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45"/>
  </p:notesMasterIdLst>
  <p:sldIdLst>
    <p:sldId id="256" r:id="rId3"/>
    <p:sldId id="257" r:id="rId4"/>
    <p:sldId id="259" r:id="rId5"/>
    <p:sldId id="260" r:id="rId6"/>
    <p:sldId id="285" r:id="rId7"/>
    <p:sldId id="261" r:id="rId8"/>
    <p:sldId id="262" r:id="rId9"/>
    <p:sldId id="287" r:id="rId10"/>
    <p:sldId id="286" r:id="rId11"/>
    <p:sldId id="288" r:id="rId12"/>
    <p:sldId id="289" r:id="rId13"/>
    <p:sldId id="290" r:id="rId14"/>
    <p:sldId id="263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5" r:id="rId23"/>
    <p:sldId id="316" r:id="rId24"/>
    <p:sldId id="317" r:id="rId25"/>
    <p:sldId id="264" r:id="rId26"/>
    <p:sldId id="265" r:id="rId27"/>
    <p:sldId id="314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28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30" autoAdjust="0"/>
  </p:normalViewPr>
  <p:slideViewPr>
    <p:cSldViewPr>
      <p:cViewPr>
        <p:scale>
          <a:sx n="91" d="100"/>
          <a:sy n="91" d="100"/>
        </p:scale>
        <p:origin x="-149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F87DE9-2908-4D33-BE1B-3575B58C5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261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1452E-FB81-4097-9408-EC1BC73B1B8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1583-DF60-429A-9765-CD3AB1A9E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8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8B03-1465-4F8F-A96D-DD804B41E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14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D8F3-E71D-4196-AF19-883C8611A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6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4F963E-17FD-49EB-910A-5F6414BD7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326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7BB10B-EEC4-4986-8550-094A1C366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5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66192F-E7B6-4E7E-A7BA-C45CBB2EE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66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210C2F-8866-45A5-93D9-CA4BCF25A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2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8585E1-E53D-472A-9969-B6FF1AD84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37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4F3404-5CFE-4FB3-80CE-93985FC61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603E8A-8EE5-4FE7-906B-56915B9B3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673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79B5-4EF8-4840-94DE-0210A600D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1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5FD4C-9A5C-44FB-A7FC-69FF1BFEA9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897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29AF-7561-4CB7-A9A0-BF9DBAAD4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210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0683D-0931-47F2-9647-40BB2769B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14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9DD2E-D67E-42CC-A023-16208C3E6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90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13D8C-160E-4D37-8482-B0D074217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643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39CB-49E6-4945-BEE8-AE5CAEBEE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018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1B589-7F7E-4791-A442-4D7D062D0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422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AE1A7-F3FB-49F2-9F9B-008F71B14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499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FC10E-6A4D-40D4-8859-B2F0093A4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200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E5675-5242-4D1D-A1D2-01B50224F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722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97AD-9E8D-40D9-BB00-6C8FEA964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52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92395-84B0-445A-8E64-26E062A6B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7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6588-9FD5-4235-A73B-CED8BF5BE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9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F9ED3-FD3B-452C-827A-0C14B83038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31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B330B-053F-4A1E-94BC-9DAA92653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77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E3C6B-9EC5-400E-9CFE-94909BDFE9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5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498A-10A9-4E05-9FF1-E1BD968CC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22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40D8E-4F35-46C4-8168-C801C3C3F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63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AF0D7E-5229-49A3-852F-BCBB2C885D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B80489-ADC6-4349-BC32-5DE35C7B31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altLang="en-US" sz="2800" dirty="0" smtClean="0"/>
              <a:t>Coach Dave Edinger</a:t>
            </a:r>
          </a:p>
          <a:p>
            <a:r>
              <a:rPr lang="en-US" altLang="en-US" sz="2800" dirty="0" smtClean="0"/>
              <a:t>Physical Science (8A)</a:t>
            </a:r>
          </a:p>
          <a:p>
            <a:r>
              <a:rPr lang="en-US" altLang="en-US" sz="2800" dirty="0" smtClean="0"/>
              <a:t>J. C. Booth Middle School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altLang="en-US" sz="4000">
                <a:latin typeface="Berlin Sans FB Demi" pitchFamily="34" charset="0"/>
              </a:rPr>
              <a:t>What is Elastic Potential Energy?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162800" cy="11430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altLang="en-US">
                <a:latin typeface="Berlin Sans FB Demi" pitchFamily="34" charset="0"/>
              </a:rPr>
              <a:t>Potential energy due compression or expansion of an elastic object.</a:t>
            </a:r>
          </a:p>
        </p:txBody>
      </p:sp>
      <p:grpSp>
        <p:nvGrpSpPr>
          <p:cNvPr id="50180" name="Group 4"/>
          <p:cNvGrpSpPr>
            <a:grpSpLocks/>
          </p:cNvGrpSpPr>
          <p:nvPr/>
        </p:nvGrpSpPr>
        <p:grpSpPr bwMode="auto">
          <a:xfrm>
            <a:off x="609600" y="2286000"/>
            <a:ext cx="8305800" cy="3595688"/>
            <a:chOff x="384" y="1440"/>
            <a:chExt cx="5232" cy="2265"/>
          </a:xfrm>
        </p:grpSpPr>
        <p:pic>
          <p:nvPicPr>
            <p:cNvPr id="50181" name="Picture 5" descr="potential energy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40"/>
              <a:ext cx="2784" cy="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82" name="Picture 6" descr="Kinetic_Potential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0"/>
              <a:ext cx="2256" cy="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84163" y="5867400"/>
            <a:ext cx="42465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 b="1">
                <a:solidFill>
                  <a:srgbClr val="FFFF66"/>
                </a:solidFill>
                <a:latin typeface="Berlin Sans FB Demi" pitchFamily="34" charset="0"/>
              </a:rPr>
              <a:t>Notice the ball compressing</a:t>
            </a:r>
          </a:p>
          <a:p>
            <a:pPr algn="ctr" eaLnBrk="0" hangingPunct="0"/>
            <a:r>
              <a:rPr lang="en-US" altLang="en-US" sz="2400" b="1">
                <a:solidFill>
                  <a:srgbClr val="FFFF66"/>
                </a:solidFill>
                <a:latin typeface="Berlin Sans FB Demi" pitchFamily="34" charset="0"/>
              </a:rPr>
              <a:t>and expanding</a:t>
            </a:r>
          </a:p>
        </p:txBody>
      </p:sp>
      <p:pic>
        <p:nvPicPr>
          <p:cNvPr id="50184" name="Picture 8" descr="Muscle_RubberBan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86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wst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>
                <a:latin typeface="Berlin Sans FB Demi" pitchFamily="34" charset="0"/>
              </a:rPr>
              <a:t>What is Chemical Potential Energy?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3886200" cy="21336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altLang="en-US">
                <a:latin typeface="Berlin Sans FB Demi" pitchFamily="34" charset="0"/>
              </a:rPr>
              <a:t>Potential energy stored within the chemical bonds of an object</a:t>
            </a:r>
          </a:p>
        </p:txBody>
      </p:sp>
      <p:pic>
        <p:nvPicPr>
          <p:cNvPr id="51204" name="Picture 4" descr="Coal-759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0386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101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3698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3962400" y="6172200"/>
            <a:ext cx="1981200" cy="495300"/>
            <a:chOff x="2496" y="3888"/>
            <a:chExt cx="1248" cy="312"/>
          </a:xfrm>
        </p:grpSpPr>
        <p:sp>
          <p:nvSpPr>
            <p:cNvPr id="51207" name="Freeform 7"/>
            <p:cNvSpPr>
              <a:spLocks/>
            </p:cNvSpPr>
            <p:nvPr/>
          </p:nvSpPr>
          <p:spPr bwMode="auto">
            <a:xfrm>
              <a:off x="2496" y="3936"/>
              <a:ext cx="1152" cy="264"/>
            </a:xfrm>
            <a:custGeom>
              <a:avLst/>
              <a:gdLst>
                <a:gd name="T0" fmla="*/ 0 w 1152"/>
                <a:gd name="T1" fmla="*/ 144 h 264"/>
                <a:gd name="T2" fmla="*/ 480 w 1152"/>
                <a:gd name="T3" fmla="*/ 240 h 264"/>
                <a:gd name="T4" fmla="*/ 1152 w 1152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264">
                  <a:moveTo>
                    <a:pt x="0" y="144"/>
                  </a:moveTo>
                  <a:cubicBezTo>
                    <a:pt x="144" y="204"/>
                    <a:pt x="288" y="264"/>
                    <a:pt x="480" y="240"/>
                  </a:cubicBezTo>
                  <a:cubicBezTo>
                    <a:pt x="672" y="216"/>
                    <a:pt x="912" y="108"/>
                    <a:pt x="1152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Line 8"/>
            <p:cNvSpPr>
              <a:spLocks noChangeShapeType="1"/>
            </p:cNvSpPr>
            <p:nvPr/>
          </p:nvSpPr>
          <p:spPr bwMode="auto">
            <a:xfrm flipV="1">
              <a:off x="3648" y="3888"/>
              <a:ext cx="96" cy="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1209" name="Picture 9" descr="batt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45481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LED_Flashl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038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3200400" y="5562600"/>
            <a:ext cx="1905000" cy="457200"/>
            <a:chOff x="2016" y="3504"/>
            <a:chExt cx="1200" cy="288"/>
          </a:xfrm>
        </p:grpSpPr>
        <p:sp>
          <p:nvSpPr>
            <p:cNvPr id="51212" name="Freeform 12"/>
            <p:cNvSpPr>
              <a:spLocks/>
            </p:cNvSpPr>
            <p:nvPr/>
          </p:nvSpPr>
          <p:spPr bwMode="auto">
            <a:xfrm>
              <a:off x="2160" y="3552"/>
              <a:ext cx="1056" cy="240"/>
            </a:xfrm>
            <a:custGeom>
              <a:avLst/>
              <a:gdLst>
                <a:gd name="T0" fmla="*/ 1056 w 1056"/>
                <a:gd name="T1" fmla="*/ 0 h 240"/>
                <a:gd name="T2" fmla="*/ 816 w 1056"/>
                <a:gd name="T3" fmla="*/ 240 h 240"/>
                <a:gd name="T4" fmla="*/ 0 w 1056"/>
                <a:gd name="T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6" h="240">
                  <a:moveTo>
                    <a:pt x="1056" y="0"/>
                  </a:moveTo>
                  <a:cubicBezTo>
                    <a:pt x="1024" y="120"/>
                    <a:pt x="992" y="240"/>
                    <a:pt x="816" y="240"/>
                  </a:cubicBezTo>
                  <a:cubicBezTo>
                    <a:pt x="640" y="240"/>
                    <a:pt x="320" y="120"/>
                    <a:pt x="0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flipH="1" flipV="1">
              <a:off x="2016" y="3504"/>
              <a:ext cx="144" cy="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en-US" sz="4000" dirty="0">
                <a:latin typeface="Berlin Sans FB Demi" pitchFamily="34" charset="0"/>
              </a:rPr>
              <a:t>What is Kinetic Energy?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876800" cy="19050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altLang="en-US" sz="2800" dirty="0">
                <a:latin typeface="Berlin Sans FB Demi" pitchFamily="34" charset="0"/>
              </a:rPr>
              <a:t>Energy an object has due to its </a:t>
            </a:r>
            <a:r>
              <a:rPr lang="en-US" altLang="en-US" sz="2800" dirty="0" smtClean="0">
                <a:latin typeface="Berlin Sans FB Demi" pitchFamily="34" charset="0"/>
              </a:rPr>
              <a:t>motion</a:t>
            </a:r>
          </a:p>
          <a:p>
            <a:pPr>
              <a:buFontTx/>
              <a:buChar char="o"/>
            </a:pPr>
            <a:r>
              <a:rPr lang="en-US" altLang="en-US" sz="2800" dirty="0" smtClean="0">
                <a:latin typeface="Berlin Sans FB Demi" pitchFamily="34" charset="0"/>
              </a:rPr>
              <a:t>KE = ½ mv</a:t>
            </a:r>
            <a:r>
              <a:rPr lang="en-US" altLang="en-US" sz="2800" baseline="30000" dirty="0" smtClean="0">
                <a:latin typeface="Berlin Sans FB Demi" pitchFamily="34" charset="0"/>
              </a:rPr>
              <a:t>2</a:t>
            </a:r>
            <a:endParaRPr lang="en-US" altLang="en-US" sz="2800" baseline="30000" dirty="0">
              <a:latin typeface="Berlin Sans FB Demi" pitchFamily="34" charset="0"/>
            </a:endParaRPr>
          </a:p>
          <a:p>
            <a:pPr>
              <a:buFontTx/>
              <a:buChar char="o"/>
            </a:pP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K.E. = </a:t>
            </a:r>
            <a:r>
              <a:rPr lang="en-US" altLang="en-US" sz="2800" b="1" dirty="0" smtClean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0.5 (mass </a:t>
            </a:r>
            <a:r>
              <a:rPr lang="en-US" altLang="en-US" sz="2800" b="1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x speed</a:t>
            </a:r>
            <a:r>
              <a:rPr lang="en-US" altLang="en-US" sz="2800" b="1" baseline="30000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2</a:t>
            </a:r>
            <a:r>
              <a:rPr lang="en-US" altLang="en-US" sz="2800" b="1" dirty="0" smtClean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)</a:t>
            </a:r>
            <a:endParaRPr lang="en-US" altLang="en-US" sz="2800" b="1" dirty="0">
              <a:solidFill>
                <a:schemeClr val="accent4">
                  <a:lumMod val="1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52228" name="Picture 4" descr="elevated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914400"/>
            <a:ext cx="380206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304800" y="1219200"/>
            <a:ext cx="8686800" cy="5410200"/>
            <a:chOff x="96" y="744"/>
            <a:chExt cx="5568" cy="3480"/>
          </a:xfrm>
        </p:grpSpPr>
        <p:pic>
          <p:nvPicPr>
            <p:cNvPr id="52230" name="Picture 6" descr="Kinetic_Potential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68"/>
              <a:ext cx="5568" cy="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31" name="Picture 7" descr="roller%20coast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744"/>
              <a:ext cx="1536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304800" y="1143000"/>
            <a:ext cx="8686800" cy="5486400"/>
            <a:chOff x="96" y="720"/>
            <a:chExt cx="5568" cy="3507"/>
          </a:xfrm>
        </p:grpSpPr>
        <p:pic>
          <p:nvPicPr>
            <p:cNvPr id="52233" name="Picture 9" descr="Kinetic_Potential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68"/>
              <a:ext cx="5568" cy="2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234" name="Picture 10" descr="Michael%20skiing%2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720"/>
              <a:ext cx="1536" cy="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2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22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cs typeface="Times New Roman" pitchFamily="18" charset="0"/>
              </a:rPr>
              <a:t>KE = 1/2 m v</a:t>
            </a:r>
            <a:r>
              <a:rPr lang="en-US" altLang="en-US" b="1" baseline="30000">
                <a:cs typeface="Times New Roman" pitchFamily="18" charset="0"/>
              </a:rPr>
              <a:t>2</a:t>
            </a:r>
            <a:r>
              <a:rPr lang="en-US" altLang="en-US" b="1">
                <a:cs typeface="Times New Roman" pitchFamily="18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4262438" cy="4495800"/>
          </a:xfrm>
        </p:spPr>
        <p:txBody>
          <a:bodyPr/>
          <a:lstStyle/>
          <a:p>
            <a:r>
              <a:rPr lang="en-US" altLang="en-US" sz="3200" b="1" dirty="0">
                <a:cs typeface="Times New Roman" pitchFamily="18" charset="0"/>
              </a:rPr>
              <a:t>4 kg bowling ball </a:t>
            </a:r>
          </a:p>
          <a:p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at 10 m/s</a:t>
            </a:r>
          </a:p>
          <a:p>
            <a:r>
              <a:rPr lang="en-US" altLang="en-US" sz="3200" b="1" dirty="0">
                <a:cs typeface="Times New Roman" pitchFamily="18" charset="0"/>
              </a:rPr>
              <a:t> = </a:t>
            </a:r>
            <a:r>
              <a:rPr lang="en-US" altLang="en-US" sz="3200" b="1" dirty="0" smtClean="0">
                <a:cs typeface="Times New Roman" pitchFamily="18" charset="0"/>
              </a:rPr>
              <a:t>.5 </a:t>
            </a:r>
            <a:r>
              <a:rPr lang="en-US" altLang="en-US" sz="3200" b="1" dirty="0">
                <a:cs typeface="Times New Roman" pitchFamily="18" charset="0"/>
              </a:rPr>
              <a:t>(4kg) (</a:t>
            </a:r>
            <a:r>
              <a:rPr lang="en-US" altLang="en-US" sz="3200" b="1" dirty="0" smtClean="0">
                <a:cs typeface="Times New Roman" pitchFamily="18" charset="0"/>
              </a:rPr>
              <a:t>10m/s)</a:t>
            </a:r>
            <a:r>
              <a:rPr lang="en-US" altLang="en-US" sz="3200" b="1" baseline="30000" dirty="0" smtClean="0">
                <a:cs typeface="Times New Roman" pitchFamily="18" charset="0"/>
              </a:rPr>
              <a:t>2</a:t>
            </a:r>
          </a:p>
          <a:p>
            <a:r>
              <a:rPr lang="en-US" altLang="en-US" sz="3200" b="1" dirty="0" smtClean="0">
                <a:cs typeface="Times New Roman" pitchFamily="18" charset="0"/>
              </a:rPr>
              <a:t> = 200 kg </a:t>
            </a:r>
            <a:r>
              <a:rPr lang="en-US" altLang="en-US" sz="3200" b="1" dirty="0" smtClean="0">
                <a:cs typeface="Times New Roman" pitchFamily="18" charset="0"/>
                <a:sym typeface="Symbol"/>
              </a:rPr>
              <a:t> m</a:t>
            </a:r>
            <a:r>
              <a:rPr lang="en-US" altLang="en-US" sz="3200" b="1" baseline="30000" dirty="0" smtClean="0">
                <a:cs typeface="Times New Roman" pitchFamily="18" charset="0"/>
                <a:sym typeface="Symbol"/>
              </a:rPr>
              <a:t>2</a:t>
            </a:r>
            <a:r>
              <a:rPr lang="en-US" altLang="en-US" sz="3200" b="1" dirty="0" smtClean="0">
                <a:cs typeface="Times New Roman" pitchFamily="18" charset="0"/>
                <a:sym typeface="Symbol"/>
              </a:rPr>
              <a:t>/s</a:t>
            </a:r>
            <a:r>
              <a:rPr lang="en-US" altLang="en-US" sz="3200" b="1" baseline="30000" dirty="0" smtClean="0">
                <a:cs typeface="Times New Roman" pitchFamily="18" charset="0"/>
                <a:sym typeface="Symbol"/>
              </a:rPr>
              <a:t>2</a:t>
            </a:r>
            <a:endParaRPr lang="en-US" altLang="en-US" sz="3200" b="1" baseline="30000" dirty="0">
              <a:cs typeface="Times New Roman" pitchFamily="18" charset="0"/>
            </a:endParaRPr>
          </a:p>
          <a:p>
            <a:r>
              <a:rPr lang="en-US" altLang="en-US" sz="3200" b="1" dirty="0">
                <a:cs typeface="Times New Roman" pitchFamily="18" charset="0"/>
              </a:rPr>
              <a:t>= 200 J</a:t>
            </a:r>
            <a:r>
              <a:rPr lang="en-US" altLang="en-US" b="1" dirty="0"/>
              <a:t> 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57400"/>
            <a:ext cx="4648200" cy="4114800"/>
          </a:xfrm>
        </p:spPr>
        <p:txBody>
          <a:bodyPr/>
          <a:lstStyle/>
          <a:p>
            <a:r>
              <a:rPr lang="en-US" altLang="en-US" sz="3200" b="1" dirty="0" smtClean="0">
                <a:cs typeface="Times New Roman" pitchFamily="18" charset="0"/>
              </a:rPr>
              <a:t>0.25 </a:t>
            </a:r>
            <a:r>
              <a:rPr lang="en-US" altLang="en-US" sz="3200" b="1" dirty="0">
                <a:cs typeface="Times New Roman" pitchFamily="18" charset="0"/>
              </a:rPr>
              <a:t>kg baseball     </a:t>
            </a:r>
          </a:p>
          <a:p>
            <a:r>
              <a:rPr lang="en-US" altLang="en-US" sz="3200" b="1" dirty="0">
                <a:cs typeface="Times New Roman" pitchFamily="18" charset="0"/>
              </a:rPr>
              <a:t>at 50 m/s</a:t>
            </a:r>
          </a:p>
          <a:p>
            <a:r>
              <a:rPr lang="en-US" altLang="en-US" sz="3200" b="1" dirty="0">
                <a:cs typeface="Times New Roman" pitchFamily="18" charset="0"/>
              </a:rPr>
              <a:t> = .5 (.25kg) (50 </a:t>
            </a:r>
            <a:r>
              <a:rPr lang="en-US" altLang="en-US" sz="3200" b="1" dirty="0" smtClean="0">
                <a:cs typeface="Times New Roman" pitchFamily="18" charset="0"/>
              </a:rPr>
              <a:t>m/s)</a:t>
            </a:r>
            <a:r>
              <a:rPr lang="en-US" altLang="en-US" sz="3200" b="1" baseline="30000" dirty="0" smtClean="0">
                <a:cs typeface="Times New Roman" pitchFamily="18" charset="0"/>
              </a:rPr>
              <a:t>2</a:t>
            </a:r>
          </a:p>
          <a:p>
            <a:r>
              <a:rPr lang="en-US" altLang="en-US" sz="3200" b="1" baseline="30000" dirty="0" smtClean="0">
                <a:cs typeface="Times New Roman" pitchFamily="18" charset="0"/>
              </a:rPr>
              <a:t> </a:t>
            </a:r>
            <a:r>
              <a:rPr lang="en-US" altLang="en-US" sz="3200" b="1" dirty="0" smtClean="0">
                <a:cs typeface="Times New Roman" pitchFamily="18" charset="0"/>
              </a:rPr>
              <a:t> = 312 kg </a:t>
            </a:r>
            <a:r>
              <a:rPr lang="en-US" altLang="en-US" sz="3200" b="1" dirty="0" smtClean="0">
                <a:cs typeface="Times New Roman" pitchFamily="18" charset="0"/>
                <a:sym typeface="Symbol"/>
              </a:rPr>
              <a:t> </a:t>
            </a:r>
            <a:r>
              <a:rPr lang="en-US" altLang="en-US" sz="3200" b="1" baseline="30000" dirty="0" smtClean="0">
                <a:cs typeface="Times New Roman" pitchFamily="18" charset="0"/>
                <a:sym typeface="Symbol"/>
              </a:rPr>
              <a:t>m2/s2</a:t>
            </a:r>
            <a:endParaRPr lang="en-US" altLang="en-US" sz="3200" b="1" baseline="30000" dirty="0">
              <a:cs typeface="Times New Roman" pitchFamily="18" charset="0"/>
            </a:endParaRPr>
          </a:p>
          <a:p>
            <a:r>
              <a:rPr lang="en-US" altLang="en-US" sz="3200" b="1" baseline="30000" dirty="0">
                <a:cs typeface="Times New Roman" pitchFamily="18" charset="0"/>
              </a:rPr>
              <a:t> </a:t>
            </a:r>
            <a:r>
              <a:rPr lang="en-US" altLang="en-US" sz="3200" b="1" dirty="0">
                <a:cs typeface="Times New Roman" pitchFamily="18" charset="0"/>
              </a:rPr>
              <a:t>= 312 J</a:t>
            </a:r>
            <a:r>
              <a:rPr lang="en-US" altLang="en-US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  <p:bldP spid="2048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733800" y="5334000"/>
            <a:ext cx="411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 i="1"/>
              <a:t>Courtesy Jerry Ohlinger’s Movie Material Store</a:t>
            </a:r>
          </a:p>
        </p:txBody>
      </p:sp>
      <p:pic>
        <p:nvPicPr>
          <p:cNvPr id="69635" name="Picture 3" descr="c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30099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81200" y="5943600"/>
            <a:ext cx="701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>
                <a:cs typeface="Times" charset="0"/>
              </a:rPr>
              <a:t>Work is done when a force is exerted over a distance.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Work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is equal to the force that is exerted times the distance over which it is exerted.</a:t>
            </a:r>
          </a:p>
          <a:p>
            <a:r>
              <a:rPr lang="en-US" altLang="en-US" b="1" dirty="0">
                <a:solidFill>
                  <a:schemeClr val="accent4">
                    <a:lumMod val="10000"/>
                  </a:schemeClr>
                </a:solidFill>
                <a:cs typeface="Times New Roman" pitchFamily="18" charset="0"/>
              </a:rPr>
              <a:t>W = F x d</a:t>
            </a:r>
          </a:p>
          <a:p>
            <a:r>
              <a:rPr lang="en-US" altLang="en-US" b="1" dirty="0">
                <a:cs typeface="Times New Roman" pitchFamily="18" charset="0"/>
              </a:rPr>
              <a:t>The unit of work combines the unit of force (N) with the unit of distance (m) </a:t>
            </a:r>
          </a:p>
          <a:p>
            <a:r>
              <a:rPr lang="en-US" altLang="en-US" b="1" dirty="0">
                <a:cs typeface="Times New Roman" pitchFamily="18" charset="0"/>
              </a:rPr>
              <a:t>Newton-meter (N-m) aka Joule. 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>
                <a:cs typeface="Times New Roman" pitchFamily="18" charset="0"/>
              </a:rPr>
              <a:t>You carry a </a:t>
            </a:r>
            <a:r>
              <a:rPr lang="en-US" altLang="en-US" sz="3200" b="1" u="sng">
                <a:cs typeface="Times New Roman" pitchFamily="18" charset="0"/>
              </a:rPr>
              <a:t>20 kg suitcase</a:t>
            </a:r>
            <a:r>
              <a:rPr lang="en-US" altLang="en-US" sz="3200">
                <a:cs typeface="Times New Roman" pitchFamily="18" charset="0"/>
              </a:rPr>
              <a:t> upstairs, a </a:t>
            </a:r>
            <a:r>
              <a:rPr lang="en-US" altLang="en-US" sz="3200" b="1" u="sng">
                <a:cs typeface="Times New Roman" pitchFamily="18" charset="0"/>
              </a:rPr>
              <a:t>distance of 4m</a:t>
            </a:r>
            <a:r>
              <a:rPr lang="en-US" altLang="en-US" sz="3200">
                <a:cs typeface="Times New Roman" pitchFamily="18" charset="0"/>
              </a:rPr>
              <a:t>. How much work did you do?</a:t>
            </a:r>
            <a:r>
              <a:rPr lang="en-US" altLang="en-US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W = F x d </a:t>
            </a:r>
          </a:p>
          <a:p>
            <a:r>
              <a:rPr lang="en-US" altLang="en-US" dirty="0">
                <a:cs typeface="Times New Roman" pitchFamily="18" charset="0"/>
              </a:rPr>
              <a:t>F = ma </a:t>
            </a:r>
          </a:p>
          <a:p>
            <a:r>
              <a:rPr lang="en-US" altLang="en-US" dirty="0">
                <a:cs typeface="Times New Roman" pitchFamily="18" charset="0"/>
              </a:rPr>
              <a:t>= 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(20 kg) (10m/s</a:t>
            </a:r>
            <a:r>
              <a:rPr lang="en-US" altLang="en-US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cs typeface="Times New Roman" pitchFamily="18" charset="0"/>
              </a:rPr>
              <a:t>) </a:t>
            </a:r>
            <a:r>
              <a:rPr lang="en-US" altLang="en-US" dirty="0">
                <a:cs typeface="Times New Roman" pitchFamily="18" charset="0"/>
              </a:rPr>
              <a:t>= 200 N </a:t>
            </a:r>
          </a:p>
          <a:p>
            <a:r>
              <a:rPr lang="en-US" altLang="en-US" dirty="0">
                <a:cs typeface="Times New Roman" pitchFamily="18" charset="0"/>
              </a:rPr>
              <a:t>W = F x d </a:t>
            </a:r>
          </a:p>
          <a:p>
            <a:r>
              <a:rPr lang="en-US" altLang="en-US" dirty="0">
                <a:cs typeface="Times New Roman" pitchFamily="18" charset="0"/>
              </a:rPr>
              <a:t>= (200 N) (4m) </a:t>
            </a:r>
          </a:p>
          <a:p>
            <a:r>
              <a:rPr lang="en-US" altLang="en-US" b="1" u="sng" dirty="0">
                <a:cs typeface="Times New Roman" pitchFamily="18" charset="0"/>
              </a:rPr>
              <a:t>= 800 J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measures the rate of work done.</a:t>
            </a:r>
          </a:p>
          <a:p>
            <a:r>
              <a:rPr lang="en-US" altLang="en-US" b="1">
                <a:cs typeface="Times New Roman" pitchFamily="18" charset="0"/>
              </a:rPr>
              <a:t>or the rate at which energy is expended.</a:t>
            </a:r>
          </a:p>
          <a:p>
            <a:r>
              <a:rPr lang="en-US" altLang="en-US" b="1">
                <a:cs typeface="Times New Roman" pitchFamily="18" charset="0"/>
              </a:rPr>
              <a:t>Power is the amount of work done, divided by the time it takes to do it. </a:t>
            </a:r>
          </a:p>
          <a:p>
            <a:r>
              <a:rPr lang="en-US" altLang="en-US" b="1">
                <a:cs typeface="Times New Roman" pitchFamily="18" charset="0"/>
              </a:rPr>
              <a:t>Power (watts) = work (joules) / time (sec)</a:t>
            </a:r>
          </a:p>
          <a:p>
            <a:r>
              <a:rPr lang="en-US" altLang="en-US" b="1">
                <a:cs typeface="Times New Roman" pitchFamily="18" charset="0"/>
              </a:rPr>
              <a:t>P = W/t 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153400" cy="4114800"/>
          </a:xfrm>
        </p:spPr>
        <p:txBody>
          <a:bodyPr/>
          <a:lstStyle/>
          <a:p>
            <a:r>
              <a:rPr lang="en-US" altLang="en-US">
                <a:cs typeface="Times New Roman" pitchFamily="18" charset="0"/>
              </a:rPr>
              <a:t>Since work performed equals energy expended,  </a:t>
            </a:r>
          </a:p>
          <a:p>
            <a:r>
              <a:rPr lang="en-US" altLang="en-US" b="1">
                <a:cs typeface="Times New Roman" pitchFamily="18" charset="0"/>
              </a:rPr>
              <a:t>Power (watts) = energy (joules) / time (sec)</a:t>
            </a:r>
            <a:r>
              <a:rPr lang="en-US" altLang="en-US"/>
              <a:t> </a:t>
            </a:r>
          </a:p>
          <a:p>
            <a:r>
              <a:rPr lang="en-US" altLang="en-US">
                <a:cs typeface="Times New Roman" pitchFamily="18" charset="0"/>
              </a:rPr>
              <a:t>The watt is defined as the expenditure of </a:t>
            </a:r>
          </a:p>
          <a:p>
            <a:pPr>
              <a:buFontTx/>
              <a:buNone/>
            </a:pPr>
            <a:r>
              <a:rPr lang="en-US" altLang="en-US">
                <a:cs typeface="Times New Roman" pitchFamily="18" charset="0"/>
              </a:rPr>
              <a:t>1 joule of energy in 1 second. </a:t>
            </a:r>
          </a:p>
          <a:p>
            <a:pPr>
              <a:buFontTx/>
              <a:buNone/>
            </a:pPr>
            <a:r>
              <a:rPr lang="en-US" altLang="en-US">
                <a:cs typeface="Times New Roman" pitchFamily="18" charset="0"/>
              </a:rPr>
              <a:t>(75 watt light bulb consumes 75 J/sec)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Important formulas and units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tabLst>
                <a:tab pos="2455863" algn="l"/>
                <a:tab pos="5773738" algn="l"/>
              </a:tabLst>
            </a:pPr>
            <a:r>
              <a:rPr lang="en-US" altLang="en-US" u="sng"/>
              <a:t>Quantity	Definition	Units</a:t>
            </a:r>
          </a:p>
          <a:p>
            <a:pPr>
              <a:buFontTx/>
              <a:buNone/>
              <a:tabLst>
                <a:tab pos="2455863" algn="l"/>
                <a:tab pos="5773738" algn="l"/>
              </a:tabLst>
            </a:pPr>
            <a:r>
              <a:rPr lang="en-US" altLang="en-US"/>
              <a:t>Force	mass x accel.	newtons</a:t>
            </a:r>
          </a:p>
          <a:p>
            <a:pPr>
              <a:buFontTx/>
              <a:buNone/>
              <a:tabLst>
                <a:tab pos="2455863" algn="l"/>
                <a:tab pos="5773738" algn="l"/>
              </a:tabLst>
            </a:pPr>
            <a:r>
              <a:rPr lang="en-US" altLang="en-US"/>
              <a:t>Work	force x distance	joules</a:t>
            </a:r>
          </a:p>
          <a:p>
            <a:pPr>
              <a:buFontTx/>
              <a:buNone/>
              <a:tabLst>
                <a:tab pos="2455863" algn="l"/>
                <a:tab pos="5773738" algn="l"/>
              </a:tabLst>
            </a:pPr>
            <a:r>
              <a:rPr lang="en-US" altLang="en-US"/>
              <a:t>Energy	power x time	joules</a:t>
            </a:r>
          </a:p>
          <a:p>
            <a:pPr>
              <a:buFontTx/>
              <a:buNone/>
              <a:tabLst>
                <a:tab pos="2455863" algn="l"/>
                <a:tab pos="5773738" algn="l"/>
              </a:tabLst>
            </a:pPr>
            <a:r>
              <a:rPr lang="en-US" altLang="en-US"/>
              <a:t>Power	work / time	watts</a:t>
            </a:r>
          </a:p>
          <a:p>
            <a:pPr>
              <a:buFontTx/>
              <a:buNone/>
              <a:tabLst>
                <a:tab pos="2455863" algn="l"/>
                <a:tab pos="5773738" algn="l"/>
              </a:tabLst>
            </a:pPr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u="sng">
                <a:cs typeface="Times New Roman" pitchFamily="18" charset="0"/>
              </a:rPr>
              <a:t>The Law of Conservation of Energy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229600" cy="4525963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Energy cannot be </a:t>
            </a:r>
            <a:r>
              <a:rPr lang="en-US" altLang="en-US" i="1" dirty="0">
                <a:cs typeface="Times New Roman" pitchFamily="18" charset="0"/>
              </a:rPr>
              <a:t>created</a:t>
            </a:r>
            <a:r>
              <a:rPr lang="en-US" altLang="en-US" dirty="0">
                <a:cs typeface="Times New Roman" pitchFamily="18" charset="0"/>
              </a:rPr>
              <a:t> or </a:t>
            </a:r>
            <a:r>
              <a:rPr lang="en-US" altLang="en-US" i="1" dirty="0">
                <a:cs typeface="Times New Roman" pitchFamily="18" charset="0"/>
              </a:rPr>
              <a:t>destroyed</a:t>
            </a:r>
            <a:r>
              <a:rPr lang="en-US" altLang="en-US" dirty="0" smtClean="0"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en-US" altLang="en-US" dirty="0" smtClean="0">
                <a:cs typeface="Times New Roman" pitchFamily="18" charset="0"/>
              </a:rPr>
              <a:t>   But, </a:t>
            </a:r>
            <a:r>
              <a:rPr lang="en-US" altLang="en-US" dirty="0">
                <a:cs typeface="Times New Roman" pitchFamily="18" charset="0"/>
              </a:rPr>
              <a:t>it may be transformed from one </a:t>
            </a:r>
            <a:r>
              <a:rPr lang="en-US" altLang="en-US" dirty="0" smtClean="0">
                <a:cs typeface="Times New Roman" pitchFamily="18" charset="0"/>
              </a:rPr>
              <a:t>form</a:t>
            </a:r>
          </a:p>
          <a:p>
            <a:pPr marL="0" indent="0">
              <a:buNone/>
            </a:pPr>
            <a:r>
              <a:rPr lang="en-US" altLang="en-US" dirty="0" smtClean="0">
                <a:cs typeface="Times New Roman" pitchFamily="18" charset="0"/>
              </a:rPr>
              <a:t>   into </a:t>
            </a:r>
            <a:r>
              <a:rPr lang="en-US" altLang="en-US" dirty="0">
                <a:cs typeface="Times New Roman" pitchFamily="18" charset="0"/>
              </a:rPr>
              <a:t>another, but the </a:t>
            </a:r>
            <a:r>
              <a:rPr lang="en-US" altLang="en-US" i="1" dirty="0">
                <a:cs typeface="Times New Roman" pitchFamily="18" charset="0"/>
              </a:rPr>
              <a:t>total</a:t>
            </a:r>
            <a:r>
              <a:rPr lang="en-US" altLang="en-US" dirty="0">
                <a:cs typeface="Times New Roman" pitchFamily="18" charset="0"/>
              </a:rPr>
              <a:t> amount </a:t>
            </a:r>
            <a:r>
              <a:rPr lang="en-US" altLang="en-US" dirty="0" smtClean="0">
                <a:cs typeface="Times New Roman" pitchFamily="18" charset="0"/>
              </a:rPr>
              <a:t>of</a:t>
            </a:r>
          </a:p>
          <a:p>
            <a:pPr marL="0" indent="0">
              <a:buNone/>
            </a:pPr>
            <a:r>
              <a:rPr lang="en-US" altLang="en-US" dirty="0">
                <a:cs typeface="Times New Roman" pitchFamily="18" charset="0"/>
              </a:rPr>
              <a:t> </a:t>
            </a:r>
            <a:r>
              <a:rPr lang="en-US" altLang="en-US" dirty="0" smtClean="0">
                <a:cs typeface="Times New Roman" pitchFamily="18" charset="0"/>
              </a:rPr>
              <a:t>  </a:t>
            </a:r>
            <a:r>
              <a:rPr lang="en-US" altLang="en-US" dirty="0">
                <a:cs typeface="Times New Roman" pitchFamily="18" charset="0"/>
              </a:rPr>
              <a:t>energy </a:t>
            </a:r>
            <a:r>
              <a:rPr lang="en-US" altLang="en-US" i="1" dirty="0">
                <a:cs typeface="Times New Roman" pitchFamily="18" charset="0"/>
              </a:rPr>
              <a:t>never changes</a:t>
            </a:r>
            <a:r>
              <a:rPr lang="en-US" altLang="en-US" dirty="0">
                <a:cs typeface="Times New Roman" pitchFamily="18" charset="0"/>
              </a:rPr>
              <a:t>.</a:t>
            </a: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>
                <a:cs typeface="Times New Roman" pitchFamily="18" charset="0"/>
              </a:rPr>
              <a:t>Ex. Problem on Power: </a:t>
            </a:r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Your CD system, uses 250 watts of electrical power. 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You play it for 3 hrs. How much energy used? About how much would it cost?</a:t>
            </a:r>
            <a:r>
              <a:rPr lang="en-US" altLang="en-US"/>
              <a:t> If one kWh is $.08.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Energy (J) = power (watts) x time (sec) = (250w) (3hr) = 750 Whr = .75 kWh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The cost = 8 cents/ kWh x .75 kWh 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imes New Roman" pitchFamily="18" charset="0"/>
              </a:rPr>
              <a:t>= 6 cents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= work / time</a:t>
            </a:r>
          </a:p>
        </p:txBody>
      </p:sp>
      <p:pic>
        <p:nvPicPr>
          <p:cNvPr id="78851" name="Picture 3" descr="weightlifter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Two </a:t>
            </a:r>
            <a:r>
              <a:rPr lang="en-US" altLang="en-US" dirty="0">
                <a:solidFill>
                  <a:srgbClr val="000000"/>
                </a:solidFill>
              </a:rPr>
              <a:t>physics students, Will N. </a:t>
            </a:r>
            <a:r>
              <a:rPr lang="en-US" altLang="en-US" dirty="0" err="1">
                <a:solidFill>
                  <a:srgbClr val="000000"/>
                </a:solidFill>
              </a:rPr>
              <a:t>Andable</a:t>
            </a:r>
            <a:r>
              <a:rPr lang="en-US" altLang="en-US" dirty="0">
                <a:solidFill>
                  <a:srgbClr val="000000"/>
                </a:solidFill>
              </a:rPr>
              <a:t> and Ben </a:t>
            </a:r>
            <a:r>
              <a:rPr lang="en-US" altLang="en-US" dirty="0" err="1">
                <a:solidFill>
                  <a:srgbClr val="000000"/>
                </a:solidFill>
              </a:rPr>
              <a:t>Pumpiniron</a:t>
            </a:r>
            <a:r>
              <a:rPr lang="en-US" altLang="en-US" dirty="0">
                <a:solidFill>
                  <a:srgbClr val="000000"/>
                </a:solidFill>
              </a:rPr>
              <a:t>, are in the weightlifting room. Will lifts the 100-pound barbell over his head 10 times in one minute; Ben lifts the 100-pound barbell over his head 10 times in 10 seconds. Which student does the most work? Which student delivers the most power?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Drawing Conclusions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Two divers of equal mass about to dive</a:t>
            </a:r>
          </a:p>
          <a:p>
            <a:r>
              <a:rPr lang="en-US" altLang="en-US" dirty="0"/>
              <a:t>Diver A has &gt; Potential Energy than B</a:t>
            </a:r>
          </a:p>
          <a:p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Compare divers positions</a:t>
            </a:r>
          </a:p>
          <a:p>
            <a:r>
              <a:rPr lang="en-US" altLang="en-US" dirty="0"/>
              <a:t>Which diver will hit water @ highest speed</a:t>
            </a:r>
          </a:p>
          <a:p>
            <a:r>
              <a:rPr lang="en-US" altLang="en-US" dirty="0"/>
              <a:t>What happens to energy when diver enters the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0"/>
            <a:ext cx="4702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556125" y="2351088"/>
            <a:ext cx="1430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</a:rPr>
              <a:t>Diver A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486400" y="4600575"/>
            <a:ext cx="1430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</a:rPr>
              <a:t>Diver B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257800" y="30480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937125" y="2884488"/>
            <a:ext cx="1443038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00"/>
                </a:solidFill>
              </a:rPr>
              <a:t>Fastest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839200" cy="1143000"/>
          </a:xfrm>
        </p:spPr>
        <p:txBody>
          <a:bodyPr/>
          <a:lstStyle/>
          <a:p>
            <a:r>
              <a:rPr lang="en-US" altLang="en-US" b="1" dirty="0">
                <a:cs typeface="Times New Roman" pitchFamily="18" charset="0"/>
              </a:rPr>
              <a:t>7</a:t>
            </a:r>
            <a:r>
              <a:rPr lang="en-US" altLang="en-US" b="1" dirty="0" smtClean="0">
                <a:cs typeface="Times New Roman" pitchFamily="18" charset="0"/>
              </a:rPr>
              <a:t> </a:t>
            </a:r>
            <a:r>
              <a:rPr lang="en-US" altLang="en-US" b="1" dirty="0">
                <a:cs typeface="Times New Roman" pitchFamily="18" charset="0"/>
              </a:rPr>
              <a:t>fundamental forms of energy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dirty="0"/>
              <a:t>mechanical </a:t>
            </a:r>
            <a:r>
              <a:rPr lang="en-US" altLang="en-US" dirty="0" smtClean="0"/>
              <a:t>energy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smtClean="0"/>
              <a:t>Sound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>
                <a:solidFill>
                  <a:schemeClr val="tx2">
                    <a:lumMod val="25000"/>
                  </a:schemeClr>
                </a:solidFill>
              </a:rPr>
              <a:t>Thermal (heat) </a:t>
            </a:r>
            <a:r>
              <a:rPr lang="en-US" altLang="en-US" dirty="0" smtClean="0">
                <a:solidFill>
                  <a:schemeClr val="tx2">
                    <a:lumMod val="25000"/>
                  </a:schemeClr>
                </a:solidFill>
              </a:rPr>
              <a:t>energy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chemical </a:t>
            </a:r>
            <a:r>
              <a:rPr lang="en-US" altLang="en-US" dirty="0" smtClean="0"/>
              <a:t>energy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electromagnetic energy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electrical energy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/>
              <a:t>nuclear energy</a:t>
            </a:r>
          </a:p>
          <a:p>
            <a:pPr marL="609600" indent="-609600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cs typeface="Times New Roman" pitchFamily="18" charset="0"/>
              </a:rPr>
              <a:t>What is the source of our energy?</a:t>
            </a:r>
            <a:r>
              <a:rPr lang="en-US" altLang="en-US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US" altLang="en-US" sz="3600" b="1">
                <a:cs typeface="Times New Roman" pitchFamily="18" charset="0"/>
              </a:rPr>
              <a:t>The source of practically all our energy is the Sun</a:t>
            </a:r>
            <a:r>
              <a:rPr lang="en-US" altLang="en-US" sz="2800"/>
              <a:t>.</a:t>
            </a:r>
          </a:p>
        </p:txBody>
      </p:sp>
      <p:pic>
        <p:nvPicPr>
          <p:cNvPr id="22532" name="Picture 4" descr="2002-09-23-sp-su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3" y="1600200"/>
            <a:ext cx="4022725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sz="4800" b="1" dirty="0">
                <a:latin typeface="Berlin Sans FB Demi" pitchFamily="34" charset="0"/>
              </a:rPr>
              <a:t>What is Mechanical Energy?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19200"/>
            <a:ext cx="51816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Char char="o"/>
            </a:pPr>
            <a:r>
              <a:rPr lang="en-US" altLang="en-US" sz="3200" dirty="0">
                <a:latin typeface="Berlin Sans FB Demi" pitchFamily="34" charset="0"/>
              </a:rPr>
              <a:t> </a:t>
            </a:r>
            <a:r>
              <a:rPr lang="en-US" altLang="en-US" sz="3600" dirty="0">
                <a:latin typeface="Berlin Sans FB Demi" pitchFamily="34" charset="0"/>
              </a:rPr>
              <a:t>Energy due to a object’s motion </a:t>
            </a:r>
            <a:r>
              <a:rPr lang="en-US" altLang="en-US" sz="3600" dirty="0">
                <a:solidFill>
                  <a:srgbClr val="002060"/>
                </a:solidFill>
                <a:latin typeface="Berlin Sans FB Demi" pitchFamily="34" charset="0"/>
              </a:rPr>
              <a:t>(kinetic) or position (potential).</a:t>
            </a:r>
          </a:p>
          <a:p>
            <a:pPr algn="ctr">
              <a:lnSpc>
                <a:spcPct val="90000"/>
              </a:lnSpc>
              <a:buFontTx/>
              <a:buChar char="o"/>
            </a:pPr>
            <a:endParaRPr lang="en-US" altLang="en-US" sz="900" dirty="0"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dirty="0">
                <a:solidFill>
                  <a:schemeClr val="folHlink"/>
                </a:solidFill>
                <a:latin typeface="Berlin Sans FB Demi" pitchFamily="34" charset="0"/>
              </a:rPr>
              <a:t>The bowling ball has mechanical energy.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1400" dirty="0">
              <a:solidFill>
                <a:schemeClr val="folHlink"/>
              </a:solidFill>
              <a:latin typeface="Berlin Sans FB Demi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dirty="0">
                <a:solidFill>
                  <a:schemeClr val="folHlink"/>
                </a:solidFill>
                <a:latin typeface="Berlin Sans FB Demi" pitchFamily="34" charset="0"/>
              </a:rPr>
              <a:t>When the ball strikes the pins, mechanical energy is transferred to the pins!</a:t>
            </a:r>
          </a:p>
        </p:txBody>
      </p:sp>
      <p:pic>
        <p:nvPicPr>
          <p:cNvPr id="77828" name="Picture 4" descr="Mechenerg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3867150" cy="495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altLang="en-US" sz="4000" b="1">
                <a:latin typeface="Berlin Sans FB Demi" pitchFamily="34" charset="0"/>
              </a:rPr>
              <a:t>Examples of Mechanical Energy</a:t>
            </a:r>
          </a:p>
        </p:txBody>
      </p:sp>
      <p:pic>
        <p:nvPicPr>
          <p:cNvPr id="53251" name="Picture 3" descr="Mechenergy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19200"/>
            <a:ext cx="4114800" cy="266700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 descr="Mechenergy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962400"/>
            <a:ext cx="4114800" cy="2719388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 descr="Mechenergy5"/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19200"/>
            <a:ext cx="4646613" cy="548640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r>
              <a:rPr lang="en-US" altLang="en-US" sz="4800" b="1">
                <a:latin typeface="Berlin Sans FB Demi" pitchFamily="34" charset="0"/>
              </a:rPr>
              <a:t>What is Electromagnetic</a:t>
            </a:r>
            <a:br>
              <a:rPr lang="en-US" altLang="en-US" sz="4800" b="1">
                <a:latin typeface="Berlin Sans FB Demi" pitchFamily="34" charset="0"/>
              </a:rPr>
            </a:br>
            <a:r>
              <a:rPr lang="en-US" altLang="en-US" sz="4800" b="1">
                <a:latin typeface="Berlin Sans FB Demi" pitchFamily="34" charset="0"/>
              </a:rPr>
              <a:t>Energy?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905000"/>
            <a:ext cx="5029200" cy="4724400"/>
          </a:xfrm>
        </p:spPr>
        <p:txBody>
          <a:bodyPr/>
          <a:lstStyle/>
          <a:p>
            <a:pPr algn="ctr">
              <a:buFontTx/>
              <a:buChar char="o"/>
            </a:pPr>
            <a:r>
              <a:rPr lang="en-US" altLang="en-US" sz="4400">
                <a:latin typeface="Berlin Sans FB Demi" pitchFamily="34" charset="0"/>
              </a:rPr>
              <a:t> </a:t>
            </a:r>
            <a:r>
              <a:rPr lang="en-US" altLang="en-US" sz="3600">
                <a:latin typeface="Berlin Sans FB Demi" pitchFamily="34" charset="0"/>
              </a:rPr>
              <a:t>Light energy</a:t>
            </a:r>
          </a:p>
          <a:p>
            <a:pPr algn="ctr">
              <a:buFontTx/>
              <a:buNone/>
            </a:pPr>
            <a:endParaRPr lang="en-US" altLang="en-US" sz="1200">
              <a:latin typeface="Berlin Sans FB Demi" pitchFamily="34" charset="0"/>
            </a:endParaRPr>
          </a:p>
          <a:p>
            <a:pPr algn="ctr">
              <a:buFontTx/>
              <a:buChar char="o"/>
            </a:pPr>
            <a:r>
              <a:rPr lang="en-US" altLang="en-US" sz="3600">
                <a:latin typeface="Berlin Sans FB Demi" pitchFamily="34" charset="0"/>
              </a:rPr>
              <a:t> Includes energy from gamma rays, xrays, ultraviolet rays, visible light, infrared rays, microwave and radio bands</a:t>
            </a:r>
          </a:p>
        </p:txBody>
      </p:sp>
      <p:pic>
        <p:nvPicPr>
          <p:cNvPr id="55300" name="Picture 4" descr="Emagenergy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370138" cy="2895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Emagenergy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810000" cy="2590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altLang="en-US" sz="4800" b="1">
                <a:latin typeface="Berlin Sans FB Demi" pitchFamily="34" charset="0"/>
              </a:rPr>
              <a:t>What is Electrical Energy?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47800"/>
            <a:ext cx="4724400" cy="5105400"/>
          </a:xfrm>
        </p:spPr>
        <p:txBody>
          <a:bodyPr/>
          <a:lstStyle/>
          <a:p>
            <a:pPr algn="ctr">
              <a:buFontTx/>
              <a:buChar char="o"/>
            </a:pPr>
            <a:r>
              <a:rPr lang="en-US" altLang="en-US" sz="4000">
                <a:latin typeface="Berlin Sans FB Demi" pitchFamily="34" charset="0"/>
              </a:rPr>
              <a:t> </a:t>
            </a:r>
            <a:r>
              <a:rPr lang="en-US" altLang="en-US" sz="3600">
                <a:latin typeface="Berlin Sans FB Demi" pitchFamily="34" charset="0"/>
              </a:rPr>
              <a:t>Energy caused by    the movement of electrons</a:t>
            </a:r>
          </a:p>
          <a:p>
            <a:pPr algn="ctr">
              <a:buFontTx/>
              <a:buChar char="o"/>
            </a:pPr>
            <a:endParaRPr lang="en-US" altLang="en-US" sz="1200">
              <a:latin typeface="Berlin Sans FB Demi" pitchFamily="34" charset="0"/>
            </a:endParaRPr>
          </a:p>
          <a:p>
            <a:pPr algn="ctr">
              <a:buFontTx/>
              <a:buChar char="o"/>
            </a:pPr>
            <a:r>
              <a:rPr lang="en-US" altLang="en-US" sz="3600">
                <a:latin typeface="Berlin Sans FB Demi" pitchFamily="34" charset="0"/>
              </a:rPr>
              <a:t> Easily transported through power lines and converted into other forms of energy</a:t>
            </a:r>
          </a:p>
        </p:txBody>
      </p:sp>
      <p:pic>
        <p:nvPicPr>
          <p:cNvPr id="56324" name="Picture 4" descr="Electr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4525963"/>
          </a:xfrm>
        </p:spPr>
        <p:txBody>
          <a:bodyPr/>
          <a:lstStyle/>
          <a:p>
            <a:r>
              <a:rPr lang="en-US" altLang="en-US" b="1">
                <a:cs typeface="Times New Roman" pitchFamily="18" charset="0"/>
              </a:rPr>
              <a:t> “the ability to do work” </a:t>
            </a:r>
          </a:p>
          <a:p>
            <a:r>
              <a:rPr lang="en-US" altLang="en-US" b="1">
                <a:cs typeface="Times New Roman" pitchFamily="18" charset="0"/>
              </a:rPr>
              <a:t>The combination of energy and matter make up the universe: </a:t>
            </a:r>
          </a:p>
          <a:p>
            <a:pPr lvl="1"/>
            <a:r>
              <a:rPr lang="en-US" altLang="en-US" b="1">
                <a:cs typeface="Times New Roman" pitchFamily="18" charset="0"/>
              </a:rPr>
              <a:t>Matter is substance, and energy is the mover of substance. </a:t>
            </a:r>
          </a:p>
          <a:p>
            <a:pPr lvl="1">
              <a:buFontTx/>
              <a:buNone/>
            </a:pPr>
            <a:endParaRPr lang="en-US" altLang="en-US" b="1"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altLang="en-US" b="1"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cs typeface="Times New Roman" pitchFamily="18" charset="0"/>
              </a:rPr>
              <a:t>What is energy?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altLang="en-US" sz="4800" b="1">
                <a:latin typeface="Berlin Sans FB Demi" pitchFamily="34" charset="0"/>
              </a:rPr>
              <a:t>What is Chemical Energy?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676400"/>
            <a:ext cx="51054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Char char="o"/>
            </a:pPr>
            <a:r>
              <a:rPr lang="en-US" altLang="en-US" sz="3200">
                <a:latin typeface="Berlin Sans FB Demi" pitchFamily="34" charset="0"/>
              </a:rPr>
              <a:t> </a:t>
            </a:r>
            <a:r>
              <a:rPr lang="en-US" altLang="en-US" sz="3600">
                <a:latin typeface="Berlin Sans FB Demi" pitchFamily="34" charset="0"/>
              </a:rPr>
              <a:t>Energy that is available for release from chemical reactions.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200">
              <a:latin typeface="Berlin Sans FB Demi" pitchFamily="34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3600">
                <a:latin typeface="Berlin Sans FB Demi" pitchFamily="34" charset="0"/>
              </a:rPr>
              <a:t> </a:t>
            </a:r>
            <a:r>
              <a:rPr lang="en-US" altLang="en-US" sz="3600">
                <a:solidFill>
                  <a:schemeClr val="folHlink"/>
                </a:solidFill>
                <a:latin typeface="Berlin Sans FB Demi" pitchFamily="34" charset="0"/>
              </a:rPr>
              <a:t>The chemical bonds in a matchstick store energy that is transformed into thermal energy when the match is struck</a:t>
            </a:r>
            <a:r>
              <a:rPr lang="en-US" altLang="en-US" sz="3600">
                <a:solidFill>
                  <a:srgbClr val="660066"/>
                </a:solidFill>
                <a:latin typeface="Berlin Sans FB Demi" pitchFamily="34" charset="0"/>
              </a:rPr>
              <a:t>.</a:t>
            </a:r>
          </a:p>
        </p:txBody>
      </p:sp>
      <p:pic>
        <p:nvPicPr>
          <p:cNvPr id="57348" name="Picture 4" descr="chemic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1148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altLang="en-US" b="1">
                <a:latin typeface="Berlin Sans FB Demi" pitchFamily="34" charset="0"/>
              </a:rPr>
              <a:t>Examples of Chemical Energy</a:t>
            </a:r>
          </a:p>
        </p:txBody>
      </p:sp>
      <p:pic>
        <p:nvPicPr>
          <p:cNvPr id="58371" name="Picture 3" descr="co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3581400" cy="2465388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4" descr="Chemical4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295400"/>
            <a:ext cx="4533900" cy="541020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5" descr="chemical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886200"/>
            <a:ext cx="1517650" cy="2781300"/>
          </a:xfr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4800" b="1">
                <a:latin typeface="Berlin Sans FB Demi" pitchFamily="34" charset="0"/>
              </a:rPr>
              <a:t>What is Thermal Energy?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533400"/>
            <a:ext cx="5943600" cy="5562600"/>
          </a:xfrm>
        </p:spPr>
        <p:txBody>
          <a:bodyPr/>
          <a:lstStyle/>
          <a:p>
            <a:pPr algn="ctr">
              <a:buFontTx/>
              <a:buChar char="o"/>
            </a:pPr>
            <a:r>
              <a:rPr lang="en-US" altLang="en-US">
                <a:latin typeface="Berlin Sans FB Demi" pitchFamily="34" charset="0"/>
              </a:rPr>
              <a:t> </a:t>
            </a:r>
            <a:r>
              <a:rPr lang="en-US" altLang="en-US" sz="3600">
                <a:latin typeface="Berlin Sans FB Demi" pitchFamily="34" charset="0"/>
              </a:rPr>
              <a:t>Heat energy</a:t>
            </a:r>
          </a:p>
          <a:p>
            <a:pPr algn="ctr">
              <a:buFontTx/>
              <a:buChar char="o"/>
            </a:pPr>
            <a:endParaRPr lang="en-US" altLang="en-US" sz="800">
              <a:latin typeface="Berlin Sans FB Demi" pitchFamily="34" charset="0"/>
            </a:endParaRPr>
          </a:p>
          <a:p>
            <a:pPr algn="ctr">
              <a:buFontTx/>
              <a:buChar char="o"/>
            </a:pPr>
            <a:r>
              <a:rPr lang="en-US" altLang="en-US" sz="3200">
                <a:latin typeface="Berlin Sans FB Demi" pitchFamily="34" charset="0"/>
              </a:rPr>
              <a:t> </a:t>
            </a:r>
            <a:r>
              <a:rPr lang="en-US" altLang="en-US" sz="3600">
                <a:latin typeface="Berlin Sans FB Demi" pitchFamily="34" charset="0"/>
              </a:rPr>
              <a:t>The heat energy of an object determines how active its atoms are. </a:t>
            </a:r>
          </a:p>
          <a:p>
            <a:pPr algn="ctr">
              <a:buFontTx/>
              <a:buNone/>
            </a:pPr>
            <a:endParaRPr lang="en-US" altLang="en-US" sz="900">
              <a:latin typeface="Berlin Sans FB Demi" pitchFamily="34" charset="0"/>
            </a:endParaRPr>
          </a:p>
          <a:p>
            <a:pPr algn="ctr">
              <a:buFontTx/>
              <a:buNone/>
            </a:pPr>
            <a:r>
              <a:rPr lang="en-US" altLang="en-US" sz="3200">
                <a:solidFill>
                  <a:schemeClr val="folHlink"/>
                </a:solidFill>
                <a:latin typeface="Berlin Sans FB Demi" pitchFamily="34" charset="0"/>
              </a:rPr>
              <a:t>A hot object is one whose atoms and molecules are excited and show rapid movement.</a:t>
            </a:r>
          </a:p>
          <a:p>
            <a:pPr algn="ctr">
              <a:buFontTx/>
              <a:buNone/>
            </a:pPr>
            <a:endParaRPr lang="en-US" altLang="en-US" sz="800">
              <a:solidFill>
                <a:schemeClr val="folHlink"/>
              </a:solidFill>
              <a:latin typeface="Berlin Sans FB Demi" pitchFamily="34" charset="0"/>
            </a:endParaRPr>
          </a:p>
          <a:p>
            <a:pPr algn="ctr">
              <a:buFontTx/>
              <a:buNone/>
            </a:pPr>
            <a:r>
              <a:rPr lang="en-US" altLang="en-US" sz="3200">
                <a:solidFill>
                  <a:schemeClr val="folHlink"/>
                </a:solidFill>
                <a:latin typeface="Berlin Sans FB Demi" pitchFamily="34" charset="0"/>
              </a:rPr>
              <a:t> A cooler object's molecules and atoms will show less</a:t>
            </a:r>
            <a:r>
              <a:rPr lang="en-US" altLang="en-US" sz="3200">
                <a:solidFill>
                  <a:srgbClr val="660066"/>
                </a:solidFill>
                <a:latin typeface="Berlin Sans FB Demi" pitchFamily="34" charset="0"/>
              </a:rPr>
              <a:t> </a:t>
            </a:r>
            <a:r>
              <a:rPr lang="en-US" altLang="en-US" sz="3200">
                <a:solidFill>
                  <a:schemeClr val="folHlink"/>
                </a:solidFill>
                <a:latin typeface="Berlin Sans FB Demi" pitchFamily="34" charset="0"/>
              </a:rPr>
              <a:t>movement</a:t>
            </a:r>
            <a:r>
              <a:rPr lang="en-US" altLang="en-US" sz="3200">
                <a:solidFill>
                  <a:srgbClr val="660066"/>
                </a:solidFill>
                <a:latin typeface="Berlin Sans FB Demi" pitchFamily="34" charset="0"/>
              </a:rPr>
              <a:t>. </a:t>
            </a:r>
            <a:endParaRPr lang="en-US" altLang="en-US">
              <a:solidFill>
                <a:srgbClr val="660066"/>
              </a:solidFill>
              <a:latin typeface="Berlin Sans FB Demi" pitchFamily="34" charset="0"/>
            </a:endParaRPr>
          </a:p>
        </p:txBody>
      </p:sp>
      <p:pic>
        <p:nvPicPr>
          <p:cNvPr id="59396" name="Picture 4" descr="Thermal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0480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 descr="Thermal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9718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w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Berlin Sans FB Demi" pitchFamily="34" charset="0"/>
              </a:rPr>
              <a:t> QUIZ TIME!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838200"/>
            <a:ext cx="5257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>
                <a:latin typeface="Berlin Sans FB Demi" pitchFamily="34" charset="0"/>
              </a:rPr>
              <a:t>What type of energy cooks food in a microwave oven?</a:t>
            </a:r>
          </a:p>
          <a:p>
            <a:pPr algn="ctr">
              <a:buFontTx/>
              <a:buNone/>
            </a:pPr>
            <a:r>
              <a:rPr lang="en-US" altLang="en-US" sz="3600">
                <a:solidFill>
                  <a:srgbClr val="660066"/>
                </a:solidFill>
                <a:latin typeface="Berlin Sans FB Demi" pitchFamily="34" charset="0"/>
              </a:rPr>
              <a:t>ELECTROMAGNETIC ENERGY</a:t>
            </a:r>
          </a:p>
          <a:p>
            <a:pPr algn="ctr">
              <a:buFontTx/>
              <a:buNone/>
            </a:pPr>
            <a:endParaRPr lang="en-US" altLang="en-US" sz="1200">
              <a:solidFill>
                <a:srgbClr val="660066"/>
              </a:solidFill>
              <a:latin typeface="Berlin Sans FB Demi" pitchFamily="34" charset="0"/>
            </a:endParaRPr>
          </a:p>
          <a:p>
            <a:pPr>
              <a:buFontTx/>
              <a:buNone/>
            </a:pPr>
            <a:r>
              <a:rPr lang="en-US" altLang="en-US" sz="3600">
                <a:latin typeface="Berlin Sans FB Demi" pitchFamily="34" charset="0"/>
              </a:rPr>
              <a:t>What type of energy is the spinning plate inside of a microwave oven?</a:t>
            </a:r>
          </a:p>
          <a:p>
            <a:pPr algn="ctr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Berlin Sans FB Demi" pitchFamily="34" charset="0"/>
              </a:rPr>
              <a:t>MECHANICAL ENERGY</a:t>
            </a:r>
          </a:p>
        </p:txBody>
      </p:sp>
      <p:pic>
        <p:nvPicPr>
          <p:cNvPr id="60420" name="Picture 4" descr="Emagenergy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1720850"/>
            <a:ext cx="3711575" cy="183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1" name="Picture 5" descr="Emagenergy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225" y="3859213"/>
            <a:ext cx="3146425" cy="2227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_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b="1">
                <a:latin typeface="Berlin Sans FB Demi" pitchFamily="34" charset="0"/>
              </a:rPr>
              <a:t>QUIZ TIME!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743200" y="914400"/>
            <a:ext cx="6400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>
                <a:latin typeface="Berlin Sans FB Demi" pitchFamily="34" charset="0"/>
              </a:rPr>
              <a:t>Electrical energy is transported to your house through power lines.</a:t>
            </a:r>
          </a:p>
          <a:p>
            <a:pPr>
              <a:buFontTx/>
              <a:buNone/>
            </a:pPr>
            <a:endParaRPr lang="en-US" altLang="en-US" sz="1200">
              <a:latin typeface="Berlin Sans FB Demi" pitchFamily="34" charset="0"/>
            </a:endParaRPr>
          </a:p>
          <a:p>
            <a:pPr>
              <a:buFontTx/>
              <a:buNone/>
            </a:pPr>
            <a:r>
              <a:rPr lang="en-US" altLang="en-US" sz="3600">
                <a:latin typeface="Berlin Sans FB Demi" pitchFamily="34" charset="0"/>
              </a:rPr>
              <a:t>When you plug an electric fan to a power outlet, electrical energy is transform into what type of energy?</a:t>
            </a:r>
          </a:p>
          <a:p>
            <a:pPr>
              <a:buFontTx/>
              <a:buNone/>
            </a:pPr>
            <a:endParaRPr lang="en-US" altLang="en-US" sz="1200">
              <a:latin typeface="Berlin Sans FB Demi" pitchFamily="34" charset="0"/>
            </a:endParaRPr>
          </a:p>
          <a:p>
            <a:pPr algn="ctr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Berlin Sans FB Demi" pitchFamily="34" charset="0"/>
              </a:rPr>
              <a:t>MECHANICAL ENERGY</a:t>
            </a:r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228600" y="990600"/>
            <a:ext cx="2286000" cy="5638800"/>
            <a:chOff x="144" y="624"/>
            <a:chExt cx="1440" cy="3552"/>
          </a:xfrm>
        </p:grpSpPr>
        <p:pic>
          <p:nvPicPr>
            <p:cNvPr id="61445" name="Picture 5" descr="Electric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1426" cy="1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6" name="Picture 6" descr="Electric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0"/>
              <a:ext cx="1440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wh_m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b="1">
                <a:latin typeface="Berlin Sans FB Demi" pitchFamily="34" charset="0"/>
              </a:rPr>
              <a:t>QUIZ TIME!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743200" y="914400"/>
            <a:ext cx="6400800" cy="5715000"/>
          </a:xfrm>
        </p:spPr>
        <p:txBody>
          <a:bodyPr/>
          <a:lstStyle/>
          <a:p>
            <a:pPr>
              <a:buFontTx/>
              <a:buNone/>
            </a:pPr>
            <a:endParaRPr lang="en-US" altLang="en-US" sz="800">
              <a:latin typeface="Franklin Gothic Heavy" pitchFamily="34" charset="0"/>
            </a:endParaRPr>
          </a:p>
          <a:p>
            <a:pPr algn="ctr">
              <a:buFontTx/>
              <a:buNone/>
            </a:pPr>
            <a:endParaRPr lang="en-US" altLang="en-US" sz="3600">
              <a:latin typeface="Franklin Gothic Heavy" pitchFamily="34" charset="0"/>
            </a:endParaRPr>
          </a:p>
          <a:p>
            <a:pPr algn="ctr">
              <a:buFontTx/>
              <a:buNone/>
            </a:pPr>
            <a:r>
              <a:rPr lang="en-US" altLang="en-US" sz="3600">
                <a:latin typeface="Berlin Sans FB Demi" pitchFamily="34" charset="0"/>
              </a:rPr>
              <a:t>What energy transformation occurs when an electric lamp is turned on?</a:t>
            </a:r>
          </a:p>
          <a:p>
            <a:pPr algn="ctr">
              <a:buFontTx/>
              <a:buNone/>
            </a:pPr>
            <a:endParaRPr lang="en-US" altLang="en-US" sz="3600">
              <a:latin typeface="Franklin Gothic Heavy" pitchFamily="34" charset="0"/>
            </a:endParaRPr>
          </a:p>
          <a:p>
            <a:pPr algn="ctr">
              <a:buFontTx/>
              <a:buNone/>
            </a:pPr>
            <a:r>
              <a:rPr lang="en-US" altLang="en-US" sz="3600">
                <a:latin typeface="Berlin Sans FB Demi" pitchFamily="34" charset="0"/>
              </a:rPr>
              <a:t>ELECTRICAL ENERGY</a:t>
            </a:r>
          </a:p>
          <a:p>
            <a:pPr algn="ctr">
              <a:buFontTx/>
              <a:buNone/>
            </a:pPr>
            <a:r>
              <a:rPr lang="en-US" altLang="en-US" sz="3600">
                <a:latin typeface="Franklin Gothic Heavy" pitchFamily="34" charset="0"/>
                <a:sym typeface="Symbol" pitchFamily="18" charset="2"/>
              </a:rPr>
              <a:t></a:t>
            </a:r>
          </a:p>
          <a:p>
            <a:pPr algn="ctr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Berlin Sans FB Demi" pitchFamily="34" charset="0"/>
                <a:sym typeface="Symbol" pitchFamily="18" charset="2"/>
              </a:rPr>
              <a:t>ELECTROMAGNETIC ENERGY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228600" y="990600"/>
            <a:ext cx="2276475" cy="5715000"/>
            <a:chOff x="144" y="624"/>
            <a:chExt cx="1434" cy="3600"/>
          </a:xfrm>
        </p:grpSpPr>
        <p:pic>
          <p:nvPicPr>
            <p:cNvPr id="62469" name="Picture 5" descr="Electric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1426" cy="1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70" name="Picture 6" descr="Electric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400"/>
              <a:ext cx="1434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nny_awf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sz="4000" b="1">
                <a:latin typeface="Berlin Sans FB Demi" pitchFamily="34" charset="0"/>
              </a:rPr>
              <a:t>What types of energy are shown below?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334000"/>
            <a:ext cx="9144000" cy="1295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Berlin Sans FB Demi" pitchFamily="34" charset="0"/>
              </a:rPr>
              <a:t>Mechanical and Thermal Energy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latin typeface="Berlin Sans FB Demi" pitchFamily="34" charset="0"/>
              </a:rPr>
              <a:t>(</a:t>
            </a:r>
            <a:r>
              <a:rPr lang="en-US" altLang="en-US" sz="3600" u="sng">
                <a:solidFill>
                  <a:schemeClr val="folHlink"/>
                </a:solidFill>
                <a:latin typeface="Berlin Sans FB Demi" pitchFamily="34" charset="0"/>
              </a:rPr>
              <a:t>Don’t forget friction</a:t>
            </a:r>
            <a:r>
              <a:rPr lang="en-US" altLang="en-US" sz="3600">
                <a:solidFill>
                  <a:schemeClr val="folHlink"/>
                </a:solidFill>
                <a:latin typeface="Berlin Sans FB Demi" pitchFamily="34" charset="0"/>
              </a:rPr>
              <a:t>)</a:t>
            </a:r>
          </a:p>
        </p:txBody>
      </p:sp>
      <p:pic>
        <p:nvPicPr>
          <p:cNvPr id="63492" name="Picture 4" descr="thermal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7772400" cy="399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sz="4000" b="1">
                <a:latin typeface="Berlin Sans FB Demi" pitchFamily="34" charset="0"/>
              </a:rPr>
              <a:t>What type of energy is shown below?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410200"/>
            <a:ext cx="77724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 dirty="0" smtClean="0">
                <a:solidFill>
                  <a:schemeClr val="folHlink"/>
                </a:solidFill>
                <a:latin typeface="Berlin Sans FB Demi" pitchFamily="34" charset="0"/>
              </a:rPr>
              <a:t>Electromagnetic &amp;</a:t>
            </a:r>
          </a:p>
          <a:p>
            <a:pPr algn="ctr">
              <a:buFontTx/>
              <a:buNone/>
            </a:pPr>
            <a:r>
              <a:rPr lang="en-US" altLang="en-US" sz="4000" dirty="0" smtClean="0">
                <a:solidFill>
                  <a:schemeClr val="folHlink"/>
                </a:solidFill>
                <a:latin typeface="Berlin Sans FB Demi" pitchFamily="34" charset="0"/>
              </a:rPr>
              <a:t>Chemical </a:t>
            </a:r>
            <a:r>
              <a:rPr lang="en-US" altLang="en-US" sz="4000" dirty="0">
                <a:solidFill>
                  <a:schemeClr val="folHlink"/>
                </a:solidFill>
                <a:latin typeface="Berlin Sans FB Demi" pitchFamily="34" charset="0"/>
              </a:rPr>
              <a:t>Energy</a:t>
            </a:r>
          </a:p>
        </p:txBody>
      </p:sp>
      <p:pic>
        <p:nvPicPr>
          <p:cNvPr id="64516" name="Picture 4" descr="chemical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388" y="1841500"/>
            <a:ext cx="5727700" cy="3560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sz="4000" b="1">
                <a:latin typeface="Berlin Sans FB Demi" pitchFamily="34" charset="0"/>
              </a:rPr>
              <a:t>What types of energy are shown below?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chemeClr val="folHlink"/>
                </a:solidFill>
                <a:latin typeface="Berlin Sans FB Demi" pitchFamily="34" charset="0"/>
              </a:rPr>
              <a:t>Electrical, Mechanical and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>
                <a:solidFill>
                  <a:schemeClr val="folHlink"/>
                </a:solidFill>
                <a:latin typeface="Berlin Sans FB Demi" pitchFamily="34" charset="0"/>
              </a:rPr>
              <a:t>Electromagnetic Energy</a:t>
            </a:r>
          </a:p>
        </p:txBody>
      </p:sp>
      <p:pic>
        <p:nvPicPr>
          <p:cNvPr id="65540" name="Picture 4" descr="remotecontr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0425" y="1781175"/>
            <a:ext cx="5889625" cy="350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sz="4000" b="1">
                <a:latin typeface="Berlin Sans FB Demi" pitchFamily="34" charset="0"/>
              </a:rPr>
              <a:t>What type of energy is shown below?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638800"/>
            <a:ext cx="77724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>
                <a:solidFill>
                  <a:schemeClr val="folHlink"/>
                </a:solidFill>
                <a:latin typeface="Berlin Sans FB Demi" pitchFamily="34" charset="0"/>
              </a:rPr>
              <a:t>Chemical Energy  (yummy)</a:t>
            </a:r>
          </a:p>
        </p:txBody>
      </p:sp>
      <p:pic>
        <p:nvPicPr>
          <p:cNvPr id="66564" name="Picture 4" descr="tomat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2688" y="1925638"/>
            <a:ext cx="5245100" cy="3375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i="1">
                <a:cs typeface="Times New Roman" pitchFamily="18" charset="0"/>
              </a:rPr>
              <a:t>Energy is </a:t>
            </a:r>
            <a:br>
              <a:rPr lang="en-US" altLang="en-US" sz="4000" i="1">
                <a:cs typeface="Times New Roman" pitchFamily="18" charset="0"/>
              </a:rPr>
            </a:br>
            <a:r>
              <a:rPr lang="en-US" altLang="en-US" sz="4000" i="1">
                <a:cs typeface="Times New Roman" pitchFamily="18" charset="0"/>
              </a:rPr>
              <a:t>nature’s way of keeping score.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cs typeface="Times New Roman" pitchFamily="18" charset="0"/>
              </a:rPr>
              <a:t>We </a:t>
            </a:r>
            <a:r>
              <a:rPr lang="en-US" altLang="en-US" sz="2800" dirty="0">
                <a:cs typeface="Times New Roman" pitchFamily="18" charset="0"/>
              </a:rPr>
              <a:t>sense energy only when the score changes,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cs typeface="Times New Roman" pitchFamily="18" charset="0"/>
              </a:rPr>
              <a:t>either a transformation from one form of energy to another,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dirty="0">
                <a:cs typeface="Times New Roman" pitchFamily="18" charset="0"/>
              </a:rPr>
              <a:t>or a transfer of energy from one point to another.</a:t>
            </a:r>
            <a:br>
              <a:rPr lang="en-US" altLang="en-US" sz="2800" dirty="0">
                <a:cs typeface="Times New Roman" pitchFamily="18" charset="0"/>
              </a:rPr>
            </a:br>
            <a:endParaRPr lang="en-US" altLang="en-US" sz="2800" dirty="0">
              <a:cs typeface="Times New Roman" pitchFamily="18" charset="0"/>
            </a:endParaRPr>
          </a:p>
        </p:txBody>
      </p:sp>
      <p:pic>
        <p:nvPicPr>
          <p:cNvPr id="17412" name="Picture 4" descr="energy-patro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78100"/>
            <a:ext cx="44958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sz="4000" b="1">
                <a:latin typeface="Berlin Sans FB Demi" pitchFamily="34" charset="0"/>
              </a:rPr>
              <a:t>What type of energy is shown below?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638800"/>
            <a:ext cx="7772400" cy="76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 dirty="0" smtClean="0">
                <a:solidFill>
                  <a:schemeClr val="folHlink"/>
                </a:solidFill>
                <a:latin typeface="Berlin Sans FB Demi" pitchFamily="34" charset="0"/>
              </a:rPr>
              <a:t>Electrical &amp; Thermal </a:t>
            </a:r>
            <a:r>
              <a:rPr lang="en-US" altLang="en-US" sz="4000" dirty="0">
                <a:solidFill>
                  <a:schemeClr val="folHlink"/>
                </a:solidFill>
                <a:latin typeface="Berlin Sans FB Demi" pitchFamily="34" charset="0"/>
              </a:rPr>
              <a:t>Energy</a:t>
            </a:r>
          </a:p>
        </p:txBody>
      </p:sp>
      <p:pic>
        <p:nvPicPr>
          <p:cNvPr id="67588" name="Picture 4" descr="Electric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3650" y="1841500"/>
            <a:ext cx="5083175" cy="350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altLang="en-US" sz="4000" b="1">
                <a:latin typeface="Berlin Sans FB Demi" pitchFamily="34" charset="0"/>
              </a:rPr>
              <a:t>What types of energy are shown below?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029200"/>
            <a:ext cx="8686800" cy="1828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>
                <a:solidFill>
                  <a:schemeClr val="folHlink"/>
                </a:solidFill>
                <a:latin typeface="Berlin Sans FB Demi" pitchFamily="34" charset="0"/>
              </a:rPr>
              <a:t>Mechanical, Electromagnetic, Electrical, </a:t>
            </a:r>
            <a:r>
              <a:rPr lang="en-US" altLang="en-US" sz="4000" dirty="0" smtClean="0">
                <a:solidFill>
                  <a:schemeClr val="folHlink"/>
                </a:solidFill>
                <a:latin typeface="Berlin Sans FB Demi" pitchFamily="34" charset="0"/>
              </a:rPr>
              <a:t>Chemical, Sound </a:t>
            </a:r>
            <a:r>
              <a:rPr lang="en-US" altLang="en-US" sz="4000" dirty="0">
                <a:solidFill>
                  <a:schemeClr val="folHlink"/>
                </a:solidFill>
                <a:latin typeface="Berlin Sans FB Demi" pitchFamily="34" charset="0"/>
              </a:rPr>
              <a:t>and Thermal Energy</a:t>
            </a:r>
          </a:p>
        </p:txBody>
      </p:sp>
      <p:pic>
        <p:nvPicPr>
          <p:cNvPr id="6861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ooby_doo_la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/>
          <a:p>
            <a:pPr algn="l"/>
            <a:r>
              <a:rPr lang="en-US" altLang="en-US" sz="4000" b="1" u="sng">
                <a:cs typeface="Times New Roman" pitchFamily="18" charset="0"/>
              </a:rPr>
              <a:t>The Law of Conservation of Energy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81400"/>
            <a:ext cx="8229600" cy="4525963"/>
          </a:xfrm>
        </p:spPr>
        <p:txBody>
          <a:bodyPr/>
          <a:lstStyle/>
          <a:p>
            <a:r>
              <a:rPr lang="en-US" altLang="en-US">
                <a:cs typeface="Times New Roman" pitchFamily="18" charset="0"/>
              </a:rPr>
              <a:t>Energy cannot be created or destroyed; it may be transformed from one form into another, but the total amount of energy never changes.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Berlin Sans FB Demi" pitchFamily="34" charset="0"/>
              </a:rPr>
              <a:t>How is all energy divided?</a:t>
            </a:r>
            <a:r>
              <a:rPr lang="en-US" altLang="en-US">
                <a:latin typeface="Berlin Sans FB Demi" pitchFamily="34" charset="0"/>
              </a:rPr>
              <a:t> 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514600" y="2209800"/>
            <a:ext cx="2133600" cy="1981200"/>
            <a:chOff x="1344" y="1440"/>
            <a:chExt cx="1344" cy="1248"/>
          </a:xfrm>
        </p:grpSpPr>
        <p:sp>
          <p:nvSpPr>
            <p:cNvPr id="47108" name="Oval 4"/>
            <p:cNvSpPr>
              <a:spLocks noChangeArrowheads="1"/>
            </p:cNvSpPr>
            <p:nvPr/>
          </p:nvSpPr>
          <p:spPr bwMode="auto">
            <a:xfrm>
              <a:off x="1344" y="1440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440" y="1728"/>
              <a:ext cx="1195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sz="3200" b="1"/>
                <a:t>Potential</a:t>
              </a:r>
            </a:p>
            <a:p>
              <a:pPr algn="ctr" eaLnBrk="0" hangingPunct="0"/>
              <a:r>
                <a:rPr lang="en-US" altLang="en-US" sz="3200" b="1"/>
                <a:t>Energy</a:t>
              </a:r>
            </a:p>
          </p:txBody>
        </p:sp>
      </p:grpSp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6705600" y="2209800"/>
            <a:ext cx="2133600" cy="1981200"/>
            <a:chOff x="3696" y="1392"/>
            <a:chExt cx="1344" cy="1248"/>
          </a:xfrm>
        </p:grpSpPr>
        <p:sp>
          <p:nvSpPr>
            <p:cNvPr id="47111" name="Oval 7"/>
            <p:cNvSpPr>
              <a:spLocks noChangeArrowheads="1"/>
            </p:cNvSpPr>
            <p:nvPr/>
          </p:nvSpPr>
          <p:spPr bwMode="auto">
            <a:xfrm>
              <a:off x="3696" y="1392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3840" y="1680"/>
              <a:ext cx="100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3200" b="1"/>
                <a:t>Kinetic</a:t>
              </a:r>
            </a:p>
            <a:p>
              <a:pPr algn="ctr" eaLnBrk="0" hangingPunct="0"/>
              <a:r>
                <a:rPr lang="en-US" altLang="en-US" sz="3200" b="1"/>
                <a:t>Energy</a:t>
              </a:r>
            </a:p>
          </p:txBody>
        </p:sp>
      </p:grp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4419600" y="1295400"/>
            <a:ext cx="244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600" b="1"/>
              <a:t>All Energy</a:t>
            </a:r>
          </a:p>
        </p:txBody>
      </p: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4343400" y="2057400"/>
            <a:ext cx="2590800" cy="228600"/>
            <a:chOff x="2160" y="1296"/>
            <a:chExt cx="1632" cy="144"/>
          </a:xfrm>
        </p:grpSpPr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3696" y="1296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 flipH="1">
              <a:off x="2160" y="1296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17" name="Group 13"/>
          <p:cNvGrpSpPr>
            <a:grpSpLocks/>
          </p:cNvGrpSpPr>
          <p:nvPr/>
        </p:nvGrpSpPr>
        <p:grpSpPr bwMode="auto">
          <a:xfrm>
            <a:off x="228600" y="4648200"/>
            <a:ext cx="6705600" cy="1981200"/>
            <a:chOff x="192" y="2928"/>
            <a:chExt cx="4224" cy="1248"/>
          </a:xfrm>
        </p:grpSpPr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19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240" y="3168"/>
              <a:ext cx="129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/>
                <a:t>Gravitation</a:t>
              </a:r>
            </a:p>
            <a:p>
              <a:pPr algn="ctr" eaLnBrk="0" hangingPunct="0"/>
              <a:r>
                <a:rPr lang="en-US" altLang="en-US" sz="2800"/>
                <a:t>Potential</a:t>
              </a:r>
            </a:p>
            <a:p>
              <a:pPr algn="ctr" eaLnBrk="0" hangingPunct="0"/>
              <a:r>
                <a:rPr lang="en-US" altLang="en-US" sz="2800"/>
                <a:t>Energy</a:t>
              </a:r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163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776" y="3120"/>
              <a:ext cx="105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/>
                <a:t>Elastic</a:t>
              </a:r>
            </a:p>
            <a:p>
              <a:pPr algn="ctr" eaLnBrk="0" hangingPunct="0"/>
              <a:r>
                <a:rPr lang="en-US" altLang="en-US" sz="2800"/>
                <a:t>Potential</a:t>
              </a:r>
            </a:p>
            <a:p>
              <a:pPr algn="ctr" eaLnBrk="0" hangingPunct="0"/>
              <a:r>
                <a:rPr lang="en-US" altLang="en-US" sz="2800"/>
                <a:t>Energy</a:t>
              </a:r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307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3120" y="3168"/>
              <a:ext cx="1296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800"/>
                <a:t>Chemical</a:t>
              </a:r>
            </a:p>
            <a:p>
              <a:pPr algn="ctr" eaLnBrk="0" hangingPunct="0"/>
              <a:r>
                <a:rPr lang="en-US" altLang="en-US" sz="2800"/>
                <a:t>Potential</a:t>
              </a:r>
            </a:p>
            <a:p>
              <a:pPr algn="ctr" eaLnBrk="0" hangingPunct="0"/>
              <a:r>
                <a:rPr lang="en-US" altLang="en-US" sz="2800"/>
                <a:t>Energy</a:t>
              </a:r>
            </a:p>
          </p:txBody>
        </p:sp>
      </p:grpSp>
      <p:grpSp>
        <p:nvGrpSpPr>
          <p:cNvPr id="47124" name="Group 20"/>
          <p:cNvGrpSpPr>
            <a:grpSpLocks/>
          </p:cNvGrpSpPr>
          <p:nvPr/>
        </p:nvGrpSpPr>
        <p:grpSpPr bwMode="auto">
          <a:xfrm>
            <a:off x="2209800" y="4114800"/>
            <a:ext cx="2743200" cy="381000"/>
            <a:chOff x="1392" y="2592"/>
            <a:chExt cx="1728" cy="240"/>
          </a:xfrm>
        </p:grpSpPr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 flipH="1">
              <a:off x="1392" y="2592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3024" y="2592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23"/>
            <p:cNvSpPr>
              <a:spLocks noChangeShapeType="1"/>
            </p:cNvSpPr>
            <p:nvPr/>
          </p:nvSpPr>
          <p:spPr bwMode="auto">
            <a:xfrm>
              <a:off x="2256" y="2736"/>
              <a:ext cx="0" cy="96"/>
            </a:xfrm>
            <a:prstGeom prst="line">
              <a:avLst/>
            </a:prstGeom>
            <a:noFill/>
            <a:ln w="50800">
              <a:solidFill>
                <a:srgbClr val="FFFF99"/>
              </a:solidFill>
              <a:round/>
              <a:headEnd/>
              <a:tailEnd type="triangle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Potential              Kinetic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r>
              <a:rPr lang="en-US" altLang="en-US" b="1">
                <a:cs typeface="Times New Roman" pitchFamily="18" charset="0"/>
              </a:rPr>
              <a:t>energy of position or energy in storage.</a:t>
            </a:r>
          </a:p>
          <a:p>
            <a:pPr>
              <a:buFontTx/>
              <a:buNone/>
            </a:pPr>
            <a:r>
              <a:rPr lang="en-US" altLang="en-US"/>
              <a:t> </a:t>
            </a:r>
          </a:p>
          <a:p>
            <a:pPr lvl="1"/>
            <a:r>
              <a:rPr lang="en-US" altLang="en-US"/>
              <a:t>Water behind a dam</a:t>
            </a:r>
          </a:p>
          <a:p>
            <a:pPr lvl="1"/>
            <a:r>
              <a:rPr lang="en-US" altLang="en-US"/>
              <a:t>Hammer over head</a:t>
            </a:r>
          </a:p>
          <a:p>
            <a:pPr lvl="1"/>
            <a:r>
              <a:rPr lang="en-US" altLang="en-US"/>
              <a:t>Food on the plate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/>
          <a:p>
            <a:r>
              <a:rPr lang="en-US" altLang="en-US" b="1" dirty="0">
                <a:cs typeface="Times New Roman" pitchFamily="18" charset="0"/>
              </a:rPr>
              <a:t>energy of motion, the form capable of doing work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Flowing water</a:t>
            </a:r>
          </a:p>
          <a:p>
            <a:pPr lvl="1"/>
            <a:r>
              <a:rPr lang="en-US" altLang="en-US" dirty="0"/>
              <a:t>A falling hammer</a:t>
            </a:r>
          </a:p>
          <a:p>
            <a:pPr lvl="1"/>
            <a:r>
              <a:rPr lang="en-US" altLang="en-US" dirty="0" smtClean="0"/>
              <a:t>A basketball player running down the court, receiving a pass, &amp; making a shot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/>
          <a:lstStyle/>
          <a:p>
            <a:r>
              <a:rPr lang="en-US" altLang="en-US" sz="4800" b="1">
                <a:cs typeface="Times New Roman" pitchFamily="18" charset="0"/>
              </a:rPr>
              <a:t/>
            </a:r>
            <a:br>
              <a:rPr lang="en-US" altLang="en-US" sz="4800" b="1">
                <a:cs typeface="Times New Roman" pitchFamily="18" charset="0"/>
              </a:rPr>
            </a:br>
            <a:r>
              <a:rPr lang="en-US" altLang="en-US" sz="4800" b="1">
                <a:cs typeface="Times New Roman" pitchFamily="18" charset="0"/>
              </a:rPr>
              <a:t>PE = mgh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 sz="3200" b="1"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3657600"/>
            <a:ext cx="4033838" cy="2743200"/>
          </a:xfrm>
        </p:spPr>
        <p:txBody>
          <a:bodyPr/>
          <a:lstStyle/>
          <a:p>
            <a:r>
              <a:rPr lang="en-US" altLang="en-US" sz="3600" b="1" dirty="0">
                <a:cs typeface="Times New Roman" pitchFamily="18" charset="0"/>
              </a:rPr>
              <a:t>m = mass (kg)</a:t>
            </a:r>
          </a:p>
          <a:p>
            <a:r>
              <a:rPr lang="en-US" altLang="en-US" sz="3600" b="1" dirty="0">
                <a:cs typeface="Times New Roman" pitchFamily="18" charset="0"/>
              </a:rPr>
              <a:t>h = height (m)</a:t>
            </a:r>
          </a:p>
          <a:p>
            <a:r>
              <a:rPr lang="en-US" altLang="en-US" sz="3600" b="1" dirty="0">
                <a:cs typeface="Times New Roman" pitchFamily="18" charset="0"/>
              </a:rPr>
              <a:t>g = </a:t>
            </a:r>
            <a:r>
              <a:rPr lang="en-US" altLang="en-US" sz="3600" b="1" dirty="0" smtClean="0">
                <a:cs typeface="Times New Roman" pitchFamily="18" charset="0"/>
              </a:rPr>
              <a:t>gravity</a:t>
            </a:r>
            <a:endParaRPr lang="en-US" altLang="en-US" sz="3600" b="1" dirty="0"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altLang="en-US" sz="3200" b="1" dirty="0" smtClean="0">
                <a:cs typeface="Times New Roman" pitchFamily="18" charset="0"/>
              </a:rPr>
              <a:t> (</a:t>
            </a:r>
            <a:r>
              <a:rPr lang="en-US" altLang="en-US" sz="3200" b="1" dirty="0">
                <a:cs typeface="Times New Roman" pitchFamily="18" charset="0"/>
              </a:rPr>
              <a:t>9.8 m/s</a:t>
            </a:r>
            <a:r>
              <a:rPr lang="en-US" altLang="en-US" sz="3200" b="1" baseline="30000" dirty="0">
                <a:cs typeface="Times New Roman" pitchFamily="18" charset="0"/>
              </a:rPr>
              <a:t>2</a:t>
            </a:r>
            <a:r>
              <a:rPr lang="en-US" altLang="en-US" sz="3200" b="1" dirty="0">
                <a:cs typeface="Times New Roman" pitchFamily="18" charset="0"/>
              </a:rPr>
              <a:t>)</a:t>
            </a:r>
          </a:p>
          <a:p>
            <a:endParaRPr lang="en-US" altLang="en-US" sz="3600" b="1" dirty="0">
              <a:cs typeface="Times New Roman" pitchFamily="18" charset="0"/>
            </a:endParaRPr>
          </a:p>
        </p:txBody>
      </p:sp>
      <p:pic>
        <p:nvPicPr>
          <p:cNvPr id="19460" name="Picture 4" descr="bunge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12938"/>
            <a:ext cx="48006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altLang="en-US" sz="4000">
                <a:latin typeface="Berlin Sans FB Demi" pitchFamily="34" charset="0"/>
              </a:rPr>
              <a:t>What is Gravitational Potential Energy?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295400"/>
            <a:ext cx="4038600" cy="2819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o"/>
            </a:pPr>
            <a:r>
              <a:rPr lang="en-US" altLang="en-US">
                <a:latin typeface="Berlin Sans FB Demi" pitchFamily="34" charset="0"/>
              </a:rPr>
              <a:t>Potential energy due to an object’s position</a:t>
            </a:r>
          </a:p>
          <a:p>
            <a:pPr>
              <a:lnSpc>
                <a:spcPct val="90000"/>
              </a:lnSpc>
              <a:buFontTx/>
              <a:buChar char="o"/>
            </a:pPr>
            <a:endParaRPr lang="en-US" altLang="en-US" sz="1000">
              <a:latin typeface="Berlin Sans FB Demi" pitchFamily="34" charset="0"/>
            </a:endParaRPr>
          </a:p>
          <a:p>
            <a:pPr>
              <a:lnSpc>
                <a:spcPct val="90000"/>
              </a:lnSpc>
              <a:buFontTx/>
              <a:buChar char="o"/>
            </a:pPr>
            <a:r>
              <a:rPr lang="en-US" altLang="en-US">
                <a:latin typeface="Berlin Sans FB Demi" pitchFamily="34" charset="0"/>
              </a:rPr>
              <a:t>P.E. = mass x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Berlin Sans FB Demi" pitchFamily="34" charset="0"/>
              </a:rPr>
              <a:t>        height x gravity</a:t>
            </a:r>
          </a:p>
        </p:txBody>
      </p:sp>
      <p:pic>
        <p:nvPicPr>
          <p:cNvPr id="49156" name="Picture 4" descr="potential energ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4724400" cy="43640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big-ro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857750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tightro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32263"/>
            <a:ext cx="44958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09600" y="2819400"/>
            <a:ext cx="3673475" cy="1592263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/>
              <a:t>Don’t look down, Rover!</a:t>
            </a:r>
          </a:p>
          <a:p>
            <a:pPr algn="ctr" eaLnBrk="0" hangingPunct="0"/>
            <a:r>
              <a:rPr lang="en-US" altLang="en-US" sz="3200" b="1"/>
              <a:t>Good boy!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193925" y="6361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r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r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9" grpId="0" animBg="1"/>
      <p:bldP spid="491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>
                <a:latin typeface="Berlin Sans FB Demi" pitchFamily="34" charset="0"/>
              </a:rPr>
              <a:t>What is Potential Energy?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800600" cy="2057400"/>
          </a:xfrm>
        </p:spPr>
        <p:txBody>
          <a:bodyPr/>
          <a:lstStyle/>
          <a:p>
            <a:pPr>
              <a:buFontTx/>
              <a:buChar char="o"/>
            </a:pPr>
            <a:r>
              <a:rPr lang="en-US" altLang="en-US" sz="3600" dirty="0">
                <a:latin typeface="Berlin Sans FB Demi" pitchFamily="34" charset="0"/>
              </a:rPr>
              <a:t>Energy that is stored and waiting to be used </a:t>
            </a:r>
            <a:r>
              <a:rPr lang="en-US" altLang="en-US" sz="3600" dirty="0">
                <a:solidFill>
                  <a:schemeClr val="accent4">
                    <a:lumMod val="10000"/>
                  </a:schemeClr>
                </a:solidFill>
                <a:latin typeface="Berlin Sans FB Demi" pitchFamily="34" charset="0"/>
              </a:rPr>
              <a:t>later</a:t>
            </a:r>
            <a:endParaRPr lang="en-US" altLang="en-US" sz="1200" dirty="0">
              <a:solidFill>
                <a:schemeClr val="accent4">
                  <a:lumMod val="1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48132" name="Picture 4" descr="potential energy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066800"/>
            <a:ext cx="3052763" cy="2819400"/>
          </a:xfr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 descr="potential energ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086100" cy="26638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914400" y="4038600"/>
            <a:ext cx="4114800" cy="2667000"/>
            <a:chOff x="672" y="2592"/>
            <a:chExt cx="2592" cy="1680"/>
          </a:xfrm>
        </p:grpSpPr>
        <p:pic>
          <p:nvPicPr>
            <p:cNvPr id="48135" name="Picture 7" descr="bo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592"/>
              <a:ext cx="2592" cy="168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6" name="Freeform 8"/>
            <p:cNvSpPr>
              <a:spLocks/>
            </p:cNvSpPr>
            <p:nvPr/>
          </p:nvSpPr>
          <p:spPr bwMode="auto">
            <a:xfrm>
              <a:off x="1584" y="3408"/>
              <a:ext cx="768" cy="728"/>
            </a:xfrm>
            <a:custGeom>
              <a:avLst/>
              <a:gdLst>
                <a:gd name="T0" fmla="*/ 768 w 768"/>
                <a:gd name="T1" fmla="*/ 624 h 728"/>
                <a:gd name="T2" fmla="*/ 240 w 768"/>
                <a:gd name="T3" fmla="*/ 624 h 728"/>
                <a:gd name="T4" fmla="*/ 0 w 768"/>
                <a:gd name="T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8" h="728">
                  <a:moveTo>
                    <a:pt x="768" y="624"/>
                  </a:moveTo>
                  <a:cubicBezTo>
                    <a:pt x="568" y="676"/>
                    <a:pt x="368" y="728"/>
                    <a:pt x="240" y="624"/>
                  </a:cubicBezTo>
                  <a:cubicBezTo>
                    <a:pt x="112" y="520"/>
                    <a:pt x="56" y="260"/>
                    <a:pt x="0" y="0"/>
                  </a:cubicBezTo>
                </a:path>
              </a:pathLst>
            </a:cu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 flipV="1">
              <a:off x="1584" y="3360"/>
              <a:ext cx="0" cy="48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theme/theme1.xml><?xml version="1.0" encoding="utf-8"?>
<a:theme xmlns:a="http://schemas.openxmlformats.org/drawingml/2006/main" name="114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99"/>
      </a:lt2>
      <a:accent1>
        <a:srgbClr val="FF9900"/>
      </a:accent1>
      <a:accent2>
        <a:srgbClr val="CC0000"/>
      </a:accent2>
      <a:accent3>
        <a:srgbClr val="E2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CC0000"/>
      </a:lt1>
      <a:dk2>
        <a:srgbClr val="A50021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114</Template>
  <TotalTime>448</TotalTime>
  <Words>1244</Words>
  <Application>Microsoft Office PowerPoint</Application>
  <PresentationFormat>On-screen Show (4:3)</PresentationFormat>
  <Paragraphs>203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114</vt:lpstr>
      <vt:lpstr>1_colormaster</vt:lpstr>
      <vt:lpstr>PowerPoint Presentation</vt:lpstr>
      <vt:lpstr>The Law of Conservation of Energy</vt:lpstr>
      <vt:lpstr>What is energy? </vt:lpstr>
      <vt:lpstr>Energy is  nature’s way of keeping score. </vt:lpstr>
      <vt:lpstr>How is all energy divided? </vt:lpstr>
      <vt:lpstr>Potential              Kinetic</vt:lpstr>
      <vt:lpstr> PE = mgh </vt:lpstr>
      <vt:lpstr>What is Gravitational Potential Energy?</vt:lpstr>
      <vt:lpstr>What is Potential Energy?</vt:lpstr>
      <vt:lpstr>What is Elastic Potential Energy?</vt:lpstr>
      <vt:lpstr>What is Chemical Potential Energy?</vt:lpstr>
      <vt:lpstr>What is Kinetic Energy?</vt:lpstr>
      <vt:lpstr>KE = 1/2 m v2 </vt:lpstr>
      <vt:lpstr>PowerPoint Presentation</vt:lpstr>
      <vt:lpstr>Work</vt:lpstr>
      <vt:lpstr>You carry a 20 kg suitcase upstairs, a distance of 4m. How much work did you do? </vt:lpstr>
      <vt:lpstr>Power</vt:lpstr>
      <vt:lpstr>Power</vt:lpstr>
      <vt:lpstr>Important formulas and units</vt:lpstr>
      <vt:lpstr>Ex. Problem on Power: </vt:lpstr>
      <vt:lpstr>Power = work / time</vt:lpstr>
      <vt:lpstr>Drawing Conclusions</vt:lpstr>
      <vt:lpstr>PowerPoint Presentation</vt:lpstr>
      <vt:lpstr>7 fundamental forms of energy</vt:lpstr>
      <vt:lpstr>What is the source of our energy? </vt:lpstr>
      <vt:lpstr>What is Mechanical Energy?</vt:lpstr>
      <vt:lpstr>Examples of Mechanical Energy</vt:lpstr>
      <vt:lpstr>What is Electromagnetic Energy?</vt:lpstr>
      <vt:lpstr>What is Electrical Energy?</vt:lpstr>
      <vt:lpstr>What is Chemical Energy?</vt:lpstr>
      <vt:lpstr>Examples of Chemical Energy</vt:lpstr>
      <vt:lpstr>What is Thermal Energy?</vt:lpstr>
      <vt:lpstr> QUIZ TIME!</vt:lpstr>
      <vt:lpstr>QUIZ TIME!</vt:lpstr>
      <vt:lpstr>QUIZ TIME!</vt:lpstr>
      <vt:lpstr>What types of energy are shown below?</vt:lpstr>
      <vt:lpstr>What type of energy is shown below?</vt:lpstr>
      <vt:lpstr>What types of energy are shown below?</vt:lpstr>
      <vt:lpstr>What type of energy is shown below?</vt:lpstr>
      <vt:lpstr>What type of energy is shown below?</vt:lpstr>
      <vt:lpstr>What types of energy are shown below?</vt:lpstr>
      <vt:lpstr>The Law of Conservation of Energy</vt:lpstr>
    </vt:vector>
  </TitlesOfParts>
  <Company>self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</dc:creator>
  <cp:lastModifiedBy>David Edinger</cp:lastModifiedBy>
  <cp:revision>17</cp:revision>
  <dcterms:created xsi:type="dcterms:W3CDTF">2008-01-16T17:39:23Z</dcterms:created>
  <dcterms:modified xsi:type="dcterms:W3CDTF">2015-03-07T21:17:30Z</dcterms:modified>
</cp:coreProperties>
</file>