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6" r:id="rId4"/>
    <p:sldId id="284" r:id="rId5"/>
    <p:sldId id="259" r:id="rId6"/>
    <p:sldId id="285" r:id="rId7"/>
    <p:sldId id="287" r:id="rId8"/>
    <p:sldId id="288" r:id="rId9"/>
    <p:sldId id="289" r:id="rId10"/>
    <p:sldId id="290" r:id="rId11"/>
    <p:sldId id="308" r:id="rId12"/>
    <p:sldId id="307" r:id="rId13"/>
    <p:sldId id="291" r:id="rId14"/>
    <p:sldId id="295" r:id="rId15"/>
    <p:sldId id="310" r:id="rId16"/>
    <p:sldId id="312" r:id="rId17"/>
    <p:sldId id="296" r:id="rId18"/>
    <p:sldId id="313" r:id="rId19"/>
    <p:sldId id="297" r:id="rId20"/>
    <p:sldId id="298" r:id="rId21"/>
    <p:sldId id="299" r:id="rId22"/>
    <p:sldId id="300" r:id="rId23"/>
    <p:sldId id="314" r:id="rId24"/>
    <p:sldId id="316" r:id="rId25"/>
    <p:sldId id="317" r:id="rId26"/>
    <p:sldId id="301" r:id="rId27"/>
    <p:sldId id="302" r:id="rId28"/>
    <p:sldId id="318" r:id="rId29"/>
    <p:sldId id="319" r:id="rId30"/>
    <p:sldId id="303" r:id="rId31"/>
    <p:sldId id="320" r:id="rId32"/>
    <p:sldId id="321" r:id="rId33"/>
    <p:sldId id="322" r:id="rId34"/>
    <p:sldId id="305" r:id="rId35"/>
    <p:sldId id="306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66FFFF"/>
    <a:srgbClr val="FF0000"/>
    <a:srgbClr val="FF00FF"/>
    <a:srgbClr val="00FFFF"/>
    <a:srgbClr val="00FF00"/>
    <a:srgbClr val="FFFF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 autoAdjust="0"/>
    <p:restoredTop sz="94693" autoAdjust="0"/>
  </p:normalViewPr>
  <p:slideViewPr>
    <p:cSldViewPr snapToGrid="0">
      <p:cViewPr>
        <p:scale>
          <a:sx n="85" d="100"/>
          <a:sy n="85" d="100"/>
        </p:scale>
        <p:origin x="-9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E5660-82DD-415D-8D0E-583A91F557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0597819"/>
      </p:ext>
    </p:extLst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DD040-DE55-410B-8613-102BBA80CD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7827994"/>
      </p:ext>
    </p:extLst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542FA-2774-4E81-BEB1-C9B691CEDB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7087546"/>
      </p:ext>
    </p:extLst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73268-9DAF-4009-BDE3-7EAB8FE3C3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9840631"/>
      </p:ext>
    </p:extLst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E257A-F1B8-4B4B-80A7-1E2C34E05F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8996242"/>
      </p:ext>
    </p:extLst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A9A49-4044-4EDD-B976-411EFF2862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1948867"/>
      </p:ext>
    </p:extLst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B0B8D-8ADC-4CCF-854E-BAE12507F1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61486"/>
      </p:ext>
    </p:extLst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7699E-357E-458D-B911-F2D2465997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7036542"/>
      </p:ext>
    </p:extLst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CDB4E-3064-4071-8C9A-F827272D9B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0201711"/>
      </p:ext>
    </p:extLst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960D1-C0BE-475F-B10B-1F55CDF82A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5926210"/>
      </p:ext>
    </p:extLst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D6782-5B37-4982-95AC-37C77A3775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146261"/>
      </p:ext>
    </p:extLst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F8D769B-4910-46D1-8A24-E4F8E7BA6D4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nellinfrared.com/library/_view_msg.asp?refid=1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qksrv.net/click-291217-10273794?url=http://www.posternow.de/onlineshop/DirectLinks.tpl?lan%3D1%26cod%3D1%26aid%3D846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5974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44713"/>
            <a:ext cx="8542338" cy="1143000"/>
          </a:xfrm>
        </p:spPr>
        <p:txBody>
          <a:bodyPr/>
          <a:lstStyle/>
          <a:p>
            <a:r>
              <a:rPr lang="en-GB" altLang="en-US"/>
              <a:t>Electromagnetic Waves &amp;</a:t>
            </a:r>
            <a:br>
              <a:rPr lang="en-GB" altLang="en-US"/>
            </a:br>
            <a:r>
              <a:rPr lang="en-GB" altLang="en-US"/>
              <a:t>the Electromagnetic Spectrum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14800"/>
          </a:xfrm>
        </p:spPr>
        <p:txBody>
          <a:bodyPr/>
          <a:lstStyle/>
          <a:p>
            <a:pPr marL="609600" indent="-609600"/>
            <a:endParaRPr lang="en-GB" altLang="en-US" b="1" dirty="0"/>
          </a:p>
          <a:p>
            <a:pPr marL="609600" indent="-609600"/>
            <a:endParaRPr lang="en-GB" altLang="en-US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55812" y="4502710"/>
            <a:ext cx="2850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Coach Dave Edinger</a:t>
            </a:r>
          </a:p>
          <a:p>
            <a:pPr algn="ctr"/>
            <a:r>
              <a:rPr lang="en-US" sz="18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Physical Science (8A)</a:t>
            </a:r>
          </a:p>
          <a:p>
            <a:pPr algn="ctr"/>
            <a:r>
              <a:rPr lang="en-US" sz="18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J. C. Booth Middle School</a:t>
            </a:r>
            <a:endParaRPr lang="en-US" sz="18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advClick="0" advTm="373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6600"/>
              <a:t>RADIO WAVES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068513"/>
            <a:ext cx="4532313" cy="4114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4000"/>
              <a:t>Have the </a:t>
            </a:r>
            <a:r>
              <a:rPr lang="en-US" altLang="en-US" sz="4000" b="1" u="sng">
                <a:solidFill>
                  <a:srgbClr val="FF0000"/>
                </a:solidFill>
              </a:rPr>
              <a:t>longest</a:t>
            </a:r>
            <a:r>
              <a:rPr lang="en-US" altLang="en-US" sz="4000"/>
              <a:t> wavelengths and </a:t>
            </a:r>
            <a:r>
              <a:rPr lang="en-US" altLang="en-US" sz="4000" b="1" u="sng">
                <a:solidFill>
                  <a:srgbClr val="FF0000"/>
                </a:solidFill>
              </a:rPr>
              <a:t>lowest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sz="4000"/>
              <a:t>frequencies of all the electromagnetic waves.</a:t>
            </a:r>
            <a:endParaRPr lang="en-US" altLang="en-US" sz="4400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3106738" y="1963738"/>
            <a:ext cx="9525" cy="9525"/>
            <a:chOff x="-3" y="-3"/>
            <a:chExt cx="6" cy="6"/>
          </a:xfrm>
        </p:grpSpPr>
        <p:grpSp>
          <p:nvGrpSpPr>
            <p:cNvPr id="46085" name="Group 5"/>
            <p:cNvGrpSpPr>
              <a:grpSpLocks/>
            </p:cNvGrpSpPr>
            <p:nvPr/>
          </p:nvGrpSpPr>
          <p:grpSpPr bwMode="auto"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4608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08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-3" y="-3"/>
              <a:ext cx="6" cy="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719263"/>
            <a:ext cx="3913187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341313"/>
            <a:ext cx="8439150" cy="4114800"/>
          </a:xfrm>
        </p:spPr>
        <p:txBody>
          <a:bodyPr/>
          <a:lstStyle/>
          <a:p>
            <a:pPr algn="ctr"/>
            <a:r>
              <a:rPr lang="en-US" altLang="en-US"/>
              <a:t>Global Positioning Systems (GPS) measure the time it takes a radio wave to travel from several satellites to the receiver, determining the distance to each satellite.</a:t>
            </a:r>
          </a:p>
        </p:txBody>
      </p:sp>
      <p:pic>
        <p:nvPicPr>
          <p:cNvPr id="64517" name="Picture 5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720975"/>
            <a:ext cx="3821113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3228975"/>
            <a:ext cx="344805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239713"/>
            <a:ext cx="8410575" cy="4114800"/>
          </a:xfrm>
        </p:spPr>
        <p:txBody>
          <a:bodyPr/>
          <a:lstStyle/>
          <a:p>
            <a:r>
              <a:rPr lang="en-US" altLang="en-US" sz="3200"/>
              <a:t>A radio picks up radio waves through an antenna and converts it to </a:t>
            </a:r>
            <a:r>
              <a:rPr lang="en-US" altLang="en-US" sz="3200" b="1" u="sng">
                <a:solidFill>
                  <a:srgbClr val="FF0000"/>
                </a:solidFill>
              </a:rPr>
              <a:t>sound waves.</a:t>
            </a:r>
          </a:p>
          <a:p>
            <a:pPr lvl="1"/>
            <a:r>
              <a:rPr lang="en-US" altLang="en-US"/>
              <a:t>Each radio station in an area broadcasts at a different frequency.  </a:t>
            </a:r>
          </a:p>
          <a:p>
            <a:pPr lvl="2"/>
            <a:r>
              <a:rPr lang="en-US" altLang="en-US"/>
              <a:t># on radio dial tells frequency.</a:t>
            </a:r>
          </a:p>
          <a:p>
            <a:endParaRPr lang="en-US" altLang="en-US"/>
          </a:p>
        </p:txBody>
      </p:sp>
      <p:pic>
        <p:nvPicPr>
          <p:cNvPr id="63493" name="Picture 5" descr="MCj02158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852738"/>
            <a:ext cx="55975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681288"/>
            <a:ext cx="3916362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44525" y="357188"/>
            <a:ext cx="80549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MRI </a:t>
            </a:r>
          </a:p>
          <a:p>
            <a:pPr algn="ctr"/>
            <a:r>
              <a:rPr lang="en-US" altLang="en-US" sz="3200"/>
              <a:t>(MAGNETIC RESONACE IMAGING) </a:t>
            </a:r>
          </a:p>
          <a:p>
            <a:pPr lvl="1" algn="ctr"/>
            <a:r>
              <a:rPr lang="en-US" altLang="en-US" sz="3200"/>
              <a:t>Uses Short wave radio waves with a magnet to create an image.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MICROWAVES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647825"/>
            <a:ext cx="4435475" cy="4724400"/>
          </a:xfrm>
        </p:spPr>
        <p:txBody>
          <a:bodyPr/>
          <a:lstStyle/>
          <a:p>
            <a:pPr algn="ctr"/>
            <a:r>
              <a:rPr lang="en-US" altLang="en-US" sz="4000"/>
              <a:t>Have the shortest wavelengths and the highest frequency of the </a:t>
            </a:r>
            <a:r>
              <a:rPr lang="en-US" altLang="en-US" sz="4000" b="1" u="sng">
                <a:solidFill>
                  <a:srgbClr val="FF0000"/>
                </a:solidFill>
              </a:rPr>
              <a:t>radio waves.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547813"/>
            <a:ext cx="2465387" cy="4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0888" y="893763"/>
            <a:ext cx="4348162" cy="5667375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 sz="3200"/>
              <a:t>Used in microwave ovens.</a:t>
            </a:r>
          </a:p>
          <a:p>
            <a:pPr lvl="2"/>
            <a:r>
              <a:rPr lang="en-US" altLang="en-US" sz="2800"/>
              <a:t>Waves transfer energy to the water in the food causing them to vibrate which in turn transfers energy in the form of heat to the food.</a:t>
            </a:r>
          </a:p>
          <a:p>
            <a:endParaRPr lang="en-US" altLang="en-US" sz="3200"/>
          </a:p>
        </p:txBody>
      </p:sp>
      <p:pic>
        <p:nvPicPr>
          <p:cNvPr id="67590" name="Picture 6" descr="MCj033565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157413"/>
            <a:ext cx="4333875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981200"/>
            <a:ext cx="4346575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RADAR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Ra</a:t>
            </a:r>
            <a:r>
              <a:rPr lang="en-US" altLang="en-US"/>
              <a:t>dio </a:t>
            </a:r>
            <a:r>
              <a:rPr lang="en-US" altLang="en-US">
                <a:solidFill>
                  <a:srgbClr val="FF0000"/>
                </a:solidFill>
              </a:rPr>
              <a:t>D</a:t>
            </a:r>
            <a:r>
              <a:rPr lang="en-US" altLang="en-US"/>
              <a:t>etection 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/>
              <a:t>nd </a:t>
            </a:r>
            <a:r>
              <a:rPr lang="en-US" altLang="en-US">
                <a:solidFill>
                  <a:srgbClr val="FF0000"/>
                </a:solidFill>
              </a:rPr>
              <a:t>R</a:t>
            </a:r>
            <a:r>
              <a:rPr lang="en-US" altLang="en-US"/>
              <a:t>anging)</a:t>
            </a:r>
          </a:p>
          <a:p>
            <a:pPr lvl="2"/>
            <a:r>
              <a:rPr lang="en-US" altLang="en-US"/>
              <a:t>Used to find the speed of an object by sending out radio waves and measuring the time it takes them to return.</a:t>
            </a:r>
          </a:p>
          <a:p>
            <a:endParaRPr lang="en-US" altLang="en-US"/>
          </a:p>
        </p:txBody>
      </p:sp>
      <p:pic>
        <p:nvPicPr>
          <p:cNvPr id="69637" name="Picture 5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573213"/>
            <a:ext cx="3706812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INFRARED RAYS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719263"/>
            <a:ext cx="3868738" cy="4724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3600" b="1" u="sng">
                <a:solidFill>
                  <a:srgbClr val="FF0000"/>
                </a:solidFill>
              </a:rPr>
              <a:t>Infrared</a:t>
            </a:r>
            <a:r>
              <a:rPr lang="en-US" altLang="en-US" sz="3600"/>
              <a:t>= below red</a:t>
            </a:r>
          </a:p>
          <a:p>
            <a:pPr algn="ctr">
              <a:lnSpc>
                <a:spcPct val="90000"/>
              </a:lnSpc>
            </a:pPr>
            <a:r>
              <a:rPr lang="en-US" altLang="en-US" sz="3600"/>
              <a:t>Shorter wavelength and higher frequency than microwaves.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327150"/>
            <a:ext cx="2286000" cy="55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b="0">
              <a:effectLst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925888" cy="41148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3200" b="1"/>
              <a:t>	You can feel the longest ones as warmth on your skin</a:t>
            </a:r>
            <a:br>
              <a:rPr lang="en-US" altLang="en-US" sz="3200" b="1"/>
            </a:br>
            <a:r>
              <a:rPr lang="en-US" altLang="en-US" sz="3200"/>
              <a:t>Warm objects give off more heat energy than cool objects.</a:t>
            </a:r>
          </a:p>
          <a:p>
            <a:endParaRPr lang="en-US" altLang="en-US" sz="3200"/>
          </a:p>
        </p:txBody>
      </p:sp>
      <p:pic>
        <p:nvPicPr>
          <p:cNvPr id="70663" name="Picture 7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039938"/>
            <a:ext cx="3706813" cy="37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obb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2532063"/>
            <a:ext cx="4683125" cy="43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571750" y="157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04800" y="244475"/>
            <a:ext cx="8593138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u="sng">
                <a:solidFill>
                  <a:srgbClr val="FF0000"/>
                </a:solidFill>
              </a:rPr>
              <a:t>Thermogram</a:t>
            </a:r>
            <a:r>
              <a:rPr lang="en-US" altLang="en-US" sz="2400"/>
              <a:t>—a picture that shows regions of different temperatures in the body.  Temperatures are calculated by the amount of infrared radiation given off.</a:t>
            </a:r>
            <a:r>
              <a:rPr lang="en-US" altLang="en-US"/>
              <a:t>  </a:t>
            </a:r>
          </a:p>
        </p:txBody>
      </p:sp>
      <p:pic>
        <p:nvPicPr>
          <p:cNvPr id="53254" name="Picture 6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4392613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36738"/>
            <a:ext cx="3810000" cy="4114800"/>
          </a:xfrm>
        </p:spPr>
        <p:txBody>
          <a:bodyPr/>
          <a:lstStyle/>
          <a:p>
            <a:pPr marL="0" indent="0" algn="ctr">
              <a:spcBef>
                <a:spcPct val="0"/>
              </a:spcBef>
            </a:pPr>
            <a:r>
              <a:rPr lang="en-US" altLang="en-US" sz="2400"/>
              <a:t>Therefore people give off infrared rays.</a:t>
            </a:r>
          </a:p>
          <a:p>
            <a:pPr marL="0" indent="0"/>
            <a:endParaRPr lang="en-US" altLang="en-US" sz="2400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646238"/>
            <a:ext cx="3810000" cy="4114800"/>
          </a:xfrm>
        </p:spPr>
        <p:txBody>
          <a:bodyPr/>
          <a:lstStyle/>
          <a:p>
            <a:pPr marL="0" indent="0" algn="ctr">
              <a:spcBef>
                <a:spcPct val="0"/>
              </a:spcBef>
            </a:pPr>
            <a:r>
              <a:rPr lang="en-US" altLang="en-US" sz="2400"/>
              <a:t>Heat lamps give off infrared waves.</a:t>
            </a:r>
          </a:p>
          <a:p>
            <a:pPr marL="0" indent="0"/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0"/>
              <a:t>Electromagnetic Waves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63663"/>
            <a:ext cx="8610600" cy="42751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3200" b="1" u="sng">
                <a:solidFill>
                  <a:srgbClr val="FF0000"/>
                </a:solidFill>
              </a:rPr>
              <a:t>Transverse waves without a medium!</a:t>
            </a:r>
            <a:r>
              <a:rPr lang="en-US" altLang="en-US" sz="3200"/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3200"/>
              <a:t>(They can travel through </a:t>
            </a:r>
            <a:r>
              <a:rPr lang="en-US" altLang="en-US" sz="3200" b="1" u="sng">
                <a:solidFill>
                  <a:srgbClr val="FF0000"/>
                </a:solidFill>
              </a:rPr>
              <a:t>empty space</a:t>
            </a:r>
            <a:r>
              <a:rPr lang="en-US" altLang="en-US" sz="3200"/>
              <a:t>)</a:t>
            </a:r>
          </a:p>
          <a:p>
            <a:pPr>
              <a:lnSpc>
                <a:spcPct val="90000"/>
              </a:lnSpc>
            </a:pPr>
            <a:endParaRPr lang="en-US" altLang="en-US" sz="3200"/>
          </a:p>
          <a:p>
            <a:pPr>
              <a:lnSpc>
                <a:spcPct val="90000"/>
              </a:lnSpc>
            </a:pPr>
            <a:endParaRPr lang="en-US" altLang="en-US" sz="3200"/>
          </a:p>
        </p:txBody>
      </p:sp>
      <p:pic>
        <p:nvPicPr>
          <p:cNvPr id="37897" name="Picture 9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676525"/>
            <a:ext cx="59785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VISIBLE LIGHT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12863"/>
            <a:ext cx="5249863" cy="51022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3200"/>
              <a:t>Shorter wavelength and higher frequency than infrared rays.</a:t>
            </a:r>
          </a:p>
          <a:p>
            <a:pPr algn="ctr">
              <a:lnSpc>
                <a:spcPct val="90000"/>
              </a:lnSpc>
            </a:pPr>
            <a:r>
              <a:rPr lang="en-US" altLang="en-US" sz="3200"/>
              <a:t>Electromagnetic waves we </a:t>
            </a:r>
            <a:r>
              <a:rPr lang="en-US" altLang="en-US" sz="3200" b="1" u="sng"/>
              <a:t>can see.</a:t>
            </a:r>
          </a:p>
          <a:p>
            <a:pPr algn="ctr">
              <a:lnSpc>
                <a:spcPct val="90000"/>
              </a:lnSpc>
            </a:pPr>
            <a:r>
              <a:rPr lang="en-US" altLang="en-US" sz="3200" b="1" u="sng">
                <a:solidFill>
                  <a:srgbClr val="FF0000"/>
                </a:solidFill>
              </a:rPr>
              <a:t>Longest wavelength= red light</a:t>
            </a:r>
          </a:p>
          <a:p>
            <a:pPr algn="ctr">
              <a:lnSpc>
                <a:spcPct val="90000"/>
              </a:lnSpc>
            </a:pPr>
            <a:r>
              <a:rPr lang="en-US" altLang="en-US" sz="3200" b="1" u="sng">
                <a:solidFill>
                  <a:srgbClr val="CC00FF"/>
                </a:solidFill>
              </a:rPr>
              <a:t>Shortest wavelength= violet (purple) light</a:t>
            </a:r>
          </a:p>
          <a:p>
            <a:pPr algn="ctr">
              <a:lnSpc>
                <a:spcPct val="90000"/>
              </a:lnSpc>
            </a:pPr>
            <a:endParaRPr lang="en-US" altLang="en-US" sz="3200" b="1" u="sng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320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263650"/>
            <a:ext cx="2185987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88" y="271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5299" name="Picture 3" descr="Pris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379788"/>
            <a:ext cx="4044950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pris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82575"/>
            <a:ext cx="4937125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527675" y="1446213"/>
            <a:ext cx="328136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When light enters a new medium it bends (refracts).  Each wavelength bends a different amount allowing white light to separate into it’s various colors </a:t>
            </a:r>
            <a:r>
              <a:rPr lang="en-US" altLang="en-US" b="1" u="sng">
                <a:solidFill>
                  <a:srgbClr val="FF0000"/>
                </a:solidFill>
              </a:rPr>
              <a:t>ROYGBIV.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ULTRAVIOLET RAYS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416050"/>
            <a:ext cx="4421187" cy="4724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4000"/>
              <a:t>Shorter wavelength and higher frequency than visible light</a:t>
            </a:r>
          </a:p>
          <a:p>
            <a:pPr algn="ctr">
              <a:lnSpc>
                <a:spcPct val="90000"/>
              </a:lnSpc>
            </a:pPr>
            <a:r>
              <a:rPr lang="en-US" altLang="en-US" sz="4000"/>
              <a:t>Carry </a:t>
            </a:r>
            <a:r>
              <a:rPr lang="en-US" altLang="en-US" sz="4000" b="1" u="sng">
                <a:solidFill>
                  <a:srgbClr val="FF0000"/>
                </a:solidFill>
              </a:rPr>
              <a:t>more energy</a:t>
            </a:r>
            <a:r>
              <a:rPr lang="en-US" altLang="en-US" sz="4000"/>
              <a:t> than visible light</a:t>
            </a:r>
          </a:p>
          <a:p>
            <a:pPr>
              <a:lnSpc>
                <a:spcPct val="90000"/>
              </a:lnSpc>
            </a:pPr>
            <a:endParaRPr lang="en-US" altLang="en-US" sz="4000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273175"/>
            <a:ext cx="2760663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490913" cy="4114800"/>
          </a:xfrm>
        </p:spPr>
        <p:txBody>
          <a:bodyPr/>
          <a:lstStyle/>
          <a:p>
            <a:pPr algn="ctr"/>
            <a:r>
              <a:rPr lang="en-US" altLang="en-US" sz="3600"/>
              <a:t>Used to </a:t>
            </a:r>
            <a:r>
              <a:rPr lang="en-US" altLang="en-US" sz="3600" b="1" u="sng">
                <a:solidFill>
                  <a:srgbClr val="FF0000"/>
                </a:solidFill>
              </a:rPr>
              <a:t>kill bacteria.</a:t>
            </a:r>
            <a:r>
              <a:rPr lang="en-US" altLang="en-US" sz="3600"/>
              <a:t> (Sterilization of equipment)</a:t>
            </a:r>
          </a:p>
          <a:p>
            <a:endParaRPr lang="en-US" altLang="en-US" sz="3600"/>
          </a:p>
        </p:txBody>
      </p:sp>
      <p:pic>
        <p:nvPicPr>
          <p:cNvPr id="72709" name="Picture 5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255838"/>
            <a:ext cx="4924425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8975"/>
            <a:ext cx="7772400" cy="5407025"/>
          </a:xfrm>
        </p:spPr>
        <p:txBody>
          <a:bodyPr/>
          <a:lstStyle/>
          <a:p>
            <a:pPr algn="ctr"/>
            <a:r>
              <a:rPr lang="en-US" altLang="en-US" sz="3600"/>
              <a:t>Too much can cause skin cancer.</a:t>
            </a:r>
          </a:p>
          <a:p>
            <a:pPr algn="ctr"/>
            <a:r>
              <a:rPr lang="en-US" altLang="en-US" sz="3600"/>
              <a:t>Use sun block to protect against (UV rays)</a:t>
            </a:r>
          </a:p>
          <a:p>
            <a:endParaRPr lang="en-US" altLang="en-US" sz="3600"/>
          </a:p>
        </p:txBody>
      </p:sp>
      <p:pic>
        <p:nvPicPr>
          <p:cNvPr id="74757" name="Picture 5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171825"/>
            <a:ext cx="3779837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MCj035645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971800"/>
            <a:ext cx="3143250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73200"/>
            <a:ext cx="3765550" cy="4114800"/>
          </a:xfrm>
        </p:spPr>
        <p:txBody>
          <a:bodyPr/>
          <a:lstStyle/>
          <a:p>
            <a:pPr algn="ctr"/>
            <a:r>
              <a:rPr lang="en-US" altLang="en-US" sz="4000"/>
              <a:t>Causes your skin to produce </a:t>
            </a:r>
            <a:r>
              <a:rPr lang="en-US" altLang="en-US" sz="4000" b="1" u="sng">
                <a:solidFill>
                  <a:srgbClr val="FF0000"/>
                </a:solidFill>
              </a:rPr>
              <a:t>vitamin D</a:t>
            </a:r>
            <a:r>
              <a:rPr lang="en-US" altLang="en-US" sz="4000"/>
              <a:t> (good for teeth and bones)</a:t>
            </a:r>
          </a:p>
          <a:p>
            <a:endParaRPr lang="en-US" altLang="en-US" sz="4000"/>
          </a:p>
        </p:txBody>
      </p:sp>
      <p:pic>
        <p:nvPicPr>
          <p:cNvPr id="75781" name="Picture 5" descr="vitamin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174750"/>
            <a:ext cx="4602162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914400"/>
          </a:xfrm>
        </p:spPr>
        <p:txBody>
          <a:bodyPr/>
          <a:lstStyle/>
          <a:p>
            <a:r>
              <a:rPr lang="en-US" altLang="en-US"/>
              <a:t>	X- RAYS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75" y="1092200"/>
            <a:ext cx="4029075" cy="5334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3600"/>
              <a:t>Shorter wavelength and higher frequency than UV-rays</a:t>
            </a:r>
          </a:p>
          <a:p>
            <a:pPr algn="ctr">
              <a:lnSpc>
                <a:spcPct val="90000"/>
              </a:lnSpc>
            </a:pPr>
            <a:r>
              <a:rPr lang="en-US" altLang="en-US" sz="3600"/>
              <a:t>Carry a great amount of energy</a:t>
            </a:r>
          </a:p>
          <a:p>
            <a:pPr algn="ctr">
              <a:lnSpc>
                <a:spcPct val="90000"/>
              </a:lnSpc>
            </a:pPr>
            <a:r>
              <a:rPr lang="en-US" altLang="en-US" sz="3600"/>
              <a:t>Can penetrate most matter.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923925"/>
            <a:ext cx="2982913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ray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804988"/>
            <a:ext cx="6478588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61975" y="357188"/>
            <a:ext cx="8278813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b="1" u="sng">
                <a:solidFill>
                  <a:srgbClr val="FF0000"/>
                </a:solidFill>
              </a:rPr>
              <a:t>Bones and teeth</a:t>
            </a:r>
            <a:r>
              <a:rPr lang="en-US" altLang="en-US"/>
              <a:t> </a:t>
            </a:r>
            <a:r>
              <a:rPr lang="en-US" altLang="en-US" b="1" u="sng">
                <a:solidFill>
                  <a:srgbClr val="FF0000"/>
                </a:solidFill>
              </a:rPr>
              <a:t>absorb</a:t>
            </a:r>
            <a:r>
              <a:rPr lang="en-US" altLang="en-US"/>
              <a:t> x-rays. (The light part of an x-ray image indicates a place where the x-ray was absorbed)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28638" y="1460500"/>
            <a:ext cx="4572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/>
              <a:t>Too much exposure </a:t>
            </a:r>
            <a:r>
              <a:rPr lang="en-US" altLang="en-US" sz="3600" b="1" u="sng">
                <a:solidFill>
                  <a:srgbClr val="FF0000"/>
                </a:solidFill>
              </a:rPr>
              <a:t>can cause cancer</a:t>
            </a:r>
            <a:r>
              <a:rPr lang="en-US" altLang="en-US" sz="3600"/>
              <a:t> </a:t>
            </a:r>
          </a:p>
          <a:p>
            <a:pPr lvl="1" algn="ctr"/>
            <a:r>
              <a:rPr lang="en-US" altLang="en-US" sz="3600"/>
              <a:t>(lead vest at dentist protects organs from unnecessary exposure)</a:t>
            </a:r>
          </a:p>
        </p:txBody>
      </p:sp>
      <p:pic>
        <p:nvPicPr>
          <p:cNvPr id="76808" name="Picture 8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1979613"/>
            <a:ext cx="20288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62350" cy="4114800"/>
          </a:xfrm>
        </p:spPr>
        <p:txBody>
          <a:bodyPr/>
          <a:lstStyle/>
          <a:p>
            <a:r>
              <a:rPr lang="en-US" altLang="en-US"/>
              <a:t>Used by </a:t>
            </a:r>
            <a:r>
              <a:rPr lang="en-US" altLang="en-US" b="1" u="sng">
                <a:solidFill>
                  <a:srgbClr val="FF0000"/>
                </a:solidFill>
              </a:rPr>
              <a:t>engineers</a:t>
            </a:r>
            <a:r>
              <a:rPr lang="en-US" altLang="en-US"/>
              <a:t> to check for tiny cracks in structures.</a:t>
            </a:r>
          </a:p>
          <a:p>
            <a:pPr lvl="1"/>
            <a:r>
              <a:rPr lang="en-US" altLang="en-US"/>
              <a:t>The rays pass through the cracks and the cracks appear dark on film.</a:t>
            </a:r>
          </a:p>
          <a:p>
            <a:endParaRPr lang="en-US" altLang="en-US"/>
          </a:p>
        </p:txBody>
      </p:sp>
      <p:pic>
        <p:nvPicPr>
          <p:cNvPr id="77829" name="Picture 5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125663"/>
            <a:ext cx="3967163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282575"/>
            <a:ext cx="8570912" cy="58134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3600"/>
              <a:t>They travel as </a:t>
            </a:r>
            <a:r>
              <a:rPr lang="en-US" altLang="en-US" sz="3600" b="1" u="sng">
                <a:solidFill>
                  <a:srgbClr val="FF0000"/>
                </a:solidFill>
              </a:rPr>
              <a:t>vibrations in electrical and magnetic fields.</a:t>
            </a:r>
          </a:p>
          <a:p>
            <a:pPr lvl="1"/>
            <a:r>
              <a:rPr lang="en-US" altLang="en-US" sz="3200"/>
              <a:t>Have  some magnetic and some electrical properties to them.</a:t>
            </a:r>
          </a:p>
          <a:p>
            <a:endParaRPr lang="en-US" altLang="en-US" sz="3200"/>
          </a:p>
        </p:txBody>
      </p:sp>
      <p:pic>
        <p:nvPicPr>
          <p:cNvPr id="40965" name="Picture 5" descr="an animated electromagnetic wa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297238"/>
            <a:ext cx="5207000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em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287713"/>
            <a:ext cx="8516937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/>
              <a:t>GAMMA RAYS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2113"/>
            <a:ext cx="5233988" cy="4724400"/>
          </a:xfrm>
        </p:spPr>
        <p:txBody>
          <a:bodyPr/>
          <a:lstStyle/>
          <a:p>
            <a:pPr algn="ctr"/>
            <a:r>
              <a:rPr lang="en-US" altLang="en-US" sz="3600"/>
              <a:t>Shorter wavelength and higher frequency than X-rays</a:t>
            </a:r>
          </a:p>
          <a:p>
            <a:pPr algn="ctr"/>
            <a:r>
              <a:rPr lang="en-US" altLang="en-US" sz="3600"/>
              <a:t>Carry the </a:t>
            </a:r>
            <a:r>
              <a:rPr lang="en-US" altLang="en-US" sz="3600" b="1" u="sng">
                <a:solidFill>
                  <a:srgbClr val="FF0000"/>
                </a:solidFill>
              </a:rPr>
              <a:t>greatest amount of energy</a:t>
            </a:r>
            <a:r>
              <a:rPr lang="en-US" altLang="en-US" sz="3600"/>
              <a:t> and penetrate the most.</a:t>
            </a:r>
          </a:p>
          <a:p>
            <a:endParaRPr lang="en-US" altLang="en-US" sz="36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265238" y="296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273175"/>
            <a:ext cx="2189162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77888"/>
            <a:ext cx="7772400" cy="5218112"/>
          </a:xfrm>
        </p:spPr>
        <p:txBody>
          <a:bodyPr/>
          <a:lstStyle/>
          <a:p>
            <a:pPr algn="ctr"/>
            <a:r>
              <a:rPr lang="en-US" altLang="en-US" sz="3600"/>
              <a:t>Used in </a:t>
            </a:r>
            <a:r>
              <a:rPr lang="en-US" altLang="en-US" sz="3600" b="1" u="sng">
                <a:solidFill>
                  <a:srgbClr val="FF0000"/>
                </a:solidFill>
              </a:rPr>
              <a:t>radiation treatment</a:t>
            </a:r>
            <a:r>
              <a:rPr lang="en-US" altLang="en-US" sz="3600"/>
              <a:t> to kill cancer cells.</a:t>
            </a:r>
          </a:p>
          <a:p>
            <a:pPr algn="ctr"/>
            <a:r>
              <a:rPr lang="en-US" altLang="en-US" sz="3600"/>
              <a:t>Can be very harmful if not used correctly.</a:t>
            </a:r>
          </a:p>
        </p:txBody>
      </p:sp>
      <p:pic>
        <p:nvPicPr>
          <p:cNvPr id="79877" name="Picture 5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408363"/>
            <a:ext cx="4683125" cy="30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998913" cy="4114800"/>
          </a:xfrm>
        </p:spPr>
        <p:txBody>
          <a:bodyPr/>
          <a:lstStyle/>
          <a:p>
            <a:pPr algn="ctr"/>
            <a:r>
              <a:rPr lang="en-US" altLang="en-US" sz="4000"/>
              <a:t>The Incredible Hulk was the victim of gamma radiation.</a:t>
            </a:r>
          </a:p>
        </p:txBody>
      </p:sp>
      <p:pic>
        <p:nvPicPr>
          <p:cNvPr id="80900" name="Picture 4" descr="The Incredible Hulk - Incredible Hulk, The - Pic 1  ( Glossy Photos 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255713"/>
            <a:ext cx="3671888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24038"/>
            <a:ext cx="4011613" cy="3378200"/>
          </a:xfrm>
        </p:spPr>
        <p:txBody>
          <a:bodyPr/>
          <a:lstStyle/>
          <a:p>
            <a:r>
              <a:rPr lang="en-US" altLang="en-US">
                <a:effectLst/>
              </a:rPr>
              <a:t>Exploding nuclear weapons emit gamma rays.</a:t>
            </a:r>
          </a:p>
        </p:txBody>
      </p:sp>
      <p:pic>
        <p:nvPicPr>
          <p:cNvPr id="81924" name="Picture 4" descr="optbomb_s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563" y="2151063"/>
            <a:ext cx="3957637" cy="286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724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4800"/>
              <a:t>Brief SUMMARY</a:t>
            </a:r>
          </a:p>
          <a:p>
            <a:pPr>
              <a:lnSpc>
                <a:spcPct val="90000"/>
              </a:lnSpc>
            </a:pPr>
            <a:r>
              <a:rPr lang="en-US" altLang="en-US"/>
              <a:t>A.</a:t>
            </a:r>
            <a:r>
              <a:rPr lang="en-US" altLang="en-US" b="1">
                <a:solidFill>
                  <a:srgbClr val="FF0000"/>
                </a:solidFill>
              </a:rPr>
              <a:t>  </a:t>
            </a:r>
            <a:r>
              <a:rPr lang="en-US" altLang="en-US" b="1" u="sng">
                <a:solidFill>
                  <a:srgbClr val="FF0000"/>
                </a:solidFill>
              </a:rPr>
              <a:t>All electromagnetic waves</a:t>
            </a:r>
            <a:r>
              <a:rPr lang="en-US" altLang="en-US"/>
              <a:t> travel at the same speed.  (300,000,000 meters/second) in a vacuum.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B.  They all have different </a:t>
            </a:r>
            <a:r>
              <a:rPr lang="en-US" altLang="en-US" b="1" u="sng">
                <a:solidFill>
                  <a:srgbClr val="FF0000"/>
                </a:solidFill>
              </a:rPr>
              <a:t>wavelengths</a:t>
            </a:r>
            <a:r>
              <a:rPr lang="en-US" altLang="en-US"/>
              <a:t> and different </a:t>
            </a:r>
            <a:r>
              <a:rPr lang="en-US" altLang="en-US" b="1" u="sng">
                <a:solidFill>
                  <a:srgbClr val="FF0000"/>
                </a:solidFill>
              </a:rPr>
              <a:t>frequencies.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Long wavelength</a:t>
            </a:r>
            <a:r>
              <a:rPr lang="en-US" altLang="en-US">
                <a:sym typeface="Wingdings" pitchFamily="2" charset="2"/>
              </a:rPr>
              <a:t>-lowest frequency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Short wavelength highest frequency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The higher the frequency the </a:t>
            </a:r>
            <a:r>
              <a:rPr lang="en-US" altLang="en-US" b="1" u="sng">
                <a:solidFill>
                  <a:srgbClr val="FF0000"/>
                </a:solidFill>
                <a:sym typeface="Wingdings" pitchFamily="2" charset="2"/>
              </a:rPr>
              <a:t>higher the energy.</a:t>
            </a:r>
            <a:endParaRPr lang="en-US" altLang="en-US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MS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91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675" y="300038"/>
            <a:ext cx="8461375" cy="6340475"/>
          </a:xfrm>
        </p:spPr>
        <p:txBody>
          <a:bodyPr/>
          <a:lstStyle/>
          <a:p>
            <a:r>
              <a:rPr lang="en-US" altLang="en-US"/>
              <a:t>When an electric field changes, so does the magnetic field.  The changing magnetic field causes the electric field to change.  When one field vibrates—so does the other.</a:t>
            </a:r>
          </a:p>
          <a:p>
            <a:endParaRPr lang="en-US" altLang="en-US"/>
          </a:p>
          <a:p>
            <a:r>
              <a:rPr lang="en-US" altLang="en-US" b="1"/>
              <a:t>RESULT</a:t>
            </a:r>
            <a:r>
              <a:rPr lang="en-US" altLang="en-US"/>
              <a:t>-An </a:t>
            </a:r>
            <a:r>
              <a:rPr lang="en-US" altLang="en-US" b="1" u="sng">
                <a:solidFill>
                  <a:srgbClr val="FF0000"/>
                </a:solidFill>
              </a:rPr>
              <a:t>electromagnetic wave.</a:t>
            </a:r>
          </a:p>
          <a:p>
            <a:endParaRPr lang="en-US" altLang="en-US" b="1" u="sng">
              <a:solidFill>
                <a:srgbClr val="FF0000"/>
              </a:solidFill>
            </a:endParaRPr>
          </a:p>
          <a:p>
            <a:endParaRPr lang="en-US" altLang="en-US" b="1" u="sng">
              <a:solidFill>
                <a:srgbClr val="FF0000"/>
              </a:solidFill>
            </a:endParaRPr>
          </a:p>
          <a:p>
            <a:endParaRPr lang="en-US" altLang="en-US" b="1" u="sng">
              <a:solidFill>
                <a:srgbClr val="FF0000"/>
              </a:solidFill>
            </a:endParaRPr>
          </a:p>
          <a:p>
            <a:endParaRPr lang="en-US" altLang="en-US" b="1" u="sng">
              <a:solidFill>
                <a:srgbClr val="FF0000"/>
              </a:solidFill>
            </a:endParaRPr>
          </a:p>
          <a:p>
            <a:endParaRPr lang="en-US" altLang="en-US" b="1" u="sng">
              <a:solidFill>
                <a:srgbClr val="FF0000"/>
              </a:solidFill>
            </a:endParaRPr>
          </a:p>
          <a:p>
            <a:endParaRPr lang="en-US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88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6" name="Picture 4" descr="em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359150"/>
            <a:ext cx="4213225" cy="3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388"/>
            <a:ext cx="7756525" cy="217487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GB" altLang="en-US" sz="3600"/>
              <a:t>Electromagnetic waves travel VERY FAST – around 300,000 kilometres per second (the speed of light).</a:t>
            </a:r>
          </a:p>
          <a:p>
            <a:pPr>
              <a:lnSpc>
                <a:spcPct val="90000"/>
              </a:lnSpc>
            </a:pPr>
            <a:endParaRPr lang="en-GB" altLang="en-US"/>
          </a:p>
        </p:txBody>
      </p:sp>
      <p:pic>
        <p:nvPicPr>
          <p:cNvPr id="5124" name="Picture 4" descr="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6" b="6677"/>
          <a:stretch>
            <a:fillRect/>
          </a:stretch>
        </p:blipFill>
        <p:spPr bwMode="auto">
          <a:xfrm>
            <a:off x="5097463" y="2919413"/>
            <a:ext cx="3832225" cy="36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30200" y="2652713"/>
            <a:ext cx="3929063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en-US" i="1">
                <a:solidFill>
                  <a:srgbClr val="66FFFF"/>
                </a:solidFill>
              </a:rPr>
              <a:t>At this speed they can go around the world 8 times in one second.</a:t>
            </a:r>
          </a:p>
          <a:p>
            <a:pPr>
              <a:spcBef>
                <a:spcPct val="50000"/>
              </a:spcBef>
            </a:pPr>
            <a:endParaRPr lang="en-GB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17452126" flipH="1">
            <a:off x="5133976" y="3433762"/>
            <a:ext cx="908050" cy="2644775"/>
          </a:xfrm>
          <a:custGeom>
            <a:avLst/>
            <a:gdLst>
              <a:gd name="G0" fmla="+- 2580528 0 0"/>
              <a:gd name="G1" fmla="+- -9177706 0 0"/>
              <a:gd name="G2" fmla="+- 2580528 0 -9177706"/>
              <a:gd name="G3" fmla="+- 10800 0 0"/>
              <a:gd name="G4" fmla="+- 0 0 25805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36 0 0"/>
              <a:gd name="G9" fmla="+- 0 0 -9177706"/>
              <a:gd name="G10" fmla="+- 6536 0 2700"/>
              <a:gd name="G11" fmla="cos G10 2580528"/>
              <a:gd name="G12" fmla="sin G10 2580528"/>
              <a:gd name="G13" fmla="cos 13500 2580528"/>
              <a:gd name="G14" fmla="sin 13500 2580528"/>
              <a:gd name="G15" fmla="+- G11 10800 0"/>
              <a:gd name="G16" fmla="+- G12 10800 0"/>
              <a:gd name="G17" fmla="+- G13 10800 0"/>
              <a:gd name="G18" fmla="+- G14 10800 0"/>
              <a:gd name="G19" fmla="*/ 6536 1 2"/>
              <a:gd name="G20" fmla="+- G19 5400 0"/>
              <a:gd name="G21" fmla="cos G20 2580528"/>
              <a:gd name="G22" fmla="sin G20 2580528"/>
              <a:gd name="G23" fmla="+- G21 10800 0"/>
              <a:gd name="G24" fmla="+- G12 G23 G22"/>
              <a:gd name="G25" fmla="+- G22 G23 G11"/>
              <a:gd name="G26" fmla="cos 10800 2580528"/>
              <a:gd name="G27" fmla="sin 10800 2580528"/>
              <a:gd name="G28" fmla="cos 6536 2580528"/>
              <a:gd name="G29" fmla="sin 6536 25805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77706"/>
              <a:gd name="G36" fmla="sin G34 -9177706"/>
              <a:gd name="G37" fmla="+/ -9177706 25805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36 G39"/>
              <a:gd name="G43" fmla="sin 6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693 w 21600"/>
              <a:gd name="T5" fmla="*/ 2486 h 21600"/>
              <a:gd name="T6" fmla="*/ 4155 w 21600"/>
              <a:gd name="T7" fmla="*/ 5233 h 21600"/>
              <a:gd name="T8" fmla="*/ 14972 w 21600"/>
              <a:gd name="T9" fmla="*/ 5768 h 21600"/>
              <a:gd name="T10" fmla="*/ 21235 w 21600"/>
              <a:gd name="T11" fmla="*/ 19364 h 21600"/>
              <a:gd name="T12" fmla="*/ 14434 w 21600"/>
              <a:gd name="T13" fmla="*/ 20034 h 21600"/>
              <a:gd name="T14" fmla="*/ 13765 w 21600"/>
              <a:gd name="T15" fmla="*/ 1323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852" y="14946"/>
                </a:moveTo>
                <a:cubicBezTo>
                  <a:pt x="16811" y="13777"/>
                  <a:pt x="17336" y="12312"/>
                  <a:pt x="17336" y="10800"/>
                </a:cubicBezTo>
                <a:cubicBezTo>
                  <a:pt x="17336" y="7190"/>
                  <a:pt x="14409" y="4264"/>
                  <a:pt x="10800" y="4264"/>
                </a:cubicBezTo>
                <a:cubicBezTo>
                  <a:pt x="8866" y="4263"/>
                  <a:pt x="7032" y="5120"/>
                  <a:pt x="5790" y="6602"/>
                </a:cubicBezTo>
                <a:lnTo>
                  <a:pt x="2521" y="3863"/>
                </a:lnTo>
                <a:cubicBezTo>
                  <a:pt x="4573" y="1414"/>
                  <a:pt x="760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298"/>
                  <a:pt x="20733" y="15720"/>
                  <a:pt x="19148" y="17651"/>
                </a:cubicBezTo>
                <a:lnTo>
                  <a:pt x="21235" y="19364"/>
                </a:lnTo>
                <a:lnTo>
                  <a:pt x="14434" y="20034"/>
                </a:lnTo>
                <a:lnTo>
                  <a:pt x="13765" y="13233"/>
                </a:lnTo>
                <a:lnTo>
                  <a:pt x="15852" y="149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86800" cy="4572000"/>
          </a:xfrm>
        </p:spPr>
        <p:txBody>
          <a:bodyPr/>
          <a:lstStyle/>
          <a:p>
            <a:pPr marL="609600" indent="-609600"/>
            <a:r>
              <a:rPr lang="en-US" altLang="en-US" b="1"/>
              <a:t>Waves or Particles?</a:t>
            </a:r>
          </a:p>
          <a:p>
            <a:pPr marL="609600" indent="-609600">
              <a:buFontTx/>
              <a:buChar char="•"/>
            </a:pPr>
            <a:r>
              <a:rPr lang="en-US" altLang="en-US"/>
              <a:t>Electromagnetic radiation has properties of waves but also can be thought of as a </a:t>
            </a:r>
            <a:r>
              <a:rPr lang="en-US" altLang="en-US" b="1" u="sng">
                <a:solidFill>
                  <a:srgbClr val="FF0000"/>
                </a:solidFill>
              </a:rPr>
              <a:t>stream of particles.</a:t>
            </a:r>
          </a:p>
          <a:p>
            <a:pPr marL="990600" lvl="1" indent="-533400"/>
            <a:r>
              <a:rPr lang="en-US" altLang="en-US"/>
              <a:t>Example:  Light</a:t>
            </a:r>
          </a:p>
          <a:p>
            <a:pPr marL="1371600" lvl="2" indent="-457200"/>
            <a:r>
              <a:rPr lang="en-US" altLang="en-US"/>
              <a:t>Light as a wave:  Light behaves as a transverse wave which we can filter using polarized lenses.</a:t>
            </a:r>
          </a:p>
          <a:p>
            <a:pPr marL="1371600" lvl="2" indent="-457200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Light as particles (photons): When directed at a substance light can knock electrons off of a substance (Photoelectric effect)</a:t>
            </a:r>
          </a:p>
          <a:p>
            <a:pPr marL="609600" indent="-609600"/>
            <a:endParaRPr lang="en-US" altLang="en-US"/>
          </a:p>
          <a:p>
            <a:pPr marL="609600" indent="-609600"/>
            <a:endParaRPr lang="en-US" alt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88" y="27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0" name="AutoShape 4" descr="Polariz.gif"/>
          <p:cNvSpPr>
            <a:spLocks noChangeAspect="1" noChangeArrowheads="1"/>
          </p:cNvSpPr>
          <p:nvPr/>
        </p:nvSpPr>
        <p:spPr bwMode="auto">
          <a:xfrm>
            <a:off x="3910013" y="2813050"/>
            <a:ext cx="12223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88" y="27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42" name="Picture 6" descr="Polariz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924425"/>
            <a:ext cx="274320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222px-Photoelectric_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757738"/>
            <a:ext cx="24638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0988"/>
            <a:ext cx="8915400" cy="5129212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0000"/>
                </a:solidFill>
              </a:rPr>
              <a:t>Electromagnetic Spectrum</a:t>
            </a:r>
            <a:r>
              <a:rPr lang="en-US" altLang="en-US" sz="3200"/>
              <a:t>—name for the range of electromagnetic waves when placed in order of increasing frequency</a:t>
            </a:r>
            <a:endParaRPr lang="en-US" altLang="en-US" sz="360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260600"/>
            <a:ext cx="8704262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28638" y="2351088"/>
            <a:ext cx="14478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RADIO WAVES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062038" y="3265488"/>
            <a:ext cx="2438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MICROWAVES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281238" y="2351088"/>
            <a:ext cx="19050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INFRARED RAYS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843338" y="3341688"/>
            <a:ext cx="25527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VISIBLE LIGHT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567238" y="2274888"/>
            <a:ext cx="26670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ULTRAVIOLET RAYS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548438" y="3189288"/>
            <a:ext cx="1447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X-RAYS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462838" y="2198688"/>
            <a:ext cx="14478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GAMMA RAYS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 autoUpdateAnimBg="0"/>
      <p:bldP spid="43014" grpId="0" animBg="1" autoUpdateAnimBg="0"/>
      <p:bldP spid="43015" grpId="0" animBg="1" autoUpdateAnimBg="0"/>
      <p:bldP spid="43016" grpId="0" animBg="1" autoUpdateAnimBg="0"/>
      <p:bldP spid="43017" grpId="0" animBg="1" autoUpdateAnimBg="0"/>
      <p:bldP spid="43018" grpId="0" animBg="1" autoUpdateAnimBg="0"/>
      <p:bldP spid="4301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ize comparison of wavelenghts with respective objec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588"/>
            <a:ext cx="9144000" cy="40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49238" y="188913"/>
            <a:ext cx="86693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Notice the wavelength is </a:t>
            </a:r>
          </a:p>
          <a:p>
            <a:pPr algn="ctr"/>
            <a:r>
              <a:rPr lang="en-US" altLang="en-US"/>
              <a:t>long (Radio waves) and gets shorter (Gamma Rays)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1355725" y="1146175"/>
            <a:ext cx="955675" cy="21367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635875" y="1157288"/>
            <a:ext cx="669925" cy="20097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nimBg="1"/>
      <p:bldP spid="440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60" name="Picture 4" descr="EMS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91440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762</Words>
  <Application>Microsoft Office PowerPoint</Application>
  <PresentationFormat>On-screen Show (4:3)</PresentationFormat>
  <Paragraphs>92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Electromagnetic Waves &amp; the Electromagnetic Spectrum</vt:lpstr>
      <vt:lpstr>Electromagnetic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 WAVES</vt:lpstr>
      <vt:lpstr> </vt:lpstr>
      <vt:lpstr>PowerPoint Presentation</vt:lpstr>
      <vt:lpstr>PowerPoint Presentation</vt:lpstr>
      <vt:lpstr>MICROWAVES</vt:lpstr>
      <vt:lpstr>PowerPoint Presentation</vt:lpstr>
      <vt:lpstr>PowerPoint Presentation</vt:lpstr>
      <vt:lpstr>INFRARED RAYS</vt:lpstr>
      <vt:lpstr>PowerPoint Presentation</vt:lpstr>
      <vt:lpstr>PowerPoint Presentation</vt:lpstr>
      <vt:lpstr>VISIBLE LIGHT</vt:lpstr>
      <vt:lpstr>PowerPoint Presentation</vt:lpstr>
      <vt:lpstr>ULTRAVIOLET RAYS</vt:lpstr>
      <vt:lpstr>PowerPoint Presentation</vt:lpstr>
      <vt:lpstr>PowerPoint Presentation</vt:lpstr>
      <vt:lpstr>PowerPoint Presentation</vt:lpstr>
      <vt:lpstr> X- RAYS</vt:lpstr>
      <vt:lpstr>PowerPoint Presentation</vt:lpstr>
      <vt:lpstr>PowerPoint Presentation</vt:lpstr>
      <vt:lpstr>PowerPoint Presentation</vt:lpstr>
      <vt:lpstr>GAMMA RAYS</vt:lpstr>
      <vt:lpstr>PowerPoint Presentation</vt:lpstr>
      <vt:lpstr>PowerPoint Presentation</vt:lpstr>
      <vt:lpstr>Exploding nuclear weapons emit gamma rays.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Richards</dc:creator>
  <cp:lastModifiedBy>Dave Edinger</cp:lastModifiedBy>
  <cp:revision>49</cp:revision>
  <dcterms:created xsi:type="dcterms:W3CDTF">2001-09-18T14:49:25Z</dcterms:created>
  <dcterms:modified xsi:type="dcterms:W3CDTF">2014-03-19T13:14:49Z</dcterms:modified>
</cp:coreProperties>
</file>