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81" r:id="rId9"/>
    <p:sldId id="282" r:id="rId10"/>
    <p:sldId id="283" r:id="rId11"/>
    <p:sldId id="284" r:id="rId12"/>
    <p:sldId id="280" r:id="rId13"/>
    <p:sldId id="274" r:id="rId14"/>
    <p:sldId id="275" r:id="rId15"/>
    <p:sldId id="276" r:id="rId16"/>
    <p:sldId id="277" r:id="rId17"/>
    <p:sldId id="278" r:id="rId18"/>
    <p:sldId id="279" r:id="rId19"/>
    <p:sldId id="285" r:id="rId20"/>
    <p:sldId id="286" r:id="rId21"/>
    <p:sldId id="287" r:id="rId22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FF33"/>
    <a:srgbClr val="FF3300"/>
    <a:srgbClr val="99FF66"/>
    <a:srgbClr val="0000CC"/>
    <a:srgbClr val="FFFF00"/>
    <a:srgbClr val="FF99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2397" autoAdjust="0"/>
  </p:normalViewPr>
  <p:slideViewPr>
    <p:cSldViewPr>
      <p:cViewPr>
        <p:scale>
          <a:sx n="75" d="100"/>
          <a:sy n="75" d="100"/>
        </p:scale>
        <p:origin x="-1925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753832D6-1A0D-49C1-B0EA-BD9333D9A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9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0BA489DB-EA9E-4F3D-85D9-9AFED1229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8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82174-B295-4970-A7DB-BDB0DCC97C18}" type="slidenum">
              <a:rPr lang="en-GB" altLang="en-US" sz="1200" smtClean="0"/>
              <a:pPr eaLnBrk="1" hangingPunct="1"/>
              <a:t>1</a:t>
            </a:fld>
            <a:endParaRPr lang="en-GB" altLang="en-US" sz="120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ens_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1722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3CBF-02D5-48A9-92B2-7095FCDA5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8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64F6-222C-42FD-9E30-79C874858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6573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4819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5950-12C8-4156-9A0E-D4BA2ED31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8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800" y="609600"/>
            <a:ext cx="6629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B591-AB53-4EA5-A1FE-4132276F3E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84AA-EA8D-4708-B2D8-BD0EA933E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0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7889-15E1-4F62-B9D9-6749ADEC0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6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A83B1-0CB0-48C5-8B34-59C88814A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4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2563-306F-4758-BB75-CAF1E9C38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A428-1168-487A-9CB1-58D4A25FE9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1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93DA-47EF-4026-9CED-727EC7AFE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F11F-DB55-4685-A0BE-4DC0ABD13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5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0862-27F0-42BA-9681-311EB6D922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2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6629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B251246-9040-4020-8A47-DBDD6990DE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file:///C:\Users\Taylaj42\AppData\Local\Microsoft\Windows\Temporary%20Internet%20Files\Content.IE5\8B769R5P\MSj04378910000%5b1%5d.wav" TargetMode="External"/><Relationship Id="rId1" Type="http://schemas.microsoft.com/office/2007/relationships/media" Target="file:///C:\Users\Taylaj42\AppData\Local\Microsoft\Windows\Temporary%20Internet%20Files\Content.IE5\8B769R5P\MSj04378910000%5b1%5d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gif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9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1" descr="ang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Picture 57" descr="Phonon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12239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4"/>
          <p:cNvSpPr>
            <a:spLocks noGrp="1" noChangeArrowheads="1"/>
          </p:cNvSpPr>
          <p:nvPr>
            <p:ph type="title"/>
          </p:nvPr>
        </p:nvSpPr>
        <p:spPr>
          <a:xfrm>
            <a:off x="2124075" y="620713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-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116013" y="1341438"/>
            <a:ext cx="69119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6000" b="1">
                <a:effectLst>
                  <a:outerShdw blurRad="38100" dist="38100" dir="2700000" algn="tl">
                    <a:srgbClr val="FFFFFF"/>
                  </a:outerShdw>
                </a:effectLst>
                <a:latin typeface="Broadway BT" pitchFamily="82" charset="0"/>
              </a:rPr>
              <a:t>The Nature of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68313" y="2492375"/>
            <a:ext cx="83534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12500" b="1">
                <a:effectLst>
                  <a:outerShdw blurRad="38100" dist="38100" dir="2700000" algn="tl">
                    <a:srgbClr val="FFFFFF"/>
                  </a:outerShdw>
                </a:effectLst>
                <a:latin typeface="Broadway BT" pitchFamily="82" charset="0"/>
              </a:rPr>
              <a:t>FORCES</a:t>
            </a:r>
            <a:r>
              <a:rPr lang="en-GB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4151" name="Picture 55" descr="Ball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16450"/>
            <a:ext cx="2806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Picture 62" descr="ax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172878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2" name="Picture 66" descr="ANTPL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5639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Picture 68" descr="antfla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MSj04378910000[1]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Scal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62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35" fill="hold"/>
                                        <p:tgtEl>
                                          <p:spTgt spid="4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70"/>
                </p:tgtEl>
              </p:cMediaNode>
            </p:audio>
          </p:childTnLst>
        </p:cTn>
      </p:par>
    </p:tnLst>
    <p:bldLst>
      <p:bldP spid="41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V. OTHER FORCES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79388" y="1196975"/>
            <a:ext cx="59055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6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Elastic force: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Buoyancy: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152525" y="2133600"/>
            <a:ext cx="5003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Force exerted by stretching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 certain materials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1152525" y="4724400"/>
            <a:ext cx="79914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Upward force by H20 on an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object</a:t>
            </a:r>
          </a:p>
        </p:txBody>
      </p:sp>
      <p:pic>
        <p:nvPicPr>
          <p:cNvPr id="144396" name="Picture 12" descr="Exercise-1-2 by anee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5415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7" name="Picture 13" descr="compo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8082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utoUpdateAnimBg="0"/>
      <p:bldP spid="144388" grpId="0" build="allAtOnce" autoUpdateAnimBg="0"/>
      <p:bldP spid="144391" grpId="0" autoUpdateAnimBg="0"/>
      <p:bldP spid="1443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V. OTHER FORCES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388" y="1196975"/>
            <a:ext cx="59055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Magnetism: _________________________________________________________________________________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Static Electric: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500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Objects exert an attractive or repulsive forces on each other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152525" y="4581525"/>
            <a:ext cx="79914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amount of electric charge on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the surface of an object</a:t>
            </a:r>
          </a:p>
        </p:txBody>
      </p:sp>
      <p:pic>
        <p:nvPicPr>
          <p:cNvPr id="145417" name="Picture 9" descr="Static electricity by telefo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81" y="3591719"/>
            <a:ext cx="2840037" cy="310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magnet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85825"/>
            <a:ext cx="2663825" cy="2357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45411" grpId="0" build="allAtOnce" autoUpdateAnimBg="0"/>
      <p:bldP spid="145412" grpId="0" autoUpdateAnimBg="0"/>
      <p:bldP spid="1454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79388" y="188913"/>
            <a:ext cx="867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 Reviewing this Section ***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4925" y="107473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44525" y="1208088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difference between mass and weight?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2492375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8604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Explain the difference between a balanced and unbalanced force?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7463" y="3833813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27063" y="4062413"/>
            <a:ext cx="851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N                             10 N = ?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0" y="477678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09600" y="5005388"/>
            <a:ext cx="8659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an object move if the net force acting on an object are unbalanced?</a:t>
            </a:r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1619250" y="4437063"/>
            <a:ext cx="1223963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 flipH="1">
            <a:off x="2987675" y="4437063"/>
            <a:ext cx="2016125" cy="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9" name="Picture 13" descr="MCj0434411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44900"/>
            <a:ext cx="1216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 drop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usica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5" grpId="0" autoUpdateAnimBg="0"/>
      <p:bldP spid="141316" grpId="0" autoUpdateAnimBg="0"/>
      <p:bldP spid="141317" grpId="0" autoUpdateAnimBg="0"/>
      <p:bldP spid="141318" grpId="0" autoUpdateAnimBg="0"/>
      <p:bldP spid="141319" grpId="0" autoUpdateAnimBg="0"/>
      <p:bldP spid="141320" grpId="0" build="p" autoUpdateAnimBg="0" advAuto="0"/>
      <p:bldP spid="141321" grpId="0" autoUpdateAnimBg="0"/>
      <p:bldP spid="141322" grpId="0" autoUpdateAnimBg="0"/>
      <p:bldP spid="141323" grpId="0" animBg="1"/>
      <p:bldP spid="141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7245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VI. FIGHTING FRICTION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765175"/>
            <a:ext cx="8964613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Friction: ________________________________________________________________________________________</a:t>
            </a: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strength of friction depends on two factors: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___________________________________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16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Friction acts in a direction 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1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d. For an object to move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0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e. Without friction ________________________________________________________________________________________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971550" y="1268413"/>
            <a:ext cx="7921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force that 2 surfaces exert on each other when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they move against each other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1835150" y="2565400"/>
            <a:ext cx="486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how hard surfaces push together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1835150" y="2997200"/>
            <a:ext cx="486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types of surfaces involved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971550" y="4076700"/>
            <a:ext cx="770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Opposite to the direction of object’s motion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4067175" y="4797425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 must overcome friction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971550" y="6003925"/>
            <a:ext cx="784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moving object will not stop until it strikes another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5" grpId="0" build="allAtOnce" autoUpdateAnimBg="0"/>
      <p:bldP spid="131083" grpId="0"/>
      <p:bldP spid="131084" grpId="0"/>
      <p:bldP spid="131085" grpId="0"/>
      <p:bldP spid="131086" grpId="0"/>
      <p:bldP spid="131087" grpId="0"/>
      <p:bldP spid="1310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71450"/>
            <a:ext cx="79930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VII. TYPES OF FRICTION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765175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-180975" y="981075"/>
            <a:ext cx="601186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 SLIDING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 _________________________________________________________________________________</a:t>
            </a:r>
          </a:p>
        </p:txBody>
      </p:sp>
      <p:pic>
        <p:nvPicPr>
          <p:cNvPr id="132118" name="Picture 22" descr="untitledasdf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962275" cy="2087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900113" y="1844675"/>
            <a:ext cx="73453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acts on objects that are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not moving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827088" y="3644900"/>
            <a:ext cx="4321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friction between 2 solid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surfaces sliding past one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another</a:t>
            </a:r>
          </a:p>
        </p:txBody>
      </p:sp>
      <p:pic>
        <p:nvPicPr>
          <p:cNvPr id="132122" name="Picture 26" descr="250px-Airforce_skiing_at_keystone_colo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64" y="3429000"/>
            <a:ext cx="2952750" cy="1960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build="allAtOnce" autoUpdateAnimBg="0"/>
      <p:bldP spid="132107" grpId="0" build="allAtOnce" autoUpdateAnimBg="0"/>
      <p:bldP spid="132119" grpId="0"/>
      <p:bldP spid="132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629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VII. TYPES OF FRICTION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765175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2195513" y="765175"/>
            <a:ext cx="694848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ROLLING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</a:t>
            </a:r>
          </a:p>
          <a:p>
            <a:pPr marL="1828800" lvl="3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1.__________________________________________________________________________________</a:t>
            </a:r>
          </a:p>
          <a:p>
            <a:pPr marL="1828800" lvl="3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2.______________________________________________________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140200" y="1628775"/>
            <a:ext cx="47180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resistance that occurs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when a round object such as a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ball or tire rolls on a flat surface</a:t>
            </a:r>
          </a:p>
        </p:txBody>
      </p:sp>
      <p:pic>
        <p:nvPicPr>
          <p:cNvPr id="134153" name="Picture 9" descr="ang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8813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211638" y="2997200"/>
            <a:ext cx="4718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is easier to overcome than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sliding friction 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-252413" y="3933825"/>
            <a:ext cx="5832476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d.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 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._________________________________________________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3 types of fluid friction include</a:t>
            </a:r>
          </a:p>
          <a:p>
            <a:pPr marL="1828800" lvl="3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</a:t>
            </a:r>
          </a:p>
          <a:p>
            <a:pPr marL="1828800" lvl="3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</a:t>
            </a:r>
          </a:p>
          <a:p>
            <a:pPr marL="1828800" lvl="3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042988" y="4365625"/>
            <a:ext cx="4718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friction between a solid object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and a fluid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1619250" y="5589588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Water (H</a:t>
            </a:r>
            <a:r>
              <a:rPr lang="en-US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0)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1692275" y="5949950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oil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1692275" y="6237288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air</a:t>
            </a:r>
          </a:p>
        </p:txBody>
      </p:sp>
      <p:pic>
        <p:nvPicPr>
          <p:cNvPr id="134160" name="Picture 16" descr="ANTPL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44275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4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4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allAtOnce" autoUpdateAnimBg="0"/>
      <p:bldP spid="134148" grpId="0" build="allAtOnce" autoUpdateAnimBg="0"/>
      <p:bldP spid="134150" grpId="0"/>
      <p:bldP spid="134154" grpId="0"/>
      <p:bldP spid="134155" grpId="0" build="allAtOnce" autoUpdateAnimBg="0"/>
      <p:bldP spid="134156" grpId="0"/>
      <p:bldP spid="134157" grpId="0"/>
      <p:bldP spid="134158" grpId="0"/>
      <p:bldP spid="134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019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VII. TYPES OF FRICTION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1125538"/>
            <a:ext cx="87487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	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250825" y="1196975"/>
            <a:ext cx="842486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PRACTICE: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To actually move an object, you must use a force that is greater than the force of _________ friction.</a:t>
            </a:r>
          </a:p>
          <a:p>
            <a:pPr marL="457200" indent="-457200"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Air resistance is a type of ________ friction.</a:t>
            </a:r>
          </a:p>
          <a:p>
            <a:pPr marL="457200" indent="-457200"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3 examples of each type of friction below:</a:t>
            </a:r>
          </a:p>
          <a:p>
            <a:pPr marL="457200" indent="-457200">
              <a:defRPr/>
            </a:pP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ROLLING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	______________	_______________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	______________	_______________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	______________	_______________</a:t>
            </a:r>
          </a:p>
          <a:p>
            <a:pPr marL="457200" indent="-457200"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643438" y="2133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STATIC 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4427538" y="292417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FLUID</a:t>
            </a:r>
          </a:p>
        </p:txBody>
      </p:sp>
      <p:pic>
        <p:nvPicPr>
          <p:cNvPr id="18440" name="Picture 14" descr="Bulbs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258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build="allAtOnce" autoUpdateAnimBg="0"/>
      <p:bldP spid="136197" grpId="0"/>
      <p:bldP spid="1362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79388" y="188913"/>
            <a:ext cx="867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 Reviewing this Section ***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4925" y="107473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44525" y="1208088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kind of friction keeps your shoes from slipping on the floor?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0" y="2492375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[T/F] To move an object, you must use a force that is less than the force of static friction?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463" y="3833813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627063" y="4062413"/>
            <a:ext cx="8516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would happen if there was no friction?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0" y="558958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84188" y="5546725"/>
            <a:ext cx="86598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would you describe the texture of a surface that produces a lot of friction?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 drop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usica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autoUpdateAnimBg="0"/>
      <p:bldP spid="139268" grpId="0" autoUpdateAnimBg="0"/>
      <p:bldP spid="139269" grpId="0" autoUpdateAnimBg="0"/>
      <p:bldP spid="139270" grpId="0" autoUpdateAnimBg="0"/>
      <p:bldP spid="139271" grpId="0" autoUpdateAnimBg="0"/>
      <p:bldP spid="139272" grpId="0" build="p" autoUpdateAnimBg="0" advAuto="0"/>
      <p:bldP spid="139273" grpId="0" autoUpdateAnimBg="0"/>
      <p:bldP spid="1392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VIII. NEWTON’S LAWS OF MOTION</a:t>
            </a:r>
            <a:r>
              <a:rPr 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211638" y="155733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388" y="1196975"/>
            <a:ext cx="60483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Newton’s FIRST law: (INERTIA)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INERTIA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a. _____________________________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_____________________________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The greater the _____of  an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 the greater the inertia.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1042988" y="1700213"/>
            <a:ext cx="4862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 object at rest will stay at rest 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042988" y="2060575"/>
            <a:ext cx="48625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 object in motion will stay in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motion unless acted upon by an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force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1042988" y="4292600"/>
            <a:ext cx="48625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tendency of an object to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resist a change in motion</a:t>
            </a:r>
          </a:p>
        </p:txBody>
      </p:sp>
      <p:pic>
        <p:nvPicPr>
          <p:cNvPr id="140305" name="Picture 17" descr="cc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29225"/>
            <a:ext cx="4321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2843213" y="55895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0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 build="allAtOnce" autoUpdateAnimBg="0"/>
      <p:bldP spid="140299" grpId="0"/>
      <p:bldP spid="140300" grpId="0"/>
      <p:bldP spid="140303" grpId="0"/>
      <p:bldP spid="1403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VIII. NEWTON’S LAWS OF MOTION</a:t>
            </a:r>
            <a:endParaRPr lang="en-US" sz="4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211638" y="155733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987675" y="908050"/>
            <a:ext cx="658812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Newton’s SECOND law: </a:t>
            </a:r>
            <a:r>
              <a:rPr lang="en-US" sz="16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(ACCELERATION)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Is the rate in which an object speeds UP or DOWN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acceleration depends on the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object’s______ and on the 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acting on the object.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Units for acceleration = 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219700" y="27082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885113" y="27082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force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250825" y="4724400"/>
            <a:ext cx="43926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speedboat pulls a 55 kg water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skier. The force causes the skier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accelerate at 2.0 m/s</a:t>
            </a:r>
            <a:r>
              <a:rPr lang="en-US" baseline="300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Calculate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 force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that causes this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acceleration.</a:t>
            </a:r>
            <a:endParaRPr lang="en-US" baseline="300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5795963" y="4221163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Net force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7380288" y="3500438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m/s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179388" y="4437063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PRACTICE</a:t>
            </a:r>
          </a:p>
        </p:txBody>
      </p:sp>
      <p:pic>
        <p:nvPicPr>
          <p:cNvPr id="147477" name="Picture 21" descr="In Action by Fahad Al Nusf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3" y="1030609"/>
            <a:ext cx="2304058" cy="3166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4679950" y="4941888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1. Fnet = acceleration x mass</a:t>
            </a: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4679950" y="5300663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Fnet = (2.0 m/s</a:t>
            </a:r>
            <a:r>
              <a:rPr lang="en-US" sz="2000" i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(55 kg)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4679950" y="5661025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 Fnet = 110 kg * m/s</a:t>
            </a:r>
            <a:r>
              <a:rPr lang="en-US" sz="2000" i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4932363" y="6156325"/>
            <a:ext cx="446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Fnet = 110 N</a:t>
            </a: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3779838" y="4365625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Acceleration = ------------------</a:t>
            </a:r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6156325" y="45085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allAtOnce" autoUpdateAnimBg="0"/>
      <p:bldP spid="147461" grpId="0"/>
      <p:bldP spid="147466" grpId="0"/>
      <p:bldP spid="147472" grpId="0"/>
      <p:bldP spid="147474" grpId="0"/>
      <p:bldP spid="147475" grpId="0"/>
      <p:bldP spid="147478" grpId="0"/>
      <p:bldP spid="147479" grpId="0"/>
      <p:bldP spid="147480" grpId="0"/>
      <p:bldP spid="147481" grpId="0"/>
      <p:bldP spid="147485" grpId="0"/>
      <p:bldP spid="1474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WHAT IS A FORCE?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627313" y="1196975"/>
            <a:ext cx="4681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push or a pull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187450" y="2781300"/>
            <a:ext cx="3527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its strength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116013" y="3357563"/>
            <a:ext cx="4824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direction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2051050" y="5013325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NEWTON 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7235825" y="5013325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 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3927" name="Picture 23" descr="phys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2735262" cy="262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5" name="Picture 26" descr="pushpu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8596">
            <a:off x="5292725" y="620713"/>
            <a:ext cx="4114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79388" y="1196975"/>
            <a:ext cx="8964612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a. A force is  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600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b. A force is described by: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1.___________________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2.___________________</a:t>
            </a: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endParaRPr lang="en-US" sz="3600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The strength of a force is measured in a unit called ____________  [SI unit = ______ ]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endParaRPr lang="en-US" sz="2000" b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“You exert about 1 newton of force when you lift a small lemon”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8" grpId="0" build="p" autoUpdateAnimBg="0"/>
      <p:bldP spid="123911" grpId="0" autoUpdateAnimBg="0"/>
      <p:bldP spid="123916" grpId="0" autoUpdateAnimBg="0"/>
      <p:bldP spid="123917" grpId="0" autoUpdateAnimBg="0"/>
      <p:bldP spid="123918" grpId="0" autoUpdateAnimBg="0"/>
      <p:bldP spid="123907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VIII: NEWTON’S LAWS OF MOTION</a:t>
            </a:r>
            <a:endParaRPr lang="en-US" sz="4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211638" y="155733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Newton’s THIRD law: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For every action there is an ______but _________ reaction.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292725" y="170021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equal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7092950" y="170021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opposite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3132138" y="3429000"/>
            <a:ext cx="259238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979613" y="5589588"/>
            <a:ext cx="5113337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4500563" y="2781300"/>
            <a:ext cx="0" cy="2879725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 flipV="1">
            <a:off x="3708400" y="2781300"/>
            <a:ext cx="0" cy="2879725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4572000" y="4581525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Force of Gravity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2484438" y="3573463"/>
            <a:ext cx="1223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Normal Force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011863" y="4005263"/>
            <a:ext cx="2952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WILL NOT MOVE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allAtOnce" autoUpdateAnimBg="0"/>
      <p:bldP spid="148485" grpId="0"/>
      <p:bldP spid="148490" grpId="0"/>
      <p:bldP spid="148493" grpId="0" animBg="1"/>
      <p:bldP spid="148494" grpId="0" animBg="1"/>
      <p:bldP spid="148495" grpId="0"/>
      <p:bldP spid="148495" grpId="1"/>
      <p:bldP spid="1484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79388" y="188913"/>
            <a:ext cx="867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 Reviewing this Section ***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4925" y="107473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44525" y="120808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</a:rPr>
              <a:t>Explain Newton’s First Law of Motion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0" y="2492375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[T/F] The greater the mass the greater the inertia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7463" y="3833813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627063" y="4062413"/>
            <a:ext cx="851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formula for acceleration?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0" y="558958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484188" y="5229225"/>
            <a:ext cx="86598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the forces acting on the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Jeep?</a:t>
            </a:r>
          </a:p>
        </p:txBody>
      </p:sp>
      <p:pic>
        <p:nvPicPr>
          <p:cNvPr id="23563" name="Picture 12" descr="warthog by iammikeb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 drop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usica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autoUpdateAnimBg="0"/>
      <p:bldP spid="149508" grpId="0" autoUpdateAnimBg="0"/>
      <p:bldP spid="149509" grpId="0" autoUpdateAnimBg="0"/>
      <p:bldP spid="149510" grpId="0" autoUpdateAnimBg="0"/>
      <p:bldP spid="149511" grpId="0" autoUpdateAnimBg="0"/>
      <p:bldP spid="149512" grpId="0" build="p" autoUpdateAnimBg="0" advAuto="0"/>
      <p:bldP spid="149513" grpId="0" autoUpdateAnimBg="0"/>
      <p:bldP spid="1495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WHAT IS A FORCE?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196975"/>
            <a:ext cx="8713788" cy="6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d. Often, more than a single force acts on an object at a time.  The combination of all forces acting on an object is called the 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e. When forces act on an object from the same direction, _____________________________.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f. The object will always move in the direction ____________________.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859338" y="2205038"/>
            <a:ext cx="4681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net force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2124075" y="3141663"/>
            <a:ext cx="5903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“add”</a:t>
            </a: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the forces together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468313" y="6092825"/>
            <a:ext cx="5545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of the larger force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179388" y="5084763"/>
            <a:ext cx="2627312" cy="0"/>
          </a:xfrm>
          <a:prstGeom prst="line">
            <a:avLst/>
          </a:prstGeom>
          <a:noFill/>
          <a:ln w="2540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>
            <a:off x="971550" y="4221163"/>
            <a:ext cx="1800225" cy="0"/>
          </a:xfrm>
          <a:prstGeom prst="line">
            <a:avLst/>
          </a:prstGeom>
          <a:noFill/>
          <a:ln w="2540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900113" y="36449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 N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900113" y="45085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 N</a:t>
            </a:r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5148263" y="4652963"/>
            <a:ext cx="3744912" cy="0"/>
          </a:xfrm>
          <a:prstGeom prst="line">
            <a:avLst/>
          </a:prstGeom>
          <a:noFill/>
          <a:ln w="2540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6084888" y="4005263"/>
            <a:ext cx="143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6 N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5003800" y="5013325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NET FORCE</a:t>
            </a:r>
          </a:p>
        </p:txBody>
      </p:sp>
      <p:pic>
        <p:nvPicPr>
          <p:cNvPr id="125974" name="Picture 22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5118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5" grpId="0" build="allAtOnce" autoUpdateAnimBg="0"/>
      <p:bldP spid="125956" grpId="0" build="p" autoUpdateAnimBg="0"/>
      <p:bldP spid="125964" grpId="0" build="p" autoUpdateAnimBg="0"/>
      <p:bldP spid="125965" grpId="0"/>
      <p:bldP spid="125967" grpId="0" animBg="1"/>
      <p:bldP spid="125968" grpId="0" animBg="1"/>
      <p:bldP spid="125969" grpId="0"/>
      <p:bldP spid="125970" grpId="0"/>
      <p:bldP spid="125971" grpId="0" animBg="1"/>
      <p:bldP spid="125972" grpId="0"/>
      <p:bldP spid="1259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WHAT IS A FORCE?: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1125538"/>
            <a:ext cx="8713788" cy="58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g. When forces act on an object from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“opposite”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directions ____________________.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h.  If the opposing forces are of equal strength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_______________________________________________________________________________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755650" y="3141663"/>
            <a:ext cx="2627313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331913" y="25654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 N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6588125" y="2565400"/>
            <a:ext cx="1439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10 N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3924300" y="1628775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subtract the forces</a:t>
            </a:r>
          </a:p>
        </p:txBody>
      </p:sp>
      <p:pic>
        <p:nvPicPr>
          <p:cNvPr id="126990" name="Picture 14" descr="46fe64198f3ca9e2fca67a86b8678a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3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1" name="Line 15"/>
          <p:cNvSpPr>
            <a:spLocks noChangeShapeType="1"/>
          </p:cNvSpPr>
          <p:nvPr/>
        </p:nvSpPr>
        <p:spPr bwMode="auto">
          <a:xfrm flipH="1">
            <a:off x="5364163" y="3141663"/>
            <a:ext cx="3600450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 flipH="1">
            <a:off x="2771775" y="4508500"/>
            <a:ext cx="2305050" cy="0"/>
          </a:xfrm>
          <a:prstGeom prst="line">
            <a:avLst/>
          </a:prstGeom>
          <a:noFill/>
          <a:ln w="2540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3851275" y="38608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 N</a:t>
            </a:r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323850" y="5589588"/>
            <a:ext cx="8640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there is “no net force” and no change in the </a:t>
            </a:r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1042988" y="6021388"/>
            <a:ext cx="8640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object’s motion (forces cancel out)</a:t>
            </a:r>
          </a:p>
        </p:txBody>
      </p:sp>
      <p:pic>
        <p:nvPicPr>
          <p:cNvPr id="615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7563"/>
            <a:ext cx="16906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42916 -0.005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build="allAtOnce" autoUpdateAnimBg="0"/>
      <p:bldP spid="126983" grpId="0" animBg="1"/>
      <p:bldP spid="126986" grpId="0"/>
      <p:bldP spid="126988" grpId="0"/>
      <p:bldP spid="126989" grpId="0"/>
      <p:bldP spid="126991" grpId="0" animBg="1"/>
      <p:bldP spid="126992" grpId="0" animBg="1"/>
      <p:bldP spid="126993" grpId="0"/>
      <p:bldP spid="1269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596188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TIPPING THE BALANCE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79388" y="1196975"/>
            <a:ext cx="61214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Unbalanced forces cause an object to: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a. 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b._________________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c._________________</a:t>
            </a:r>
          </a:p>
          <a:p>
            <a:pPr marL="457200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Unbalanced forces acting on an object results in a ___________ and cause a change in</a:t>
            </a:r>
            <a:r>
              <a:rPr lang="en-US" sz="36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______________________.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187450" y="2060575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start moving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8012" name="Picture 12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13"/>
          <p:cNvSpPr>
            <a:spLocks noChangeShapeType="1"/>
          </p:cNvSpPr>
          <p:nvPr/>
        </p:nvSpPr>
        <p:spPr bwMode="auto">
          <a:xfrm>
            <a:off x="5435600" y="2205038"/>
            <a:ext cx="8636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4"/>
          <p:cNvSpPr>
            <a:spLocks noChangeShapeType="1"/>
          </p:cNvSpPr>
          <p:nvPr/>
        </p:nvSpPr>
        <p:spPr bwMode="auto">
          <a:xfrm>
            <a:off x="5435600" y="2781300"/>
            <a:ext cx="8636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015" name="Picture 15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7" name="Picture 17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845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18"/>
          <p:cNvSpPr>
            <a:spLocks noChangeShapeType="1"/>
          </p:cNvSpPr>
          <p:nvPr/>
        </p:nvSpPr>
        <p:spPr bwMode="auto">
          <a:xfrm>
            <a:off x="5435600" y="3141663"/>
            <a:ext cx="863600" cy="28892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1187450" y="2565400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stop moving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971550" y="3068638"/>
            <a:ext cx="4032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change direction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3419475" y="45815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net force</a:t>
            </a: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684213" y="5661025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object’s motion</a:t>
            </a:r>
          </a:p>
        </p:txBody>
      </p:sp>
      <p:pic>
        <p:nvPicPr>
          <p:cNvPr id="128027" name="Picture 27" descr="MMj0303473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0"/>
            <a:ext cx="16557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8"/>
          <p:cNvSpPr>
            <a:spLocks noChangeArrowheads="1"/>
          </p:cNvSpPr>
          <p:nvPr/>
        </p:nvSpPr>
        <p:spPr bwMode="auto">
          <a:xfrm>
            <a:off x="8243888" y="26368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Line 29"/>
          <p:cNvSpPr>
            <a:spLocks noChangeShapeType="1"/>
          </p:cNvSpPr>
          <p:nvPr/>
        </p:nvSpPr>
        <p:spPr bwMode="auto">
          <a:xfrm flipH="1">
            <a:off x="8316913" y="2852738"/>
            <a:ext cx="503237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03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93" flipH="1">
            <a:off x="6232525" y="4009651"/>
            <a:ext cx="2438400" cy="2445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35434 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12604 -2.2222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96296E-6 C 0.00416 0.00069 0.0085 0.00023 0.01249 0.00185 C 0.02169 0.00532 0.02864 0.01644 0.03749 0.02037 C 0.04218 0.02963 0.03888 0.02477 0.0486 0.03333 C 0.06614 0.04884 0.05138 0.03889 0.05972 0.05 C 0.06093 0.05162 0.06267 0.05208 0.06388 0.0537 C 0.06544 0.05579 0.06649 0.05903 0.06805 0.06111 C 0.07083 0.06482 0.07499 0.06667 0.07777 0.07037 C 0.08697 0.08264 0.0736 0.06968 0.08472 0.07963 C 0.0868 0.08796 0.09166 0.08982 0.09583 0.0963 C 0.10312 0.10787 0.11215 0.11782 0.12083 0.12778 C 0.12517 0.13287 0.12708 0.13819 0.13194 0.14259 C 0.13628 0.15417 0.15051 0.17176 0.15972 0.17593 C 0.16354 0.1838 0.16857 0.18796 0.17499 0.19074 C 0.17933 0.19954 0.18541 0.20347 0.19166 0.20926 C 0.19322 0.21088 0.19426 0.21343 0.19583 0.21482 C 0.19704 0.21597 0.19878 0.21574 0.19999 0.21667 C 0.2144 0.22732 0.20312 0.22176 0.21249 0.22593 C 0.21735 0.23079 0.21822 0.23218 0.2236 0.23519 C 0.22638 0.23657 0.22951 0.23681 0.23194 0.23889 C 0.23697 0.24329 0.24288 0.24745 0.2486 0.25 C 0.24774 0.25301 0.24739 0.25671 0.24583 0.25926 C 0.2434 0.26296 0.23906 0.26343 0.2361 0.26667 C 0.23072 0.27269 0.22551 0.27662 0.21944 0.28148 C 0.20051 0.29607 0.18211 0.31088 0.16249 0.32407 C 0.1552 0.32894 0.1486 0.33519 0.14166 0.34074 C 0.12656 0.35278 0.10885 0.36181 0.09305 0.37222 C 0.07586 0.38357 0.06163 0.40093 0.04583 0.41482 C 0.02847 0.43009 0.01041 0.44306 -0.00834 0.45556 C -0.01216 0.4581 -0.01459 0.46343 -0.01806 0.46667 C -0.03021 0.47801 -0.04185 0.49097 -0.05417 0.50185 C -0.05817 0.48935 -0.0573 0.47338 -0.0639 0.46296 C -0.08247 0.43333 -0.05782 0.47407 -0.07778 0.43519 C -0.08716 0.41713 -0.12067 0.37037 -0.12362 0.36667 C -0.13803 0.34884 -0.15365 0.33264 -0.16667 0.31296 C -0.20626 0.25278 -0.1849 0.28194 -0.23056 0.22593 C -0.23733 0.21759 -0.24098 0.20532 -0.24723 0.1963 C -0.28178 0.14583 -0.31893 0.09792 -0.35417 0.04815 C -0.3882 0.00023 -0.42622 -0.04236 -0.46112 -0.08889 C -0.46737 -0.09722 -0.47153 -0.10833 -0.47778 -0.11667 C -0.48074 -0.1206 -0.48473 -0.12338 -0.48751 -0.12778 C -0.50521 -0.15532 -0.48421 -0.13079 -0.5014 -0.1537 C -0.52015 -0.1787 -0.53855 -0.20417 -0.55556 -0.23148 C -0.5691 -0.25301 -0.579 -0.27708 -0.59306 -0.29815 C -0.59966 -0.3081 -0.60261 -0.32014 -0.61112 -0.32778 C -0.61771 -0.34259 -0.6191 -0.34213 -0.62917 -0.3537 C -0.64011 -0.3662 -0.65001 -0.38032 -0.66112 -0.39259 C -0.66581 -0.39792 -0.66581 -0.39514 -0.67084 -0.40185 C -0.6724 -0.40393 -0.67344 -0.40718 -0.67501 -0.40926 C -0.67778 -0.41296 -0.68178 -0.41505 -0.68473 -0.41852 C -0.69185 -0.42708 -0.70018 -0.43542 -0.70695 -0.44444 C -0.71337 -0.45301 -0.72015 -0.46157 -0.72778 -0.46852 C -0.72865 -0.47037 -0.72935 -0.47245 -0.73056 -0.47407 C -0.73178 -0.47569 -0.73577 -0.47593 -0.73473 -0.47778 C -0.73247 -0.48171 -0.71494 -0.4831 -0.7139 -0.48333 C -0.70487 -0.48727 -0.69706 -0.48935 -0.68751 -0.49074 C -0.6764 -0.49444 -0.66615 -0.49815 -0.65556 -0.5037 C -0.65278 -0.50509 -0.65001 -0.50625 -0.64723 -0.50741 C -0.64584 -0.5081 -0.64306 -0.50926 -0.64306 -0.50926 C -0.64844 -0.44468 -0.65018 -0.3794 -0.65556 -0.31481 C -0.65504 -0.2963 -0.65504 -0.27778 -0.65417 -0.25926 C -0.65348 -0.24514 -0.64914 -0.22963 -0.64584 -0.21667 C -0.64133 -0.19884 -0.64028 -0.17616 -0.63751 -0.15741 C -0.63403 -0.13472 -0.63334 -0.11296 -0.62778 -0.09074 C -0.62396 -0.05463 -0.61442 -0.01829 -0.60695 0.01667 C -0.60504 0.03982 -0.59862 0.06042 -0.59584 0.08333 C -0.59046 0.12639 -0.57917 0.16644 -0.56806 0.20741 C -0.56008 0.23681 -0.55869 0.26921 -0.55001 0.29815 C -0.54792 0.36482 -0.54671 0.43148 -0.54584 0.49815 C -0.53768 0.47292 -0.52518 0.45232 -0.5139 0.42963 C -0.50018 0.40208 -0.48716 0.37107 -0.47084 0.3463 C -0.46546 0.33819 -0.45851 0.33171 -0.45278 0.32407 C -0.44011 0.30718 -0.43212 0.28681 -0.42084 0.26852 C -0.41129 0.25301 -0.39983 0.23727 -0.39167 0.22037 C -0.3816 0.19954 -0.37518 0.17477 -0.36528 0.1537 C -0.35452 0.13102 -0.3415 0.10972 -0.33056 0.08704 C -0.30886 0.04144 -0.28924 -0.00602 -0.26806 -0.05185 C -0.25591 -0.07801 -0.22917 -0.12593 -0.22084 -0.15556 C -0.20903 -0.19768 -0.19324 -0.24005 -0.17501 -0.27778 C -0.17084 -0.28634 -0.16737 -0.30023 -0.1639 -0.30926 C -0.15626 -0.32893 -0.14706 -0.34745 -0.1389 -0.36667 C -0.13021 -0.38681 -0.12049 -0.40648 -0.11112 -0.42593 C -0.10417 -0.44051 -0.09862 -0.45787 -0.09167 -0.47222 C -0.08282 -0.49074 -0.07171 -0.50764 -0.06251 -0.52593 C -0.06737 -0.49954 -0.06528 -0.4713 -0.0639 -0.44444 C -0.06233 -0.41343 -0.06164 -0.38264 -0.05834 -0.35185 C -0.05765 -0.33426 -0.05869 -0.3088 -0.05417 -0.29074 C -0.05209 -0.26481 -0.04758 -0.23912 -0.04028 -0.21481 C -0.0389 -0.20347 -0.03612 -0.19236 -0.03334 -0.18148 C -0.03212 -0.16759 -0.02813 -0.15602 -0.0264 -0.14259 C -0.02292 -0.11412 -0.01841 -0.08588 -0.01528 -0.05741 C -0.01337 -0.03935 -0.01233 0.00023 -6.11111E-6 0.01111 C 0.00347 0.00949 0.01354 0.00903 0.00555 0.00185 C 0.00399 0.00046 0.0019 0.00069 -6.11111E-6 2.96296E-6 Z " pathEditMode="relative" rAng="0" ptsTypes="ffffffffffffffffffffffffffffffffffffffffffffffffffffffffffffffffffffffffffffffffffffffffffffff">
                                      <p:cBhvr>
                                        <p:cTn id="65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3" grpId="0" build="allAtOnce" autoUpdateAnimBg="0"/>
      <p:bldP spid="128005" grpId="0" autoUpdateAnimBg="0"/>
      <p:bldP spid="128019" grpId="0" autoUpdateAnimBg="0"/>
      <p:bldP spid="128020" grpId="0" autoUpdateAnimBg="0"/>
      <p:bldP spid="128023" grpId="0" autoUpdateAnimBg="0"/>
      <p:bldP spid="1280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6676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TIPPING THE BALANCE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95288" y="1196975"/>
            <a:ext cx="8748712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3.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When forces are exerted on an object, the  object’s motion </a:t>
            </a:r>
            <a:r>
              <a:rPr lang="en-US" sz="3200" u="sng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does not always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change.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4. </a:t>
            </a:r>
            <a:r>
              <a:rPr lang="en-US" sz="3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Balanced forces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</a:p>
          <a:p>
            <a:pPr marL="1828800" lvl="3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__________________________________________________________________</a:t>
            </a:r>
          </a:p>
          <a:p>
            <a:pPr marL="1828800" lvl="3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5. Write 3 examples of balanced forces: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1371600" lvl="2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	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268538" y="3213100"/>
            <a:ext cx="7345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are equal forces acting on one object in opposite directions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2339975" y="4221163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do not change the object’s motion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1547813" y="5157788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 cup resting on a table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1547813" y="5589588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 truck moving at constant speed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1692275" y="6092825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arm wrestling or “tug of war”</a:t>
            </a:r>
          </a:p>
        </p:txBody>
      </p:sp>
      <p:pic>
        <p:nvPicPr>
          <p:cNvPr id="8202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build="allAtOnce" autoUpdateAnimBg="0"/>
      <p:bldP spid="129032" grpId="0"/>
      <p:bldP spid="129042" grpId="0"/>
      <p:bldP spid="129045" grpId="0"/>
      <p:bldP spid="129049" grpId="0"/>
      <p:bldP spid="129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4517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TIPPING THE BALANCE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7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Practice: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Two tug boats are TOWING a submarine into port.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Tugboat A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exerts a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force of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2000 newtons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on the submarine.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Tugboat B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exerts a force of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4000 newtons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in the opposite direction. 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Draw arrows showing the individual and combined forces of the tugboats.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combined force on the barge? 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this is a balanced or unbalanced force?</a:t>
            </a:r>
            <a:r>
              <a:rPr lang="en-US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1371600" lvl="2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	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156325" y="6021388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2000 N (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sym typeface="Wingdings" pitchFamily="2" charset="2"/>
              </a:rPr>
              <a:t>tugboat B)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2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17287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84538"/>
            <a:ext cx="1800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44656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468313" y="4437063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Tugboat A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7235825" y="4508500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Tugboat B</a:t>
            </a:r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H="1">
            <a:off x="5435600" y="5084763"/>
            <a:ext cx="3457575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468313" y="5084763"/>
            <a:ext cx="1943100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6227763" y="6461125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unbalanced </a:t>
            </a:r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 flipH="1">
            <a:off x="3779838" y="4005263"/>
            <a:ext cx="1368425" cy="0"/>
          </a:xfrm>
          <a:prstGeom prst="line">
            <a:avLst/>
          </a:prstGeom>
          <a:noFill/>
          <a:ln w="254000">
            <a:solidFill>
              <a:srgbClr val="FFFF00"/>
            </a:solidFill>
            <a:round/>
            <a:headEnd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611188" y="49418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2000 N</a:t>
            </a:r>
          </a:p>
        </p:txBody>
      </p:sp>
      <p:sp>
        <p:nvSpPr>
          <p:cNvPr id="130076" name="Text Box 28"/>
          <p:cNvSpPr txBox="1">
            <a:spLocks noChangeArrowheads="1"/>
          </p:cNvSpPr>
          <p:nvPr/>
        </p:nvSpPr>
        <p:spPr bwMode="auto">
          <a:xfrm>
            <a:off x="6877050" y="49418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4000 N</a:t>
            </a:r>
          </a:p>
        </p:txBody>
      </p:sp>
      <p:pic>
        <p:nvPicPr>
          <p:cNvPr id="130077" name="Picture 29" descr="LITEBUL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616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build="allAtOnce" autoUpdateAnimBg="0"/>
      <p:bldP spid="130053" grpId="0"/>
      <p:bldP spid="130068" grpId="0"/>
      <p:bldP spid="130070" grpId="0" animBg="1"/>
      <p:bldP spid="130071" grpId="0" animBg="1"/>
      <p:bldP spid="130073" grpId="0" animBg="1"/>
      <p:bldP spid="130075" grpId="0"/>
      <p:bldP spid="1300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53" name="Picture 17" descr="423485388_68869f66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350"/>
            <a:ext cx="31908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817245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THE FORCE OF GRAVITY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79388" y="1196975"/>
            <a:ext cx="8964612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force of </a:t>
            </a:r>
            <a:r>
              <a:rPr lang="en-US" sz="36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GRAVITY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Gravity is the force that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________________________</a:t>
            </a:r>
          </a:p>
          <a:p>
            <a:pPr marL="1371600" lvl="2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factors that affect gravity are: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______________________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The force of gravity acts _______________________</a:t>
            </a:r>
            <a:endParaRPr lang="en-US" sz="44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If mass increases, the force of gravity 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44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If distance increases, the force of gravity                  			____________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5183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pulls objects to Earth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2195513" y="2997200"/>
            <a:ext cx="3313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 of object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2268538" y="3429000"/>
            <a:ext cx="424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distance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pic>
        <p:nvPicPr>
          <p:cNvPr id="142361" name="Picture 25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974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62" name="Line 26"/>
          <p:cNvSpPr>
            <a:spLocks noChangeShapeType="1"/>
          </p:cNvSpPr>
          <p:nvPr/>
        </p:nvSpPr>
        <p:spPr bwMode="auto">
          <a:xfrm>
            <a:off x="2627313" y="5157788"/>
            <a:ext cx="136842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2363" name="Picture 27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64" name="Line 28"/>
          <p:cNvSpPr>
            <a:spLocks noChangeShapeType="1"/>
          </p:cNvSpPr>
          <p:nvPr/>
        </p:nvSpPr>
        <p:spPr bwMode="auto">
          <a:xfrm flipH="1">
            <a:off x="4284663" y="5157788"/>
            <a:ext cx="136842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2365" name="Picture 29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928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66" name="Picture 30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67" name="Line 31"/>
          <p:cNvSpPr>
            <a:spLocks noChangeShapeType="1"/>
          </p:cNvSpPr>
          <p:nvPr/>
        </p:nvSpPr>
        <p:spPr bwMode="auto">
          <a:xfrm>
            <a:off x="1258888" y="6308725"/>
            <a:ext cx="649287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H="1">
            <a:off x="6804025" y="6381750"/>
            <a:ext cx="719138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6443663" y="4292600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increases 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2370" name="Text Box 34"/>
          <p:cNvSpPr txBox="1">
            <a:spLocks noChangeArrowheads="1"/>
          </p:cNvSpPr>
          <p:nvPr/>
        </p:nvSpPr>
        <p:spPr bwMode="auto">
          <a:xfrm>
            <a:off x="2843213" y="5805488"/>
            <a:ext cx="2305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Decreases                   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4500563" y="3860800"/>
            <a:ext cx="4392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between all objects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42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4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42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4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allAtOnce" autoUpdateAnimBg="0"/>
      <p:bldP spid="142341" grpId="0" autoUpdateAnimBg="0"/>
      <p:bldP spid="142349" grpId="0" autoUpdateAnimBg="0"/>
      <p:bldP spid="142351" grpId="0" autoUpdateAnimBg="0"/>
      <p:bldP spid="142362" grpId="0" animBg="1"/>
      <p:bldP spid="142364" grpId="0" animBg="1"/>
      <p:bldP spid="142367" grpId="0" animBg="1"/>
      <p:bldP spid="142368" grpId="0" animBg="1"/>
      <p:bldP spid="142369" grpId="0"/>
      <p:bldP spid="142370" grpId="0"/>
      <p:bldP spid="1423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Last_Moon_Walk_Apollo17_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62" y="4687143"/>
            <a:ext cx="2736850" cy="205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06375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IV. WEIGHT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79388" y="1196975"/>
            <a:ext cx="896461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6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WEIGHT is _______________________________________________________________________</a:t>
            </a:r>
          </a:p>
          <a:p>
            <a:pPr marL="457200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6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________varies with the strength of the gravitational force, but ______ does not.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n-US" sz="2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835342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A measure of the gravitational force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exerted on the an object.</a:t>
            </a:r>
            <a:endParaRPr lang="en-US" alt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684213" y="2997200"/>
            <a:ext cx="2628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WEIGHT</a:t>
            </a: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5003800" y="3500438"/>
            <a:ext cx="2628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MASS</a:t>
            </a:r>
          </a:p>
        </p:txBody>
      </p:sp>
      <p:pic>
        <p:nvPicPr>
          <p:cNvPr id="11272" name="Picture 21" descr="Scale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62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5" descr="744491_bathroom_sc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02844"/>
            <a:ext cx="3024187" cy="201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971550" y="4005263"/>
            <a:ext cx="741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WEIGHT = mass x gravity or [W=mg]</a:t>
            </a:r>
          </a:p>
        </p:txBody>
      </p:sp>
      <p:pic>
        <p:nvPicPr>
          <p:cNvPr id="11275" name="Picture 21" descr="Scale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935538"/>
            <a:ext cx="1962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utoUpdateAnimBg="0"/>
      <p:bldP spid="143363" grpId="0" build="allAtOnce" autoUpdateAnimBg="0"/>
      <p:bldP spid="143364" grpId="0" autoUpdateAnimBg="0"/>
      <p:bldP spid="143379" grpId="0" autoUpdateAnimBg="0"/>
      <p:bldP spid="143380" grpId="0" autoUpdateAnimBg="0"/>
      <p:bldP spid="143386" grpId="0"/>
    </p:bldLst>
  </p:timing>
</p:sld>
</file>

<file path=ppt/theme/theme1.xml><?xml version="1.0" encoding="utf-8"?>
<a:theme xmlns:a="http://schemas.openxmlformats.org/drawingml/2006/main" name="microscope">
  <a:themeElements>
    <a:clrScheme name="microscop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cop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microscope</Template>
  <TotalTime>8074</TotalTime>
  <Words>1130</Words>
  <Application>Microsoft Office PowerPoint</Application>
  <PresentationFormat>On-screen Show (4:3)</PresentationFormat>
  <Paragraphs>296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Times New Roman</vt:lpstr>
      <vt:lpstr>Arial</vt:lpstr>
      <vt:lpstr>Arial Rounded MT Bold</vt:lpstr>
      <vt:lpstr>Broadway BT</vt:lpstr>
      <vt:lpstr>Comic Sans MS</vt:lpstr>
      <vt:lpstr>Arial Black</vt:lpstr>
      <vt:lpstr>Wingdings</vt:lpstr>
      <vt:lpstr>microscope</vt:lpstr>
      <vt:lpstr>-</vt:lpstr>
      <vt:lpstr>I. WHAT IS A FORCE?</vt:lpstr>
      <vt:lpstr>I. WHAT IS A FORCE?</vt:lpstr>
      <vt:lpstr>I. WHAT IS A FORCE?:</vt:lpstr>
      <vt:lpstr>II. TIPPING THE BALANCE</vt:lpstr>
      <vt:lpstr>II. TIPPING THE BALANCE</vt:lpstr>
      <vt:lpstr>II. TIPPING THE BALANCE</vt:lpstr>
      <vt:lpstr>III. THE FORCE OF GRAVITY</vt:lpstr>
      <vt:lpstr>IV. WEIGHT</vt:lpstr>
      <vt:lpstr>V. OTHER FORCES</vt:lpstr>
      <vt:lpstr>V. OTHER FORCES</vt:lpstr>
      <vt:lpstr>PowerPoint Presentation</vt:lpstr>
      <vt:lpstr>VI. FIGHTING FRICTION</vt:lpstr>
      <vt:lpstr>VII. TYPES OF FRICTION</vt:lpstr>
      <vt:lpstr>VII. TYPES OF FRICTION</vt:lpstr>
      <vt:lpstr>VII. TYPES OF FRICTION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Learning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microscope slide</dc:title>
  <dc:creator>The Learning Trust</dc:creator>
  <cp:lastModifiedBy>David Edinger</cp:lastModifiedBy>
  <cp:revision>444</cp:revision>
  <dcterms:created xsi:type="dcterms:W3CDTF">2005-09-09T11:59:39Z</dcterms:created>
  <dcterms:modified xsi:type="dcterms:W3CDTF">2014-01-20T19:43:38Z</dcterms:modified>
</cp:coreProperties>
</file>