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9" r:id="rId2"/>
    <p:sldId id="285" r:id="rId3"/>
    <p:sldId id="268" r:id="rId4"/>
    <p:sldId id="287" r:id="rId5"/>
    <p:sldId id="286" r:id="rId6"/>
    <p:sldId id="270" r:id="rId7"/>
    <p:sldId id="271" r:id="rId8"/>
    <p:sldId id="272" r:id="rId9"/>
    <p:sldId id="288" r:id="rId10"/>
    <p:sldId id="273" r:id="rId11"/>
    <p:sldId id="289" r:id="rId12"/>
    <p:sldId id="274" r:id="rId13"/>
    <p:sldId id="275" r:id="rId14"/>
    <p:sldId id="298" r:id="rId15"/>
    <p:sldId id="290" r:id="rId16"/>
    <p:sldId id="276" r:id="rId17"/>
    <p:sldId id="291" r:id="rId18"/>
    <p:sldId id="292" r:id="rId19"/>
    <p:sldId id="284" r:id="rId20"/>
    <p:sldId id="277" r:id="rId21"/>
    <p:sldId id="293" r:id="rId22"/>
    <p:sldId id="280" r:id="rId23"/>
    <p:sldId id="278" r:id="rId24"/>
    <p:sldId id="294" r:id="rId25"/>
    <p:sldId id="295" r:id="rId26"/>
    <p:sldId id="296" r:id="rId27"/>
    <p:sldId id="297" r:id="rId28"/>
    <p:sldId id="281" r:id="rId29"/>
    <p:sldId id="282" r:id="rId30"/>
    <p:sldId id="283" r:id="rId31"/>
    <p:sldId id="279" r:id="rId32"/>
    <p:sldId id="257" r:id="rId33"/>
    <p:sldId id="258" r:id="rId34"/>
    <p:sldId id="260" r:id="rId35"/>
    <p:sldId id="262" r:id="rId36"/>
    <p:sldId id="263" r:id="rId37"/>
    <p:sldId id="265" r:id="rId38"/>
    <p:sldId id="26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90929"/>
  </p:normalViewPr>
  <p:slideViewPr>
    <p:cSldViewPr>
      <p:cViewPr>
        <p:scale>
          <a:sx n="74" d="100"/>
          <a:sy n="74" d="100"/>
        </p:scale>
        <p:origin x="-1546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EC8482-8365-411E-B24A-FBF17409AD70}" type="datetimeFigureOut">
              <a:rPr lang="en-US"/>
              <a:pPr>
                <a:defRPr/>
              </a:pPr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98759B-8486-40A1-BD62-C725C62CD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00CA83-1238-4E4C-8467-F3BF72D27363}" type="datetimeFigureOut">
              <a:rPr lang="en-US"/>
              <a:pPr>
                <a:defRPr/>
              </a:pPr>
              <a:t>11/29/2014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646913-5097-47BB-BE0C-51818038C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B15CE866-E208-4C03-A072-D820CBC6AB2F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F8A4-7247-411E-9FAB-913F2FDAB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42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0C4D-02D5-4D19-8E0F-69B046737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844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FDEB-3444-44DB-BE69-4C2043F5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9724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1B36-C428-4AA4-98D3-FBF9BD53D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0374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63F8-DC3C-427A-BDFF-0FBBF412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033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300E-9F27-40E4-9F03-B8AD120A3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0106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CD56-891C-4F0C-8517-A39E4E9F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3834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64543-586B-4D65-A2BB-AD832613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903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3EEF-5709-4B58-B14E-6064AE578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698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B65E8-A6DE-42A1-9CAC-B317FE22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036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294B-13C5-41E7-9464-B01705E04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26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0A182C-E04D-4C6C-941C-72B948B35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7.gif"/><Relationship Id="rId12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gif"/><Relationship Id="rId5" Type="http://schemas.openxmlformats.org/officeDocument/2006/relationships/image" Target="../media/image31.gif"/><Relationship Id="rId10" Type="http://schemas.openxmlformats.org/officeDocument/2006/relationships/image" Target="../media/image35.png"/><Relationship Id="rId4" Type="http://schemas.openxmlformats.org/officeDocument/2006/relationships/image" Target="../media/image8.gif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6.gif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5.png"/><Relationship Id="rId7" Type="http://schemas.openxmlformats.org/officeDocument/2006/relationships/image" Target="../media/image47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5.png"/><Relationship Id="rId4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8.gif"/><Relationship Id="rId7" Type="http://schemas.openxmlformats.org/officeDocument/2006/relationships/image" Target="../media/image5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9.gif"/><Relationship Id="rId4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Waves\wavebig.wav" TargetMode="External"/><Relationship Id="rId1" Type="http://schemas.microsoft.com/office/2007/relationships/media" Target="file:///C:\Waves\wavebig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anose="020A0A070505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Physical Science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286000"/>
            <a:ext cx="701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Wide Latin" panose="020A0A07050505020404" pitchFamily="18" charset="0"/>
              </a:rPr>
              <a:t>WAVES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73795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5484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Parts of a Transverse Wave</a:t>
            </a:r>
          </a:p>
        </p:txBody>
      </p:sp>
      <p:pic>
        <p:nvPicPr>
          <p:cNvPr id="19459" name="Picture 3" descr="C:\My Documents\My Pictures\wav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718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0" y="4495800"/>
            <a:ext cx="922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Crest – The highest points of a transverse wave.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Trough – The lowest points on a transverse wave.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My Documents\My Pictures\wave4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18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04800" y="4572000"/>
            <a:ext cx="8518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Wavelength – The wavelength is the distance</a:t>
            </a:r>
          </a:p>
          <a:p>
            <a:pPr eaLnBrk="1" hangingPunct="1"/>
            <a:r>
              <a:rPr lang="en-US" altLang="en-US"/>
              <a:t>between one point on a wave and the nearest</a:t>
            </a:r>
          </a:p>
          <a:p>
            <a:pPr eaLnBrk="1" hangingPunct="1"/>
            <a:r>
              <a:rPr lang="en-US" altLang="en-US"/>
              <a:t>point just like it.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981200" y="2286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Parts of a Transverse Wave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52600" y="0"/>
            <a:ext cx="5484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Parts of a Transverse Wave</a:t>
            </a:r>
          </a:p>
        </p:txBody>
      </p:sp>
      <p:pic>
        <p:nvPicPr>
          <p:cNvPr id="20483" name="Picture 3" descr="C:\My Documents\My Pictures\wave3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718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28600" y="3717925"/>
            <a:ext cx="88598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Amplitude – Maximum distance the wave</a:t>
            </a:r>
          </a:p>
          <a:p>
            <a:pPr eaLnBrk="1" hangingPunct="1"/>
            <a:r>
              <a:rPr lang="en-US" altLang="en-US"/>
              <a:t>vibrates from its rest position.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/>
              <a:t>Amplitude is a measure of the </a:t>
            </a:r>
            <a:r>
              <a:rPr lang="en-US" altLang="en-US" u="sng">
                <a:solidFill>
                  <a:srgbClr val="FFCCFF"/>
                </a:solidFill>
              </a:rPr>
              <a:t>energy</a:t>
            </a:r>
            <a:r>
              <a:rPr lang="en-US" altLang="en-US"/>
              <a:t>  carried</a:t>
            </a:r>
          </a:p>
          <a:p>
            <a:pPr eaLnBrk="1" hangingPunct="1"/>
            <a:r>
              <a:rPr lang="en-US" altLang="en-US"/>
              <a:t>by the wave. The more energy a wave carries,</a:t>
            </a:r>
          </a:p>
          <a:p>
            <a:pPr eaLnBrk="1" hangingPunct="1"/>
            <a:r>
              <a:rPr lang="en-US" altLang="en-US"/>
              <a:t>the higher the amplitude.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3048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High energy waves have high amplitude and low energy waves have low amplitude.</a:t>
            </a:r>
          </a:p>
        </p:txBody>
      </p:sp>
      <p:graphicFrame>
        <p:nvGraphicFramePr>
          <p:cNvPr id="13315" name="Object 1024"/>
          <p:cNvGraphicFramePr>
            <a:graphicFrameLocks noChangeAspect="1"/>
          </p:cNvGraphicFramePr>
          <p:nvPr/>
        </p:nvGraphicFramePr>
        <p:xfrm>
          <a:off x="1828800" y="2286000"/>
          <a:ext cx="52197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Bitmap Image" r:id="rId3" imgW="4304762" imgH="2467319" progId="Paint.Picture">
                  <p:embed/>
                </p:oleObj>
              </mc:Choice>
              <mc:Fallback>
                <p:oleObj name="Bitmap Image" r:id="rId3" imgW="4304762" imgH="2467319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52197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Which one of these waves has a larger amplitude?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			   </a:t>
            </a:r>
          </a:p>
        </p:txBody>
      </p:sp>
      <p:pic>
        <p:nvPicPr>
          <p:cNvPr id="14340" name="Picture 1030" descr="C:\Documents and Settings\Melissa Snoddy\My Documents\education\Student Teaching 1\waves\amplit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5083" r="13043" b="8524"/>
          <a:stretch>
            <a:fillRect/>
          </a:stretch>
        </p:blipFill>
        <p:spPr bwMode="auto">
          <a:xfrm>
            <a:off x="3200400" y="2819400"/>
            <a:ext cx="2917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57200" y="32766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Compression – The region in a compression wave where the medium becomes crowded together and more dense.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7577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Rarefaction – The less-dense region of a</a:t>
            </a:r>
          </a:p>
          <a:p>
            <a:pPr eaLnBrk="1" hangingPunct="1"/>
            <a:r>
              <a:rPr lang="en-US" altLang="en-US"/>
              <a:t>compression wave.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2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6049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Parts Of A Compression Wave</a:t>
            </a:r>
          </a:p>
        </p:txBody>
      </p:sp>
      <p:pic>
        <p:nvPicPr>
          <p:cNvPr id="16387" name="Picture 3" descr="C:\My Documents\My Pictures\longitudinal wav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006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8" name="Object 1024"/>
          <p:cNvGraphicFramePr>
            <a:graphicFrameLocks noChangeAspect="1"/>
          </p:cNvGraphicFramePr>
          <p:nvPr/>
        </p:nvGraphicFramePr>
        <p:xfrm>
          <a:off x="381000" y="1905000"/>
          <a:ext cx="85344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Bitmap Image" r:id="rId4" imgW="6628571" imgH="2266667" progId="Paint.Picture">
                  <p:embed/>
                </p:oleObj>
              </mc:Choice>
              <mc:Fallback>
                <p:oleObj name="Bitmap Image" r:id="rId4" imgW="6628571" imgH="2266667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534400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41325" y="5257800"/>
            <a:ext cx="8321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The amplitude of a compression wave is related to</a:t>
            </a:r>
          </a:p>
          <a:p>
            <a:pPr eaLnBrk="1" hangingPunct="1"/>
            <a:r>
              <a:rPr lang="en-US" altLang="en-US" sz="2800"/>
              <a:t>how tightly the medium is pushed together in compressions.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3124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The wavelength of a longitudinal wave can be measured as the distance between the center of two compressions or rarefactions.</a:t>
            </a:r>
          </a:p>
        </p:txBody>
      </p:sp>
      <p:pic>
        <p:nvPicPr>
          <p:cNvPr id="17411" name="Picture 1027" descr="C:\Documents and Settings\Melissa Snoddy\My Documents\education\Student Teaching 1\waves\Longitudinal-Wave.gif"/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 r="5000" b="32114"/>
          <a:stretch>
            <a:fillRect/>
          </a:stretch>
        </p:blipFill>
        <p:spPr bwMode="auto">
          <a:xfrm>
            <a:off x="304800" y="4191000"/>
            <a:ext cx="86868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Which one of these waves has a larger wavelength (</a:t>
            </a:r>
            <a:r>
              <a:rPr lang="en-US" altLang="en-US" sz="4800" smtClean="0">
                <a:solidFill>
                  <a:srgbClr val="FF0000"/>
                </a:solidFill>
                <a:latin typeface="Arial" charset="0"/>
                <a:cs typeface="Arial" charset="0"/>
              </a:rPr>
              <a:t>λ)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8435" name="Picture 1027" descr="C:\Documents and Settings\Melissa Snoddy\My Documents\education\Student Teaching 1\waves\frequen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2"/>
          <a:stretch>
            <a:fillRect/>
          </a:stretch>
        </p:blipFill>
        <p:spPr bwMode="auto">
          <a:xfrm>
            <a:off x="2133600" y="2209800"/>
            <a:ext cx="44196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Waves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A wave is a rhythmic disturbance that transmits ENERGY through matter or space.</a:t>
            </a:r>
          </a:p>
          <a:p>
            <a:pPr eaLnBrk="1" hangingPunct="1"/>
            <a:endParaRPr lang="en-US" altLang="en-US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Waves carry energy NOT matter.</a:t>
            </a:r>
          </a:p>
          <a:p>
            <a:pPr eaLnBrk="1" hangingPunct="1"/>
            <a:endParaRPr lang="en-US" altLang="en-US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A wave exists as long as it has energy to carry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								</a:t>
            </a:r>
            <a:endParaRPr lang="en-US" alt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67000" y="0"/>
            <a:ext cx="3408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Wave Frequency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is the number of wavelengths that pass a fixed point each second</a:t>
            </a:r>
            <a:r>
              <a:rPr lang="en-US" altLang="en-US"/>
              <a:t>.</a:t>
            </a:r>
          </a:p>
        </p:txBody>
      </p:sp>
      <p:pic>
        <p:nvPicPr>
          <p:cNvPr id="23556" name="Picture 4" descr="C:\My Documents\My Pictures\wave high frequenc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6132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1325" y="5932488"/>
            <a:ext cx="8243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When frequency increases, wavelength decreases.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Which one of these waves has a higher frequency?</a:t>
            </a:r>
          </a:p>
        </p:txBody>
      </p:sp>
      <p:pic>
        <p:nvPicPr>
          <p:cNvPr id="21507" name="Picture 3" descr="C:\Documents and Settings\Melissa Snoddy\My Documents\education\Student Teaching 1\waves\frequen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2"/>
          <a:stretch>
            <a:fillRect/>
          </a:stretch>
        </p:blipFill>
        <p:spPr bwMode="auto">
          <a:xfrm>
            <a:off x="2438400" y="2286000"/>
            <a:ext cx="43434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27125" y="777875"/>
            <a:ext cx="71977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Frequency is measured in a unit called</a:t>
            </a:r>
          </a:p>
          <a:p>
            <a:pPr eaLnBrk="1" hangingPunct="1"/>
            <a:r>
              <a:rPr lang="en-US" altLang="en-US"/>
              <a:t>Hertz.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      	abbreviation:  Hz.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hertz is one wavelength passing by</a:t>
            </a:r>
          </a:p>
          <a:p>
            <a:pPr eaLnBrk="1" hangingPunct="1"/>
            <a:r>
              <a:rPr lang="en-US" altLang="en-US"/>
              <a:t>a fixed point per second.</a:t>
            </a:r>
          </a:p>
        </p:txBody>
      </p:sp>
      <p:pic>
        <p:nvPicPr>
          <p:cNvPr id="22531" name="Picture 3" descr="C:\My Documents\My Pictures\waves2 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2868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My Documents\My Pictures\waves2 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2868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250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/>
              <a:t>The Wave Equation</a:t>
            </a:r>
            <a:endParaRPr lang="en-US" alt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76400" y="1219200"/>
            <a:ext cx="61420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Speed = wavelength x frequency</a:t>
            </a:r>
          </a:p>
          <a:p>
            <a:pPr eaLnBrk="1" hangingPunct="1"/>
            <a:endParaRPr lang="en-US" altLang="en-US" sz="1800">
              <a:solidFill>
                <a:srgbClr val="FFCCFF"/>
              </a:solidFill>
            </a:endParaRP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                       or</a:t>
            </a:r>
          </a:p>
          <a:p>
            <a:pPr eaLnBrk="1" hangingPunct="1"/>
            <a:endParaRPr lang="en-US" altLang="en-US" sz="1800">
              <a:solidFill>
                <a:srgbClr val="FFCCFF"/>
              </a:solidFill>
            </a:endParaRP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                   v = </a:t>
            </a:r>
            <a:r>
              <a:rPr lang="en-US" altLang="en-US">
                <a:solidFill>
                  <a:srgbClr val="FFCCFF"/>
                </a:solidFill>
                <a:cs typeface="Arial" charset="0"/>
              </a:rPr>
              <a:t>λ x f</a:t>
            </a:r>
            <a:endParaRPr lang="en-US" altLang="en-US">
              <a:solidFill>
                <a:srgbClr val="FFCCFF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19800" y="3276600"/>
            <a:ext cx="2846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* </a:t>
            </a:r>
            <a:r>
              <a:rPr lang="en-US" altLang="en-US" sz="1600">
                <a:cs typeface="Arial" charset="0"/>
              </a:rPr>
              <a:t>Λ is the Greek letter lambda</a:t>
            </a:r>
            <a:endParaRPr lang="en-US" altLang="en-US" sz="16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The speed of a wave is how fast the wave is traveling.  Units for speed is m/s.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/>
              <a:t>Unit for wavelength is meters (m)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/>
              <a:t>Unit for frequency is Hertz (Hz)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Review</a:t>
            </a:r>
          </a:p>
        </p:txBody>
      </p:sp>
      <p:pic>
        <p:nvPicPr>
          <p:cNvPr id="24579" name="Picture 4" descr="J:\tillery\ch06\tillery+f06-1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"/>
          <a:stretch>
            <a:fillRect/>
          </a:stretch>
        </p:blipFill>
        <p:spPr>
          <a:xfrm>
            <a:off x="609600" y="1992313"/>
            <a:ext cx="7848600" cy="4090987"/>
          </a:xfrm>
          <a:noFill/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85800" y="4419600"/>
            <a:ext cx="15240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Speed of Sound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CC"/>
                </a:solidFill>
              </a:rPr>
              <a:t>Lightning/Thunder   </a:t>
            </a:r>
          </a:p>
        </p:txBody>
      </p:sp>
      <p:pic>
        <p:nvPicPr>
          <p:cNvPr id="25604" name="Picture 5" descr="C:\Documents and Settings\Melissa Snoddy\My Documents\education\Student Teaching 1\waves\lighte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0005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C:\Documents and Settings\Melissa Snoddy\My Documents\education\Student Teaching 1\waves\speed of soun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3703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hun229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What Effects The Speed of Sound?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CCFF"/>
                </a:solidFill>
                <a:latin typeface="Arial" charset="0"/>
                <a:cs typeface="Arial" charset="0"/>
              </a:rPr>
              <a:t>Medium</a:t>
            </a:r>
          </a:p>
          <a:p>
            <a:pPr eaLnBrk="1" hangingPunct="1">
              <a:buFontTx/>
              <a:buNone/>
            </a:pPr>
            <a:endParaRPr lang="en-US" altLang="en-US" sz="4000" smtClean="0">
              <a:solidFill>
                <a:srgbClr val="FFCCFF"/>
              </a:solidFill>
            </a:endParaRPr>
          </a:p>
        </p:txBody>
      </p:sp>
      <p:pic>
        <p:nvPicPr>
          <p:cNvPr id="26628" name="Picture 4" descr="C:\Documents and Settings\Melissa Snoddy\My Documents\education\Student Teaching 1\waves\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7054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What Effects The Speed of Sound?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CCFF"/>
                </a:solidFill>
                <a:latin typeface="Arial" charset="0"/>
                <a:cs typeface="Arial" charset="0"/>
              </a:rPr>
              <a:t>Temperature</a:t>
            </a:r>
          </a:p>
          <a:p>
            <a:pPr eaLnBrk="1" hangingPunct="1"/>
            <a:r>
              <a:rPr lang="en-US" altLang="en-US" sz="4000" smtClean="0">
                <a:solidFill>
                  <a:srgbClr val="FFCCFF"/>
                </a:solidFill>
                <a:latin typeface="Arial" charset="0"/>
                <a:cs typeface="Arial" charset="0"/>
              </a:rPr>
              <a:t>As the temperature rises, the sound travels faster!</a:t>
            </a:r>
          </a:p>
          <a:p>
            <a:pPr eaLnBrk="1" hangingPunct="1">
              <a:buFontTx/>
              <a:buNone/>
            </a:pPr>
            <a:endParaRPr lang="en-US" altLang="en-US" sz="4000" smtClean="0">
              <a:solidFill>
                <a:srgbClr val="FFCCFF"/>
              </a:solidFill>
            </a:endParaRPr>
          </a:p>
        </p:txBody>
      </p:sp>
      <p:pic>
        <p:nvPicPr>
          <p:cNvPr id="27652" name="Picture 5" descr="C:\Documents and Settings\Melissa Snoddy\My Documents\education\Student Teaching 1\waves\speed of sou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8" b="25786"/>
          <a:stretch>
            <a:fillRect/>
          </a:stretch>
        </p:blipFill>
        <p:spPr bwMode="auto">
          <a:xfrm>
            <a:off x="1905000" y="4029075"/>
            <a:ext cx="6400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3352800" y="304800"/>
            <a:ext cx="192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28675" name="Rectangle 1027"/>
          <p:cNvSpPr>
            <a:spLocks noChangeArrowheads="1"/>
          </p:cNvSpPr>
          <p:nvPr/>
        </p:nvSpPr>
        <p:spPr bwMode="auto">
          <a:xfrm>
            <a:off x="381000" y="1371600"/>
            <a:ext cx="784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 wave is a repeating disturbance or movement that transfers </a:t>
            </a:r>
            <a:r>
              <a:rPr lang="en-US" altLang="en-US" sz="2800" b="1"/>
              <a:t>energy</a:t>
            </a:r>
            <a:r>
              <a:rPr lang="en-US" altLang="en-US" sz="2800" b="1">
                <a:solidFill>
                  <a:schemeClr val="bg1"/>
                </a:solidFill>
              </a:rPr>
              <a:t> through matter or space</a:t>
            </a:r>
          </a:p>
        </p:txBody>
      </p:sp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381000" y="3048000"/>
            <a:ext cx="4041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Waves Carry Energy.</a:t>
            </a:r>
          </a:p>
        </p:txBody>
      </p:sp>
      <p:sp>
        <p:nvSpPr>
          <p:cNvPr id="28677" name="Text Box 1029"/>
          <p:cNvSpPr txBox="1">
            <a:spLocks noChangeArrowheads="1"/>
          </p:cNvSpPr>
          <p:nvPr/>
        </p:nvSpPr>
        <p:spPr bwMode="auto">
          <a:xfrm>
            <a:off x="381000" y="3886200"/>
            <a:ext cx="7986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Mechanical Waves need a medium through</a:t>
            </a:r>
          </a:p>
          <a:p>
            <a:pPr eaLnBrk="1" hangingPunct="1"/>
            <a:r>
              <a:rPr lang="en-US" altLang="en-US"/>
              <a:t>Which to travel.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I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3581400" y="457200"/>
            <a:ext cx="1920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822325" y="1235075"/>
            <a:ext cx="6686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Two types of mechanical waves are</a:t>
            </a: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	Transverse</a:t>
            </a: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 	Compression</a:t>
            </a:r>
          </a:p>
          <a:p>
            <a:pPr eaLnBrk="1" hangingPunct="1"/>
            <a:endParaRPr lang="en-US" altLang="en-US">
              <a:solidFill>
                <a:srgbClr val="FFCCFF"/>
              </a:solidFill>
            </a:endParaRP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Parts of a transverse wave</a:t>
            </a: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	Crests and troughs</a:t>
            </a:r>
          </a:p>
          <a:p>
            <a:pPr eaLnBrk="1" hangingPunct="1"/>
            <a:endParaRPr lang="en-US" altLang="en-US">
              <a:solidFill>
                <a:srgbClr val="FFCCFF"/>
              </a:solidFill>
            </a:endParaRP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Parts of a compression wave</a:t>
            </a:r>
          </a:p>
          <a:p>
            <a:pPr eaLnBrk="1" hangingPunct="1"/>
            <a:r>
              <a:rPr lang="en-US" altLang="en-US">
                <a:solidFill>
                  <a:srgbClr val="FFCCFF"/>
                </a:solidFill>
              </a:rPr>
              <a:t>	compressions and rarefactions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256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A wave is a rhythmic disturbance or movement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that transfers </a:t>
            </a:r>
            <a:r>
              <a:rPr lang="en-US" altLang="en-US" sz="2800" b="1"/>
              <a:t>energy</a:t>
            </a:r>
            <a:r>
              <a:rPr lang="en-US" altLang="en-US" sz="2800" b="1">
                <a:solidFill>
                  <a:schemeClr val="bg1"/>
                </a:solidFill>
              </a:rPr>
              <a:t> through matter or space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4549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b="1"/>
              <a:t>WAVES CARRY ENERGY</a:t>
            </a:r>
            <a:endParaRPr lang="en-US" altLang="en-US" sz="4000" b="1"/>
          </a:p>
          <a:p>
            <a:pPr algn="ctr" eaLnBrk="1" hangingPunct="1"/>
            <a:r>
              <a:rPr lang="en-US" altLang="en-US" sz="4000" b="1"/>
              <a:t>Not Matter</a:t>
            </a:r>
          </a:p>
        </p:txBody>
      </p:sp>
      <p:pic>
        <p:nvPicPr>
          <p:cNvPr id="3076" name="Picture 4" descr="C:\My Documents\My Pictures\waterwa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51466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81000" y="5780088"/>
            <a:ext cx="876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Arial" charset="0"/>
              </a:rPr>
              <a:t>A wave exists as long as it has energy to carry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304800" y="1981200"/>
            <a:ext cx="71310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Wavelength </a:t>
            </a:r>
            <a:r>
              <a:rPr lang="en-US" altLang="en-US">
                <a:solidFill>
                  <a:schemeClr val="bg1"/>
                </a:solidFill>
              </a:rPr>
              <a:t>is the distance between a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point on a wave and the nearest point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just like it.</a:t>
            </a: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228600" y="3841750"/>
            <a:ext cx="87772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Frequency </a:t>
            </a:r>
            <a:r>
              <a:rPr lang="en-US" altLang="en-US">
                <a:solidFill>
                  <a:schemeClr val="bg1"/>
                </a:solidFill>
              </a:rPr>
              <a:t>is the number of wavelengths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That pass a fixed point each second.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As frequency increases, wavelength decreases.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/>
              <a:t>Wave speed = </a:t>
            </a:r>
            <a:r>
              <a:rPr lang="en-US" altLang="en-US">
                <a:solidFill>
                  <a:schemeClr val="bg1"/>
                </a:solidFill>
              </a:rPr>
              <a:t>wavelength x frequency.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304800" y="228600"/>
            <a:ext cx="7532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Amplitude </a:t>
            </a:r>
            <a:r>
              <a:rPr lang="en-US" altLang="en-US">
                <a:solidFill>
                  <a:schemeClr val="bg1"/>
                </a:solidFill>
              </a:rPr>
              <a:t>is how much energy the wave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carries.  The more energy, the higher the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amplitude.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y Documents\My Pictures\bug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2770188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0" y="4495800"/>
            <a:ext cx="304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That’s All Folks!</a:t>
            </a:r>
          </a:p>
        </p:txBody>
      </p:sp>
      <p:pic>
        <p:nvPicPr>
          <p:cNvPr id="8" name="pork23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My Documents\My Pictures\energy w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895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C:\My Documents\My Pictures\longitudinal let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9591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:\My Documents\My Pictures\longitudinal letter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29591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My Documents\My Pictures\longitudinal wav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06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C:\My Documents\My Pictures\longtrav not travel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4351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C:\My Documents\My Pictures\longitudinal backgroun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636588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C:\My Documents\My Pictures\Lwav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5354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C:\My Documents\My Pictures\michael_pwav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146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C:\My Documents\My Pictures\michael_swav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0654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C:\My Documents\My Pictures\pic4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36210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C:\My Documents\My Pictures\prism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8462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4" descr="C:\My Documents\My Pictures\refracti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19573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My Documents\My Pictures\transverse w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0924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My Documents\My Pictures\tranverselet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559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:\My Documents\My Pictures\tsunami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51276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:\My Documents\My Pictures\Twav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3386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:\My Documents\My Pictures\waterwav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4242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My Documents\My Pictures\wave consr vs des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7148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My Documents\My Pictures\wave contructi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24653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C:\My Documents\My Pictures\wave destructiv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12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My Documents\My Pictures\wave diffractionnarrowans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241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My Documents\My Pictures\wave diffractionwideans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2415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:\My Documents\My Pictures\wave 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2868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:\My Documents\My Pictures\wave longitudi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6210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C:\My Documents\My Pictures\waterwav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4242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:\My Documents\My Pictures\wave longitudinal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107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C:\My Documents\My Pictures\wave longituding ani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45354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My Documents\My Pictures\wave pg61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83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C:\My Documents\My Pictures\wave stan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5894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C:\My Documents\My Pictures\wave transverse an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3386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C:\My Documents\My Pictures\wave transverse diagra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25812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C:\My Documents\My Pictures\wave transvers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1559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C:\My Documents\My Pictures\wave transverse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107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C:\My Documents\My Pictures\wave wat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34242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My Documents\My Pictures\wav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4831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C:\My Documents\My Pictures\wave3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831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:\My Documents\My Pictures\wave3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4831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:\My Documents\My Pictures\wave4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04800"/>
            <a:ext cx="44831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:\My Documents\My Pictures\wave5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0891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C:\My Documents\My Pictures\waves interference negativ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4831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C:\My Documents\My Pictures\waves interference positiv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44831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My Documents\My Pictures\waves no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33623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My Documents\My Pictures\waves refrac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190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C:\My Documents\My Pictures\wavesBre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:\My Documents\My Pictures\waves2 gi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2868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What is a Medium?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CFF"/>
                </a:solidFill>
                <a:latin typeface="Arial" charset="0"/>
                <a:cs typeface="Arial" charset="0"/>
              </a:rPr>
              <a:t>A substance through which a wave can travel</a:t>
            </a:r>
          </a:p>
          <a:p>
            <a:pPr lvl="1" eaLnBrk="1" hangingPunct="1"/>
            <a:r>
              <a:rPr lang="en-US" altLang="en-US" sz="3200" smtClean="0">
                <a:solidFill>
                  <a:srgbClr val="FFCCFF"/>
                </a:solidFill>
                <a:latin typeface="Arial" charset="0"/>
                <a:cs typeface="Arial" charset="0"/>
              </a:rPr>
              <a:t>Water</a:t>
            </a:r>
          </a:p>
          <a:p>
            <a:pPr lvl="1" eaLnBrk="1" hangingPunct="1"/>
            <a:r>
              <a:rPr lang="en-US" altLang="en-US" sz="3200" smtClean="0">
                <a:solidFill>
                  <a:srgbClr val="FFCCFF"/>
                </a:solidFill>
                <a:latin typeface="Arial" charset="0"/>
                <a:cs typeface="Arial" charset="0"/>
              </a:rPr>
              <a:t>People</a:t>
            </a:r>
          </a:p>
          <a:p>
            <a:pPr lvl="1" eaLnBrk="1" hangingPunct="1"/>
            <a:r>
              <a:rPr lang="en-US" altLang="en-US" sz="3200" smtClean="0">
                <a:solidFill>
                  <a:srgbClr val="FFCCFF"/>
                </a:solidFill>
                <a:latin typeface="Arial" charset="0"/>
                <a:cs typeface="Arial" charset="0"/>
              </a:rPr>
              <a:t>Air</a:t>
            </a:r>
          </a:p>
          <a:p>
            <a:pPr lvl="1" eaLnBrk="1" hangingPunct="1"/>
            <a:r>
              <a:rPr lang="en-US" altLang="en-US" sz="3200" smtClean="0">
                <a:solidFill>
                  <a:srgbClr val="FFCCFF"/>
                </a:solidFill>
                <a:latin typeface="Arial" charset="0"/>
                <a:cs typeface="Arial" charset="0"/>
              </a:rPr>
              <a:t>Coiled wire</a:t>
            </a:r>
          </a:p>
        </p:txBody>
      </p:sp>
      <p:pic>
        <p:nvPicPr>
          <p:cNvPr id="4100" name="Picture 4" descr="C:\Documents and Settings\Melissa Snoddy\My Documents\education\Student Teaching 1\waves\water 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>
            <a:fillRect/>
          </a:stretch>
        </p:blipFill>
        <p:spPr bwMode="auto">
          <a:xfrm>
            <a:off x="4022725" y="2667000"/>
            <a:ext cx="45116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avebi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What is a Mechanical Wave?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CFF"/>
                </a:solidFill>
                <a:latin typeface="Arial" charset="0"/>
                <a:cs typeface="Arial" charset="0"/>
              </a:rPr>
              <a:t>A wave that requires a medium</a:t>
            </a:r>
          </a:p>
          <a:p>
            <a:pPr eaLnBrk="1" hangingPunct="1"/>
            <a:r>
              <a:rPr lang="en-US" altLang="en-US" smtClean="0">
                <a:solidFill>
                  <a:srgbClr val="FFCCFF"/>
                </a:solidFill>
                <a:latin typeface="Arial" charset="0"/>
                <a:cs typeface="Arial" charset="0"/>
              </a:rPr>
              <a:t>Examples:</a:t>
            </a:r>
          </a:p>
          <a:p>
            <a:pPr lvl="1" eaLnBrk="1" hangingPunct="1"/>
            <a:r>
              <a:rPr lang="en-US" altLang="en-US" sz="3200" smtClean="0">
                <a:solidFill>
                  <a:srgbClr val="FFCCFF"/>
                </a:solidFill>
                <a:latin typeface="Arial" charset="0"/>
                <a:cs typeface="Arial" charset="0"/>
              </a:rPr>
              <a:t>Sound</a:t>
            </a:r>
          </a:p>
          <a:p>
            <a:pPr lvl="1" eaLnBrk="1" hangingPunct="1"/>
            <a:r>
              <a:rPr lang="en-US" altLang="en-US" sz="3200" smtClean="0">
                <a:solidFill>
                  <a:srgbClr val="FFCCFF"/>
                </a:solidFill>
                <a:latin typeface="Arial" charset="0"/>
                <a:cs typeface="Arial" charset="0"/>
              </a:rPr>
              <a:t>Water</a:t>
            </a:r>
          </a:p>
        </p:txBody>
      </p:sp>
      <p:pic>
        <p:nvPicPr>
          <p:cNvPr id="5124" name="Picture 4" descr="C:\Documents and Settings\Melissa Snoddy\My Documents\education\Student Teaching 1\waves\sound 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>
            <a:fillRect/>
          </a:stretch>
        </p:blipFill>
        <p:spPr bwMode="auto">
          <a:xfrm>
            <a:off x="4114800" y="2819400"/>
            <a:ext cx="37988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288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Mechanical Waves must have matter to</a:t>
            </a:r>
          </a:p>
          <a:p>
            <a:pPr eaLnBrk="1" hangingPunct="1"/>
            <a:r>
              <a:rPr lang="en-US" altLang="en-US"/>
              <a:t>Travel through.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331788"/>
            <a:ext cx="8777288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/>
              <a:t>Kinds of Waves:</a:t>
            </a:r>
          </a:p>
          <a:p>
            <a:pPr>
              <a:defRPr/>
            </a:pPr>
            <a:endParaRPr lang="en-US" sz="1800" b="1" dirty="0"/>
          </a:p>
          <a:p>
            <a:pPr marL="742950" indent="-742950">
              <a:buFontTx/>
              <a:buAutoNum type="arabicPeriod"/>
              <a:defRPr/>
            </a:pPr>
            <a:r>
              <a:rPr lang="en-US" sz="3600" b="1" dirty="0"/>
              <a:t>Transverse Waves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In a transverse wave, the medium (the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material the wave is in) moves back and forth at right angles to the direction the wave travels.</a:t>
            </a:r>
          </a:p>
        </p:txBody>
      </p:sp>
      <p:pic>
        <p:nvPicPr>
          <p:cNvPr id="7171" name="Picture 3" descr="C:\My Documents\My Pictures\wave pg61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4483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My Documents\My Pictures\wave transverse an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3386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5219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/>
              <a:t>2. Compression Waves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02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In compression waves, matter in the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medium moves back and forth in the same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direction that the wave travels.</a:t>
            </a:r>
          </a:p>
        </p:txBody>
      </p:sp>
      <p:pic>
        <p:nvPicPr>
          <p:cNvPr id="8196" name="Picture 4" descr="C:\My Documents\My Pictures\wave longituding an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5354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" y="6019800"/>
            <a:ext cx="7785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Sound Waves are Compression Waves.</a:t>
            </a:r>
          </a:p>
        </p:txBody>
      </p:sp>
      <p:pic>
        <p:nvPicPr>
          <p:cNvPr id="8198" name="Picture 6" descr="C:\Documents and Settings\Melissa Snoddy\My Documents\education\Student Teaching 1\waves\long wav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6022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3" descr="J:\tillery\ch06\tillery+f06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614</Words>
  <Application>Microsoft Office PowerPoint</Application>
  <PresentationFormat>On-screen Show (4:3)</PresentationFormat>
  <Paragraphs>126</Paragraphs>
  <Slides>38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Bitmap Image</vt:lpstr>
      <vt:lpstr>PowerPoint Presentation</vt:lpstr>
      <vt:lpstr>Waves</vt:lpstr>
      <vt:lpstr>PowerPoint Presentation</vt:lpstr>
      <vt:lpstr>What is a Medium?</vt:lpstr>
      <vt:lpstr>What is a Mechanical Wave?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one of these waves has a larger amplitude?</vt:lpstr>
      <vt:lpstr>PowerPoint Presentation</vt:lpstr>
      <vt:lpstr>PowerPoint Presentation</vt:lpstr>
      <vt:lpstr>The wavelength of a longitudinal wave can be measured as the distance between the center of two compressions or rarefactions.</vt:lpstr>
      <vt:lpstr>Which one of these waves has a larger wavelength (λ)?</vt:lpstr>
      <vt:lpstr>PowerPoint Presentation</vt:lpstr>
      <vt:lpstr>PowerPoint Presentation</vt:lpstr>
      <vt:lpstr>Which one of these waves has a higher frequency?</vt:lpstr>
      <vt:lpstr>PowerPoint Presentation</vt:lpstr>
      <vt:lpstr>PowerPoint Presentation</vt:lpstr>
      <vt:lpstr>Review</vt:lpstr>
      <vt:lpstr>Speed of Sound</vt:lpstr>
      <vt:lpstr>What Effects The Speed of Sound?</vt:lpstr>
      <vt:lpstr>What Effects The Speed of Sound?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Curry</dc:creator>
  <cp:lastModifiedBy>David Edinger</cp:lastModifiedBy>
  <cp:revision>75</cp:revision>
  <dcterms:created xsi:type="dcterms:W3CDTF">2004-12-07T01:43:17Z</dcterms:created>
  <dcterms:modified xsi:type="dcterms:W3CDTF">2014-11-29T23:32:43Z</dcterms:modified>
</cp:coreProperties>
</file>