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6" r:id="rId10"/>
    <p:sldId id="267" r:id="rId11"/>
    <p:sldId id="271" r:id="rId12"/>
    <p:sldId id="264" r:id="rId13"/>
    <p:sldId id="270" r:id="rId14"/>
    <p:sldId id="265" r:id="rId15"/>
    <p:sldId id="268" r:id="rId16"/>
    <p:sldId id="272" r:id="rId17"/>
    <p:sldId id="273" r:id="rId18"/>
    <p:sldId id="274" r:id="rId19"/>
    <p:sldId id="283" r:id="rId20"/>
    <p:sldId id="284" r:id="rId21"/>
    <p:sldId id="275" r:id="rId22"/>
    <p:sldId id="285" r:id="rId23"/>
    <p:sldId id="286" r:id="rId24"/>
    <p:sldId id="280" r:id="rId25"/>
    <p:sldId id="281" r:id="rId26"/>
    <p:sldId id="276" r:id="rId27"/>
    <p:sldId id="277" r:id="rId28"/>
    <p:sldId id="278" r:id="rId29"/>
    <p:sldId id="279" r:id="rId30"/>
    <p:sldId id="28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5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1" d="100"/>
          <a:sy n="91" d="100"/>
        </p:scale>
        <p:origin x="226" y="39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97C677-2F47-4775-9DB3-E1F334724A54}" type="datetimeFigureOut">
              <a:rPr lang="en-US" smtClean="0"/>
              <a:pPr/>
              <a:t>10/20/2014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7DB891-B0CA-4D8D-9674-9DA6ABE63DAD}" type="slidenum">
              <a:rPr lang="en-US" smtClean="0"/>
              <a:pPr/>
              <a:t>‹#›</a:t>
            </a:fld>
            <a:endParaRPr lang="en-US"/>
          </a:p>
        </p:txBody>
      </p:sp>
    </p:spTree>
    <p:extLst>
      <p:ext uri="{BB962C8B-B14F-4D97-AF65-F5344CB8AC3E}">
        <p14:creationId xmlns:p14="http://schemas.microsoft.com/office/powerpoint/2010/main" val="407964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57DB891-B0CA-4D8D-9674-9DA6ABE63DAD}"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students might wonder which category “Solar” energy falls under: it is combination</a:t>
            </a:r>
            <a:r>
              <a:rPr lang="en-US" baseline="0" dirty="0" smtClean="0"/>
              <a:t> of radiation, light, and heat.</a:t>
            </a:r>
            <a:endParaRPr lang="en-US" dirty="0"/>
          </a:p>
        </p:txBody>
      </p:sp>
      <p:sp>
        <p:nvSpPr>
          <p:cNvPr id="4" name="Slide Number Placeholder 3"/>
          <p:cNvSpPr>
            <a:spLocks noGrp="1"/>
          </p:cNvSpPr>
          <p:nvPr>
            <p:ph type="sldNum" sz="quarter" idx="10"/>
          </p:nvPr>
        </p:nvSpPr>
        <p:spPr/>
        <p:txBody>
          <a:bodyPr/>
          <a:lstStyle/>
          <a:p>
            <a:fld id="{D57DB891-B0CA-4D8D-9674-9DA6ABE63DAD}"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activity could also be done as a teacher-run</a:t>
            </a:r>
            <a:r>
              <a:rPr lang="en-US" baseline="0" dirty="0" smtClean="0"/>
              <a:t> demonstration. Instructions are on slide 13.</a:t>
            </a:r>
            <a:endParaRPr lang="en-US" dirty="0"/>
          </a:p>
        </p:txBody>
      </p:sp>
      <p:sp>
        <p:nvSpPr>
          <p:cNvPr id="4" name="Slide Number Placeholder 3"/>
          <p:cNvSpPr>
            <a:spLocks noGrp="1"/>
          </p:cNvSpPr>
          <p:nvPr>
            <p:ph type="sldNum" sz="quarter" idx="10"/>
          </p:nvPr>
        </p:nvSpPr>
        <p:spPr/>
        <p:txBody>
          <a:bodyPr/>
          <a:lstStyle/>
          <a:p>
            <a:fld id="{D57DB891-B0CA-4D8D-9674-9DA6ABE63DAD}"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find that going through these instructions together, one at a time,</a:t>
            </a:r>
            <a:r>
              <a:rPr lang="en-US" baseline="0" dirty="0" smtClean="0"/>
              <a:t> eliminates most student questions right away.</a:t>
            </a:r>
            <a:endParaRPr lang="en-US" dirty="0"/>
          </a:p>
        </p:txBody>
      </p:sp>
      <p:sp>
        <p:nvSpPr>
          <p:cNvPr id="4" name="Slide Number Placeholder 3"/>
          <p:cNvSpPr>
            <a:spLocks noGrp="1"/>
          </p:cNvSpPr>
          <p:nvPr>
            <p:ph type="sldNum" sz="quarter" idx="10"/>
          </p:nvPr>
        </p:nvSpPr>
        <p:spPr/>
        <p:txBody>
          <a:bodyPr/>
          <a:lstStyle/>
          <a:p>
            <a:fld id="{D57DB891-B0CA-4D8D-9674-9DA6ABE63DAD}"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could copy</a:t>
            </a:r>
            <a:r>
              <a:rPr lang="en-US" baseline="0" dirty="0" smtClean="0"/>
              <a:t> and paste this table into a Microsoft Word document and give it to students to use during their observations.</a:t>
            </a:r>
            <a:endParaRPr lang="en-US" dirty="0"/>
          </a:p>
        </p:txBody>
      </p:sp>
      <p:sp>
        <p:nvSpPr>
          <p:cNvPr id="4" name="Slide Number Placeholder 3"/>
          <p:cNvSpPr>
            <a:spLocks noGrp="1"/>
          </p:cNvSpPr>
          <p:nvPr>
            <p:ph type="sldNum" sz="quarter" idx="10"/>
          </p:nvPr>
        </p:nvSpPr>
        <p:spPr/>
        <p:txBody>
          <a:bodyPr/>
          <a:lstStyle/>
          <a:p>
            <a:fld id="{D57DB891-B0CA-4D8D-9674-9DA6ABE63DAD}"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video does not automatically</a:t>
            </a:r>
            <a:r>
              <a:rPr lang="en-US" baseline="0" dirty="0" smtClean="0"/>
              <a:t> work, find it here: http://www.youtube.com/watch?v=nSYDd3j1Luk</a:t>
            </a:r>
            <a:endParaRPr lang="en-US" dirty="0"/>
          </a:p>
        </p:txBody>
      </p:sp>
      <p:sp>
        <p:nvSpPr>
          <p:cNvPr id="4" name="Slide Number Placeholder 3"/>
          <p:cNvSpPr>
            <a:spLocks noGrp="1"/>
          </p:cNvSpPr>
          <p:nvPr>
            <p:ph type="sldNum" sz="quarter" idx="10"/>
          </p:nvPr>
        </p:nvSpPr>
        <p:spPr/>
        <p:txBody>
          <a:bodyPr/>
          <a:lstStyle/>
          <a:p>
            <a:fld id="{D57DB891-B0CA-4D8D-9674-9DA6ABE63DAD}" type="slidenum">
              <a:rPr lang="en-US" smtClean="0"/>
              <a:pPr/>
              <a:t>20</a:t>
            </a:fld>
            <a:endParaRPr lang="en-US"/>
          </a:p>
        </p:txBody>
      </p:sp>
    </p:spTree>
    <p:extLst>
      <p:ext uri="{BB962C8B-B14F-4D97-AF65-F5344CB8AC3E}">
        <p14:creationId xmlns:p14="http://schemas.microsoft.com/office/powerpoint/2010/main" val="159577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video</a:t>
            </a:r>
            <a:r>
              <a:rPr lang="en-US" baseline="0" dirty="0" smtClean="0"/>
              <a:t> does not automatically work, f</a:t>
            </a:r>
            <a:r>
              <a:rPr lang="en-US" dirty="0" smtClean="0"/>
              <a:t>ind it here: http://www.youtube.com/watch?v=MyAzjSdc3Fc</a:t>
            </a:r>
            <a:endParaRPr lang="en-US" dirty="0"/>
          </a:p>
        </p:txBody>
      </p:sp>
      <p:sp>
        <p:nvSpPr>
          <p:cNvPr id="4" name="Slide Number Placeholder 3"/>
          <p:cNvSpPr>
            <a:spLocks noGrp="1"/>
          </p:cNvSpPr>
          <p:nvPr>
            <p:ph type="sldNum" sz="quarter" idx="10"/>
          </p:nvPr>
        </p:nvSpPr>
        <p:spPr/>
        <p:txBody>
          <a:bodyPr/>
          <a:lstStyle/>
          <a:p>
            <a:fld id="{D57DB891-B0CA-4D8D-9674-9DA6ABE63DAD}" type="slidenum">
              <a:rPr lang="en-US" smtClean="0"/>
              <a:pPr/>
              <a:t>23</a:t>
            </a:fld>
            <a:endParaRPr lang="en-US"/>
          </a:p>
        </p:txBody>
      </p:sp>
    </p:spTree>
    <p:extLst>
      <p:ext uri="{BB962C8B-B14F-4D97-AF65-F5344CB8AC3E}">
        <p14:creationId xmlns:p14="http://schemas.microsoft.com/office/powerpoint/2010/main" val="1680972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“click” will start the animation. The second “click” will reveal</a:t>
            </a:r>
            <a:r>
              <a:rPr lang="en-US" baseline="0" dirty="0" smtClean="0"/>
              <a:t> the answer.</a:t>
            </a:r>
            <a:endParaRPr lang="en-US" dirty="0"/>
          </a:p>
        </p:txBody>
      </p:sp>
      <p:sp>
        <p:nvSpPr>
          <p:cNvPr id="4" name="Slide Number Placeholder 3"/>
          <p:cNvSpPr>
            <a:spLocks noGrp="1"/>
          </p:cNvSpPr>
          <p:nvPr>
            <p:ph type="sldNum" sz="quarter" idx="10"/>
          </p:nvPr>
        </p:nvSpPr>
        <p:spPr/>
        <p:txBody>
          <a:bodyPr/>
          <a:lstStyle/>
          <a:p>
            <a:fld id="{D57DB891-B0CA-4D8D-9674-9DA6ABE63DAD}" type="slidenum">
              <a:rPr lang="en-US" smtClean="0"/>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6D4FC9-1850-49D8-889A-8BADB7FFEE8A}" type="datetime1">
              <a:rPr lang="en-US" smtClean="0"/>
              <a:t>10/20/2014</a:t>
            </a:fld>
            <a:endParaRPr lang="en-US" dirty="0"/>
          </a:p>
        </p:txBody>
      </p:sp>
      <p:sp>
        <p:nvSpPr>
          <p:cNvPr id="5" name="Footer Placeholder 4"/>
          <p:cNvSpPr>
            <a:spLocks noGrp="1"/>
          </p:cNvSpPr>
          <p:nvPr>
            <p:ph type="ftr" sz="quarter" idx="11"/>
          </p:nvPr>
        </p:nvSpPr>
        <p:spPr/>
        <p:txBody>
          <a:bodyPr/>
          <a:lstStyle/>
          <a:p>
            <a:r>
              <a:rPr lang="en-US" smtClean="0"/>
              <a:t>Physical Science - 8th Grade</a:t>
            </a:r>
            <a:endParaRPr lang="en-US" dirty="0"/>
          </a:p>
        </p:txBody>
      </p:sp>
      <p:sp>
        <p:nvSpPr>
          <p:cNvPr id="6" name="Slide Number Placeholder 5"/>
          <p:cNvSpPr>
            <a:spLocks noGrp="1"/>
          </p:cNvSpPr>
          <p:nvPr>
            <p:ph type="sldNum" sz="quarter" idx="12"/>
          </p:nvPr>
        </p:nvSpPr>
        <p:spPr/>
        <p:txBody>
          <a:bodyPr/>
          <a:lstStyle/>
          <a:p>
            <a:fld id="{6803C170-B3B4-4495-82C0-560989167EDC}" type="slidenum">
              <a:rPr lang="en-US" smtClean="0"/>
              <a:pPr/>
              <a:t>‹#›</a:t>
            </a:fld>
            <a:endParaRPr lang="en-US"/>
          </a:p>
        </p:txBody>
      </p:sp>
      <p:sp>
        <p:nvSpPr>
          <p:cNvPr id="8" name="Rectangle 7"/>
          <p:cNvSpPr/>
          <p:nvPr userDrawn="1"/>
        </p:nvSpPr>
        <p:spPr>
          <a:xfrm>
            <a:off x="152400" y="152400"/>
            <a:ext cx="8839200" cy="6553200"/>
          </a:xfrm>
          <a:prstGeom prst="rect">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9144000" cy="6858000"/>
          </a:xfrm>
          <a:prstGeom prst="rect">
            <a:avLst/>
          </a:prstGeom>
          <a:noFill/>
          <a:ln w="762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7F25B-BFEC-4897-A6AE-B3A149FEE456}" type="datetime1">
              <a:rPr lang="en-US" smtClean="0"/>
              <a:t>10/20/2014</a:t>
            </a:fld>
            <a:endParaRPr lang="en-US"/>
          </a:p>
        </p:txBody>
      </p:sp>
      <p:sp>
        <p:nvSpPr>
          <p:cNvPr id="5" name="Footer Placeholder 4"/>
          <p:cNvSpPr>
            <a:spLocks noGrp="1"/>
          </p:cNvSpPr>
          <p:nvPr>
            <p:ph type="ftr" sz="quarter" idx="11"/>
          </p:nvPr>
        </p:nvSpPr>
        <p:spPr/>
        <p:txBody>
          <a:bodyPr/>
          <a:lstStyle>
            <a:lvl1pPr>
              <a:defRPr/>
            </a:lvl1pPr>
          </a:lstStyle>
          <a:p>
            <a:r>
              <a:rPr lang="en-US" smtClean="0"/>
              <a:t>Physical Science - 8th Grade</a:t>
            </a:r>
            <a:endParaRPr lang="en-US" dirty="0"/>
          </a:p>
        </p:txBody>
      </p:sp>
      <p:sp>
        <p:nvSpPr>
          <p:cNvPr id="6" name="Slide Number Placeholder 5"/>
          <p:cNvSpPr>
            <a:spLocks noGrp="1"/>
          </p:cNvSpPr>
          <p:nvPr>
            <p:ph type="sldNum" sz="quarter" idx="12"/>
          </p:nvPr>
        </p:nvSpPr>
        <p:spPr/>
        <p:txBody>
          <a:bodyPr/>
          <a:lstStyle/>
          <a:p>
            <a:fld id="{6803C170-B3B4-4495-82C0-560989167ED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FE5099-03B1-4D6E-9B11-000C5CE093C3}" type="datetime1">
              <a:rPr lang="en-US" smtClean="0"/>
              <a:t>10/20/2014</a:t>
            </a:fld>
            <a:endParaRPr lang="en-US"/>
          </a:p>
        </p:txBody>
      </p:sp>
      <p:sp>
        <p:nvSpPr>
          <p:cNvPr id="5" name="Footer Placeholder 4"/>
          <p:cNvSpPr>
            <a:spLocks noGrp="1"/>
          </p:cNvSpPr>
          <p:nvPr>
            <p:ph type="ftr" sz="quarter" idx="11"/>
          </p:nvPr>
        </p:nvSpPr>
        <p:spPr/>
        <p:txBody>
          <a:bodyPr/>
          <a:lstStyle>
            <a:lvl1pPr>
              <a:defRPr/>
            </a:lvl1pPr>
          </a:lstStyle>
          <a:p>
            <a:r>
              <a:rPr lang="en-US" smtClean="0"/>
              <a:t>Physical Science - 8th Grade</a:t>
            </a:r>
            <a:endParaRPr lang="en-US" dirty="0"/>
          </a:p>
        </p:txBody>
      </p:sp>
      <p:sp>
        <p:nvSpPr>
          <p:cNvPr id="6" name="Slide Number Placeholder 5"/>
          <p:cNvSpPr>
            <a:spLocks noGrp="1"/>
          </p:cNvSpPr>
          <p:nvPr>
            <p:ph type="sldNum" sz="quarter" idx="12"/>
          </p:nvPr>
        </p:nvSpPr>
        <p:spPr/>
        <p:txBody>
          <a:bodyPr/>
          <a:lstStyle/>
          <a:p>
            <a:fld id="{6803C170-B3B4-4495-82C0-560989167ED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Energy</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63CD69E-83C5-4F1A-84C3-518EF71269D0}" type="datetime1">
              <a:rPr lang="en-US" smtClean="0"/>
              <a:t>10/20/2014</a:t>
            </a:fld>
            <a:endParaRPr lang="en-US"/>
          </a:p>
        </p:txBody>
      </p:sp>
      <p:sp>
        <p:nvSpPr>
          <p:cNvPr id="5" name="Footer Placeholder 4"/>
          <p:cNvSpPr>
            <a:spLocks noGrp="1"/>
          </p:cNvSpPr>
          <p:nvPr>
            <p:ph type="ftr" sz="quarter" idx="11"/>
          </p:nvPr>
        </p:nvSpPr>
        <p:spPr/>
        <p:txBody>
          <a:bodyPr/>
          <a:lstStyle>
            <a:lvl1pPr>
              <a:defRPr/>
            </a:lvl1pPr>
          </a:lstStyle>
          <a:p>
            <a:r>
              <a:rPr lang="en-US" smtClean="0"/>
              <a:t>Physical Science - 8th Grade</a:t>
            </a:r>
            <a:endParaRPr lang="en-US" dirty="0" smtClean="0"/>
          </a:p>
        </p:txBody>
      </p:sp>
      <p:sp>
        <p:nvSpPr>
          <p:cNvPr id="6" name="Slide Number Placeholder 5"/>
          <p:cNvSpPr>
            <a:spLocks noGrp="1"/>
          </p:cNvSpPr>
          <p:nvPr>
            <p:ph type="sldNum" sz="quarter" idx="12"/>
          </p:nvPr>
        </p:nvSpPr>
        <p:spPr/>
        <p:txBody>
          <a:bodyPr/>
          <a:lstStyle/>
          <a:p>
            <a:fld id="{6803C170-B3B4-4495-82C0-560989167EDC}" type="slidenum">
              <a:rPr lang="en-US" smtClean="0"/>
              <a:pPr/>
              <a:t>‹#›</a:t>
            </a:fld>
            <a:endParaRPr lang="en-US"/>
          </a:p>
        </p:txBody>
      </p:sp>
      <p:sp>
        <p:nvSpPr>
          <p:cNvPr id="7" name="Rectangle 6"/>
          <p:cNvSpPr/>
          <p:nvPr userDrawn="1"/>
        </p:nvSpPr>
        <p:spPr>
          <a:xfrm>
            <a:off x="152400" y="152400"/>
            <a:ext cx="8839200" cy="6553200"/>
          </a:xfrm>
          <a:prstGeom prst="rect">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9441DB-C324-458A-822B-386ED4A07FAE}" type="datetime1">
              <a:rPr lang="en-US" smtClean="0"/>
              <a:t>10/20/2014</a:t>
            </a:fld>
            <a:endParaRPr lang="en-US"/>
          </a:p>
        </p:txBody>
      </p:sp>
      <p:sp>
        <p:nvSpPr>
          <p:cNvPr id="5" name="Footer Placeholder 4"/>
          <p:cNvSpPr>
            <a:spLocks noGrp="1"/>
          </p:cNvSpPr>
          <p:nvPr>
            <p:ph type="ftr" sz="quarter" idx="11"/>
          </p:nvPr>
        </p:nvSpPr>
        <p:spPr/>
        <p:txBody>
          <a:bodyPr/>
          <a:lstStyle>
            <a:lvl1pPr>
              <a:defRPr/>
            </a:lvl1pPr>
          </a:lstStyle>
          <a:p>
            <a:r>
              <a:rPr lang="en-US" smtClean="0"/>
              <a:t>Physical Science - 8th Grade</a:t>
            </a:r>
            <a:endParaRPr lang="en-US" dirty="0"/>
          </a:p>
        </p:txBody>
      </p:sp>
      <p:sp>
        <p:nvSpPr>
          <p:cNvPr id="6" name="Slide Number Placeholder 5"/>
          <p:cNvSpPr>
            <a:spLocks noGrp="1"/>
          </p:cNvSpPr>
          <p:nvPr>
            <p:ph type="sldNum" sz="quarter" idx="12"/>
          </p:nvPr>
        </p:nvSpPr>
        <p:spPr/>
        <p:txBody>
          <a:bodyPr/>
          <a:lstStyle/>
          <a:p>
            <a:fld id="{6803C170-B3B4-4495-82C0-560989167ED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3F755-732A-470B-BD71-988BFBC7A54E}" type="datetime1">
              <a:rPr lang="en-US" smtClean="0"/>
              <a:t>10/20/2014</a:t>
            </a:fld>
            <a:endParaRPr lang="en-US"/>
          </a:p>
        </p:txBody>
      </p:sp>
      <p:sp>
        <p:nvSpPr>
          <p:cNvPr id="6" name="Footer Placeholder 5"/>
          <p:cNvSpPr>
            <a:spLocks noGrp="1"/>
          </p:cNvSpPr>
          <p:nvPr>
            <p:ph type="ftr" sz="quarter" idx="11"/>
          </p:nvPr>
        </p:nvSpPr>
        <p:spPr/>
        <p:txBody>
          <a:bodyPr/>
          <a:lstStyle>
            <a:lvl1pPr>
              <a:defRPr/>
            </a:lvl1pPr>
          </a:lstStyle>
          <a:p>
            <a:r>
              <a:rPr lang="en-US" smtClean="0"/>
              <a:t>Physical Science - 8th Grade</a:t>
            </a:r>
            <a:endParaRPr lang="en-US" dirty="0"/>
          </a:p>
        </p:txBody>
      </p:sp>
      <p:sp>
        <p:nvSpPr>
          <p:cNvPr id="7" name="Slide Number Placeholder 6"/>
          <p:cNvSpPr>
            <a:spLocks noGrp="1"/>
          </p:cNvSpPr>
          <p:nvPr>
            <p:ph type="sldNum" sz="quarter" idx="12"/>
          </p:nvPr>
        </p:nvSpPr>
        <p:spPr/>
        <p:txBody>
          <a:bodyPr/>
          <a:lstStyle/>
          <a:p>
            <a:fld id="{6803C170-B3B4-4495-82C0-560989167ED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10EFD7-8E2F-4CFB-92E0-191624371CFB}" type="datetime1">
              <a:rPr lang="en-US" smtClean="0"/>
              <a:t>10/20/2014</a:t>
            </a:fld>
            <a:endParaRPr lang="en-US"/>
          </a:p>
        </p:txBody>
      </p:sp>
      <p:sp>
        <p:nvSpPr>
          <p:cNvPr id="8" name="Footer Placeholder 7"/>
          <p:cNvSpPr>
            <a:spLocks noGrp="1"/>
          </p:cNvSpPr>
          <p:nvPr>
            <p:ph type="ftr" sz="quarter" idx="11"/>
          </p:nvPr>
        </p:nvSpPr>
        <p:spPr/>
        <p:txBody>
          <a:bodyPr/>
          <a:lstStyle>
            <a:lvl1pPr>
              <a:defRPr/>
            </a:lvl1pPr>
          </a:lstStyle>
          <a:p>
            <a:r>
              <a:rPr lang="en-US" smtClean="0"/>
              <a:t>Physical Science - 8th Grade</a:t>
            </a:r>
            <a:endParaRPr lang="en-US" dirty="0"/>
          </a:p>
        </p:txBody>
      </p:sp>
      <p:sp>
        <p:nvSpPr>
          <p:cNvPr id="9" name="Slide Number Placeholder 8"/>
          <p:cNvSpPr>
            <a:spLocks noGrp="1"/>
          </p:cNvSpPr>
          <p:nvPr>
            <p:ph type="sldNum" sz="quarter" idx="12"/>
          </p:nvPr>
        </p:nvSpPr>
        <p:spPr/>
        <p:txBody>
          <a:bodyPr/>
          <a:lstStyle/>
          <a:p>
            <a:fld id="{6803C170-B3B4-4495-82C0-560989167ED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F4207E-5E85-4D9C-A436-B290B5F02958}" type="datetime1">
              <a:rPr lang="en-US" smtClean="0"/>
              <a:t>10/20/2014</a:t>
            </a:fld>
            <a:endParaRPr lang="en-US"/>
          </a:p>
        </p:txBody>
      </p:sp>
      <p:sp>
        <p:nvSpPr>
          <p:cNvPr id="4" name="Footer Placeholder 3"/>
          <p:cNvSpPr>
            <a:spLocks noGrp="1"/>
          </p:cNvSpPr>
          <p:nvPr>
            <p:ph type="ftr" sz="quarter" idx="11"/>
          </p:nvPr>
        </p:nvSpPr>
        <p:spPr/>
        <p:txBody>
          <a:bodyPr/>
          <a:lstStyle>
            <a:lvl1pPr>
              <a:defRPr/>
            </a:lvl1pPr>
          </a:lstStyle>
          <a:p>
            <a:r>
              <a:rPr lang="en-US" smtClean="0"/>
              <a:t>Physical Science - 8th Grade</a:t>
            </a:r>
            <a:endParaRPr lang="en-US" dirty="0"/>
          </a:p>
        </p:txBody>
      </p:sp>
      <p:sp>
        <p:nvSpPr>
          <p:cNvPr id="5" name="Slide Number Placeholder 4"/>
          <p:cNvSpPr>
            <a:spLocks noGrp="1"/>
          </p:cNvSpPr>
          <p:nvPr>
            <p:ph type="sldNum" sz="quarter" idx="12"/>
          </p:nvPr>
        </p:nvSpPr>
        <p:spPr/>
        <p:txBody>
          <a:bodyPr/>
          <a:lstStyle/>
          <a:p>
            <a:fld id="{6803C170-B3B4-4495-82C0-560989167ED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99715-BC6A-4128-A36C-1D8B21E23A03}" type="datetime1">
              <a:rPr lang="en-US" smtClean="0"/>
              <a:t>10/20/2014</a:t>
            </a:fld>
            <a:endParaRPr lang="en-US"/>
          </a:p>
        </p:txBody>
      </p:sp>
      <p:sp>
        <p:nvSpPr>
          <p:cNvPr id="3" name="Footer Placeholder 2"/>
          <p:cNvSpPr>
            <a:spLocks noGrp="1"/>
          </p:cNvSpPr>
          <p:nvPr>
            <p:ph type="ftr" sz="quarter" idx="11"/>
          </p:nvPr>
        </p:nvSpPr>
        <p:spPr/>
        <p:txBody>
          <a:bodyPr/>
          <a:lstStyle>
            <a:lvl1pPr>
              <a:defRPr/>
            </a:lvl1pPr>
          </a:lstStyle>
          <a:p>
            <a:r>
              <a:rPr lang="en-US" smtClean="0"/>
              <a:t>Physical Science - 8th Grade</a:t>
            </a:r>
            <a:endParaRPr lang="en-US" dirty="0"/>
          </a:p>
        </p:txBody>
      </p:sp>
      <p:sp>
        <p:nvSpPr>
          <p:cNvPr id="4" name="Slide Number Placeholder 3"/>
          <p:cNvSpPr>
            <a:spLocks noGrp="1"/>
          </p:cNvSpPr>
          <p:nvPr>
            <p:ph type="sldNum" sz="quarter" idx="12"/>
          </p:nvPr>
        </p:nvSpPr>
        <p:spPr/>
        <p:txBody>
          <a:bodyPr/>
          <a:lstStyle/>
          <a:p>
            <a:fld id="{6803C170-B3B4-4495-82C0-560989167ED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9B46EA-AE36-46AF-B946-D5E9FCDA2458}" type="datetime1">
              <a:rPr lang="en-US" smtClean="0"/>
              <a:t>10/20/2014</a:t>
            </a:fld>
            <a:endParaRPr lang="en-US"/>
          </a:p>
        </p:txBody>
      </p:sp>
      <p:sp>
        <p:nvSpPr>
          <p:cNvPr id="6" name="Footer Placeholder 5"/>
          <p:cNvSpPr>
            <a:spLocks noGrp="1"/>
          </p:cNvSpPr>
          <p:nvPr>
            <p:ph type="ftr" sz="quarter" idx="11"/>
          </p:nvPr>
        </p:nvSpPr>
        <p:spPr/>
        <p:txBody>
          <a:bodyPr/>
          <a:lstStyle/>
          <a:p>
            <a:r>
              <a:rPr lang="en-US" smtClean="0"/>
              <a:t>Physical Science - 8th Grade</a:t>
            </a:r>
            <a:endParaRPr lang="en-US" dirty="0"/>
          </a:p>
        </p:txBody>
      </p:sp>
      <p:sp>
        <p:nvSpPr>
          <p:cNvPr id="7" name="Slide Number Placeholder 6"/>
          <p:cNvSpPr>
            <a:spLocks noGrp="1"/>
          </p:cNvSpPr>
          <p:nvPr>
            <p:ph type="sldNum" sz="quarter" idx="12"/>
          </p:nvPr>
        </p:nvSpPr>
        <p:spPr/>
        <p:txBody>
          <a:bodyPr/>
          <a:lstStyle/>
          <a:p>
            <a:fld id="{6803C170-B3B4-4495-82C0-560989167EDC}"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A19AD0-B816-45F3-849E-E2C600A9A6D3}" type="datetime1">
              <a:rPr lang="en-US" smtClean="0"/>
              <a:t>10/20/2014</a:t>
            </a:fld>
            <a:endParaRPr lang="en-US"/>
          </a:p>
        </p:txBody>
      </p:sp>
      <p:sp>
        <p:nvSpPr>
          <p:cNvPr id="6" name="Footer Placeholder 5"/>
          <p:cNvSpPr>
            <a:spLocks noGrp="1"/>
          </p:cNvSpPr>
          <p:nvPr>
            <p:ph type="ftr" sz="quarter" idx="11"/>
          </p:nvPr>
        </p:nvSpPr>
        <p:spPr/>
        <p:txBody>
          <a:bodyPr/>
          <a:lstStyle>
            <a:lvl1pPr>
              <a:defRPr/>
            </a:lvl1pPr>
          </a:lstStyle>
          <a:p>
            <a:r>
              <a:rPr lang="en-US" smtClean="0"/>
              <a:t>Physical Science - 8th Grade</a:t>
            </a:r>
            <a:endParaRPr lang="en-US" dirty="0"/>
          </a:p>
        </p:txBody>
      </p:sp>
      <p:sp>
        <p:nvSpPr>
          <p:cNvPr id="7" name="Slide Number Placeholder 6"/>
          <p:cNvSpPr>
            <a:spLocks noGrp="1"/>
          </p:cNvSpPr>
          <p:nvPr>
            <p:ph type="sldNum" sz="quarter" idx="12"/>
          </p:nvPr>
        </p:nvSpPr>
        <p:spPr/>
        <p:txBody>
          <a:bodyPr/>
          <a:lstStyle/>
          <a:p>
            <a:fld id="{6803C170-B3B4-4495-82C0-560989167EDC}"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Energy</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3FB872-E4ED-4F3B-A568-94EBF3B24513}" type="datetime1">
              <a:rPr lang="en-US" smtClean="0"/>
              <a:t>10/20/2014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Physical Science - 8th Grade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3C170-B3B4-4495-82C0-560989167EDC}" type="slidenum">
              <a:rPr lang="en-US" smtClean="0"/>
              <a:pPr/>
              <a:t>‹#›</a:t>
            </a:fld>
            <a:endParaRPr lang="en-US"/>
          </a:p>
        </p:txBody>
      </p:sp>
      <p:sp>
        <p:nvSpPr>
          <p:cNvPr id="7" name="Rectangle 6"/>
          <p:cNvSpPr/>
          <p:nvPr userDrawn="1"/>
        </p:nvSpPr>
        <p:spPr>
          <a:xfrm>
            <a:off x="152400" y="152400"/>
            <a:ext cx="8839200" cy="6553200"/>
          </a:xfrm>
          <a:prstGeom prst="rect">
            <a:avLst/>
          </a:prstGeom>
          <a:noFill/>
          <a:ln w="381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6858000"/>
          </a:xfrm>
          <a:prstGeom prst="rect">
            <a:avLst/>
          </a:prstGeom>
          <a:noFill/>
          <a:ln w="762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dt="0"/>
  <p:txStyles>
    <p:titleStyle>
      <a:lvl1pPr algn="ctr" defTabSz="914400" rtl="0" eaLnBrk="1" latinLnBrk="0" hangingPunct="1">
        <a:spcBef>
          <a:spcPct val="0"/>
        </a:spcBef>
        <a:buNone/>
        <a:defRPr sz="4800" b="1" kern="120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upload.wikimedia.org/wikipedia/commons/5/5b/ThermiteReaction.jp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sciencephoto.com/image/442073/530wm/C0118728-Baking_Soda_and_Vinegar-SPL.jpg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28370" y="386359"/>
            <a:ext cx="7699861" cy="4361111"/>
            <a:chOff x="653017" y="933693"/>
            <a:chExt cx="7699861" cy="4361111"/>
          </a:xfrm>
        </p:grpSpPr>
        <p:sp>
          <p:nvSpPr>
            <p:cNvPr id="4" name="Explosion 2 3"/>
            <p:cNvSpPr/>
            <p:nvPr/>
          </p:nvSpPr>
          <p:spPr>
            <a:xfrm rot="1083595">
              <a:off x="653017" y="933693"/>
              <a:ext cx="7699861" cy="4361111"/>
            </a:xfrm>
            <a:prstGeom prst="irregularSeal2">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xplosion 2 4"/>
            <p:cNvSpPr/>
            <p:nvPr/>
          </p:nvSpPr>
          <p:spPr>
            <a:xfrm rot="11273531">
              <a:off x="920031" y="1143282"/>
              <a:ext cx="6389538" cy="3852483"/>
            </a:xfrm>
            <a:prstGeom prst="irregularSeal2">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p:cNvSpPr/>
            <p:nvPr/>
          </p:nvSpPr>
          <p:spPr>
            <a:xfrm rot="331173">
              <a:off x="2187498" y="1562630"/>
              <a:ext cx="4812651" cy="2937125"/>
            </a:xfrm>
            <a:prstGeom prst="irregularSeal2">
              <a:avLst/>
            </a:prstGeom>
            <a:solidFill>
              <a:schemeClr val="accent4"/>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381000" y="2268256"/>
            <a:ext cx="8181103" cy="1617944"/>
          </a:xfrm>
        </p:spPr>
        <p:txBody>
          <a:bodyPr>
            <a:normAutofit/>
          </a:bodyPr>
          <a:lstStyle/>
          <a:p>
            <a:r>
              <a:rPr lang="en-US" sz="6000" b="1" dirty="0" smtClean="0">
                <a:solidFill>
                  <a:schemeClr val="bg1"/>
                </a:solidFill>
                <a:latin typeface="Comic Sans MS" pitchFamily="66" charset="0"/>
              </a:rPr>
              <a:t>Energy</a:t>
            </a:r>
            <a:endParaRPr lang="en-US" sz="6000" b="1" dirty="0">
              <a:solidFill>
                <a:schemeClr val="bg1"/>
              </a:solidFill>
              <a:latin typeface="Comic Sans MS" pitchFamily="66" charset="0"/>
            </a:endParaRPr>
          </a:p>
        </p:txBody>
      </p:sp>
      <p:sp>
        <p:nvSpPr>
          <p:cNvPr id="3" name="Subtitle 2"/>
          <p:cNvSpPr>
            <a:spLocks noGrp="1"/>
          </p:cNvSpPr>
          <p:nvPr>
            <p:ph type="subTitle" idx="1"/>
          </p:nvPr>
        </p:nvSpPr>
        <p:spPr>
          <a:xfrm>
            <a:off x="1377900" y="4267200"/>
            <a:ext cx="6400800" cy="990600"/>
          </a:xfrm>
        </p:spPr>
        <p:txBody>
          <a:bodyPr>
            <a:normAutofit lnSpcReduction="10000"/>
          </a:bodyPr>
          <a:lstStyle/>
          <a:p>
            <a:r>
              <a:rPr lang="en-US" b="1" dirty="0" smtClean="0">
                <a:solidFill>
                  <a:schemeClr val="tx1">
                    <a:lumMod val="50000"/>
                    <a:lumOff val="50000"/>
                  </a:schemeClr>
                </a:solidFill>
              </a:rPr>
              <a:t>Types of energy and chemical reactions</a:t>
            </a:r>
            <a:endParaRPr lang="en-US" b="1" dirty="0">
              <a:solidFill>
                <a:schemeClr val="tx1">
                  <a:lumMod val="50000"/>
                  <a:lumOff val="50000"/>
                </a:schemeClr>
              </a:solidFill>
            </a:endParaRPr>
          </a:p>
        </p:txBody>
      </p:sp>
      <p:sp>
        <p:nvSpPr>
          <p:cNvPr id="8" name="Rectangle 7"/>
          <p:cNvSpPr/>
          <p:nvPr/>
        </p:nvSpPr>
        <p:spPr>
          <a:xfrm>
            <a:off x="1208371" y="5562600"/>
            <a:ext cx="6739858"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8</a:t>
            </a:r>
            <a:r>
              <a:rPr lang="en-US" sz="4000" b="1" cap="all" baseline="3000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t>
            </a: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Grade - Physical Science</a:t>
            </a:r>
            <a:endParaRPr lang="en-US" sz="4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8600" y="427038"/>
            <a:ext cx="8686800" cy="1401762"/>
          </a:xfrm>
        </p:spPr>
        <p:txBody>
          <a:bodyPr>
            <a:noAutofit/>
          </a:bodyPr>
          <a:lstStyle/>
          <a:p>
            <a:r>
              <a:rPr lang="en-US" sz="4000" b="1" dirty="0" smtClean="0"/>
              <a:t>What type of energy is given off when wood is cut with a saw?</a:t>
            </a:r>
            <a:endParaRPr lang="en-US" sz="4000" b="1" dirty="0"/>
          </a:p>
        </p:txBody>
      </p:sp>
      <p:pic>
        <p:nvPicPr>
          <p:cNvPr id="7170" name="Picture 2" descr="C:\Users\Skipper Coates\Pictures\Microsoft Clip Organizer\j0406939.jpg"/>
          <p:cNvPicPr>
            <a:picLocks noChangeAspect="1" noChangeArrowheads="1"/>
          </p:cNvPicPr>
          <p:nvPr/>
        </p:nvPicPr>
        <p:blipFill>
          <a:blip r:embed="rId2" cstate="print"/>
          <a:srcRect/>
          <a:stretch>
            <a:fillRect/>
          </a:stretch>
        </p:blipFill>
        <p:spPr bwMode="auto">
          <a:xfrm>
            <a:off x="381000" y="2057400"/>
            <a:ext cx="6288956" cy="4191000"/>
          </a:xfrm>
          <a:prstGeom prst="rect">
            <a:avLst/>
          </a:prstGeom>
          <a:noFill/>
        </p:spPr>
      </p:pic>
      <p:sp>
        <p:nvSpPr>
          <p:cNvPr id="5" name="TextBox 4"/>
          <p:cNvSpPr txBox="1"/>
          <p:nvPr/>
        </p:nvSpPr>
        <p:spPr>
          <a:xfrm>
            <a:off x="6019800" y="2438400"/>
            <a:ext cx="2895600" cy="1015663"/>
          </a:xfrm>
          <a:prstGeom prst="rect">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Sound</a:t>
            </a:r>
            <a:endParaRPr lang="en-US" sz="6000" dirty="0">
              <a:latin typeface="Comic Sans MS" pitchFamily="66" charset="0"/>
            </a:endParaRPr>
          </a:p>
        </p:txBody>
      </p:sp>
      <p:sp>
        <p:nvSpPr>
          <p:cNvPr id="7" name="TextBox 6"/>
          <p:cNvSpPr txBox="1"/>
          <p:nvPr/>
        </p:nvSpPr>
        <p:spPr>
          <a:xfrm>
            <a:off x="5562600" y="3708737"/>
            <a:ext cx="3352800" cy="1015663"/>
          </a:xfrm>
          <a:prstGeom prst="rect">
            <a:avLst/>
          </a:prstGeom>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Thermal</a:t>
            </a:r>
            <a:endParaRPr lang="en-US" sz="6000" dirty="0">
              <a:latin typeface="Comic Sans MS" pitchFamily="66" charset="0"/>
            </a:endParaRPr>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800599"/>
          </a:xfrm>
        </p:spPr>
        <p:txBody>
          <a:bodyPr>
            <a:normAutofit/>
          </a:bodyPr>
          <a:lstStyle/>
          <a:p>
            <a:r>
              <a:rPr lang="en-US" sz="3600" dirty="0" smtClean="0"/>
              <a:t>Group Activity! </a:t>
            </a:r>
          </a:p>
          <a:p>
            <a:r>
              <a:rPr lang="en-US" sz="3600" b="1" u="sng" dirty="0" smtClean="0"/>
              <a:t>Roles</a:t>
            </a:r>
            <a:r>
              <a:rPr lang="en-US" sz="4400" dirty="0" smtClean="0"/>
              <a:t>:</a:t>
            </a:r>
          </a:p>
          <a:p>
            <a:pPr lvl="1">
              <a:buFont typeface="Arial" charset="0"/>
              <a:buChar char="•"/>
            </a:pPr>
            <a:r>
              <a:rPr lang="en-US" sz="3600" dirty="0" smtClean="0"/>
              <a:t>Time keeper</a:t>
            </a:r>
          </a:p>
          <a:p>
            <a:pPr lvl="1">
              <a:buFont typeface="Arial" charset="0"/>
              <a:buChar char="•"/>
            </a:pPr>
            <a:r>
              <a:rPr lang="en-US" sz="3600" dirty="0" smtClean="0"/>
              <a:t>Data Recorder</a:t>
            </a:r>
          </a:p>
          <a:p>
            <a:pPr lvl="1">
              <a:buFont typeface="Arial" charset="0"/>
              <a:buChar char="•"/>
            </a:pPr>
            <a:r>
              <a:rPr lang="en-US" sz="3600" dirty="0" smtClean="0"/>
              <a:t>Thermometer Reader</a:t>
            </a:r>
          </a:p>
          <a:p>
            <a:pPr lvl="1">
              <a:buFont typeface="Arial" charset="0"/>
              <a:buChar char="•"/>
            </a:pPr>
            <a:r>
              <a:rPr lang="en-US" sz="3600" dirty="0" smtClean="0"/>
              <a:t>Beaker stirrer</a:t>
            </a:r>
          </a:p>
        </p:txBody>
      </p:sp>
      <p:sp>
        <p:nvSpPr>
          <p:cNvPr id="4" name="Title 1"/>
          <p:cNvSpPr>
            <a:spLocks noGrp="1"/>
          </p:cNvSpPr>
          <p:nvPr>
            <p:ph type="title"/>
          </p:nvPr>
        </p:nvSpPr>
        <p:spPr/>
        <p:txBody>
          <a:bodyPr>
            <a:normAutofit/>
          </a:bodyPr>
          <a:lstStyle/>
          <a:p>
            <a:r>
              <a:rPr lang="en-US" sz="6000" b="1" dirty="0" smtClean="0"/>
              <a:t>Energy</a:t>
            </a:r>
            <a:endParaRPr lang="en-US" sz="6000" b="1" dirty="0"/>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029199"/>
          </a:xfrm>
        </p:spPr>
        <p:txBody>
          <a:bodyPr>
            <a:normAutofit fontScale="92500" lnSpcReduction="20000"/>
          </a:bodyPr>
          <a:lstStyle/>
          <a:p>
            <a:r>
              <a:rPr lang="en-US" dirty="0" smtClean="0"/>
              <a:t>Group Activity! </a:t>
            </a:r>
          </a:p>
          <a:p>
            <a:r>
              <a:rPr lang="en-US" sz="3200" b="1" u="sng" dirty="0" smtClean="0"/>
              <a:t>Materials needed</a:t>
            </a:r>
            <a:r>
              <a:rPr lang="en-US" sz="4000" dirty="0" smtClean="0"/>
              <a:t>:</a:t>
            </a:r>
          </a:p>
          <a:p>
            <a:pPr lvl="1" algn="ctr">
              <a:buFont typeface="Arial" charset="0"/>
              <a:buChar char="•"/>
            </a:pPr>
            <a:r>
              <a:rPr lang="en-US" sz="4800" dirty="0" smtClean="0"/>
              <a:t>A beaker ½ full of salted ice</a:t>
            </a:r>
          </a:p>
          <a:p>
            <a:pPr lvl="1" algn="ctr">
              <a:buFont typeface="Arial" charset="0"/>
              <a:buChar char="•"/>
            </a:pPr>
            <a:r>
              <a:rPr lang="en-US" sz="4800" dirty="0" smtClean="0"/>
              <a:t>A thermometer (placed in the beaker)</a:t>
            </a:r>
          </a:p>
          <a:p>
            <a:pPr lvl="1" algn="ctr">
              <a:buFont typeface="Arial" charset="0"/>
              <a:buChar char="•"/>
            </a:pPr>
            <a:r>
              <a:rPr lang="en-US" sz="4800" dirty="0" smtClean="0"/>
              <a:t>A spoon (to stir the ice every 2 minutes)</a:t>
            </a:r>
          </a:p>
          <a:p>
            <a:pPr lvl="1" algn="ctr">
              <a:buFont typeface="Arial" charset="0"/>
              <a:buChar char="•"/>
            </a:pPr>
            <a:r>
              <a:rPr lang="en-US" sz="4800" dirty="0" smtClean="0"/>
              <a:t>Paper and pencil to record data</a:t>
            </a:r>
          </a:p>
        </p:txBody>
      </p:sp>
      <p:sp>
        <p:nvSpPr>
          <p:cNvPr id="4" name="Title 1"/>
          <p:cNvSpPr>
            <a:spLocks noGrp="1"/>
          </p:cNvSpPr>
          <p:nvPr>
            <p:ph type="title"/>
          </p:nvPr>
        </p:nvSpPr>
        <p:spPr/>
        <p:txBody>
          <a:bodyPr>
            <a:normAutofit/>
          </a:bodyPr>
          <a:lstStyle/>
          <a:p>
            <a:r>
              <a:rPr lang="en-US" sz="6000" b="1" dirty="0" smtClean="0"/>
              <a:t>Energy</a:t>
            </a:r>
            <a:endParaRPr lang="en-US" sz="6000" b="1" dirty="0"/>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029199"/>
          </a:xfrm>
        </p:spPr>
        <p:txBody>
          <a:bodyPr>
            <a:normAutofit fontScale="85000" lnSpcReduction="20000"/>
          </a:bodyPr>
          <a:lstStyle/>
          <a:p>
            <a:r>
              <a:rPr lang="en-US" u="sng" dirty="0" smtClean="0"/>
              <a:t>Instructions</a:t>
            </a:r>
            <a:r>
              <a:rPr lang="en-US" dirty="0" smtClean="0"/>
              <a:t>:</a:t>
            </a:r>
            <a:endParaRPr lang="en-US" sz="4000" dirty="0" smtClean="0"/>
          </a:p>
          <a:p>
            <a:pPr marL="1200150" lvl="1" indent="-742950">
              <a:buFont typeface="+mj-lt"/>
              <a:buAutoNum type="arabicPeriod"/>
            </a:pPr>
            <a:r>
              <a:rPr lang="en-US" sz="3600" dirty="0" smtClean="0"/>
              <a:t>Place the thermometer in the beaker of salted ice.</a:t>
            </a:r>
          </a:p>
          <a:p>
            <a:pPr marL="1200150" lvl="1" indent="-742950">
              <a:buFont typeface="+mj-lt"/>
              <a:buAutoNum type="arabicPeriod"/>
            </a:pPr>
            <a:r>
              <a:rPr lang="en-US" sz="3600" dirty="0" smtClean="0"/>
              <a:t>After about 3 minutes, record the temperature of the salted ice. (This will be your starting temperature).</a:t>
            </a:r>
          </a:p>
          <a:p>
            <a:pPr marL="1200150" lvl="1" indent="-742950">
              <a:buFont typeface="+mj-lt"/>
              <a:buAutoNum type="arabicPeriod"/>
            </a:pPr>
            <a:r>
              <a:rPr lang="en-US" sz="3600" dirty="0" smtClean="0"/>
              <a:t>Have one person watch the clock for TWO minutes. At the end of the two minutes record the temperature of the ice (and the time) and stir the contents of the beaker.</a:t>
            </a:r>
          </a:p>
          <a:p>
            <a:pPr marL="1200150" lvl="1" indent="-742950">
              <a:buFont typeface="+mj-lt"/>
              <a:buAutoNum type="arabicPeriod"/>
            </a:pPr>
            <a:r>
              <a:rPr lang="en-US" sz="3600" dirty="0" smtClean="0"/>
              <a:t>Repeat this process every two minutes for a total of 16 minutes.</a:t>
            </a:r>
          </a:p>
        </p:txBody>
      </p:sp>
      <p:sp>
        <p:nvSpPr>
          <p:cNvPr id="4" name="Title 1"/>
          <p:cNvSpPr>
            <a:spLocks noGrp="1"/>
          </p:cNvSpPr>
          <p:nvPr>
            <p:ph type="title"/>
          </p:nvPr>
        </p:nvSpPr>
        <p:spPr/>
        <p:txBody>
          <a:bodyPr>
            <a:normAutofit/>
          </a:bodyPr>
          <a:lstStyle/>
          <a:p>
            <a:r>
              <a:rPr lang="en-US" sz="6000" b="1" dirty="0" smtClean="0"/>
              <a:t>Energy</a:t>
            </a:r>
            <a:endParaRPr lang="en-US" sz="6000" b="1" dirty="0"/>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808264433"/>
              </p:ext>
            </p:extLst>
          </p:nvPr>
        </p:nvGraphicFramePr>
        <p:xfrm>
          <a:off x="457200" y="1249680"/>
          <a:ext cx="8229600" cy="4846320"/>
        </p:xfrm>
        <a:graphic>
          <a:graphicData uri="http://schemas.openxmlformats.org/drawingml/2006/table">
            <a:tbl>
              <a:tblPr firstRow="1" bandRow="1">
                <a:tableStyleId>{69C7853C-536D-4A76-A0AE-DD22124D55A5}</a:tableStyleId>
              </a:tblPr>
              <a:tblGrid>
                <a:gridCol w="4114800"/>
                <a:gridCol w="4114800"/>
              </a:tblGrid>
              <a:tr h="370840">
                <a:tc>
                  <a:txBody>
                    <a:bodyPr/>
                    <a:lstStyle/>
                    <a:p>
                      <a:pPr algn="ctr"/>
                      <a:r>
                        <a:rPr lang="en-US" sz="2400" u="sng" dirty="0" smtClean="0">
                          <a:solidFill>
                            <a:schemeClr val="tx1"/>
                          </a:solidFill>
                        </a:rPr>
                        <a:t>Time</a:t>
                      </a:r>
                      <a:r>
                        <a:rPr lang="en-US" sz="2400" u="sng" baseline="0" dirty="0" smtClean="0">
                          <a:solidFill>
                            <a:schemeClr val="tx1"/>
                          </a:solidFill>
                        </a:rPr>
                        <a:t> (minutes)</a:t>
                      </a:r>
                      <a:endParaRPr lang="en-US" sz="2400" u="sng" dirty="0">
                        <a:solidFill>
                          <a:schemeClr val="tx1"/>
                        </a:solidFill>
                      </a:endParaRPr>
                    </a:p>
                  </a:txBody>
                  <a:tcPr/>
                </a:tc>
                <a:tc>
                  <a:txBody>
                    <a:bodyPr/>
                    <a:lstStyle/>
                    <a:p>
                      <a:pPr algn="ctr"/>
                      <a:r>
                        <a:rPr lang="en-US" sz="2400" u="sng" dirty="0" smtClean="0">
                          <a:solidFill>
                            <a:schemeClr val="tx1"/>
                          </a:solidFill>
                        </a:rPr>
                        <a:t>Temperature of Ice (°C)</a:t>
                      </a:r>
                      <a:endParaRPr lang="en-US" sz="2400" u="sng" dirty="0">
                        <a:solidFill>
                          <a:schemeClr val="tx1"/>
                        </a:solidFill>
                      </a:endParaRPr>
                    </a:p>
                  </a:txBody>
                  <a:tcPr/>
                </a:tc>
              </a:tr>
              <a:tr h="370840">
                <a:tc>
                  <a:txBody>
                    <a:bodyPr/>
                    <a:lstStyle/>
                    <a:p>
                      <a:pPr algn="ctr"/>
                      <a:r>
                        <a:rPr lang="en-US" sz="2400" dirty="0" smtClean="0"/>
                        <a:t>0 </a:t>
                      </a:r>
                    </a:p>
                    <a:p>
                      <a:pPr algn="ctr"/>
                      <a:r>
                        <a:rPr lang="en-US" sz="1800" dirty="0" smtClean="0"/>
                        <a:t>(This is the starting temp. of the ice)</a:t>
                      </a:r>
                      <a:endParaRPr lang="en-US" sz="1800" dirty="0"/>
                    </a:p>
                  </a:txBody>
                  <a:tcPr/>
                </a:tc>
                <a:tc>
                  <a:txBody>
                    <a:bodyPr/>
                    <a:lstStyle/>
                    <a:p>
                      <a:endParaRPr lang="en-US" sz="1600" dirty="0"/>
                    </a:p>
                  </a:txBody>
                  <a:tcPr/>
                </a:tc>
              </a:tr>
              <a:tr h="370840">
                <a:tc>
                  <a:txBody>
                    <a:bodyPr/>
                    <a:lstStyle/>
                    <a:p>
                      <a:pPr algn="ctr"/>
                      <a:r>
                        <a:rPr lang="en-US" sz="2400" dirty="0" smtClean="0"/>
                        <a:t>2</a:t>
                      </a:r>
                      <a:endParaRPr lang="en-US" sz="2400" dirty="0"/>
                    </a:p>
                  </a:txBody>
                  <a:tcPr/>
                </a:tc>
                <a:tc>
                  <a:txBody>
                    <a:bodyPr/>
                    <a:lstStyle/>
                    <a:p>
                      <a:endParaRPr lang="en-US" sz="1600" dirty="0"/>
                    </a:p>
                  </a:txBody>
                  <a:tcPr/>
                </a:tc>
              </a:tr>
              <a:tr h="370840">
                <a:tc>
                  <a:txBody>
                    <a:bodyPr/>
                    <a:lstStyle/>
                    <a:p>
                      <a:pPr algn="ctr"/>
                      <a:r>
                        <a:rPr lang="en-US" sz="2400" dirty="0" smtClean="0"/>
                        <a:t>4</a:t>
                      </a:r>
                      <a:endParaRPr lang="en-US" sz="2400" dirty="0"/>
                    </a:p>
                  </a:txBody>
                  <a:tcPr/>
                </a:tc>
                <a:tc>
                  <a:txBody>
                    <a:bodyPr/>
                    <a:lstStyle/>
                    <a:p>
                      <a:endParaRPr lang="en-US" sz="1600"/>
                    </a:p>
                  </a:txBody>
                  <a:tcPr/>
                </a:tc>
              </a:tr>
              <a:tr h="370840">
                <a:tc>
                  <a:txBody>
                    <a:bodyPr/>
                    <a:lstStyle/>
                    <a:p>
                      <a:pPr algn="ctr"/>
                      <a:r>
                        <a:rPr lang="en-US" sz="2400" dirty="0" smtClean="0"/>
                        <a:t>6</a:t>
                      </a:r>
                      <a:endParaRPr lang="en-US" sz="2400" dirty="0"/>
                    </a:p>
                  </a:txBody>
                  <a:tcPr/>
                </a:tc>
                <a:tc>
                  <a:txBody>
                    <a:bodyPr/>
                    <a:lstStyle/>
                    <a:p>
                      <a:endParaRPr lang="en-US" sz="1600"/>
                    </a:p>
                  </a:txBody>
                  <a:tcPr/>
                </a:tc>
              </a:tr>
              <a:tr h="370840">
                <a:tc>
                  <a:txBody>
                    <a:bodyPr/>
                    <a:lstStyle/>
                    <a:p>
                      <a:pPr algn="ctr"/>
                      <a:r>
                        <a:rPr lang="en-US" sz="2400" dirty="0" smtClean="0"/>
                        <a:t>8</a:t>
                      </a:r>
                      <a:endParaRPr lang="en-US" sz="2400" dirty="0"/>
                    </a:p>
                  </a:txBody>
                  <a:tcPr/>
                </a:tc>
                <a:tc>
                  <a:txBody>
                    <a:bodyPr/>
                    <a:lstStyle/>
                    <a:p>
                      <a:endParaRPr lang="en-US" sz="1600"/>
                    </a:p>
                  </a:txBody>
                  <a:tcPr/>
                </a:tc>
              </a:tr>
              <a:tr h="370840">
                <a:tc>
                  <a:txBody>
                    <a:bodyPr/>
                    <a:lstStyle/>
                    <a:p>
                      <a:pPr algn="ctr"/>
                      <a:r>
                        <a:rPr lang="en-US" sz="2400" dirty="0" smtClean="0"/>
                        <a:t>10</a:t>
                      </a:r>
                      <a:endParaRPr lang="en-US" sz="2400" dirty="0"/>
                    </a:p>
                  </a:txBody>
                  <a:tcPr/>
                </a:tc>
                <a:tc>
                  <a:txBody>
                    <a:bodyPr/>
                    <a:lstStyle/>
                    <a:p>
                      <a:endParaRPr lang="en-US" sz="1600"/>
                    </a:p>
                  </a:txBody>
                  <a:tcPr/>
                </a:tc>
              </a:tr>
              <a:tr h="370840">
                <a:tc>
                  <a:txBody>
                    <a:bodyPr/>
                    <a:lstStyle/>
                    <a:p>
                      <a:pPr algn="ctr"/>
                      <a:r>
                        <a:rPr lang="en-US" sz="2400" dirty="0" smtClean="0"/>
                        <a:t>12</a:t>
                      </a:r>
                      <a:endParaRPr lang="en-US" sz="2400" dirty="0"/>
                    </a:p>
                  </a:txBody>
                  <a:tcPr/>
                </a:tc>
                <a:tc>
                  <a:txBody>
                    <a:bodyPr/>
                    <a:lstStyle/>
                    <a:p>
                      <a:endParaRPr lang="en-US" sz="1600" dirty="0"/>
                    </a:p>
                  </a:txBody>
                  <a:tcPr/>
                </a:tc>
              </a:tr>
              <a:tr h="370840">
                <a:tc>
                  <a:txBody>
                    <a:bodyPr/>
                    <a:lstStyle/>
                    <a:p>
                      <a:pPr algn="ctr"/>
                      <a:r>
                        <a:rPr lang="en-US" sz="2400" dirty="0" smtClean="0"/>
                        <a:t>14</a:t>
                      </a:r>
                      <a:endParaRPr lang="en-US" sz="2400" dirty="0"/>
                    </a:p>
                  </a:txBody>
                  <a:tcPr/>
                </a:tc>
                <a:tc>
                  <a:txBody>
                    <a:bodyPr/>
                    <a:lstStyle/>
                    <a:p>
                      <a:endParaRPr lang="en-US" sz="1600"/>
                    </a:p>
                  </a:txBody>
                  <a:tcPr/>
                </a:tc>
              </a:tr>
              <a:tr h="370840">
                <a:tc>
                  <a:txBody>
                    <a:bodyPr/>
                    <a:lstStyle/>
                    <a:p>
                      <a:pPr algn="ctr"/>
                      <a:r>
                        <a:rPr lang="en-US" sz="2400" dirty="0" smtClean="0"/>
                        <a:t>16</a:t>
                      </a:r>
                      <a:endParaRPr lang="en-US" sz="2400" dirty="0"/>
                    </a:p>
                  </a:txBody>
                  <a:tcPr/>
                </a:tc>
                <a:tc>
                  <a:txBody>
                    <a:bodyPr/>
                    <a:lstStyle/>
                    <a:p>
                      <a:endParaRPr lang="en-US" sz="1600" dirty="0"/>
                    </a:p>
                  </a:txBody>
                  <a:tcPr/>
                </a:tc>
              </a:tr>
            </a:tbl>
          </a:graphicData>
        </a:graphic>
      </p:graphicFrame>
      <p:sp>
        <p:nvSpPr>
          <p:cNvPr id="3" name="TextBox 2"/>
          <p:cNvSpPr txBox="1"/>
          <p:nvPr/>
        </p:nvSpPr>
        <p:spPr>
          <a:xfrm>
            <a:off x="1447800" y="358914"/>
            <a:ext cx="6400800" cy="707886"/>
          </a:xfrm>
          <a:prstGeom prst="rect">
            <a:avLst/>
          </a:prstGeom>
          <a:noFill/>
        </p:spPr>
        <p:txBody>
          <a:bodyPr wrap="square" rtlCol="0">
            <a:spAutoFit/>
          </a:bodyPr>
          <a:lstStyle/>
          <a:p>
            <a:pPr algn="ctr"/>
            <a:r>
              <a:rPr lang="en-US" sz="4000" dirty="0" smtClean="0">
                <a:latin typeface="Comic Sans MS" pitchFamily="66" charset="0"/>
              </a:rPr>
              <a:t>Sample Data Table</a:t>
            </a:r>
            <a:endParaRPr lang="en-US" sz="4000" dirty="0">
              <a:latin typeface="Comic Sans MS" pitchFamily="66" charset="0"/>
            </a:endParaRPr>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7637"/>
            <a:ext cx="8229600" cy="4754563"/>
          </a:xfrm>
        </p:spPr>
        <p:txBody>
          <a:bodyPr>
            <a:normAutofit lnSpcReduction="10000"/>
          </a:bodyPr>
          <a:lstStyle/>
          <a:p>
            <a:pPr marL="514350" indent="-514350">
              <a:buNone/>
            </a:pPr>
            <a:r>
              <a:rPr lang="en-US" b="1" u="sng" dirty="0" smtClean="0"/>
              <a:t>Data Analysis:</a:t>
            </a:r>
          </a:p>
          <a:p>
            <a:pPr marL="514350" indent="-514350">
              <a:buFont typeface="+mj-lt"/>
              <a:buAutoNum type="arabicPeriod"/>
            </a:pPr>
            <a:r>
              <a:rPr lang="en-US" dirty="0" smtClean="0"/>
              <a:t>Which kind of energy was given off in this experiment? </a:t>
            </a:r>
          </a:p>
          <a:p>
            <a:pPr marL="514350" indent="-514350">
              <a:buFont typeface="+mj-lt"/>
              <a:buAutoNum type="arabicPeriod"/>
            </a:pPr>
            <a:r>
              <a:rPr lang="en-US" dirty="0" smtClean="0"/>
              <a:t>Which purpose did the salt have in the experiment? </a:t>
            </a:r>
          </a:p>
          <a:p>
            <a:pPr marL="514350" indent="-514350">
              <a:buFont typeface="+mj-lt"/>
              <a:buAutoNum type="arabicPeriod"/>
            </a:pPr>
            <a:r>
              <a:rPr lang="en-US" dirty="0" smtClean="0"/>
              <a:t>How could you modify this experiment to change the results? </a:t>
            </a:r>
          </a:p>
          <a:p>
            <a:pPr marL="514350" indent="-514350">
              <a:buFont typeface="+mj-lt"/>
              <a:buAutoNum type="arabicPeriod"/>
            </a:pPr>
            <a:r>
              <a:rPr lang="en-US" dirty="0" smtClean="0"/>
              <a:t>What evidence do you have that a change occurred? </a:t>
            </a:r>
          </a:p>
          <a:p>
            <a:endParaRPr lang="en-US" dirty="0"/>
          </a:p>
        </p:txBody>
      </p:sp>
      <p:sp>
        <p:nvSpPr>
          <p:cNvPr id="4" name="Title 1"/>
          <p:cNvSpPr>
            <a:spLocks noGrp="1"/>
          </p:cNvSpPr>
          <p:nvPr>
            <p:ph type="title"/>
          </p:nvPr>
        </p:nvSpPr>
        <p:spPr/>
        <p:txBody>
          <a:bodyPr>
            <a:noAutofit/>
          </a:bodyPr>
          <a:lstStyle/>
          <a:p>
            <a:r>
              <a:rPr lang="en-US" sz="6000" b="1" dirty="0" smtClean="0"/>
              <a:t>Energy</a:t>
            </a:r>
            <a:endParaRPr lang="en-US" sz="6000" b="1" dirty="0"/>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486400"/>
          </a:xfrm>
        </p:spPr>
        <p:txBody>
          <a:bodyPr>
            <a:normAutofit fontScale="92500" lnSpcReduction="10000"/>
          </a:bodyPr>
          <a:lstStyle/>
          <a:p>
            <a:pPr marL="514350" indent="-514350">
              <a:buNone/>
            </a:pPr>
            <a:r>
              <a:rPr lang="en-US" b="1" u="sng" dirty="0" smtClean="0"/>
              <a:t>Data Analysis—Possible ANSWERS:</a:t>
            </a:r>
          </a:p>
          <a:p>
            <a:pPr marL="514350" indent="-514350">
              <a:buFont typeface="+mj-lt"/>
              <a:buAutoNum type="arabicPeriod"/>
            </a:pPr>
            <a:r>
              <a:rPr lang="en-US" dirty="0" smtClean="0"/>
              <a:t>Which kind of energy was given off in this experiment?  </a:t>
            </a:r>
            <a:r>
              <a:rPr lang="en-US" b="1" dirty="0" smtClean="0">
                <a:solidFill>
                  <a:schemeClr val="accent6"/>
                </a:solidFill>
              </a:rPr>
              <a:t>Thermal, maybe sound</a:t>
            </a:r>
          </a:p>
          <a:p>
            <a:pPr marL="514350" indent="-514350">
              <a:buFont typeface="+mj-lt"/>
              <a:buAutoNum type="arabicPeriod"/>
            </a:pPr>
            <a:r>
              <a:rPr lang="en-US" dirty="0" smtClean="0"/>
              <a:t>Which purpose did the salt have in the experiment? </a:t>
            </a:r>
            <a:r>
              <a:rPr lang="en-US" b="1" dirty="0" smtClean="0">
                <a:solidFill>
                  <a:schemeClr val="accent6"/>
                </a:solidFill>
              </a:rPr>
              <a:t>The salt helped the ice melt more quickly (it raised the melting point)</a:t>
            </a:r>
          </a:p>
          <a:p>
            <a:pPr marL="514350" indent="-514350">
              <a:buFont typeface="+mj-lt"/>
              <a:buAutoNum type="arabicPeriod"/>
            </a:pPr>
            <a:r>
              <a:rPr lang="en-US" dirty="0" smtClean="0"/>
              <a:t>How could you modify this experiment to change the results? </a:t>
            </a:r>
            <a:r>
              <a:rPr lang="en-US" b="1" dirty="0" smtClean="0">
                <a:solidFill>
                  <a:schemeClr val="accent6"/>
                </a:solidFill>
              </a:rPr>
              <a:t>Use no ice, use more ice, do not stir, stir more often, add water, etc.</a:t>
            </a:r>
          </a:p>
          <a:p>
            <a:pPr marL="514350" indent="-514350">
              <a:buFont typeface="+mj-lt"/>
              <a:buAutoNum type="arabicPeriod"/>
            </a:pPr>
            <a:r>
              <a:rPr lang="en-US" dirty="0" smtClean="0"/>
              <a:t>What evidence do you have that a change occurred? </a:t>
            </a:r>
            <a:r>
              <a:rPr lang="en-US" b="1" dirty="0" smtClean="0">
                <a:solidFill>
                  <a:schemeClr val="accent6"/>
                </a:solidFill>
              </a:rPr>
              <a:t>Phase change, change in temperature</a:t>
            </a:r>
          </a:p>
          <a:p>
            <a:endParaRPr lang="en-US" dirty="0"/>
          </a:p>
        </p:txBody>
      </p:sp>
      <p:sp>
        <p:nvSpPr>
          <p:cNvPr id="4" name="Title 1"/>
          <p:cNvSpPr>
            <a:spLocks noGrp="1"/>
          </p:cNvSpPr>
          <p:nvPr>
            <p:ph type="title"/>
          </p:nvPr>
        </p:nvSpPr>
        <p:spPr>
          <a:xfrm>
            <a:off x="457200" y="274638"/>
            <a:ext cx="8229600" cy="868362"/>
          </a:xfrm>
        </p:spPr>
        <p:txBody>
          <a:bodyPr>
            <a:noAutofit/>
          </a:bodyPr>
          <a:lstStyle/>
          <a:p>
            <a:r>
              <a:rPr lang="en-US" sz="6000" b="1" dirty="0" smtClean="0"/>
              <a:t>Energy</a:t>
            </a:r>
            <a:endParaRPr lang="en-US" sz="6000" b="1" dirty="0"/>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p:txBody>
          <a:bodyPr>
            <a:normAutofit fontScale="92500" lnSpcReduction="20000"/>
          </a:bodyPr>
          <a:lstStyle/>
          <a:p>
            <a:r>
              <a:rPr lang="en-US" sz="4400" dirty="0" smtClean="0"/>
              <a:t>Energy can be given off or taken in during a reaction or change:</a:t>
            </a:r>
          </a:p>
          <a:p>
            <a:r>
              <a:rPr lang="en-US" sz="5200" dirty="0" smtClean="0"/>
              <a:t>Energy </a:t>
            </a:r>
            <a:r>
              <a:rPr lang="en-US" sz="5200" b="1" dirty="0" smtClean="0">
                <a:solidFill>
                  <a:schemeClr val="accent6"/>
                </a:solidFill>
              </a:rPr>
              <a:t>given off </a:t>
            </a:r>
            <a:r>
              <a:rPr lang="en-US" sz="5200" dirty="0" smtClean="0"/>
              <a:t>is </a:t>
            </a:r>
            <a:r>
              <a:rPr lang="en-US" sz="4800" b="1" dirty="0" smtClean="0"/>
              <a:t>EXOTHERMIC ENERGY</a:t>
            </a:r>
          </a:p>
          <a:p>
            <a:r>
              <a:rPr lang="en-US" sz="5200" dirty="0" smtClean="0"/>
              <a:t>Energy </a:t>
            </a:r>
            <a:r>
              <a:rPr lang="en-US" sz="5200" b="1" dirty="0" smtClean="0">
                <a:solidFill>
                  <a:schemeClr val="accent1"/>
                </a:solidFill>
              </a:rPr>
              <a:t>taken in </a:t>
            </a:r>
            <a:r>
              <a:rPr lang="en-US" sz="5200" dirty="0" smtClean="0"/>
              <a:t>is </a:t>
            </a:r>
            <a:r>
              <a:rPr lang="en-US" sz="4800" b="1" dirty="0" smtClean="0"/>
              <a:t>ENDOTHERMIC ENERGY</a:t>
            </a:r>
          </a:p>
          <a:p>
            <a:pPr algn="ctr"/>
            <a:r>
              <a:rPr lang="en-US" sz="5400" b="1" dirty="0" smtClean="0">
                <a:solidFill>
                  <a:schemeClr val="accent5"/>
                </a:solidFill>
              </a:rPr>
              <a:t>Hint: </a:t>
            </a:r>
            <a:r>
              <a:rPr lang="en-US" sz="5400" b="1" dirty="0" err="1" smtClean="0">
                <a:solidFill>
                  <a:schemeClr val="accent5"/>
                </a:solidFill>
              </a:rPr>
              <a:t>exo</a:t>
            </a:r>
            <a:r>
              <a:rPr lang="en-US" sz="5400" b="1" dirty="0" smtClean="0">
                <a:solidFill>
                  <a:schemeClr val="accent5"/>
                </a:solidFill>
              </a:rPr>
              <a:t> = out; </a:t>
            </a:r>
            <a:r>
              <a:rPr lang="en-US" sz="5400" b="1" dirty="0" err="1" smtClean="0">
                <a:solidFill>
                  <a:schemeClr val="accent5"/>
                </a:solidFill>
              </a:rPr>
              <a:t>endo</a:t>
            </a:r>
            <a:r>
              <a:rPr lang="en-US" sz="5400" b="1" dirty="0" smtClean="0">
                <a:solidFill>
                  <a:schemeClr val="accent5"/>
                </a:solidFill>
              </a:rPr>
              <a:t> = in</a:t>
            </a:r>
          </a:p>
          <a:p>
            <a:pPr>
              <a:buNone/>
            </a:pPr>
            <a:endParaRPr lang="en-US" dirty="0"/>
          </a:p>
        </p:txBody>
      </p:sp>
      <p:sp>
        <p:nvSpPr>
          <p:cNvPr id="5" name="Footer Placeholder 4"/>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a:xfrm>
            <a:off x="457200" y="1447800"/>
            <a:ext cx="8229600" cy="1676399"/>
          </a:xfrm>
        </p:spPr>
        <p:txBody>
          <a:bodyPr>
            <a:normAutofit/>
          </a:bodyPr>
          <a:lstStyle/>
          <a:p>
            <a:r>
              <a:rPr lang="en-US" dirty="0" smtClean="0"/>
              <a:t>Exothermic Reactions </a:t>
            </a:r>
            <a:r>
              <a:rPr lang="en-US" b="1" dirty="0" smtClean="0"/>
              <a:t>RELEASE</a:t>
            </a:r>
            <a:r>
              <a:rPr lang="en-US" dirty="0" smtClean="0"/>
              <a:t> energy, and that makes them </a:t>
            </a:r>
            <a:r>
              <a:rPr lang="en-US" b="1" dirty="0" smtClean="0"/>
              <a:t>feel warm or hot </a:t>
            </a:r>
            <a:r>
              <a:rPr lang="en-US" dirty="0" smtClean="0"/>
              <a:t>to the touch.</a:t>
            </a:r>
            <a:endParaRPr lang="en-US" dirty="0"/>
          </a:p>
        </p:txBody>
      </p:sp>
      <p:grpSp>
        <p:nvGrpSpPr>
          <p:cNvPr id="15" name="Group 14"/>
          <p:cNvGrpSpPr/>
          <p:nvPr/>
        </p:nvGrpSpPr>
        <p:grpSpPr>
          <a:xfrm>
            <a:off x="533400" y="2971800"/>
            <a:ext cx="8382000" cy="3581400"/>
            <a:chOff x="533400" y="2895600"/>
            <a:chExt cx="8382000" cy="3581400"/>
          </a:xfrm>
        </p:grpSpPr>
        <p:grpSp>
          <p:nvGrpSpPr>
            <p:cNvPr id="19" name="Group 18"/>
            <p:cNvGrpSpPr/>
            <p:nvPr/>
          </p:nvGrpSpPr>
          <p:grpSpPr>
            <a:xfrm>
              <a:off x="533400" y="2895600"/>
              <a:ext cx="4953000" cy="3581400"/>
              <a:chOff x="1905000" y="3048000"/>
              <a:chExt cx="4405532" cy="3188732"/>
            </a:xfrm>
          </p:grpSpPr>
          <p:cxnSp>
            <p:nvCxnSpPr>
              <p:cNvPr id="13" name="Straight Arrow Connector 12"/>
              <p:cNvCxnSpPr/>
              <p:nvPr/>
            </p:nvCxnSpPr>
            <p:spPr>
              <a:xfrm>
                <a:off x="2971800" y="5638800"/>
                <a:ext cx="32004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514600" y="3048000"/>
                <a:ext cx="0" cy="22098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667000" y="3200400"/>
                <a:ext cx="3643532" cy="2138289"/>
              </a:xfrm>
              <a:custGeom>
                <a:avLst/>
                <a:gdLst>
                  <a:gd name="connsiteX0" fmla="*/ 0 w 3643532"/>
                  <a:gd name="connsiteY0" fmla="*/ 947224 h 2138289"/>
                  <a:gd name="connsiteX1" fmla="*/ 914400 w 3643532"/>
                  <a:gd name="connsiteY1" fmla="*/ 989427 h 2138289"/>
                  <a:gd name="connsiteX2" fmla="*/ 1533378 w 3643532"/>
                  <a:gd name="connsiteY2" fmla="*/ 201636 h 2138289"/>
                  <a:gd name="connsiteX3" fmla="*/ 2011680 w 3643532"/>
                  <a:gd name="connsiteY3" fmla="*/ 271975 h 2138289"/>
                  <a:gd name="connsiteX4" fmla="*/ 2799471 w 3643532"/>
                  <a:gd name="connsiteY4" fmla="*/ 1833489 h 2138289"/>
                  <a:gd name="connsiteX5" fmla="*/ 3643532 w 3643532"/>
                  <a:gd name="connsiteY5" fmla="*/ 2100775 h 21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3532" h="2138289">
                    <a:moveTo>
                      <a:pt x="0" y="947224"/>
                    </a:moveTo>
                    <a:cubicBezTo>
                      <a:pt x="329418" y="1030458"/>
                      <a:pt x="658837" y="1113692"/>
                      <a:pt x="914400" y="989427"/>
                    </a:cubicBezTo>
                    <a:cubicBezTo>
                      <a:pt x="1169963" y="865162"/>
                      <a:pt x="1350498" y="321211"/>
                      <a:pt x="1533378" y="201636"/>
                    </a:cubicBezTo>
                    <a:cubicBezTo>
                      <a:pt x="1716258" y="82061"/>
                      <a:pt x="1800665" y="0"/>
                      <a:pt x="2011680" y="271975"/>
                    </a:cubicBezTo>
                    <a:cubicBezTo>
                      <a:pt x="2222695" y="543950"/>
                      <a:pt x="2527496" y="1528689"/>
                      <a:pt x="2799471" y="1833489"/>
                    </a:cubicBezTo>
                    <a:cubicBezTo>
                      <a:pt x="3071446" y="2138289"/>
                      <a:pt x="3357489" y="2119532"/>
                      <a:pt x="3643532" y="2100775"/>
                    </a:cubicBezTo>
                  </a:path>
                </a:pathLst>
              </a:custGeom>
              <a:ln w="762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3810000" y="5867400"/>
                <a:ext cx="12954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Time</a:t>
                </a:r>
                <a:endParaRPr lang="en-US" dirty="0"/>
              </a:p>
            </p:txBody>
          </p:sp>
          <p:sp>
            <p:nvSpPr>
              <p:cNvPr id="18" name="TextBox 17"/>
              <p:cNvSpPr txBox="1"/>
              <p:nvPr/>
            </p:nvSpPr>
            <p:spPr>
              <a:xfrm rot="16200000">
                <a:off x="1441966" y="4044434"/>
                <a:ext cx="129540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Energy</a:t>
                </a:r>
                <a:endParaRPr lang="en-US" dirty="0"/>
              </a:p>
            </p:txBody>
          </p:sp>
        </p:grpSp>
        <p:cxnSp>
          <p:nvCxnSpPr>
            <p:cNvPr id="21" name="Straight Connector 20"/>
            <p:cNvCxnSpPr/>
            <p:nvPr/>
          </p:nvCxnSpPr>
          <p:spPr>
            <a:xfrm>
              <a:off x="1752600" y="4309408"/>
              <a:ext cx="4267200" cy="0"/>
            </a:xfrm>
            <a:prstGeom prst="line">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52600" y="5528608"/>
              <a:ext cx="4343400" cy="0"/>
            </a:xfrm>
            <a:prstGeom prst="line">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867400" y="4035148"/>
              <a:ext cx="609600" cy="1569660"/>
            </a:xfrm>
            <a:prstGeom prst="rect">
              <a:avLst/>
            </a:prstGeom>
            <a:noFill/>
          </p:spPr>
          <p:txBody>
            <a:bodyPr wrap="square" rtlCol="0">
              <a:spAutoFit/>
            </a:bodyPr>
            <a:lstStyle/>
            <a:p>
              <a:r>
                <a:rPr lang="en-US" sz="9600" dirty="0" smtClean="0"/>
                <a:t>}</a:t>
              </a:r>
              <a:endParaRPr lang="en-US" sz="9600" dirty="0"/>
            </a:p>
          </p:txBody>
        </p:sp>
        <p:sp>
          <p:nvSpPr>
            <p:cNvPr id="28" name="TextBox 27"/>
            <p:cNvSpPr txBox="1"/>
            <p:nvPr/>
          </p:nvSpPr>
          <p:spPr>
            <a:xfrm>
              <a:off x="6400800" y="3928408"/>
              <a:ext cx="2514600"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smtClean="0"/>
                <a:t>We end with LESS energy than we started with! That “lost” energy escaped as </a:t>
              </a:r>
              <a:r>
                <a:rPr lang="en-US" sz="2400" b="1" dirty="0" smtClean="0">
                  <a:solidFill>
                    <a:schemeClr val="accent1"/>
                  </a:solidFill>
                </a:rPr>
                <a:t>heat</a:t>
              </a:r>
              <a:r>
                <a:rPr lang="en-US" sz="2400" dirty="0" smtClean="0"/>
                <a:t>.</a:t>
              </a:r>
              <a:endParaRPr lang="en-US" sz="2400" dirty="0"/>
            </a:p>
          </p:txBody>
        </p:sp>
      </p:grpSp>
      <p:sp>
        <p:nvSpPr>
          <p:cNvPr id="5" name="Footer Placeholder 4"/>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p:txBody>
          <a:bodyPr/>
          <a:lstStyle/>
          <a:p>
            <a:r>
              <a:rPr lang="en-US" sz="3600" b="1" dirty="0" smtClean="0">
                <a:solidFill>
                  <a:schemeClr val="accent6"/>
                </a:solidFill>
              </a:rPr>
              <a:t>Examples of Exothermic Reactions</a:t>
            </a:r>
            <a:r>
              <a:rPr lang="en-US" dirty="0" smtClean="0"/>
              <a:t>:</a:t>
            </a:r>
          </a:p>
          <a:p>
            <a:pPr lvl="1"/>
            <a:r>
              <a:rPr lang="en-US" dirty="0" smtClean="0"/>
              <a:t>Burning a log in a campfire</a:t>
            </a:r>
          </a:p>
          <a:p>
            <a:pPr lvl="1"/>
            <a:r>
              <a:rPr lang="en-US" dirty="0" smtClean="0"/>
              <a:t>Burning match</a:t>
            </a:r>
          </a:p>
          <a:p>
            <a:pPr lvl="1"/>
            <a:r>
              <a:rPr lang="en-US" dirty="0" smtClean="0"/>
              <a:t>Respiration (the process your cells use to break down the food you eat)</a:t>
            </a:r>
          </a:p>
          <a:p>
            <a:pPr lvl="1"/>
            <a:r>
              <a:rPr lang="en-US" dirty="0" smtClean="0"/>
              <a:t>“Gummy Bear” Torture…</a:t>
            </a:r>
          </a:p>
          <a:p>
            <a:pPr lvl="1"/>
            <a:endParaRPr lang="en-US" dirty="0"/>
          </a:p>
        </p:txBody>
      </p:sp>
      <p:sp>
        <p:nvSpPr>
          <p:cNvPr id="4" name="Footer Placeholder 3"/>
          <p:cNvSpPr>
            <a:spLocks noGrp="1"/>
          </p:cNvSpPr>
          <p:nvPr>
            <p:ph type="ftr" sz="quarter" idx="11"/>
          </p:nvPr>
        </p:nvSpPr>
        <p:spPr/>
        <p:txBody>
          <a:bodyPr/>
          <a:lstStyle/>
          <a:p>
            <a:r>
              <a:rPr lang="en-US" smtClean="0"/>
              <a:t>Physical Science - 8th Grade</a:t>
            </a:r>
            <a:endParaRPr lang="en-US" dirty="0" smtClean="0"/>
          </a:p>
        </p:txBody>
      </p:sp>
    </p:spTree>
    <p:extLst>
      <p:ext uri="{BB962C8B-B14F-4D97-AF65-F5344CB8AC3E}">
        <p14:creationId xmlns:p14="http://schemas.microsoft.com/office/powerpoint/2010/main" val="766546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p:spPr>
        <p:txBody>
          <a:bodyPr>
            <a:normAutofit/>
          </a:bodyPr>
          <a:lstStyle/>
          <a:p>
            <a:pPr algn="ctr"/>
            <a:r>
              <a:rPr lang="en-US" sz="4400" b="1" u="sng" dirty="0" smtClean="0">
                <a:solidFill>
                  <a:schemeClr val="accent2">
                    <a:lumMod val="75000"/>
                  </a:schemeClr>
                </a:solidFill>
              </a:rPr>
              <a:t>Energy</a:t>
            </a:r>
            <a:r>
              <a:rPr lang="en-US" sz="4000" dirty="0" smtClean="0">
                <a:solidFill>
                  <a:schemeClr val="accent2">
                    <a:lumMod val="75000"/>
                  </a:schemeClr>
                </a:solidFill>
              </a:rPr>
              <a:t>:</a:t>
            </a:r>
            <a:r>
              <a:rPr lang="en-US" sz="4000" dirty="0" smtClean="0"/>
              <a:t> the ability to cause change</a:t>
            </a:r>
          </a:p>
          <a:p>
            <a:pPr algn="ctr"/>
            <a:r>
              <a:rPr lang="en-US" sz="4000" dirty="0" smtClean="0"/>
              <a:t>ANY type of activity requires energy.</a:t>
            </a:r>
          </a:p>
        </p:txBody>
      </p:sp>
      <p:sp>
        <p:nvSpPr>
          <p:cNvPr id="4" name="Title 1"/>
          <p:cNvSpPr>
            <a:spLocks noGrp="1"/>
          </p:cNvSpPr>
          <p:nvPr>
            <p:ph type="title"/>
          </p:nvPr>
        </p:nvSpPr>
        <p:spPr/>
        <p:txBody>
          <a:bodyPr>
            <a:normAutofit/>
          </a:bodyPr>
          <a:lstStyle/>
          <a:p>
            <a:r>
              <a:rPr lang="en-US" sz="6000" b="1" dirty="0" smtClean="0">
                <a:latin typeface="Comic Sans MS" pitchFamily="66" charset="0"/>
              </a:rPr>
              <a:t>Energy</a:t>
            </a:r>
            <a:endParaRPr lang="en-US" sz="6000" b="1" dirty="0">
              <a:latin typeface="Comic Sans MS" pitchFamily="66" charset="0"/>
            </a:endParaRPr>
          </a:p>
        </p:txBody>
      </p:sp>
      <p:pic>
        <p:nvPicPr>
          <p:cNvPr id="1028" name="Picture 4" descr="C:\Users\Owner\AppData\Local\Microsoft\Windows\Temporary Internet Files\Content.IE5\HHFRXJMK\MP900401922[1].jpg"/>
          <p:cNvPicPr>
            <a:picLocks noChangeAspect="1" noChangeArrowheads="1"/>
          </p:cNvPicPr>
          <p:nvPr/>
        </p:nvPicPr>
        <p:blipFill>
          <a:blip r:embed="rId3" cstate="print"/>
          <a:srcRect/>
          <a:stretch>
            <a:fillRect/>
          </a:stretch>
        </p:blipFill>
        <p:spPr bwMode="auto">
          <a:xfrm>
            <a:off x="2209800" y="2895600"/>
            <a:ext cx="4876800" cy="3249930"/>
          </a:xfrm>
          <a:prstGeom prst="rect">
            <a:avLst/>
          </a:prstGeom>
          <a:noFill/>
        </p:spPr>
      </p:pic>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4" name="Footer Placeholder 3"/>
          <p:cNvSpPr>
            <a:spLocks noGrp="1"/>
          </p:cNvSpPr>
          <p:nvPr>
            <p:ph type="ftr" sz="quarter" idx="11"/>
          </p:nvPr>
        </p:nvSpPr>
        <p:spPr/>
        <p:txBody>
          <a:bodyPr/>
          <a:lstStyle/>
          <a:p>
            <a:r>
              <a:rPr lang="en-US" smtClean="0"/>
              <a:t>Physical Science - 8th Grade</a:t>
            </a:r>
            <a:endParaRPr lang="en-US" dirty="0" smtClean="0"/>
          </a:p>
        </p:txBody>
      </p:sp>
      <p:pic>
        <p:nvPicPr>
          <p:cNvPr id="5" name="Video--Screaming Gummy Worms - Cool Science Dem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871372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a:xfrm>
            <a:off x="457200" y="1600201"/>
            <a:ext cx="8229600" cy="1371600"/>
          </a:xfrm>
        </p:spPr>
        <p:txBody>
          <a:bodyPr/>
          <a:lstStyle/>
          <a:p>
            <a:r>
              <a:rPr lang="en-US" dirty="0" smtClean="0"/>
              <a:t>Endothermic reactions </a:t>
            </a:r>
            <a:r>
              <a:rPr lang="en-US" b="1" dirty="0" smtClean="0"/>
              <a:t>ABSORB</a:t>
            </a:r>
            <a:r>
              <a:rPr lang="en-US" dirty="0" smtClean="0"/>
              <a:t> energy, and that makes them </a:t>
            </a:r>
            <a:r>
              <a:rPr lang="en-US" b="1" dirty="0" smtClean="0"/>
              <a:t>feel cold</a:t>
            </a:r>
            <a:r>
              <a:rPr lang="en-US" dirty="0" smtClean="0"/>
              <a:t> to the touch.</a:t>
            </a:r>
            <a:endParaRPr lang="en-US" dirty="0"/>
          </a:p>
        </p:txBody>
      </p:sp>
      <p:grpSp>
        <p:nvGrpSpPr>
          <p:cNvPr id="14" name="Group 13"/>
          <p:cNvGrpSpPr/>
          <p:nvPr/>
        </p:nvGrpSpPr>
        <p:grpSpPr>
          <a:xfrm>
            <a:off x="381000" y="2895600"/>
            <a:ext cx="8458199" cy="3581400"/>
            <a:chOff x="533401" y="2819400"/>
            <a:chExt cx="8458199" cy="3581400"/>
          </a:xfrm>
        </p:grpSpPr>
        <p:cxnSp>
          <p:nvCxnSpPr>
            <p:cNvPr id="17" name="Straight Arrow Connector 16"/>
            <p:cNvCxnSpPr/>
            <p:nvPr/>
          </p:nvCxnSpPr>
          <p:spPr>
            <a:xfrm>
              <a:off x="1732769" y="5729237"/>
              <a:ext cx="3598108"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218754" y="2819400"/>
              <a:ext cx="0" cy="248192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75131" y="5985988"/>
              <a:ext cx="1456377" cy="41481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Time</a:t>
              </a:r>
              <a:endParaRPr lang="en-US" dirty="0"/>
            </a:p>
          </p:txBody>
        </p:sp>
        <p:sp>
          <p:nvSpPr>
            <p:cNvPr id="21" name="TextBox 20"/>
            <p:cNvSpPr txBox="1"/>
            <p:nvPr/>
          </p:nvSpPr>
          <p:spPr>
            <a:xfrm rot="16200000">
              <a:off x="13555" y="3938329"/>
              <a:ext cx="1454919" cy="4152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Energy</a:t>
              </a:r>
              <a:endParaRPr lang="en-US" dirty="0"/>
            </a:p>
          </p:txBody>
        </p:sp>
        <p:sp>
          <p:nvSpPr>
            <p:cNvPr id="23" name="Freeform 22"/>
            <p:cNvSpPr/>
            <p:nvPr/>
          </p:nvSpPr>
          <p:spPr>
            <a:xfrm>
              <a:off x="1525172" y="3001107"/>
              <a:ext cx="3123028" cy="2332893"/>
            </a:xfrm>
            <a:custGeom>
              <a:avLst/>
              <a:gdLst>
                <a:gd name="connsiteX0" fmla="*/ 0 w 3123028"/>
                <a:gd name="connsiteY0" fmla="*/ 2006991 h 2332893"/>
                <a:gd name="connsiteX1" fmla="*/ 689317 w 3123028"/>
                <a:gd name="connsiteY1" fmla="*/ 2021059 h 2332893"/>
                <a:gd name="connsiteX2" fmla="*/ 1463040 w 3123028"/>
                <a:gd name="connsiteY2" fmla="*/ 135988 h 2332893"/>
                <a:gd name="connsiteX3" fmla="*/ 2405576 w 3123028"/>
                <a:gd name="connsiteY3" fmla="*/ 1205133 h 2332893"/>
                <a:gd name="connsiteX4" fmla="*/ 3123028 w 3123028"/>
                <a:gd name="connsiteY4" fmla="*/ 1388013 h 2332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028" h="2332893">
                  <a:moveTo>
                    <a:pt x="0" y="2006991"/>
                  </a:moveTo>
                  <a:cubicBezTo>
                    <a:pt x="222738" y="2169942"/>
                    <a:pt x="445477" y="2332893"/>
                    <a:pt x="689317" y="2021059"/>
                  </a:cubicBezTo>
                  <a:cubicBezTo>
                    <a:pt x="933157" y="1709225"/>
                    <a:pt x="1176997" y="271976"/>
                    <a:pt x="1463040" y="135988"/>
                  </a:cubicBezTo>
                  <a:cubicBezTo>
                    <a:pt x="1749083" y="0"/>
                    <a:pt x="2128911" y="996462"/>
                    <a:pt x="2405576" y="1205133"/>
                  </a:cubicBezTo>
                  <a:cubicBezTo>
                    <a:pt x="2682241" y="1413804"/>
                    <a:pt x="2902634" y="1400908"/>
                    <a:pt x="3123028" y="1388013"/>
                  </a:cubicBezTo>
                </a:path>
              </a:pathLst>
            </a:custGeom>
            <a:ln w="762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1752600" y="4419600"/>
              <a:ext cx="4267200" cy="0"/>
            </a:xfrm>
            <a:prstGeom prst="line">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752600" y="5257800"/>
              <a:ext cx="4343400" cy="0"/>
            </a:xfrm>
            <a:prstGeom prst="line">
              <a:avLst/>
            </a:prstGeom>
            <a:ln w="381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943600" y="3992940"/>
              <a:ext cx="609600" cy="1569660"/>
            </a:xfrm>
            <a:prstGeom prst="rect">
              <a:avLst/>
            </a:prstGeom>
            <a:noFill/>
          </p:spPr>
          <p:txBody>
            <a:bodyPr wrap="square" rtlCol="0">
              <a:spAutoFit/>
            </a:bodyPr>
            <a:lstStyle/>
            <a:p>
              <a:r>
                <a:rPr lang="en-US" sz="9600" dirty="0" smtClean="0"/>
                <a:t>}</a:t>
              </a:r>
              <a:endParaRPr lang="en-US" sz="9600" dirty="0"/>
            </a:p>
          </p:txBody>
        </p:sp>
        <p:sp>
          <p:nvSpPr>
            <p:cNvPr id="27" name="TextBox 26"/>
            <p:cNvSpPr txBox="1"/>
            <p:nvPr/>
          </p:nvSpPr>
          <p:spPr>
            <a:xfrm>
              <a:off x="6477000" y="3352800"/>
              <a:ext cx="2514600" cy="267765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smtClean="0"/>
                <a:t>We end with MORE energy than we started with! The extra energy was absorbed from around the reaction.</a:t>
              </a:r>
              <a:endParaRPr lang="en-US" sz="2400" dirty="0"/>
            </a:p>
          </p:txBody>
        </p:sp>
      </p:grpSp>
      <p:sp>
        <p:nvSpPr>
          <p:cNvPr id="5" name="Footer Placeholder 4"/>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p:txBody>
          <a:bodyPr/>
          <a:lstStyle/>
          <a:p>
            <a:r>
              <a:rPr lang="en-US" sz="3600" b="1" dirty="0" smtClean="0">
                <a:solidFill>
                  <a:schemeClr val="accent1"/>
                </a:solidFill>
              </a:rPr>
              <a:t>Examples of Endothermic Reactions</a:t>
            </a:r>
            <a:r>
              <a:rPr lang="en-US" dirty="0" smtClean="0"/>
              <a:t>:</a:t>
            </a:r>
          </a:p>
          <a:p>
            <a:pPr lvl="1"/>
            <a:r>
              <a:rPr lang="en-US" dirty="0" smtClean="0"/>
              <a:t>Melting Ice (heat goes into the solid ice to make it liquid water)</a:t>
            </a:r>
          </a:p>
          <a:p>
            <a:pPr lvl="1"/>
            <a:r>
              <a:rPr lang="en-US" dirty="0" smtClean="0"/>
              <a:t>Photosynthesis (plants absorb sunlight to make food)</a:t>
            </a:r>
          </a:p>
          <a:p>
            <a:pPr lvl="1"/>
            <a:r>
              <a:rPr lang="en-US" dirty="0" smtClean="0"/>
              <a:t>Instant Ice Packs (used for first aid)</a:t>
            </a:r>
          </a:p>
          <a:p>
            <a:pPr lvl="1"/>
            <a:r>
              <a:rPr lang="en-US" dirty="0" smtClean="0"/>
              <a:t>And this one…</a:t>
            </a:r>
          </a:p>
          <a:p>
            <a:pPr lvl="1"/>
            <a:endParaRPr lang="en-US" dirty="0"/>
          </a:p>
        </p:txBody>
      </p:sp>
      <p:sp>
        <p:nvSpPr>
          <p:cNvPr id="4" name="Footer Placeholder 3"/>
          <p:cNvSpPr>
            <a:spLocks noGrp="1"/>
          </p:cNvSpPr>
          <p:nvPr>
            <p:ph type="ftr" sz="quarter" idx="11"/>
          </p:nvPr>
        </p:nvSpPr>
        <p:spPr/>
        <p:txBody>
          <a:bodyPr/>
          <a:lstStyle/>
          <a:p>
            <a:r>
              <a:rPr lang="en-US" smtClean="0"/>
              <a:t>Physical Science - 8th Grade</a:t>
            </a:r>
            <a:endParaRPr lang="en-US" dirty="0" smtClean="0"/>
          </a:p>
        </p:txBody>
      </p:sp>
    </p:spTree>
    <p:extLst>
      <p:ext uri="{BB962C8B-B14F-4D97-AF65-F5344CB8AC3E}">
        <p14:creationId xmlns:p14="http://schemas.microsoft.com/office/powerpoint/2010/main" val="1341178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4" name="Footer Placeholder 3"/>
          <p:cNvSpPr>
            <a:spLocks noGrp="1"/>
          </p:cNvSpPr>
          <p:nvPr>
            <p:ph type="ftr" sz="quarter" idx="11"/>
          </p:nvPr>
        </p:nvSpPr>
        <p:spPr/>
        <p:txBody>
          <a:bodyPr/>
          <a:lstStyle/>
          <a:p>
            <a:r>
              <a:rPr lang="en-US" smtClean="0"/>
              <a:t>Physical Science - 8th Grade</a:t>
            </a:r>
            <a:endParaRPr lang="en-US" dirty="0" smtClean="0"/>
          </a:p>
        </p:txBody>
      </p:sp>
      <p:pic>
        <p:nvPicPr>
          <p:cNvPr id="5" name="Video--_Cool_ Reaction_ Ammonium Thiocyanate and Barium Hydroxide 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01762" y="1404920"/>
            <a:ext cx="6294438" cy="4721243"/>
          </a:xfrm>
        </p:spPr>
      </p:pic>
    </p:spTree>
    <p:extLst>
      <p:ext uri="{BB962C8B-B14F-4D97-AF65-F5344CB8AC3E}">
        <p14:creationId xmlns:p14="http://schemas.microsoft.com/office/powerpoint/2010/main" val="1488305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a:xfrm>
            <a:off x="457200" y="1600201"/>
            <a:ext cx="8229600" cy="1447800"/>
          </a:xfrm>
        </p:spPr>
        <p:txBody>
          <a:bodyPr/>
          <a:lstStyle/>
          <a:p>
            <a:r>
              <a:rPr lang="en-US" dirty="0" smtClean="0"/>
              <a:t>Which type of reaction is being shown in the picture, exothermic or endothermic?</a:t>
            </a:r>
            <a:endParaRPr lang="en-US" dirty="0"/>
          </a:p>
        </p:txBody>
      </p:sp>
      <p:pic>
        <p:nvPicPr>
          <p:cNvPr id="3076" name="Picture 4" descr="File:ThermiteReaction.jpg">
            <a:hlinkClick r:id="rId2"/>
          </p:cNvPr>
          <p:cNvPicPr>
            <a:picLocks noChangeAspect="1" noChangeArrowheads="1"/>
          </p:cNvPicPr>
          <p:nvPr/>
        </p:nvPicPr>
        <p:blipFill>
          <a:blip r:embed="rId3" cstate="print"/>
          <a:srcRect/>
          <a:stretch>
            <a:fillRect/>
          </a:stretch>
        </p:blipFill>
        <p:spPr bwMode="auto">
          <a:xfrm>
            <a:off x="1600200" y="2667001"/>
            <a:ext cx="2971800" cy="3295896"/>
          </a:xfrm>
          <a:prstGeom prst="rect">
            <a:avLst/>
          </a:prstGeom>
          <a:noFill/>
        </p:spPr>
      </p:pic>
      <p:sp>
        <p:nvSpPr>
          <p:cNvPr id="7" name="Rectangle 6"/>
          <p:cNvSpPr/>
          <p:nvPr/>
        </p:nvSpPr>
        <p:spPr>
          <a:xfrm>
            <a:off x="1676400" y="6019800"/>
            <a:ext cx="2707408" cy="369332"/>
          </a:xfrm>
          <a:prstGeom prst="rect">
            <a:avLst/>
          </a:prstGeom>
        </p:spPr>
        <p:txBody>
          <a:bodyPr wrap="none">
            <a:spAutoFit/>
          </a:bodyPr>
          <a:lstStyle/>
          <a:p>
            <a:r>
              <a:rPr lang="en-US" dirty="0" smtClean="0"/>
              <a:t>Fe</a:t>
            </a:r>
            <a:r>
              <a:rPr lang="en-US" baseline="-25000" dirty="0" smtClean="0"/>
              <a:t>2</a:t>
            </a:r>
            <a:r>
              <a:rPr lang="en-US" dirty="0" smtClean="0"/>
              <a:t>O</a:t>
            </a:r>
            <a:r>
              <a:rPr lang="en-US" baseline="-25000" dirty="0" smtClean="0"/>
              <a:t>3</a:t>
            </a:r>
            <a:r>
              <a:rPr lang="en-US" dirty="0" smtClean="0"/>
              <a:t> + 2 Al → 2 Fe + Al</a:t>
            </a:r>
            <a:r>
              <a:rPr lang="en-US" baseline="-25000" dirty="0" smtClean="0"/>
              <a:t>2</a:t>
            </a:r>
            <a:r>
              <a:rPr lang="en-US" dirty="0" smtClean="0"/>
              <a:t>O</a:t>
            </a:r>
            <a:r>
              <a:rPr lang="en-US" baseline="-25000" dirty="0" smtClean="0"/>
              <a:t>3</a:t>
            </a:r>
            <a:endParaRPr lang="en-US" dirty="0"/>
          </a:p>
        </p:txBody>
      </p:sp>
      <p:sp>
        <p:nvSpPr>
          <p:cNvPr id="8" name="TextBox 7"/>
          <p:cNvSpPr txBox="1"/>
          <p:nvPr/>
        </p:nvSpPr>
        <p:spPr>
          <a:xfrm>
            <a:off x="4800600" y="3124200"/>
            <a:ext cx="3581400" cy="2369880"/>
          </a:xfrm>
          <a:prstGeom prst="rect">
            <a:avLst/>
          </a:prstGeom>
          <a:noFill/>
        </p:spPr>
        <p:txBody>
          <a:bodyPr wrap="square" rtlCol="0">
            <a:spAutoFit/>
          </a:bodyPr>
          <a:lstStyle/>
          <a:p>
            <a:pPr algn="ctr"/>
            <a:r>
              <a:rPr lang="en-US" sz="3600" b="1" dirty="0" smtClean="0">
                <a:solidFill>
                  <a:schemeClr val="accent5"/>
                </a:solidFill>
                <a:latin typeface="Comic Sans MS" pitchFamily="66" charset="0"/>
              </a:rPr>
              <a:t>EXOTHERMIC</a:t>
            </a:r>
          </a:p>
          <a:p>
            <a:pPr algn="ctr"/>
            <a:r>
              <a:rPr lang="en-US" sz="2800" dirty="0" smtClean="0"/>
              <a:t>You can see from the picture that heat is being </a:t>
            </a:r>
            <a:r>
              <a:rPr lang="en-US" sz="2800" b="1" dirty="0" smtClean="0"/>
              <a:t>RELEASED</a:t>
            </a:r>
            <a:r>
              <a:rPr lang="en-US" sz="2800" dirty="0" smtClean="0"/>
              <a:t> by this chemical reaction.</a:t>
            </a:r>
            <a:endParaRPr lang="en-US" sz="2800" dirty="0"/>
          </a:p>
        </p:txBody>
      </p:sp>
      <p:sp>
        <p:nvSpPr>
          <p:cNvPr id="5" name="Footer Placeholder 4"/>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a:xfrm>
            <a:off x="457200" y="1447801"/>
            <a:ext cx="8229600" cy="1524000"/>
          </a:xfrm>
        </p:spPr>
        <p:txBody>
          <a:bodyPr/>
          <a:lstStyle/>
          <a:p>
            <a:r>
              <a:rPr lang="en-US" dirty="0" smtClean="0"/>
              <a:t>What type of reaction is being shown in the animation below, exothermic or endothermic?</a:t>
            </a:r>
            <a:endParaRPr lang="en-US" dirty="0"/>
          </a:p>
        </p:txBody>
      </p:sp>
      <p:sp>
        <p:nvSpPr>
          <p:cNvPr id="45058" name="AutoShape 2" descr="http://ts3.mm.bing.net/th?id=I4887471534178930&amp;pid=1.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60" name="Picture 4" descr="http://www.sciencephoto.com/image/442073/large/C0118728-Baking_Soda_and_Vinegar-SPL.jpg">
            <a:hlinkClick r:id="rId3"/>
          </p:cNvPr>
          <p:cNvPicPr>
            <a:picLocks noChangeAspect="1" noChangeArrowheads="1"/>
          </p:cNvPicPr>
          <p:nvPr/>
        </p:nvPicPr>
        <p:blipFill>
          <a:blip r:embed="rId4" cstate="print"/>
          <a:srcRect/>
          <a:stretch>
            <a:fillRect/>
          </a:stretch>
        </p:blipFill>
        <p:spPr bwMode="auto">
          <a:xfrm>
            <a:off x="3276600" y="2667000"/>
            <a:ext cx="2438400" cy="3671454"/>
          </a:xfrm>
          <a:prstGeom prst="rect">
            <a:avLst/>
          </a:prstGeom>
          <a:noFill/>
        </p:spPr>
      </p:pic>
      <p:grpSp>
        <p:nvGrpSpPr>
          <p:cNvPr id="22" name="Group 21"/>
          <p:cNvGrpSpPr/>
          <p:nvPr/>
        </p:nvGrpSpPr>
        <p:grpSpPr>
          <a:xfrm>
            <a:off x="-1524000" y="4114800"/>
            <a:ext cx="1371600" cy="609600"/>
            <a:chOff x="381000" y="4038600"/>
            <a:chExt cx="1371600" cy="609600"/>
          </a:xfrm>
        </p:grpSpPr>
        <p:sp>
          <p:nvSpPr>
            <p:cNvPr id="7" name="TextBox 6"/>
            <p:cNvSpPr txBox="1"/>
            <p:nvPr/>
          </p:nvSpPr>
          <p:spPr>
            <a:xfrm>
              <a:off x="381000" y="40386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21" name="Straight Arrow Connector 20"/>
            <p:cNvCxnSpPr/>
            <p:nvPr/>
          </p:nvCxnSpPr>
          <p:spPr>
            <a:xfrm>
              <a:off x="990600" y="4648200"/>
              <a:ext cx="76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600200" y="5181600"/>
            <a:ext cx="1371600" cy="609600"/>
            <a:chOff x="381000" y="4038600"/>
            <a:chExt cx="1371600" cy="609600"/>
          </a:xfrm>
        </p:grpSpPr>
        <p:sp>
          <p:nvSpPr>
            <p:cNvPr id="24" name="TextBox 23"/>
            <p:cNvSpPr txBox="1"/>
            <p:nvPr/>
          </p:nvSpPr>
          <p:spPr>
            <a:xfrm>
              <a:off x="381000" y="40386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25" name="Straight Arrow Connector 24"/>
            <p:cNvCxnSpPr/>
            <p:nvPr/>
          </p:nvCxnSpPr>
          <p:spPr>
            <a:xfrm>
              <a:off x="990600" y="4648200"/>
              <a:ext cx="76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9372600" y="3505200"/>
            <a:ext cx="1371600" cy="609600"/>
            <a:chOff x="9372600" y="3505200"/>
            <a:chExt cx="1371600" cy="609600"/>
          </a:xfrm>
        </p:grpSpPr>
        <p:sp>
          <p:nvSpPr>
            <p:cNvPr id="27" name="TextBox 26"/>
            <p:cNvSpPr txBox="1"/>
            <p:nvPr/>
          </p:nvSpPr>
          <p:spPr>
            <a:xfrm>
              <a:off x="9448800" y="35052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28" name="Straight Arrow Connector 27"/>
            <p:cNvCxnSpPr/>
            <p:nvPr/>
          </p:nvCxnSpPr>
          <p:spPr>
            <a:xfrm flipH="1">
              <a:off x="9372600" y="41148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9525000" y="4876800"/>
            <a:ext cx="1371600" cy="609600"/>
            <a:chOff x="9372600" y="3505200"/>
            <a:chExt cx="1371600" cy="609600"/>
          </a:xfrm>
        </p:grpSpPr>
        <p:sp>
          <p:nvSpPr>
            <p:cNvPr id="33" name="TextBox 32"/>
            <p:cNvSpPr txBox="1"/>
            <p:nvPr/>
          </p:nvSpPr>
          <p:spPr>
            <a:xfrm>
              <a:off x="9448800" y="35052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34" name="Straight Arrow Connector 33"/>
            <p:cNvCxnSpPr/>
            <p:nvPr/>
          </p:nvCxnSpPr>
          <p:spPr>
            <a:xfrm flipH="1">
              <a:off x="9372600" y="41148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524000" y="4114800"/>
            <a:ext cx="1371600" cy="609600"/>
            <a:chOff x="381000" y="4038600"/>
            <a:chExt cx="1371600" cy="609600"/>
          </a:xfrm>
        </p:grpSpPr>
        <p:sp>
          <p:nvSpPr>
            <p:cNvPr id="36" name="TextBox 35"/>
            <p:cNvSpPr txBox="1"/>
            <p:nvPr/>
          </p:nvSpPr>
          <p:spPr>
            <a:xfrm>
              <a:off x="381000" y="40386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37" name="Straight Arrow Connector 36"/>
            <p:cNvCxnSpPr/>
            <p:nvPr/>
          </p:nvCxnSpPr>
          <p:spPr>
            <a:xfrm>
              <a:off x="990600" y="4648200"/>
              <a:ext cx="76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1600200" y="5181600"/>
            <a:ext cx="1371600" cy="609600"/>
            <a:chOff x="381000" y="4038600"/>
            <a:chExt cx="1371600" cy="609600"/>
          </a:xfrm>
        </p:grpSpPr>
        <p:sp>
          <p:nvSpPr>
            <p:cNvPr id="39" name="TextBox 38"/>
            <p:cNvSpPr txBox="1"/>
            <p:nvPr/>
          </p:nvSpPr>
          <p:spPr>
            <a:xfrm>
              <a:off x="381000" y="40386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40" name="Straight Arrow Connector 39"/>
            <p:cNvCxnSpPr/>
            <p:nvPr/>
          </p:nvCxnSpPr>
          <p:spPr>
            <a:xfrm>
              <a:off x="990600" y="4648200"/>
              <a:ext cx="76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9372600" y="3505200"/>
            <a:ext cx="1371600" cy="609600"/>
            <a:chOff x="9372600" y="3505200"/>
            <a:chExt cx="1371600" cy="609600"/>
          </a:xfrm>
        </p:grpSpPr>
        <p:sp>
          <p:nvSpPr>
            <p:cNvPr id="42" name="TextBox 41"/>
            <p:cNvSpPr txBox="1"/>
            <p:nvPr/>
          </p:nvSpPr>
          <p:spPr>
            <a:xfrm>
              <a:off x="9448800" y="35052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43" name="Straight Arrow Connector 42"/>
            <p:cNvCxnSpPr/>
            <p:nvPr/>
          </p:nvCxnSpPr>
          <p:spPr>
            <a:xfrm flipH="1">
              <a:off x="9372600" y="41148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9525000" y="4876800"/>
            <a:ext cx="1371600" cy="609600"/>
            <a:chOff x="9372600" y="3505200"/>
            <a:chExt cx="1371600" cy="609600"/>
          </a:xfrm>
        </p:grpSpPr>
        <p:sp>
          <p:nvSpPr>
            <p:cNvPr id="45" name="TextBox 44"/>
            <p:cNvSpPr txBox="1"/>
            <p:nvPr/>
          </p:nvSpPr>
          <p:spPr>
            <a:xfrm>
              <a:off x="9448800" y="35052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46" name="Straight Arrow Connector 45"/>
            <p:cNvCxnSpPr/>
            <p:nvPr/>
          </p:nvCxnSpPr>
          <p:spPr>
            <a:xfrm flipH="1">
              <a:off x="9372600" y="41148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1524000" y="4114800"/>
            <a:ext cx="1371600" cy="609600"/>
            <a:chOff x="381000" y="4038600"/>
            <a:chExt cx="1371600" cy="609600"/>
          </a:xfrm>
        </p:grpSpPr>
        <p:sp>
          <p:nvSpPr>
            <p:cNvPr id="48" name="TextBox 47"/>
            <p:cNvSpPr txBox="1"/>
            <p:nvPr/>
          </p:nvSpPr>
          <p:spPr>
            <a:xfrm>
              <a:off x="381000" y="40386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49" name="Straight Arrow Connector 48"/>
            <p:cNvCxnSpPr/>
            <p:nvPr/>
          </p:nvCxnSpPr>
          <p:spPr>
            <a:xfrm>
              <a:off x="990600" y="4648200"/>
              <a:ext cx="76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1600200" y="5181600"/>
            <a:ext cx="1371600" cy="609600"/>
            <a:chOff x="381000" y="4038600"/>
            <a:chExt cx="1371600" cy="609600"/>
          </a:xfrm>
        </p:grpSpPr>
        <p:sp>
          <p:nvSpPr>
            <p:cNvPr id="51" name="TextBox 50"/>
            <p:cNvSpPr txBox="1"/>
            <p:nvPr/>
          </p:nvSpPr>
          <p:spPr>
            <a:xfrm>
              <a:off x="381000" y="40386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52" name="Straight Arrow Connector 51"/>
            <p:cNvCxnSpPr/>
            <p:nvPr/>
          </p:nvCxnSpPr>
          <p:spPr>
            <a:xfrm>
              <a:off x="990600" y="4648200"/>
              <a:ext cx="76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9372600" y="3505200"/>
            <a:ext cx="1371600" cy="609600"/>
            <a:chOff x="9372600" y="3505200"/>
            <a:chExt cx="1371600" cy="609600"/>
          </a:xfrm>
        </p:grpSpPr>
        <p:sp>
          <p:nvSpPr>
            <p:cNvPr id="54" name="TextBox 53"/>
            <p:cNvSpPr txBox="1"/>
            <p:nvPr/>
          </p:nvSpPr>
          <p:spPr>
            <a:xfrm>
              <a:off x="9448800" y="35052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55" name="Straight Arrow Connector 54"/>
            <p:cNvCxnSpPr/>
            <p:nvPr/>
          </p:nvCxnSpPr>
          <p:spPr>
            <a:xfrm flipH="1">
              <a:off x="9372600" y="41148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9525000" y="4876800"/>
            <a:ext cx="1371600" cy="609600"/>
            <a:chOff x="9372600" y="3505200"/>
            <a:chExt cx="1371600" cy="609600"/>
          </a:xfrm>
        </p:grpSpPr>
        <p:sp>
          <p:nvSpPr>
            <p:cNvPr id="57" name="TextBox 56"/>
            <p:cNvSpPr txBox="1"/>
            <p:nvPr/>
          </p:nvSpPr>
          <p:spPr>
            <a:xfrm>
              <a:off x="9448800" y="35052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58" name="Straight Arrow Connector 57"/>
            <p:cNvCxnSpPr/>
            <p:nvPr/>
          </p:nvCxnSpPr>
          <p:spPr>
            <a:xfrm flipH="1">
              <a:off x="9372600" y="41148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1524000" y="4114800"/>
            <a:ext cx="1371600" cy="609600"/>
            <a:chOff x="381000" y="4038600"/>
            <a:chExt cx="1371600" cy="609600"/>
          </a:xfrm>
        </p:grpSpPr>
        <p:sp>
          <p:nvSpPr>
            <p:cNvPr id="60" name="TextBox 59"/>
            <p:cNvSpPr txBox="1"/>
            <p:nvPr/>
          </p:nvSpPr>
          <p:spPr>
            <a:xfrm>
              <a:off x="381000" y="40386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61" name="Straight Arrow Connector 60"/>
            <p:cNvCxnSpPr/>
            <p:nvPr/>
          </p:nvCxnSpPr>
          <p:spPr>
            <a:xfrm>
              <a:off x="990600" y="4648200"/>
              <a:ext cx="76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1600200" y="5181600"/>
            <a:ext cx="1371600" cy="609600"/>
            <a:chOff x="381000" y="4038600"/>
            <a:chExt cx="1371600" cy="609600"/>
          </a:xfrm>
        </p:grpSpPr>
        <p:sp>
          <p:nvSpPr>
            <p:cNvPr id="63" name="TextBox 62"/>
            <p:cNvSpPr txBox="1"/>
            <p:nvPr/>
          </p:nvSpPr>
          <p:spPr>
            <a:xfrm>
              <a:off x="381000" y="40386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64" name="Straight Arrow Connector 63"/>
            <p:cNvCxnSpPr/>
            <p:nvPr/>
          </p:nvCxnSpPr>
          <p:spPr>
            <a:xfrm>
              <a:off x="990600" y="4648200"/>
              <a:ext cx="76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9372600" y="3505200"/>
            <a:ext cx="1371600" cy="609600"/>
            <a:chOff x="9372600" y="3505200"/>
            <a:chExt cx="1371600" cy="609600"/>
          </a:xfrm>
        </p:grpSpPr>
        <p:sp>
          <p:nvSpPr>
            <p:cNvPr id="66" name="TextBox 65"/>
            <p:cNvSpPr txBox="1"/>
            <p:nvPr/>
          </p:nvSpPr>
          <p:spPr>
            <a:xfrm>
              <a:off x="9448800" y="35052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67" name="Straight Arrow Connector 66"/>
            <p:cNvCxnSpPr/>
            <p:nvPr/>
          </p:nvCxnSpPr>
          <p:spPr>
            <a:xfrm flipH="1">
              <a:off x="9372600" y="41148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9525000" y="4876800"/>
            <a:ext cx="1371600" cy="609600"/>
            <a:chOff x="9372600" y="3505200"/>
            <a:chExt cx="1371600" cy="609600"/>
          </a:xfrm>
        </p:grpSpPr>
        <p:sp>
          <p:nvSpPr>
            <p:cNvPr id="69" name="TextBox 68"/>
            <p:cNvSpPr txBox="1"/>
            <p:nvPr/>
          </p:nvSpPr>
          <p:spPr>
            <a:xfrm>
              <a:off x="9448800" y="35052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70" name="Straight Arrow Connector 69"/>
            <p:cNvCxnSpPr/>
            <p:nvPr/>
          </p:nvCxnSpPr>
          <p:spPr>
            <a:xfrm flipH="1">
              <a:off x="9372600" y="41148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1524000" y="4114800"/>
            <a:ext cx="1371600" cy="609600"/>
            <a:chOff x="381000" y="4038600"/>
            <a:chExt cx="1371600" cy="609600"/>
          </a:xfrm>
        </p:grpSpPr>
        <p:sp>
          <p:nvSpPr>
            <p:cNvPr id="72" name="TextBox 71"/>
            <p:cNvSpPr txBox="1"/>
            <p:nvPr/>
          </p:nvSpPr>
          <p:spPr>
            <a:xfrm>
              <a:off x="381000" y="40386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73" name="Straight Arrow Connector 72"/>
            <p:cNvCxnSpPr/>
            <p:nvPr/>
          </p:nvCxnSpPr>
          <p:spPr>
            <a:xfrm>
              <a:off x="990600" y="4648200"/>
              <a:ext cx="76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1600200" y="5181600"/>
            <a:ext cx="1371600" cy="609600"/>
            <a:chOff x="381000" y="4038600"/>
            <a:chExt cx="1371600" cy="609600"/>
          </a:xfrm>
        </p:grpSpPr>
        <p:sp>
          <p:nvSpPr>
            <p:cNvPr id="75" name="TextBox 74"/>
            <p:cNvSpPr txBox="1"/>
            <p:nvPr/>
          </p:nvSpPr>
          <p:spPr>
            <a:xfrm>
              <a:off x="381000" y="40386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76" name="Straight Arrow Connector 75"/>
            <p:cNvCxnSpPr/>
            <p:nvPr/>
          </p:nvCxnSpPr>
          <p:spPr>
            <a:xfrm>
              <a:off x="990600" y="4648200"/>
              <a:ext cx="76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9372600" y="3505200"/>
            <a:ext cx="1371600" cy="609600"/>
            <a:chOff x="9372600" y="3505200"/>
            <a:chExt cx="1371600" cy="609600"/>
          </a:xfrm>
        </p:grpSpPr>
        <p:sp>
          <p:nvSpPr>
            <p:cNvPr id="78" name="TextBox 77"/>
            <p:cNvSpPr txBox="1"/>
            <p:nvPr/>
          </p:nvSpPr>
          <p:spPr>
            <a:xfrm>
              <a:off x="9448800" y="35052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79" name="Straight Arrow Connector 78"/>
            <p:cNvCxnSpPr/>
            <p:nvPr/>
          </p:nvCxnSpPr>
          <p:spPr>
            <a:xfrm flipH="1">
              <a:off x="9372600" y="41148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grpSp>
        <p:nvGrpSpPr>
          <p:cNvPr id="80" name="Group 79"/>
          <p:cNvGrpSpPr/>
          <p:nvPr/>
        </p:nvGrpSpPr>
        <p:grpSpPr>
          <a:xfrm>
            <a:off x="9525000" y="4876800"/>
            <a:ext cx="1371600" cy="609600"/>
            <a:chOff x="9372600" y="3505200"/>
            <a:chExt cx="1371600" cy="609600"/>
          </a:xfrm>
        </p:grpSpPr>
        <p:sp>
          <p:nvSpPr>
            <p:cNvPr id="81" name="TextBox 80"/>
            <p:cNvSpPr txBox="1"/>
            <p:nvPr/>
          </p:nvSpPr>
          <p:spPr>
            <a:xfrm>
              <a:off x="9448800" y="3505200"/>
              <a:ext cx="1295400" cy="584775"/>
            </a:xfrm>
            <a:prstGeom prst="rect">
              <a:avLst/>
            </a:prstGeom>
            <a:noFill/>
          </p:spPr>
          <p:txBody>
            <a:bodyPr wrap="square" rtlCol="0">
              <a:spAutoFit/>
            </a:bodyPr>
            <a:lstStyle/>
            <a:p>
              <a:pPr algn="ctr"/>
              <a:r>
                <a:rPr lang="en-US" sz="3200" dirty="0" smtClean="0">
                  <a:solidFill>
                    <a:srgbClr val="FF0000"/>
                  </a:solidFill>
                  <a:latin typeface="Comic Sans MS" pitchFamily="66" charset="0"/>
                </a:rPr>
                <a:t>heat</a:t>
              </a:r>
              <a:endParaRPr lang="en-US" sz="3200" dirty="0">
                <a:solidFill>
                  <a:srgbClr val="FF0000"/>
                </a:solidFill>
                <a:latin typeface="Comic Sans MS" pitchFamily="66" charset="0"/>
              </a:endParaRPr>
            </a:p>
          </p:txBody>
        </p:sp>
        <p:cxnSp>
          <p:nvCxnSpPr>
            <p:cNvPr id="82" name="Straight Arrow Connector 81"/>
            <p:cNvCxnSpPr/>
            <p:nvPr/>
          </p:nvCxnSpPr>
          <p:spPr>
            <a:xfrm flipH="1">
              <a:off x="9372600" y="4114800"/>
              <a:ext cx="8382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83" name="TextBox 82"/>
          <p:cNvSpPr txBox="1"/>
          <p:nvPr/>
        </p:nvSpPr>
        <p:spPr>
          <a:xfrm>
            <a:off x="1676400" y="2514600"/>
            <a:ext cx="5867400"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b="1" dirty="0" smtClean="0">
                <a:solidFill>
                  <a:schemeClr val="accent5"/>
                </a:solidFill>
                <a:latin typeface="Comic Sans MS" pitchFamily="66" charset="0"/>
              </a:rPr>
              <a:t>ENDOTHERMIC</a:t>
            </a:r>
          </a:p>
          <a:p>
            <a:pPr algn="ctr"/>
            <a:r>
              <a:rPr lang="en-US" sz="2800" dirty="0" smtClean="0"/>
              <a:t>This baking soda and vinegar reaction is </a:t>
            </a:r>
            <a:r>
              <a:rPr lang="en-US" sz="2800" b="1" dirty="0" smtClean="0"/>
              <a:t>absorbing</a:t>
            </a:r>
            <a:r>
              <a:rPr lang="en-US" sz="2800" dirty="0" smtClean="0"/>
              <a:t> the heat from the environment.</a:t>
            </a:r>
            <a:endParaRPr lang="en-US" sz="2800" dirty="0"/>
          </a:p>
        </p:txBody>
      </p:sp>
      <p:sp>
        <p:nvSpPr>
          <p:cNvPr id="5" name="Footer Placeholder 4"/>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1.71138E-6 L 0.54167 0.11101 " pathEditMode="relative" rAng="0" ptsTypes="AA">
                                      <p:cBhvr>
                                        <p:cTn id="6" dur="3000" fill="hold"/>
                                        <p:tgtEl>
                                          <p:spTgt spid="22"/>
                                        </p:tgtEl>
                                        <p:attrNameLst>
                                          <p:attrName>ppt_x</p:attrName>
                                          <p:attrName>ppt_y</p:attrName>
                                        </p:attrNameLst>
                                      </p:cBhvr>
                                      <p:rCtr x="27100" y="5600"/>
                                    </p:animMotion>
                                  </p:childTnLst>
                                </p:cTn>
                              </p:par>
                            </p:childTnLst>
                          </p:cTn>
                        </p:par>
                        <p:par>
                          <p:cTn id="7" fill="hold">
                            <p:stCondLst>
                              <p:cond delay="3000"/>
                            </p:stCondLst>
                            <p:childTnLst>
                              <p:par>
                                <p:cTn id="8" presetID="10" presetClass="exit" presetSubtype="0" fill="hold" nodeType="afterEffect">
                                  <p:stCondLst>
                                    <p:cond delay="0"/>
                                  </p:stCondLst>
                                  <p:childTnLst>
                                    <p:animEffect transition="out" filter="fade">
                                      <p:cBhvr>
                                        <p:cTn id="9" dur="2000"/>
                                        <p:tgtEl>
                                          <p:spTgt spid="22"/>
                                        </p:tgtEl>
                                      </p:cBhvr>
                                    </p:animEffect>
                                    <p:set>
                                      <p:cBhvr>
                                        <p:cTn id="10" dur="1" fill="hold">
                                          <p:stCondLst>
                                            <p:cond delay="1999"/>
                                          </p:stCondLst>
                                        </p:cTn>
                                        <p:tgtEl>
                                          <p:spTgt spid="22"/>
                                        </p:tgtEl>
                                        <p:attrNameLst>
                                          <p:attrName>style.visibility</p:attrName>
                                        </p:attrNameLst>
                                      </p:cBhvr>
                                      <p:to>
                                        <p:strVal val="hidden"/>
                                      </p:to>
                                    </p:set>
                                  </p:childTnLst>
                                </p:cTn>
                              </p:par>
                            </p:childTnLst>
                          </p:cTn>
                        </p:par>
                        <p:par>
                          <p:cTn id="11" fill="hold">
                            <p:stCondLst>
                              <p:cond delay="5000"/>
                            </p:stCondLst>
                            <p:childTnLst>
                              <p:par>
                                <p:cTn id="12" presetID="63" presetClass="path" presetSubtype="0" accel="50000" decel="50000" fill="hold" nodeType="afterEffect">
                                  <p:stCondLst>
                                    <p:cond delay="0"/>
                                  </p:stCondLst>
                                  <p:childTnLst>
                                    <p:animMotion origin="layout" path="M 0 4.85549E-6 L 0.56667 0.01109 " pathEditMode="relative" rAng="0" ptsTypes="AA">
                                      <p:cBhvr>
                                        <p:cTn id="13" dur="3000" fill="hold"/>
                                        <p:tgtEl>
                                          <p:spTgt spid="23"/>
                                        </p:tgtEl>
                                        <p:attrNameLst>
                                          <p:attrName>ppt_x</p:attrName>
                                          <p:attrName>ppt_y</p:attrName>
                                        </p:attrNameLst>
                                      </p:cBhvr>
                                      <p:rCtr x="28300" y="600"/>
                                    </p:animMotion>
                                  </p:childTnLst>
                                </p:cTn>
                              </p:par>
                            </p:childTnLst>
                          </p:cTn>
                        </p:par>
                        <p:par>
                          <p:cTn id="14" fill="hold">
                            <p:stCondLst>
                              <p:cond delay="8000"/>
                            </p:stCondLst>
                            <p:childTnLst>
                              <p:par>
                                <p:cTn id="15" presetID="10" presetClass="exit" presetSubtype="0" fill="hold" nodeType="afterEffect">
                                  <p:stCondLst>
                                    <p:cond delay="0"/>
                                  </p:stCondLst>
                                  <p:childTnLst>
                                    <p:animEffect transition="out" filter="fade">
                                      <p:cBhvr>
                                        <p:cTn id="16" dur="2000"/>
                                        <p:tgtEl>
                                          <p:spTgt spid="23"/>
                                        </p:tgtEl>
                                      </p:cBhvr>
                                    </p:animEffect>
                                    <p:set>
                                      <p:cBhvr>
                                        <p:cTn id="17" dur="1" fill="hold">
                                          <p:stCondLst>
                                            <p:cond delay="1999"/>
                                          </p:stCondLst>
                                        </p:cTn>
                                        <p:tgtEl>
                                          <p:spTgt spid="23"/>
                                        </p:tgtEl>
                                        <p:attrNameLst>
                                          <p:attrName>style.visibility</p:attrName>
                                        </p:attrNameLst>
                                      </p:cBhvr>
                                      <p:to>
                                        <p:strVal val="hidden"/>
                                      </p:to>
                                    </p:set>
                                  </p:childTnLst>
                                </p:cTn>
                              </p:par>
                            </p:childTnLst>
                          </p:cTn>
                        </p:par>
                        <p:par>
                          <p:cTn id="18" fill="hold">
                            <p:stCondLst>
                              <p:cond delay="10000"/>
                            </p:stCondLst>
                            <p:childTnLst>
                              <p:par>
                                <p:cTn id="19" presetID="35" presetClass="path" presetSubtype="0" accel="50000" decel="50000" fill="hold" nodeType="afterEffect">
                                  <p:stCondLst>
                                    <p:cond delay="0"/>
                                  </p:stCondLst>
                                  <p:childTnLst>
                                    <p:animMotion origin="layout" path="M 0 -3.2948E-6 L -0.525 0.21087 " pathEditMode="relative" rAng="0" ptsTypes="AA">
                                      <p:cBhvr>
                                        <p:cTn id="20" dur="2000" fill="hold"/>
                                        <p:tgtEl>
                                          <p:spTgt spid="31"/>
                                        </p:tgtEl>
                                        <p:attrNameLst>
                                          <p:attrName>ppt_x</p:attrName>
                                          <p:attrName>ppt_y</p:attrName>
                                        </p:attrNameLst>
                                      </p:cBhvr>
                                      <p:rCtr x="-26200" y="10500"/>
                                    </p:animMotion>
                                  </p:childTnLst>
                                </p:cTn>
                              </p:par>
                            </p:childTnLst>
                          </p:cTn>
                        </p:par>
                        <p:par>
                          <p:cTn id="21" fill="hold">
                            <p:stCondLst>
                              <p:cond delay="12000"/>
                            </p:stCondLst>
                            <p:childTnLst>
                              <p:par>
                                <p:cTn id="22" presetID="10" presetClass="exit" presetSubtype="0" fill="hold" nodeType="afterEffect">
                                  <p:stCondLst>
                                    <p:cond delay="0"/>
                                  </p:stCondLst>
                                  <p:childTnLst>
                                    <p:animEffect transition="out" filter="fade">
                                      <p:cBhvr>
                                        <p:cTn id="23" dur="2000"/>
                                        <p:tgtEl>
                                          <p:spTgt spid="31"/>
                                        </p:tgtEl>
                                      </p:cBhvr>
                                    </p:animEffect>
                                    <p:set>
                                      <p:cBhvr>
                                        <p:cTn id="24" dur="1" fill="hold">
                                          <p:stCondLst>
                                            <p:cond delay="1999"/>
                                          </p:stCondLst>
                                        </p:cTn>
                                        <p:tgtEl>
                                          <p:spTgt spid="31"/>
                                        </p:tgtEl>
                                        <p:attrNameLst>
                                          <p:attrName>style.visibility</p:attrName>
                                        </p:attrNameLst>
                                      </p:cBhvr>
                                      <p:to>
                                        <p:strVal val="hidden"/>
                                      </p:to>
                                    </p:set>
                                  </p:childTnLst>
                                </p:cTn>
                              </p:par>
                            </p:childTnLst>
                          </p:cTn>
                        </p:par>
                        <p:par>
                          <p:cTn id="25" fill="hold">
                            <p:stCondLst>
                              <p:cond delay="14000"/>
                            </p:stCondLst>
                            <p:childTnLst>
                              <p:par>
                                <p:cTn id="26" presetID="35" presetClass="path" presetSubtype="0" accel="50000" decel="50000" fill="hold" nodeType="afterEffect">
                                  <p:stCondLst>
                                    <p:cond delay="0"/>
                                  </p:stCondLst>
                                  <p:childTnLst>
                                    <p:animMotion origin="layout" path="M 3.33333E-6 -2.08092E-6 L -0.575 0.0222 " pathEditMode="relative" rAng="0" ptsTypes="AA">
                                      <p:cBhvr>
                                        <p:cTn id="27" dur="2000" fill="hold"/>
                                        <p:tgtEl>
                                          <p:spTgt spid="32"/>
                                        </p:tgtEl>
                                        <p:attrNameLst>
                                          <p:attrName>ppt_x</p:attrName>
                                          <p:attrName>ppt_y</p:attrName>
                                        </p:attrNameLst>
                                      </p:cBhvr>
                                      <p:rCtr x="-28700" y="1100"/>
                                    </p:animMotion>
                                  </p:childTnLst>
                                </p:cTn>
                              </p:par>
                            </p:childTnLst>
                          </p:cTn>
                        </p:par>
                        <p:par>
                          <p:cTn id="28" fill="hold">
                            <p:stCondLst>
                              <p:cond delay="16000"/>
                            </p:stCondLst>
                            <p:childTnLst>
                              <p:par>
                                <p:cTn id="29" presetID="10" presetClass="exit" presetSubtype="0" fill="hold" nodeType="afterEffect">
                                  <p:stCondLst>
                                    <p:cond delay="0"/>
                                  </p:stCondLst>
                                  <p:childTnLst>
                                    <p:animEffect transition="out" filter="fade">
                                      <p:cBhvr>
                                        <p:cTn id="30" dur="2000"/>
                                        <p:tgtEl>
                                          <p:spTgt spid="32"/>
                                        </p:tgtEl>
                                      </p:cBhvr>
                                    </p:animEffect>
                                    <p:set>
                                      <p:cBhvr>
                                        <p:cTn id="31" dur="1" fill="hold">
                                          <p:stCondLst>
                                            <p:cond delay="1999"/>
                                          </p:stCondLst>
                                        </p:cTn>
                                        <p:tgtEl>
                                          <p:spTgt spid="32"/>
                                        </p:tgtEl>
                                        <p:attrNameLst>
                                          <p:attrName>style.visibility</p:attrName>
                                        </p:attrNameLst>
                                      </p:cBhvr>
                                      <p:to>
                                        <p:strVal val="hidden"/>
                                      </p:to>
                                    </p:set>
                                  </p:childTnLst>
                                </p:cTn>
                              </p:par>
                              <p:par>
                                <p:cTn id="32" presetID="63" presetClass="path" presetSubtype="0" accel="50000" decel="50000" fill="hold" nodeType="withEffect">
                                  <p:stCondLst>
                                    <p:cond delay="0"/>
                                  </p:stCondLst>
                                  <p:childTnLst>
                                    <p:animMotion origin="layout" path="M -3.33333E-6 1.71138E-6 L 0.54167 0.11101 " pathEditMode="relative" rAng="0" ptsTypes="AA">
                                      <p:cBhvr>
                                        <p:cTn id="33" dur="3000" fill="hold"/>
                                        <p:tgtEl>
                                          <p:spTgt spid="35"/>
                                        </p:tgtEl>
                                        <p:attrNameLst>
                                          <p:attrName>ppt_x</p:attrName>
                                          <p:attrName>ppt_y</p:attrName>
                                        </p:attrNameLst>
                                      </p:cBhvr>
                                      <p:rCtr x="27100" y="5600"/>
                                    </p:animMotion>
                                  </p:childTnLst>
                                </p:cTn>
                              </p:par>
                            </p:childTnLst>
                          </p:cTn>
                        </p:par>
                        <p:par>
                          <p:cTn id="34" fill="hold">
                            <p:stCondLst>
                              <p:cond delay="19000"/>
                            </p:stCondLst>
                            <p:childTnLst>
                              <p:par>
                                <p:cTn id="35" presetID="10" presetClass="exit" presetSubtype="0" fill="hold" nodeType="afterEffect">
                                  <p:stCondLst>
                                    <p:cond delay="0"/>
                                  </p:stCondLst>
                                  <p:childTnLst>
                                    <p:animEffect transition="out" filter="fade">
                                      <p:cBhvr>
                                        <p:cTn id="36" dur="2000"/>
                                        <p:tgtEl>
                                          <p:spTgt spid="35"/>
                                        </p:tgtEl>
                                      </p:cBhvr>
                                    </p:animEffect>
                                    <p:set>
                                      <p:cBhvr>
                                        <p:cTn id="37" dur="1" fill="hold">
                                          <p:stCondLst>
                                            <p:cond delay="1999"/>
                                          </p:stCondLst>
                                        </p:cTn>
                                        <p:tgtEl>
                                          <p:spTgt spid="35"/>
                                        </p:tgtEl>
                                        <p:attrNameLst>
                                          <p:attrName>style.visibility</p:attrName>
                                        </p:attrNameLst>
                                      </p:cBhvr>
                                      <p:to>
                                        <p:strVal val="hidden"/>
                                      </p:to>
                                    </p:set>
                                  </p:childTnLst>
                                </p:cTn>
                              </p:par>
                            </p:childTnLst>
                          </p:cTn>
                        </p:par>
                        <p:par>
                          <p:cTn id="38" fill="hold">
                            <p:stCondLst>
                              <p:cond delay="21000"/>
                            </p:stCondLst>
                            <p:childTnLst>
                              <p:par>
                                <p:cTn id="39" presetID="63" presetClass="path" presetSubtype="0" accel="50000" decel="50000" fill="hold" nodeType="afterEffect">
                                  <p:stCondLst>
                                    <p:cond delay="0"/>
                                  </p:stCondLst>
                                  <p:childTnLst>
                                    <p:animMotion origin="layout" path="M 0 4.85549E-6 L 0.56667 0.01109 " pathEditMode="relative" rAng="0" ptsTypes="AA">
                                      <p:cBhvr>
                                        <p:cTn id="40" dur="3000" fill="hold"/>
                                        <p:tgtEl>
                                          <p:spTgt spid="38"/>
                                        </p:tgtEl>
                                        <p:attrNameLst>
                                          <p:attrName>ppt_x</p:attrName>
                                          <p:attrName>ppt_y</p:attrName>
                                        </p:attrNameLst>
                                      </p:cBhvr>
                                      <p:rCtr x="28300" y="600"/>
                                    </p:animMotion>
                                  </p:childTnLst>
                                </p:cTn>
                              </p:par>
                            </p:childTnLst>
                          </p:cTn>
                        </p:par>
                        <p:par>
                          <p:cTn id="41" fill="hold">
                            <p:stCondLst>
                              <p:cond delay="24000"/>
                            </p:stCondLst>
                            <p:childTnLst>
                              <p:par>
                                <p:cTn id="42" presetID="10" presetClass="exit" presetSubtype="0" fill="hold" nodeType="afterEffect">
                                  <p:stCondLst>
                                    <p:cond delay="0"/>
                                  </p:stCondLst>
                                  <p:childTnLst>
                                    <p:animEffect transition="out" filter="fade">
                                      <p:cBhvr>
                                        <p:cTn id="43" dur="2000"/>
                                        <p:tgtEl>
                                          <p:spTgt spid="38"/>
                                        </p:tgtEl>
                                      </p:cBhvr>
                                    </p:animEffect>
                                    <p:set>
                                      <p:cBhvr>
                                        <p:cTn id="44" dur="1" fill="hold">
                                          <p:stCondLst>
                                            <p:cond delay="1999"/>
                                          </p:stCondLst>
                                        </p:cTn>
                                        <p:tgtEl>
                                          <p:spTgt spid="38"/>
                                        </p:tgtEl>
                                        <p:attrNameLst>
                                          <p:attrName>style.visibility</p:attrName>
                                        </p:attrNameLst>
                                      </p:cBhvr>
                                      <p:to>
                                        <p:strVal val="hidden"/>
                                      </p:to>
                                    </p:set>
                                  </p:childTnLst>
                                </p:cTn>
                              </p:par>
                            </p:childTnLst>
                          </p:cTn>
                        </p:par>
                        <p:par>
                          <p:cTn id="45" fill="hold">
                            <p:stCondLst>
                              <p:cond delay="26000"/>
                            </p:stCondLst>
                            <p:childTnLst>
                              <p:par>
                                <p:cTn id="46" presetID="35" presetClass="path" presetSubtype="0" accel="50000" decel="50000" fill="hold" nodeType="afterEffect">
                                  <p:stCondLst>
                                    <p:cond delay="0"/>
                                  </p:stCondLst>
                                  <p:childTnLst>
                                    <p:animMotion origin="layout" path="M 0 -3.2948E-6 L -0.525 0.21087 " pathEditMode="relative" rAng="0" ptsTypes="AA">
                                      <p:cBhvr>
                                        <p:cTn id="47" dur="2000" fill="hold"/>
                                        <p:tgtEl>
                                          <p:spTgt spid="41"/>
                                        </p:tgtEl>
                                        <p:attrNameLst>
                                          <p:attrName>ppt_x</p:attrName>
                                          <p:attrName>ppt_y</p:attrName>
                                        </p:attrNameLst>
                                      </p:cBhvr>
                                      <p:rCtr x="-26200" y="10500"/>
                                    </p:animMotion>
                                  </p:childTnLst>
                                </p:cTn>
                              </p:par>
                            </p:childTnLst>
                          </p:cTn>
                        </p:par>
                        <p:par>
                          <p:cTn id="48" fill="hold">
                            <p:stCondLst>
                              <p:cond delay="28000"/>
                            </p:stCondLst>
                            <p:childTnLst>
                              <p:par>
                                <p:cTn id="49" presetID="10" presetClass="exit" presetSubtype="0" fill="hold" nodeType="afterEffect">
                                  <p:stCondLst>
                                    <p:cond delay="0"/>
                                  </p:stCondLst>
                                  <p:childTnLst>
                                    <p:animEffect transition="out" filter="fade">
                                      <p:cBhvr>
                                        <p:cTn id="50" dur="2000"/>
                                        <p:tgtEl>
                                          <p:spTgt spid="41"/>
                                        </p:tgtEl>
                                      </p:cBhvr>
                                    </p:animEffect>
                                    <p:set>
                                      <p:cBhvr>
                                        <p:cTn id="51" dur="1" fill="hold">
                                          <p:stCondLst>
                                            <p:cond delay="1999"/>
                                          </p:stCondLst>
                                        </p:cTn>
                                        <p:tgtEl>
                                          <p:spTgt spid="41"/>
                                        </p:tgtEl>
                                        <p:attrNameLst>
                                          <p:attrName>style.visibility</p:attrName>
                                        </p:attrNameLst>
                                      </p:cBhvr>
                                      <p:to>
                                        <p:strVal val="hidden"/>
                                      </p:to>
                                    </p:set>
                                  </p:childTnLst>
                                </p:cTn>
                              </p:par>
                            </p:childTnLst>
                          </p:cTn>
                        </p:par>
                        <p:par>
                          <p:cTn id="52" fill="hold">
                            <p:stCondLst>
                              <p:cond delay="30000"/>
                            </p:stCondLst>
                            <p:childTnLst>
                              <p:par>
                                <p:cTn id="53" presetID="35" presetClass="path" presetSubtype="0" accel="50000" decel="50000" fill="hold" nodeType="afterEffect">
                                  <p:stCondLst>
                                    <p:cond delay="0"/>
                                  </p:stCondLst>
                                  <p:childTnLst>
                                    <p:animMotion origin="layout" path="M 3.33333E-6 -2.08092E-6 L -0.575 0.0222 " pathEditMode="relative" rAng="0" ptsTypes="AA">
                                      <p:cBhvr>
                                        <p:cTn id="54" dur="2000" fill="hold"/>
                                        <p:tgtEl>
                                          <p:spTgt spid="44"/>
                                        </p:tgtEl>
                                        <p:attrNameLst>
                                          <p:attrName>ppt_x</p:attrName>
                                          <p:attrName>ppt_y</p:attrName>
                                        </p:attrNameLst>
                                      </p:cBhvr>
                                      <p:rCtr x="-28700" y="1100"/>
                                    </p:animMotion>
                                  </p:childTnLst>
                                </p:cTn>
                              </p:par>
                            </p:childTnLst>
                          </p:cTn>
                        </p:par>
                        <p:par>
                          <p:cTn id="55" fill="hold">
                            <p:stCondLst>
                              <p:cond delay="32000"/>
                            </p:stCondLst>
                            <p:childTnLst>
                              <p:par>
                                <p:cTn id="56" presetID="10" presetClass="exit" presetSubtype="0" fill="hold" nodeType="afterEffect">
                                  <p:stCondLst>
                                    <p:cond delay="0"/>
                                  </p:stCondLst>
                                  <p:childTnLst>
                                    <p:animEffect transition="out" filter="fade">
                                      <p:cBhvr>
                                        <p:cTn id="57" dur="2000"/>
                                        <p:tgtEl>
                                          <p:spTgt spid="44"/>
                                        </p:tgtEl>
                                      </p:cBhvr>
                                    </p:animEffect>
                                    <p:set>
                                      <p:cBhvr>
                                        <p:cTn id="58" dur="1" fill="hold">
                                          <p:stCondLst>
                                            <p:cond delay="1999"/>
                                          </p:stCondLst>
                                        </p:cTn>
                                        <p:tgtEl>
                                          <p:spTgt spid="44"/>
                                        </p:tgtEl>
                                        <p:attrNameLst>
                                          <p:attrName>style.visibility</p:attrName>
                                        </p:attrNameLst>
                                      </p:cBhvr>
                                      <p:to>
                                        <p:strVal val="hidden"/>
                                      </p:to>
                                    </p:set>
                                  </p:childTnLst>
                                </p:cTn>
                              </p:par>
                              <p:par>
                                <p:cTn id="59" presetID="63" presetClass="path" presetSubtype="0" accel="50000" decel="50000" fill="hold" nodeType="withEffect">
                                  <p:stCondLst>
                                    <p:cond delay="0"/>
                                  </p:stCondLst>
                                  <p:childTnLst>
                                    <p:animMotion origin="layout" path="M -3.33333E-6 1.71138E-6 L 0.54167 0.11101 " pathEditMode="relative" rAng="0" ptsTypes="AA">
                                      <p:cBhvr>
                                        <p:cTn id="60" dur="3000" fill="hold"/>
                                        <p:tgtEl>
                                          <p:spTgt spid="47"/>
                                        </p:tgtEl>
                                        <p:attrNameLst>
                                          <p:attrName>ppt_x</p:attrName>
                                          <p:attrName>ppt_y</p:attrName>
                                        </p:attrNameLst>
                                      </p:cBhvr>
                                      <p:rCtr x="27100" y="5600"/>
                                    </p:animMotion>
                                  </p:childTnLst>
                                </p:cTn>
                              </p:par>
                            </p:childTnLst>
                          </p:cTn>
                        </p:par>
                        <p:par>
                          <p:cTn id="61" fill="hold">
                            <p:stCondLst>
                              <p:cond delay="35000"/>
                            </p:stCondLst>
                            <p:childTnLst>
                              <p:par>
                                <p:cTn id="62" presetID="10" presetClass="exit" presetSubtype="0" fill="hold" nodeType="afterEffect">
                                  <p:stCondLst>
                                    <p:cond delay="0"/>
                                  </p:stCondLst>
                                  <p:childTnLst>
                                    <p:animEffect transition="out" filter="fade">
                                      <p:cBhvr>
                                        <p:cTn id="63" dur="2000"/>
                                        <p:tgtEl>
                                          <p:spTgt spid="47"/>
                                        </p:tgtEl>
                                      </p:cBhvr>
                                    </p:animEffect>
                                    <p:set>
                                      <p:cBhvr>
                                        <p:cTn id="64" dur="1" fill="hold">
                                          <p:stCondLst>
                                            <p:cond delay="1999"/>
                                          </p:stCondLst>
                                        </p:cTn>
                                        <p:tgtEl>
                                          <p:spTgt spid="47"/>
                                        </p:tgtEl>
                                        <p:attrNameLst>
                                          <p:attrName>style.visibility</p:attrName>
                                        </p:attrNameLst>
                                      </p:cBhvr>
                                      <p:to>
                                        <p:strVal val="hidden"/>
                                      </p:to>
                                    </p:set>
                                  </p:childTnLst>
                                </p:cTn>
                              </p:par>
                            </p:childTnLst>
                          </p:cTn>
                        </p:par>
                        <p:par>
                          <p:cTn id="65" fill="hold">
                            <p:stCondLst>
                              <p:cond delay="37000"/>
                            </p:stCondLst>
                            <p:childTnLst>
                              <p:par>
                                <p:cTn id="66" presetID="63" presetClass="path" presetSubtype="0" accel="50000" decel="50000" fill="hold" nodeType="afterEffect">
                                  <p:stCondLst>
                                    <p:cond delay="0"/>
                                  </p:stCondLst>
                                  <p:childTnLst>
                                    <p:animMotion origin="layout" path="M 0 4.85549E-6 L 0.56667 0.01109 " pathEditMode="relative" rAng="0" ptsTypes="AA">
                                      <p:cBhvr>
                                        <p:cTn id="67" dur="3000" fill="hold"/>
                                        <p:tgtEl>
                                          <p:spTgt spid="50"/>
                                        </p:tgtEl>
                                        <p:attrNameLst>
                                          <p:attrName>ppt_x</p:attrName>
                                          <p:attrName>ppt_y</p:attrName>
                                        </p:attrNameLst>
                                      </p:cBhvr>
                                      <p:rCtr x="28300" y="600"/>
                                    </p:animMotion>
                                  </p:childTnLst>
                                </p:cTn>
                              </p:par>
                            </p:childTnLst>
                          </p:cTn>
                        </p:par>
                        <p:par>
                          <p:cTn id="68" fill="hold">
                            <p:stCondLst>
                              <p:cond delay="40000"/>
                            </p:stCondLst>
                            <p:childTnLst>
                              <p:par>
                                <p:cTn id="69" presetID="10" presetClass="exit" presetSubtype="0" fill="hold" nodeType="afterEffect">
                                  <p:stCondLst>
                                    <p:cond delay="0"/>
                                  </p:stCondLst>
                                  <p:childTnLst>
                                    <p:animEffect transition="out" filter="fade">
                                      <p:cBhvr>
                                        <p:cTn id="70" dur="2000"/>
                                        <p:tgtEl>
                                          <p:spTgt spid="50"/>
                                        </p:tgtEl>
                                      </p:cBhvr>
                                    </p:animEffect>
                                    <p:set>
                                      <p:cBhvr>
                                        <p:cTn id="71" dur="1" fill="hold">
                                          <p:stCondLst>
                                            <p:cond delay="1999"/>
                                          </p:stCondLst>
                                        </p:cTn>
                                        <p:tgtEl>
                                          <p:spTgt spid="50"/>
                                        </p:tgtEl>
                                        <p:attrNameLst>
                                          <p:attrName>style.visibility</p:attrName>
                                        </p:attrNameLst>
                                      </p:cBhvr>
                                      <p:to>
                                        <p:strVal val="hidden"/>
                                      </p:to>
                                    </p:set>
                                  </p:childTnLst>
                                </p:cTn>
                              </p:par>
                            </p:childTnLst>
                          </p:cTn>
                        </p:par>
                        <p:par>
                          <p:cTn id="72" fill="hold">
                            <p:stCondLst>
                              <p:cond delay="42000"/>
                            </p:stCondLst>
                            <p:childTnLst>
                              <p:par>
                                <p:cTn id="73" presetID="35" presetClass="path" presetSubtype="0" accel="50000" decel="50000" fill="hold" nodeType="afterEffect">
                                  <p:stCondLst>
                                    <p:cond delay="0"/>
                                  </p:stCondLst>
                                  <p:childTnLst>
                                    <p:animMotion origin="layout" path="M 0 -3.2948E-6 L -0.525 0.21087 " pathEditMode="relative" rAng="0" ptsTypes="AA">
                                      <p:cBhvr>
                                        <p:cTn id="74" dur="2000" fill="hold"/>
                                        <p:tgtEl>
                                          <p:spTgt spid="53"/>
                                        </p:tgtEl>
                                        <p:attrNameLst>
                                          <p:attrName>ppt_x</p:attrName>
                                          <p:attrName>ppt_y</p:attrName>
                                        </p:attrNameLst>
                                      </p:cBhvr>
                                      <p:rCtr x="-26200" y="10500"/>
                                    </p:animMotion>
                                  </p:childTnLst>
                                </p:cTn>
                              </p:par>
                            </p:childTnLst>
                          </p:cTn>
                        </p:par>
                        <p:par>
                          <p:cTn id="75" fill="hold">
                            <p:stCondLst>
                              <p:cond delay="44000"/>
                            </p:stCondLst>
                            <p:childTnLst>
                              <p:par>
                                <p:cTn id="76" presetID="10" presetClass="exit" presetSubtype="0" fill="hold" nodeType="afterEffect">
                                  <p:stCondLst>
                                    <p:cond delay="0"/>
                                  </p:stCondLst>
                                  <p:childTnLst>
                                    <p:animEffect transition="out" filter="fade">
                                      <p:cBhvr>
                                        <p:cTn id="77" dur="2000"/>
                                        <p:tgtEl>
                                          <p:spTgt spid="53"/>
                                        </p:tgtEl>
                                      </p:cBhvr>
                                    </p:animEffect>
                                    <p:set>
                                      <p:cBhvr>
                                        <p:cTn id="78" dur="1" fill="hold">
                                          <p:stCondLst>
                                            <p:cond delay="1999"/>
                                          </p:stCondLst>
                                        </p:cTn>
                                        <p:tgtEl>
                                          <p:spTgt spid="53"/>
                                        </p:tgtEl>
                                        <p:attrNameLst>
                                          <p:attrName>style.visibility</p:attrName>
                                        </p:attrNameLst>
                                      </p:cBhvr>
                                      <p:to>
                                        <p:strVal val="hidden"/>
                                      </p:to>
                                    </p:set>
                                  </p:childTnLst>
                                </p:cTn>
                              </p:par>
                            </p:childTnLst>
                          </p:cTn>
                        </p:par>
                        <p:par>
                          <p:cTn id="79" fill="hold">
                            <p:stCondLst>
                              <p:cond delay="46000"/>
                            </p:stCondLst>
                            <p:childTnLst>
                              <p:par>
                                <p:cTn id="80" presetID="35" presetClass="path" presetSubtype="0" accel="50000" decel="50000" fill="hold" nodeType="afterEffect">
                                  <p:stCondLst>
                                    <p:cond delay="0"/>
                                  </p:stCondLst>
                                  <p:childTnLst>
                                    <p:animMotion origin="layout" path="M 3.33333E-6 -2.08092E-6 L -0.575 0.0222 " pathEditMode="relative" rAng="0" ptsTypes="AA">
                                      <p:cBhvr>
                                        <p:cTn id="81" dur="2000" fill="hold"/>
                                        <p:tgtEl>
                                          <p:spTgt spid="56"/>
                                        </p:tgtEl>
                                        <p:attrNameLst>
                                          <p:attrName>ppt_x</p:attrName>
                                          <p:attrName>ppt_y</p:attrName>
                                        </p:attrNameLst>
                                      </p:cBhvr>
                                      <p:rCtr x="-28700" y="1100"/>
                                    </p:animMotion>
                                  </p:childTnLst>
                                </p:cTn>
                              </p:par>
                            </p:childTnLst>
                          </p:cTn>
                        </p:par>
                        <p:par>
                          <p:cTn id="82" fill="hold">
                            <p:stCondLst>
                              <p:cond delay="48000"/>
                            </p:stCondLst>
                            <p:childTnLst>
                              <p:par>
                                <p:cTn id="83" presetID="10" presetClass="exit" presetSubtype="0" fill="hold" nodeType="afterEffect">
                                  <p:stCondLst>
                                    <p:cond delay="0"/>
                                  </p:stCondLst>
                                  <p:childTnLst>
                                    <p:animEffect transition="out" filter="fade">
                                      <p:cBhvr>
                                        <p:cTn id="84" dur="2000"/>
                                        <p:tgtEl>
                                          <p:spTgt spid="56"/>
                                        </p:tgtEl>
                                      </p:cBhvr>
                                    </p:animEffect>
                                    <p:set>
                                      <p:cBhvr>
                                        <p:cTn id="85" dur="1" fill="hold">
                                          <p:stCondLst>
                                            <p:cond delay="1999"/>
                                          </p:stCondLst>
                                        </p:cTn>
                                        <p:tgtEl>
                                          <p:spTgt spid="56"/>
                                        </p:tgtEl>
                                        <p:attrNameLst>
                                          <p:attrName>style.visibility</p:attrName>
                                        </p:attrNameLst>
                                      </p:cBhvr>
                                      <p:to>
                                        <p:strVal val="hidden"/>
                                      </p:to>
                                    </p:set>
                                  </p:childTnLst>
                                </p:cTn>
                              </p:par>
                              <p:par>
                                <p:cTn id="86" presetID="63" presetClass="path" presetSubtype="0" accel="50000" decel="50000" fill="hold" nodeType="withEffect">
                                  <p:stCondLst>
                                    <p:cond delay="0"/>
                                  </p:stCondLst>
                                  <p:childTnLst>
                                    <p:animMotion origin="layout" path="M -3.33333E-6 1.71138E-6 L 0.54167 0.11101 " pathEditMode="relative" rAng="0" ptsTypes="AA">
                                      <p:cBhvr>
                                        <p:cTn id="87" dur="3000" fill="hold"/>
                                        <p:tgtEl>
                                          <p:spTgt spid="59"/>
                                        </p:tgtEl>
                                        <p:attrNameLst>
                                          <p:attrName>ppt_x</p:attrName>
                                          <p:attrName>ppt_y</p:attrName>
                                        </p:attrNameLst>
                                      </p:cBhvr>
                                      <p:rCtr x="27100" y="5600"/>
                                    </p:animMotion>
                                  </p:childTnLst>
                                </p:cTn>
                              </p:par>
                            </p:childTnLst>
                          </p:cTn>
                        </p:par>
                        <p:par>
                          <p:cTn id="88" fill="hold">
                            <p:stCondLst>
                              <p:cond delay="51000"/>
                            </p:stCondLst>
                            <p:childTnLst>
                              <p:par>
                                <p:cTn id="89" presetID="10" presetClass="exit" presetSubtype="0" fill="hold" nodeType="afterEffect">
                                  <p:stCondLst>
                                    <p:cond delay="0"/>
                                  </p:stCondLst>
                                  <p:childTnLst>
                                    <p:animEffect transition="out" filter="fade">
                                      <p:cBhvr>
                                        <p:cTn id="90" dur="2000"/>
                                        <p:tgtEl>
                                          <p:spTgt spid="59"/>
                                        </p:tgtEl>
                                      </p:cBhvr>
                                    </p:animEffect>
                                    <p:set>
                                      <p:cBhvr>
                                        <p:cTn id="91" dur="1" fill="hold">
                                          <p:stCondLst>
                                            <p:cond delay="1999"/>
                                          </p:stCondLst>
                                        </p:cTn>
                                        <p:tgtEl>
                                          <p:spTgt spid="59"/>
                                        </p:tgtEl>
                                        <p:attrNameLst>
                                          <p:attrName>style.visibility</p:attrName>
                                        </p:attrNameLst>
                                      </p:cBhvr>
                                      <p:to>
                                        <p:strVal val="hidden"/>
                                      </p:to>
                                    </p:set>
                                  </p:childTnLst>
                                </p:cTn>
                              </p:par>
                            </p:childTnLst>
                          </p:cTn>
                        </p:par>
                        <p:par>
                          <p:cTn id="92" fill="hold">
                            <p:stCondLst>
                              <p:cond delay="53000"/>
                            </p:stCondLst>
                            <p:childTnLst>
                              <p:par>
                                <p:cTn id="93" presetID="63" presetClass="path" presetSubtype="0" accel="50000" decel="50000" fill="hold" nodeType="afterEffect">
                                  <p:stCondLst>
                                    <p:cond delay="0"/>
                                  </p:stCondLst>
                                  <p:childTnLst>
                                    <p:animMotion origin="layout" path="M 0 4.85549E-6 L 0.56667 0.01109 " pathEditMode="relative" rAng="0" ptsTypes="AA">
                                      <p:cBhvr>
                                        <p:cTn id="94" dur="3000" fill="hold"/>
                                        <p:tgtEl>
                                          <p:spTgt spid="62"/>
                                        </p:tgtEl>
                                        <p:attrNameLst>
                                          <p:attrName>ppt_x</p:attrName>
                                          <p:attrName>ppt_y</p:attrName>
                                        </p:attrNameLst>
                                      </p:cBhvr>
                                      <p:rCtr x="28300" y="600"/>
                                    </p:animMotion>
                                  </p:childTnLst>
                                </p:cTn>
                              </p:par>
                            </p:childTnLst>
                          </p:cTn>
                        </p:par>
                        <p:par>
                          <p:cTn id="95" fill="hold">
                            <p:stCondLst>
                              <p:cond delay="56000"/>
                            </p:stCondLst>
                            <p:childTnLst>
                              <p:par>
                                <p:cTn id="96" presetID="10" presetClass="exit" presetSubtype="0" fill="hold" nodeType="afterEffect">
                                  <p:stCondLst>
                                    <p:cond delay="0"/>
                                  </p:stCondLst>
                                  <p:childTnLst>
                                    <p:animEffect transition="out" filter="fade">
                                      <p:cBhvr>
                                        <p:cTn id="97" dur="2000"/>
                                        <p:tgtEl>
                                          <p:spTgt spid="62"/>
                                        </p:tgtEl>
                                      </p:cBhvr>
                                    </p:animEffect>
                                    <p:set>
                                      <p:cBhvr>
                                        <p:cTn id="98" dur="1" fill="hold">
                                          <p:stCondLst>
                                            <p:cond delay="1999"/>
                                          </p:stCondLst>
                                        </p:cTn>
                                        <p:tgtEl>
                                          <p:spTgt spid="62"/>
                                        </p:tgtEl>
                                        <p:attrNameLst>
                                          <p:attrName>style.visibility</p:attrName>
                                        </p:attrNameLst>
                                      </p:cBhvr>
                                      <p:to>
                                        <p:strVal val="hidden"/>
                                      </p:to>
                                    </p:set>
                                  </p:childTnLst>
                                </p:cTn>
                              </p:par>
                            </p:childTnLst>
                          </p:cTn>
                        </p:par>
                        <p:par>
                          <p:cTn id="99" fill="hold">
                            <p:stCondLst>
                              <p:cond delay="58000"/>
                            </p:stCondLst>
                            <p:childTnLst>
                              <p:par>
                                <p:cTn id="100" presetID="35" presetClass="path" presetSubtype="0" accel="50000" decel="50000" fill="hold" nodeType="afterEffect">
                                  <p:stCondLst>
                                    <p:cond delay="0"/>
                                  </p:stCondLst>
                                  <p:childTnLst>
                                    <p:animMotion origin="layout" path="M 0 -3.2948E-6 L -0.525 0.21087 " pathEditMode="relative" rAng="0" ptsTypes="AA">
                                      <p:cBhvr>
                                        <p:cTn id="101" dur="2000" fill="hold"/>
                                        <p:tgtEl>
                                          <p:spTgt spid="65"/>
                                        </p:tgtEl>
                                        <p:attrNameLst>
                                          <p:attrName>ppt_x</p:attrName>
                                          <p:attrName>ppt_y</p:attrName>
                                        </p:attrNameLst>
                                      </p:cBhvr>
                                      <p:rCtr x="-26200" y="10500"/>
                                    </p:animMotion>
                                  </p:childTnLst>
                                </p:cTn>
                              </p:par>
                            </p:childTnLst>
                          </p:cTn>
                        </p:par>
                        <p:par>
                          <p:cTn id="102" fill="hold">
                            <p:stCondLst>
                              <p:cond delay="60000"/>
                            </p:stCondLst>
                            <p:childTnLst>
                              <p:par>
                                <p:cTn id="103" presetID="10" presetClass="exit" presetSubtype="0" fill="hold" nodeType="afterEffect">
                                  <p:stCondLst>
                                    <p:cond delay="0"/>
                                  </p:stCondLst>
                                  <p:childTnLst>
                                    <p:animEffect transition="out" filter="fade">
                                      <p:cBhvr>
                                        <p:cTn id="104" dur="2000"/>
                                        <p:tgtEl>
                                          <p:spTgt spid="65"/>
                                        </p:tgtEl>
                                      </p:cBhvr>
                                    </p:animEffect>
                                    <p:set>
                                      <p:cBhvr>
                                        <p:cTn id="105" dur="1" fill="hold">
                                          <p:stCondLst>
                                            <p:cond delay="1999"/>
                                          </p:stCondLst>
                                        </p:cTn>
                                        <p:tgtEl>
                                          <p:spTgt spid="65"/>
                                        </p:tgtEl>
                                        <p:attrNameLst>
                                          <p:attrName>style.visibility</p:attrName>
                                        </p:attrNameLst>
                                      </p:cBhvr>
                                      <p:to>
                                        <p:strVal val="hidden"/>
                                      </p:to>
                                    </p:set>
                                  </p:childTnLst>
                                </p:cTn>
                              </p:par>
                            </p:childTnLst>
                          </p:cTn>
                        </p:par>
                        <p:par>
                          <p:cTn id="106" fill="hold">
                            <p:stCondLst>
                              <p:cond delay="62000"/>
                            </p:stCondLst>
                            <p:childTnLst>
                              <p:par>
                                <p:cTn id="107" presetID="35" presetClass="path" presetSubtype="0" accel="50000" decel="50000" fill="hold" nodeType="afterEffect">
                                  <p:stCondLst>
                                    <p:cond delay="0"/>
                                  </p:stCondLst>
                                  <p:childTnLst>
                                    <p:animMotion origin="layout" path="M 3.33333E-6 -2.08092E-6 L -0.575 0.0222 " pathEditMode="relative" rAng="0" ptsTypes="AA">
                                      <p:cBhvr>
                                        <p:cTn id="108" dur="2000" fill="hold"/>
                                        <p:tgtEl>
                                          <p:spTgt spid="68"/>
                                        </p:tgtEl>
                                        <p:attrNameLst>
                                          <p:attrName>ppt_x</p:attrName>
                                          <p:attrName>ppt_y</p:attrName>
                                        </p:attrNameLst>
                                      </p:cBhvr>
                                      <p:rCtr x="-28700" y="1100"/>
                                    </p:animMotion>
                                  </p:childTnLst>
                                </p:cTn>
                              </p:par>
                            </p:childTnLst>
                          </p:cTn>
                        </p:par>
                        <p:par>
                          <p:cTn id="109" fill="hold">
                            <p:stCondLst>
                              <p:cond delay="64000"/>
                            </p:stCondLst>
                            <p:childTnLst>
                              <p:par>
                                <p:cTn id="110" presetID="10" presetClass="exit" presetSubtype="0" fill="hold" nodeType="afterEffect">
                                  <p:stCondLst>
                                    <p:cond delay="0"/>
                                  </p:stCondLst>
                                  <p:childTnLst>
                                    <p:animEffect transition="out" filter="fade">
                                      <p:cBhvr>
                                        <p:cTn id="111" dur="2000"/>
                                        <p:tgtEl>
                                          <p:spTgt spid="68"/>
                                        </p:tgtEl>
                                      </p:cBhvr>
                                    </p:animEffect>
                                    <p:set>
                                      <p:cBhvr>
                                        <p:cTn id="112" dur="1" fill="hold">
                                          <p:stCondLst>
                                            <p:cond delay="1999"/>
                                          </p:stCondLst>
                                        </p:cTn>
                                        <p:tgtEl>
                                          <p:spTgt spid="68"/>
                                        </p:tgtEl>
                                        <p:attrNameLst>
                                          <p:attrName>style.visibility</p:attrName>
                                        </p:attrNameLst>
                                      </p:cBhvr>
                                      <p:to>
                                        <p:strVal val="hidden"/>
                                      </p:to>
                                    </p:set>
                                  </p:childTnLst>
                                </p:cTn>
                              </p:par>
                              <p:par>
                                <p:cTn id="113" presetID="63" presetClass="path" presetSubtype="0" accel="50000" decel="50000" fill="hold" nodeType="withEffect">
                                  <p:stCondLst>
                                    <p:cond delay="0"/>
                                  </p:stCondLst>
                                  <p:childTnLst>
                                    <p:animMotion origin="layout" path="M -3.33333E-6 1.71138E-6 L 0.54167 0.11101 " pathEditMode="relative" rAng="0" ptsTypes="AA">
                                      <p:cBhvr>
                                        <p:cTn id="114" dur="3000" fill="hold"/>
                                        <p:tgtEl>
                                          <p:spTgt spid="71"/>
                                        </p:tgtEl>
                                        <p:attrNameLst>
                                          <p:attrName>ppt_x</p:attrName>
                                          <p:attrName>ppt_y</p:attrName>
                                        </p:attrNameLst>
                                      </p:cBhvr>
                                      <p:rCtr x="27100" y="5600"/>
                                    </p:animMotion>
                                  </p:childTnLst>
                                </p:cTn>
                              </p:par>
                            </p:childTnLst>
                          </p:cTn>
                        </p:par>
                        <p:par>
                          <p:cTn id="115" fill="hold">
                            <p:stCondLst>
                              <p:cond delay="67000"/>
                            </p:stCondLst>
                            <p:childTnLst>
                              <p:par>
                                <p:cTn id="116" presetID="10" presetClass="exit" presetSubtype="0" fill="hold" nodeType="afterEffect">
                                  <p:stCondLst>
                                    <p:cond delay="0"/>
                                  </p:stCondLst>
                                  <p:childTnLst>
                                    <p:animEffect transition="out" filter="fade">
                                      <p:cBhvr>
                                        <p:cTn id="117" dur="2000"/>
                                        <p:tgtEl>
                                          <p:spTgt spid="71"/>
                                        </p:tgtEl>
                                      </p:cBhvr>
                                    </p:animEffect>
                                    <p:set>
                                      <p:cBhvr>
                                        <p:cTn id="118" dur="1" fill="hold">
                                          <p:stCondLst>
                                            <p:cond delay="1999"/>
                                          </p:stCondLst>
                                        </p:cTn>
                                        <p:tgtEl>
                                          <p:spTgt spid="71"/>
                                        </p:tgtEl>
                                        <p:attrNameLst>
                                          <p:attrName>style.visibility</p:attrName>
                                        </p:attrNameLst>
                                      </p:cBhvr>
                                      <p:to>
                                        <p:strVal val="hidden"/>
                                      </p:to>
                                    </p:set>
                                  </p:childTnLst>
                                </p:cTn>
                              </p:par>
                            </p:childTnLst>
                          </p:cTn>
                        </p:par>
                        <p:par>
                          <p:cTn id="119" fill="hold">
                            <p:stCondLst>
                              <p:cond delay="69000"/>
                            </p:stCondLst>
                            <p:childTnLst>
                              <p:par>
                                <p:cTn id="120" presetID="63" presetClass="path" presetSubtype="0" accel="50000" decel="50000" fill="hold" nodeType="afterEffect">
                                  <p:stCondLst>
                                    <p:cond delay="0"/>
                                  </p:stCondLst>
                                  <p:childTnLst>
                                    <p:animMotion origin="layout" path="M 0 4.85549E-6 L 0.56667 0.01109 " pathEditMode="relative" rAng="0" ptsTypes="AA">
                                      <p:cBhvr>
                                        <p:cTn id="121" dur="3000" fill="hold"/>
                                        <p:tgtEl>
                                          <p:spTgt spid="74"/>
                                        </p:tgtEl>
                                        <p:attrNameLst>
                                          <p:attrName>ppt_x</p:attrName>
                                          <p:attrName>ppt_y</p:attrName>
                                        </p:attrNameLst>
                                      </p:cBhvr>
                                      <p:rCtr x="28300" y="600"/>
                                    </p:animMotion>
                                  </p:childTnLst>
                                </p:cTn>
                              </p:par>
                            </p:childTnLst>
                          </p:cTn>
                        </p:par>
                        <p:par>
                          <p:cTn id="122" fill="hold">
                            <p:stCondLst>
                              <p:cond delay="72000"/>
                            </p:stCondLst>
                            <p:childTnLst>
                              <p:par>
                                <p:cTn id="123" presetID="10" presetClass="exit" presetSubtype="0" fill="hold" nodeType="afterEffect">
                                  <p:stCondLst>
                                    <p:cond delay="0"/>
                                  </p:stCondLst>
                                  <p:childTnLst>
                                    <p:animEffect transition="out" filter="fade">
                                      <p:cBhvr>
                                        <p:cTn id="124" dur="2000"/>
                                        <p:tgtEl>
                                          <p:spTgt spid="74"/>
                                        </p:tgtEl>
                                      </p:cBhvr>
                                    </p:animEffect>
                                    <p:set>
                                      <p:cBhvr>
                                        <p:cTn id="125" dur="1" fill="hold">
                                          <p:stCondLst>
                                            <p:cond delay="1999"/>
                                          </p:stCondLst>
                                        </p:cTn>
                                        <p:tgtEl>
                                          <p:spTgt spid="74"/>
                                        </p:tgtEl>
                                        <p:attrNameLst>
                                          <p:attrName>style.visibility</p:attrName>
                                        </p:attrNameLst>
                                      </p:cBhvr>
                                      <p:to>
                                        <p:strVal val="hidden"/>
                                      </p:to>
                                    </p:set>
                                  </p:childTnLst>
                                </p:cTn>
                              </p:par>
                            </p:childTnLst>
                          </p:cTn>
                        </p:par>
                        <p:par>
                          <p:cTn id="126" fill="hold">
                            <p:stCondLst>
                              <p:cond delay="74000"/>
                            </p:stCondLst>
                            <p:childTnLst>
                              <p:par>
                                <p:cTn id="127" presetID="35" presetClass="path" presetSubtype="0" accel="50000" decel="50000" fill="hold" nodeType="afterEffect">
                                  <p:stCondLst>
                                    <p:cond delay="0"/>
                                  </p:stCondLst>
                                  <p:childTnLst>
                                    <p:animMotion origin="layout" path="M 0 -3.2948E-6 L -0.525 0.21087 " pathEditMode="relative" rAng="0" ptsTypes="AA">
                                      <p:cBhvr>
                                        <p:cTn id="128" dur="2000" fill="hold"/>
                                        <p:tgtEl>
                                          <p:spTgt spid="77"/>
                                        </p:tgtEl>
                                        <p:attrNameLst>
                                          <p:attrName>ppt_x</p:attrName>
                                          <p:attrName>ppt_y</p:attrName>
                                        </p:attrNameLst>
                                      </p:cBhvr>
                                      <p:rCtr x="-26200" y="10500"/>
                                    </p:animMotion>
                                  </p:childTnLst>
                                </p:cTn>
                              </p:par>
                            </p:childTnLst>
                          </p:cTn>
                        </p:par>
                        <p:par>
                          <p:cTn id="129" fill="hold">
                            <p:stCondLst>
                              <p:cond delay="76000"/>
                            </p:stCondLst>
                            <p:childTnLst>
                              <p:par>
                                <p:cTn id="130" presetID="10" presetClass="exit" presetSubtype="0" fill="hold" nodeType="afterEffect">
                                  <p:stCondLst>
                                    <p:cond delay="0"/>
                                  </p:stCondLst>
                                  <p:childTnLst>
                                    <p:animEffect transition="out" filter="fade">
                                      <p:cBhvr>
                                        <p:cTn id="131" dur="2000"/>
                                        <p:tgtEl>
                                          <p:spTgt spid="77"/>
                                        </p:tgtEl>
                                      </p:cBhvr>
                                    </p:animEffect>
                                    <p:set>
                                      <p:cBhvr>
                                        <p:cTn id="132" dur="1" fill="hold">
                                          <p:stCondLst>
                                            <p:cond delay="1999"/>
                                          </p:stCondLst>
                                        </p:cTn>
                                        <p:tgtEl>
                                          <p:spTgt spid="77"/>
                                        </p:tgtEl>
                                        <p:attrNameLst>
                                          <p:attrName>style.visibility</p:attrName>
                                        </p:attrNameLst>
                                      </p:cBhvr>
                                      <p:to>
                                        <p:strVal val="hidden"/>
                                      </p:to>
                                    </p:set>
                                  </p:childTnLst>
                                </p:cTn>
                              </p:par>
                            </p:childTnLst>
                          </p:cTn>
                        </p:par>
                        <p:par>
                          <p:cTn id="133" fill="hold">
                            <p:stCondLst>
                              <p:cond delay="78000"/>
                            </p:stCondLst>
                            <p:childTnLst>
                              <p:par>
                                <p:cTn id="134" presetID="35" presetClass="path" presetSubtype="0" accel="50000" decel="50000" fill="hold" nodeType="afterEffect">
                                  <p:stCondLst>
                                    <p:cond delay="0"/>
                                  </p:stCondLst>
                                  <p:childTnLst>
                                    <p:animMotion origin="layout" path="M 3.33333E-6 -2.08092E-6 L -0.575 0.0222 " pathEditMode="relative" rAng="0" ptsTypes="AA">
                                      <p:cBhvr>
                                        <p:cTn id="135" dur="2000" fill="hold"/>
                                        <p:tgtEl>
                                          <p:spTgt spid="80"/>
                                        </p:tgtEl>
                                        <p:attrNameLst>
                                          <p:attrName>ppt_x</p:attrName>
                                          <p:attrName>ppt_y</p:attrName>
                                        </p:attrNameLst>
                                      </p:cBhvr>
                                      <p:rCtr x="-28700" y="1100"/>
                                    </p:animMotion>
                                  </p:childTnLst>
                                </p:cTn>
                              </p:par>
                            </p:childTnLst>
                          </p:cTn>
                        </p:par>
                        <p:par>
                          <p:cTn id="136" fill="hold">
                            <p:stCondLst>
                              <p:cond delay="80000"/>
                            </p:stCondLst>
                            <p:childTnLst>
                              <p:par>
                                <p:cTn id="137" presetID="10" presetClass="exit" presetSubtype="0" fill="hold" nodeType="afterEffect">
                                  <p:stCondLst>
                                    <p:cond delay="0"/>
                                  </p:stCondLst>
                                  <p:childTnLst>
                                    <p:animEffect transition="out" filter="fade">
                                      <p:cBhvr>
                                        <p:cTn id="138" dur="2000"/>
                                        <p:tgtEl>
                                          <p:spTgt spid="80"/>
                                        </p:tgtEl>
                                      </p:cBhvr>
                                    </p:animEffect>
                                    <p:set>
                                      <p:cBhvr>
                                        <p:cTn id="139" dur="1" fill="hold">
                                          <p:stCondLst>
                                            <p:cond delay="1999"/>
                                          </p:stCondLst>
                                        </p:cTn>
                                        <p:tgtEl>
                                          <p:spTgt spid="80"/>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83"/>
                                        </p:tgtEl>
                                        <p:attrNameLst>
                                          <p:attrName>style.visibility</p:attrName>
                                        </p:attrNameLst>
                                      </p:cBhvr>
                                      <p:to>
                                        <p:strVal val="visible"/>
                                      </p:to>
                                    </p:set>
                                    <p:animEffect transition="in" filter="fade">
                                      <p:cBhvr>
                                        <p:cTn id="144" dur="2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a:xfrm>
            <a:off x="457200" y="1295400"/>
            <a:ext cx="8229600" cy="838200"/>
          </a:xfrm>
        </p:spPr>
        <p:txBody>
          <a:bodyPr/>
          <a:lstStyle/>
          <a:p>
            <a:r>
              <a:rPr lang="en-US" sz="3600" b="1" u="sng" dirty="0" smtClean="0">
                <a:solidFill>
                  <a:schemeClr val="accent3">
                    <a:lumMod val="75000"/>
                  </a:schemeClr>
                </a:solidFill>
              </a:rPr>
              <a:t>Discuss with a partner</a:t>
            </a:r>
            <a:r>
              <a:rPr lang="en-US" dirty="0" smtClean="0"/>
              <a:t>:</a:t>
            </a:r>
          </a:p>
        </p:txBody>
      </p:sp>
      <p:pic>
        <p:nvPicPr>
          <p:cNvPr id="5" name="Picture 2" descr="C:\Users\Owner\AppData\Local\Microsoft\Windows\Temporary Internet Files\Content.IE5\F0L2BBY4\MP9004388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438400"/>
            <a:ext cx="3748431"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81400" y="1921612"/>
            <a:ext cx="5334000" cy="3785652"/>
          </a:xfrm>
          <a:prstGeom prst="rect">
            <a:avLst/>
          </a:prstGeom>
        </p:spPr>
        <p:txBody>
          <a:bodyPr wrap="square">
            <a:spAutoFit/>
          </a:bodyPr>
          <a:lstStyle/>
          <a:p>
            <a:pPr lvl="1" algn="ctr">
              <a:buNone/>
            </a:pPr>
            <a:r>
              <a:rPr lang="en-US" sz="4000" dirty="0"/>
              <a:t>If you were to hold an ice cube in your hand and let it melt, would you be completing a endothermic or exothermic reaction?</a:t>
            </a:r>
          </a:p>
        </p:txBody>
      </p:sp>
      <p:sp>
        <p:nvSpPr>
          <p:cNvPr id="7" name="Footer Placeholder 6"/>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a:xfrm>
            <a:off x="457200" y="1371600"/>
            <a:ext cx="8229600" cy="4038599"/>
          </a:xfrm>
        </p:spPr>
        <p:txBody>
          <a:bodyPr>
            <a:normAutofit fontScale="92500" lnSpcReduction="10000"/>
          </a:bodyPr>
          <a:lstStyle/>
          <a:p>
            <a:r>
              <a:rPr lang="en-US" dirty="0" smtClean="0"/>
              <a:t>Answer:</a:t>
            </a:r>
          </a:p>
          <a:p>
            <a:pPr algn="ctr">
              <a:buNone/>
            </a:pPr>
            <a:r>
              <a:rPr lang="en-US" sz="4800" b="1" dirty="0" smtClean="0">
                <a:solidFill>
                  <a:schemeClr val="accent1"/>
                </a:solidFill>
                <a:latin typeface="Comic Sans MS" pitchFamily="66" charset="0"/>
              </a:rPr>
              <a:t>ENDOTHERMIC</a:t>
            </a:r>
          </a:p>
          <a:p>
            <a:pPr lvl="1" algn="ctr">
              <a:buNone/>
            </a:pPr>
            <a:r>
              <a:rPr lang="en-US" sz="4000" dirty="0" smtClean="0"/>
              <a:t>Melting ice is a phase change from a solid to a liquid, which means the water molecules must be </a:t>
            </a:r>
            <a:r>
              <a:rPr lang="en-US" sz="4000" b="1" dirty="0" smtClean="0">
                <a:solidFill>
                  <a:schemeClr val="accent1"/>
                </a:solidFill>
              </a:rPr>
              <a:t>absorbing</a:t>
            </a:r>
            <a:r>
              <a:rPr lang="en-US" sz="4000" dirty="0" smtClean="0"/>
              <a:t> energy. (The heat is moving from your hand into the ice).</a:t>
            </a:r>
            <a:endParaRPr lang="en-US" sz="4000" dirty="0"/>
          </a:p>
        </p:txBody>
      </p:sp>
      <p:pic>
        <p:nvPicPr>
          <p:cNvPr id="6" name="Picture 2" descr="C:\Users\Owner\AppData\Local\Microsoft\Windows\Temporary Internet Files\Content.IE5\F0L2BBY4\MP9004388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953000"/>
            <a:ext cx="2057400" cy="163113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a:xfrm>
            <a:off x="457200" y="1600200"/>
            <a:ext cx="5562600" cy="4571999"/>
          </a:xfrm>
        </p:spPr>
        <p:txBody>
          <a:bodyPr>
            <a:normAutofit/>
          </a:bodyPr>
          <a:lstStyle/>
          <a:p>
            <a:r>
              <a:rPr lang="en-US" sz="3600" b="1" u="sng" dirty="0" smtClean="0">
                <a:solidFill>
                  <a:schemeClr val="accent2">
                    <a:lumMod val="75000"/>
                  </a:schemeClr>
                </a:solidFill>
              </a:rPr>
              <a:t>Discuss with a partner</a:t>
            </a:r>
            <a:r>
              <a:rPr lang="en-US" dirty="0" smtClean="0"/>
              <a:t>:</a:t>
            </a:r>
          </a:p>
          <a:p>
            <a:pPr algn="ctr">
              <a:buNone/>
            </a:pPr>
            <a:r>
              <a:rPr lang="en-US" sz="4000" dirty="0" smtClean="0"/>
              <a:t>When water vapor condenses to form rain, is an endothermic or exothermic reaction taking place?</a:t>
            </a:r>
            <a:endParaRPr lang="en-US" sz="4000" dirty="0"/>
          </a:p>
        </p:txBody>
      </p:sp>
      <p:pic>
        <p:nvPicPr>
          <p:cNvPr id="2051" name="Picture 3" descr="C:\Users\Owner\AppData\Local\Microsoft\Windows\Temporary Internet Files\Content.IE5\X00L08R9\MP900049450[1].jpg"/>
          <p:cNvPicPr>
            <a:picLocks noChangeAspect="1" noChangeArrowheads="1"/>
          </p:cNvPicPr>
          <p:nvPr/>
        </p:nvPicPr>
        <p:blipFill>
          <a:blip r:embed="rId2" cstate="print"/>
          <a:srcRect/>
          <a:stretch>
            <a:fillRect/>
          </a:stretch>
        </p:blipFill>
        <p:spPr bwMode="auto">
          <a:xfrm>
            <a:off x="6019800" y="1828800"/>
            <a:ext cx="2743200" cy="4114800"/>
          </a:xfrm>
          <a:prstGeom prst="rect">
            <a:avLst/>
          </a:prstGeom>
          <a:noFill/>
        </p:spPr>
      </p:pic>
      <p:sp>
        <p:nvSpPr>
          <p:cNvPr id="5" name="Footer Placeholder 4"/>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a:xfrm>
            <a:off x="457200" y="1600200"/>
            <a:ext cx="5562600" cy="4571999"/>
          </a:xfrm>
        </p:spPr>
        <p:txBody>
          <a:bodyPr>
            <a:normAutofit/>
          </a:bodyPr>
          <a:lstStyle/>
          <a:p>
            <a:r>
              <a:rPr lang="en-US" dirty="0" smtClean="0"/>
              <a:t>Answer:</a:t>
            </a:r>
          </a:p>
          <a:p>
            <a:pPr algn="ctr">
              <a:buNone/>
            </a:pPr>
            <a:r>
              <a:rPr lang="en-US" sz="4400" b="1" dirty="0" smtClean="0">
                <a:solidFill>
                  <a:schemeClr val="accent6"/>
                </a:solidFill>
                <a:latin typeface="Comic Sans MS" pitchFamily="66" charset="0"/>
              </a:rPr>
              <a:t>EXOTHERMIC</a:t>
            </a:r>
          </a:p>
          <a:p>
            <a:pPr algn="ctr">
              <a:buNone/>
            </a:pPr>
            <a:r>
              <a:rPr lang="en-US" sz="4000" dirty="0" smtClean="0"/>
              <a:t>Rain results from a phase change of a gas to a liquid, which means the water molecules must release energy.</a:t>
            </a:r>
            <a:endParaRPr lang="en-US" sz="4000" dirty="0"/>
          </a:p>
        </p:txBody>
      </p:sp>
      <p:pic>
        <p:nvPicPr>
          <p:cNvPr id="2051" name="Picture 3" descr="C:\Users\Owner\AppData\Local\Microsoft\Windows\Temporary Internet Files\Content.IE5\X00L08R9\MP900049450[1].jpg"/>
          <p:cNvPicPr>
            <a:picLocks noChangeAspect="1" noChangeArrowheads="1"/>
          </p:cNvPicPr>
          <p:nvPr/>
        </p:nvPicPr>
        <p:blipFill>
          <a:blip r:embed="rId2" cstate="print"/>
          <a:srcRect/>
          <a:stretch>
            <a:fillRect/>
          </a:stretch>
        </p:blipFill>
        <p:spPr bwMode="auto">
          <a:xfrm>
            <a:off x="6019800" y="1828800"/>
            <a:ext cx="2743200" cy="4114800"/>
          </a:xfrm>
          <a:prstGeom prst="rect">
            <a:avLst/>
          </a:prstGeom>
          <a:noFill/>
        </p:spPr>
      </p:pic>
      <p:sp>
        <p:nvSpPr>
          <p:cNvPr id="5" name="Footer Placeholder 4"/>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6000" b="1" dirty="0" smtClean="0"/>
              <a:t>Types of Energy</a:t>
            </a:r>
            <a:endParaRPr lang="en-US" sz="6000" b="1" dirty="0"/>
          </a:p>
        </p:txBody>
      </p:sp>
      <p:pic>
        <p:nvPicPr>
          <p:cNvPr id="1026" name="Picture 2" descr="C:\Users\Skipper Coates\Pictures\Microsoft Clip Organizer\j0400023.jpg"/>
          <p:cNvPicPr>
            <a:picLocks noGrp="1" noChangeAspect="1" noChangeArrowheads="1"/>
          </p:cNvPicPr>
          <p:nvPr>
            <p:ph idx="1"/>
          </p:nvPr>
        </p:nvPicPr>
        <p:blipFill>
          <a:blip r:embed="rId3" cstate="print"/>
          <a:srcRect/>
          <a:stretch>
            <a:fillRect/>
          </a:stretch>
        </p:blipFill>
        <p:spPr bwMode="auto">
          <a:xfrm>
            <a:off x="1143000" y="1288009"/>
            <a:ext cx="2085688" cy="3131591"/>
          </a:xfrm>
          <a:prstGeom prst="rect">
            <a:avLst/>
          </a:prstGeom>
          <a:noFill/>
        </p:spPr>
      </p:pic>
      <p:pic>
        <p:nvPicPr>
          <p:cNvPr id="1027" name="Picture 3" descr="C:\Users\Skipper Coates\Pictures\Microsoft Clip Organizer\j0309330.jpg"/>
          <p:cNvPicPr>
            <a:picLocks noChangeAspect="1" noChangeArrowheads="1"/>
          </p:cNvPicPr>
          <p:nvPr/>
        </p:nvPicPr>
        <p:blipFill>
          <a:blip r:embed="rId4" cstate="print"/>
          <a:srcRect/>
          <a:stretch>
            <a:fillRect/>
          </a:stretch>
        </p:blipFill>
        <p:spPr bwMode="auto">
          <a:xfrm>
            <a:off x="6019800" y="1343679"/>
            <a:ext cx="2014728" cy="3075921"/>
          </a:xfrm>
          <a:prstGeom prst="rect">
            <a:avLst/>
          </a:prstGeom>
          <a:noFill/>
        </p:spPr>
      </p:pic>
      <p:pic>
        <p:nvPicPr>
          <p:cNvPr id="1028" name="Picture 4" descr="C:\Users\Skipper Coates\Pictures\Microsoft Clip Organizer\j0403712.jpg"/>
          <p:cNvPicPr>
            <a:picLocks noChangeAspect="1" noChangeArrowheads="1"/>
          </p:cNvPicPr>
          <p:nvPr/>
        </p:nvPicPr>
        <p:blipFill>
          <a:blip r:embed="rId5" cstate="print"/>
          <a:srcRect/>
          <a:stretch>
            <a:fillRect/>
          </a:stretch>
        </p:blipFill>
        <p:spPr bwMode="auto">
          <a:xfrm>
            <a:off x="3447288" y="1219200"/>
            <a:ext cx="2496312" cy="3121152"/>
          </a:xfrm>
          <a:prstGeom prst="rect">
            <a:avLst/>
          </a:prstGeom>
          <a:noFill/>
        </p:spPr>
      </p:pic>
      <p:pic>
        <p:nvPicPr>
          <p:cNvPr id="1029" name="Picture 5" descr="C:\Users\Skipper Coates\Pictures\Microsoft Clip Organizer\j0426066.wmf"/>
          <p:cNvPicPr>
            <a:picLocks noChangeAspect="1" noChangeArrowheads="1"/>
          </p:cNvPicPr>
          <p:nvPr/>
        </p:nvPicPr>
        <p:blipFill>
          <a:blip r:embed="rId6" cstate="print"/>
          <a:srcRect/>
          <a:stretch>
            <a:fillRect/>
          </a:stretch>
        </p:blipFill>
        <p:spPr bwMode="auto">
          <a:xfrm>
            <a:off x="2413000" y="4445000"/>
            <a:ext cx="1549400" cy="1803400"/>
          </a:xfrm>
          <a:prstGeom prst="rect">
            <a:avLst/>
          </a:prstGeom>
          <a:noFill/>
        </p:spPr>
      </p:pic>
      <p:sp>
        <p:nvSpPr>
          <p:cNvPr id="13" name="TextBox 12"/>
          <p:cNvSpPr txBox="1"/>
          <p:nvPr/>
        </p:nvSpPr>
        <p:spPr>
          <a:xfrm>
            <a:off x="228600" y="1524000"/>
            <a:ext cx="1981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smtClean="0">
                <a:latin typeface="Comic Sans MS" pitchFamily="66" charset="0"/>
              </a:rPr>
              <a:t>Thermal</a:t>
            </a:r>
            <a:endParaRPr lang="en-US" sz="3600" dirty="0">
              <a:latin typeface="Comic Sans MS" pitchFamily="66" charset="0"/>
            </a:endParaRPr>
          </a:p>
        </p:txBody>
      </p:sp>
      <p:sp>
        <p:nvSpPr>
          <p:cNvPr id="14" name="TextBox 13"/>
          <p:cNvSpPr txBox="1"/>
          <p:nvPr/>
        </p:nvSpPr>
        <p:spPr>
          <a:xfrm>
            <a:off x="7315200" y="2362200"/>
            <a:ext cx="1524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smtClean="0">
                <a:latin typeface="Comic Sans MS" pitchFamily="66" charset="0"/>
              </a:rPr>
              <a:t>Light</a:t>
            </a:r>
            <a:endParaRPr lang="en-US" sz="3600" dirty="0">
              <a:latin typeface="Comic Sans MS" pitchFamily="66" charset="0"/>
            </a:endParaRPr>
          </a:p>
        </p:txBody>
      </p:sp>
      <p:sp>
        <p:nvSpPr>
          <p:cNvPr id="15" name="TextBox 14"/>
          <p:cNvSpPr txBox="1"/>
          <p:nvPr/>
        </p:nvSpPr>
        <p:spPr>
          <a:xfrm>
            <a:off x="3505200" y="1334869"/>
            <a:ext cx="2438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smtClean="0">
                <a:latin typeface="Comic Sans MS" pitchFamily="66" charset="0"/>
              </a:rPr>
              <a:t>Chemical</a:t>
            </a:r>
            <a:endParaRPr lang="en-US" sz="3600" dirty="0">
              <a:latin typeface="Comic Sans MS" pitchFamily="66" charset="0"/>
            </a:endParaRPr>
          </a:p>
        </p:txBody>
      </p:sp>
      <p:sp>
        <p:nvSpPr>
          <p:cNvPr id="16" name="TextBox 15"/>
          <p:cNvSpPr txBox="1"/>
          <p:nvPr/>
        </p:nvSpPr>
        <p:spPr>
          <a:xfrm>
            <a:off x="228600" y="4724400"/>
            <a:ext cx="2590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smtClean="0">
                <a:latin typeface="Comic Sans MS" pitchFamily="66" charset="0"/>
              </a:rPr>
              <a:t>Electrical</a:t>
            </a:r>
            <a:endParaRPr lang="en-US" sz="3600" dirty="0">
              <a:latin typeface="Comic Sans MS" pitchFamily="66" charset="0"/>
            </a:endParaRPr>
          </a:p>
        </p:txBody>
      </p:sp>
      <p:sp>
        <p:nvSpPr>
          <p:cNvPr id="17" name="TextBox 16"/>
          <p:cNvSpPr txBox="1"/>
          <p:nvPr/>
        </p:nvSpPr>
        <p:spPr>
          <a:xfrm>
            <a:off x="6248400" y="4572000"/>
            <a:ext cx="2590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smtClean="0">
                <a:latin typeface="Comic Sans MS" pitchFamily="66" charset="0"/>
              </a:rPr>
              <a:t>Mechanical</a:t>
            </a:r>
            <a:endParaRPr lang="en-US" sz="3600" dirty="0">
              <a:latin typeface="Comic Sans MS" pitchFamily="66" charset="0"/>
            </a:endParaRPr>
          </a:p>
        </p:txBody>
      </p:sp>
      <p:sp>
        <p:nvSpPr>
          <p:cNvPr id="18" name="TextBox 17"/>
          <p:cNvSpPr txBox="1"/>
          <p:nvPr/>
        </p:nvSpPr>
        <p:spPr>
          <a:xfrm>
            <a:off x="7086600" y="5867400"/>
            <a:ext cx="1752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smtClean="0">
                <a:latin typeface="Comic Sans MS" pitchFamily="66" charset="0"/>
              </a:rPr>
              <a:t>Sound</a:t>
            </a:r>
            <a:endParaRPr lang="en-US" sz="3600" dirty="0">
              <a:latin typeface="Comic Sans MS" pitchFamily="66" charset="0"/>
            </a:endParaRPr>
          </a:p>
        </p:txBody>
      </p:sp>
      <p:pic>
        <p:nvPicPr>
          <p:cNvPr id="2051" name="Picture 3" descr="C:\Users\Owner\AppData\Local\Microsoft\Windows\Temporary Internet Files\Content.IE5\F0L2BBY4\MM900173958[1].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00599" y="4507345"/>
            <a:ext cx="1447801" cy="179251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2000"/>
                                        <p:tgtEl>
                                          <p:spTgt spid="102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linds(horizontal)">
                                      <p:cBhvr>
                                        <p:cTn id="23" dur="500"/>
                                        <p:tgtEl>
                                          <p:spTgt spid="1028"/>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strVal val="#ppt_w*0.70"/>
                                          </p:val>
                                        </p:tav>
                                        <p:tav tm="100000">
                                          <p:val>
                                            <p:strVal val="#ppt_w"/>
                                          </p:val>
                                        </p:tav>
                                      </p:tavLst>
                                    </p:anim>
                                    <p:anim calcmode="lin" valueType="num">
                                      <p:cBhvr>
                                        <p:cTn id="27" dur="1000" fill="hold"/>
                                        <p:tgtEl>
                                          <p:spTgt spid="15"/>
                                        </p:tgtEl>
                                        <p:attrNameLst>
                                          <p:attrName>ppt_h</p:attrName>
                                        </p:attrNameLst>
                                      </p:cBhvr>
                                      <p:tavLst>
                                        <p:tav tm="0">
                                          <p:val>
                                            <p:strVal val="#ppt_h"/>
                                          </p:val>
                                        </p:tav>
                                        <p:tav tm="100000">
                                          <p:val>
                                            <p:strVal val="#ppt_h"/>
                                          </p:val>
                                        </p:tav>
                                      </p:tavLst>
                                    </p:anim>
                                    <p:animEffect transition="in" filter="fade">
                                      <p:cBhvr>
                                        <p:cTn id="28" dur="1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029"/>
                                        </p:tgtEl>
                                        <p:attrNameLst>
                                          <p:attrName>style.visibility</p:attrName>
                                        </p:attrNameLst>
                                      </p:cBhvr>
                                      <p:to>
                                        <p:strVal val="visible"/>
                                      </p:to>
                                    </p:set>
                                    <p:animEffect transition="in" filter="blinds(horizontal)">
                                      <p:cBhvr>
                                        <p:cTn id="33" dur="500"/>
                                        <p:tgtEl>
                                          <p:spTgt spid="102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linds(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bg/>
                                          </p:spTgt>
                                        </p:tgtEl>
                                        <p:attrNameLst>
                                          <p:attrName>style.visibility</p:attrName>
                                        </p:attrNameLst>
                                      </p:cBhvr>
                                      <p:to>
                                        <p:strVal val="visible"/>
                                      </p:to>
                                    </p:set>
                                    <p:animEffect transition="in" filter="fade">
                                      <p:cBhvr>
                                        <p:cTn id="41" dur="2000"/>
                                        <p:tgtEl>
                                          <p:spTgt spid="17">
                                            <p:bg/>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fade">
                                      <p:cBhvr>
                                        <p:cTn id="44" dur="2000"/>
                                        <p:tgtEl>
                                          <p:spTgt spid="17">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051"/>
                                        </p:tgtEl>
                                        <p:attrNameLst>
                                          <p:attrName>style.visibility</p:attrName>
                                        </p:attrNameLst>
                                      </p:cBhvr>
                                      <p:to>
                                        <p:strVal val="visible"/>
                                      </p:to>
                                    </p:set>
                                    <p:animEffect transition="in" filter="fade">
                                      <p:cBhvr>
                                        <p:cTn id="47" dur="500"/>
                                        <p:tgtEl>
                                          <p:spTgt spid="205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uiExpand="1" build="allAtOnce"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Energy</a:t>
            </a:r>
            <a:endParaRPr lang="en-US" sz="6000" dirty="0"/>
          </a:p>
        </p:txBody>
      </p:sp>
      <p:sp>
        <p:nvSpPr>
          <p:cNvPr id="3" name="Content Placeholder 2"/>
          <p:cNvSpPr>
            <a:spLocks noGrp="1"/>
          </p:cNvSpPr>
          <p:nvPr>
            <p:ph idx="1"/>
          </p:nvPr>
        </p:nvSpPr>
        <p:spPr/>
        <p:txBody>
          <a:bodyPr/>
          <a:lstStyle/>
          <a:p>
            <a:r>
              <a:rPr lang="en-US" sz="3600" b="1" dirty="0" smtClean="0"/>
              <a:t>Let’s summarize</a:t>
            </a:r>
            <a:r>
              <a:rPr lang="en-US" dirty="0" smtClean="0"/>
              <a:t>:</a:t>
            </a:r>
          </a:p>
          <a:p>
            <a:pPr lvl="1"/>
            <a:r>
              <a:rPr lang="en-US" sz="3200" dirty="0" smtClean="0"/>
              <a:t>There are </a:t>
            </a:r>
            <a:r>
              <a:rPr lang="en-US" sz="3200" b="1" dirty="0" smtClean="0">
                <a:solidFill>
                  <a:schemeClr val="accent3">
                    <a:lumMod val="75000"/>
                  </a:schemeClr>
                </a:solidFill>
              </a:rPr>
              <a:t>six main types </a:t>
            </a:r>
            <a:r>
              <a:rPr lang="en-US" sz="3200" dirty="0" smtClean="0"/>
              <a:t>of energy.</a:t>
            </a:r>
          </a:p>
          <a:p>
            <a:pPr lvl="1"/>
            <a:r>
              <a:rPr lang="en-US" sz="3200" b="1" dirty="0" smtClean="0">
                <a:solidFill>
                  <a:schemeClr val="accent5"/>
                </a:solidFill>
              </a:rPr>
              <a:t>Energy is present </a:t>
            </a:r>
            <a:r>
              <a:rPr lang="en-US" sz="3200" dirty="0" smtClean="0"/>
              <a:t>when an object changes either physically or chemically.</a:t>
            </a:r>
          </a:p>
          <a:p>
            <a:pPr lvl="1"/>
            <a:r>
              <a:rPr lang="en-US" sz="3200" dirty="0" smtClean="0"/>
              <a:t>Some changes </a:t>
            </a:r>
            <a:r>
              <a:rPr lang="en-US" sz="3200" b="1" dirty="0" smtClean="0">
                <a:solidFill>
                  <a:schemeClr val="accent6"/>
                </a:solidFill>
              </a:rPr>
              <a:t>release</a:t>
            </a:r>
            <a:r>
              <a:rPr lang="en-US" sz="3200" dirty="0" smtClean="0"/>
              <a:t> energy, these are called </a:t>
            </a:r>
            <a:r>
              <a:rPr lang="en-US" sz="3200" b="1" dirty="0" smtClean="0">
                <a:solidFill>
                  <a:schemeClr val="accent6"/>
                </a:solidFill>
              </a:rPr>
              <a:t>EXOTHERMIC</a:t>
            </a:r>
            <a:r>
              <a:rPr lang="en-US" sz="3200" dirty="0" smtClean="0"/>
              <a:t>.</a:t>
            </a:r>
          </a:p>
          <a:p>
            <a:pPr lvl="1"/>
            <a:r>
              <a:rPr lang="en-US" sz="3200" dirty="0" smtClean="0"/>
              <a:t>Some changes </a:t>
            </a:r>
            <a:r>
              <a:rPr lang="en-US" sz="3200" b="1" dirty="0" smtClean="0">
                <a:solidFill>
                  <a:schemeClr val="accent1"/>
                </a:solidFill>
              </a:rPr>
              <a:t>absorb</a:t>
            </a:r>
            <a:r>
              <a:rPr lang="en-US" sz="3200" dirty="0" smtClean="0"/>
              <a:t> energy, these are called </a:t>
            </a:r>
            <a:r>
              <a:rPr lang="en-US" sz="3200" b="1" dirty="0" smtClean="0">
                <a:solidFill>
                  <a:schemeClr val="accent1"/>
                </a:solidFill>
              </a:rPr>
              <a:t>ENDOTHERMIC</a:t>
            </a:r>
            <a:r>
              <a:rPr lang="en-US" sz="3200" dirty="0" smtClean="0"/>
              <a:t>.</a:t>
            </a:r>
            <a:endParaRPr lang="en-US" sz="3200" dirty="0"/>
          </a:p>
        </p:txBody>
      </p:sp>
      <p:sp>
        <p:nvSpPr>
          <p:cNvPr id="5" name="Footer Placeholder 4"/>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normAutofit/>
          </a:bodyPr>
          <a:lstStyle/>
          <a:p>
            <a:pPr algn="ctr"/>
            <a:r>
              <a:rPr lang="en-US" sz="5400" b="1" dirty="0" smtClean="0">
                <a:solidFill>
                  <a:schemeClr val="accent1"/>
                </a:solidFill>
              </a:rPr>
              <a:t>One or more of these types of energy are </a:t>
            </a:r>
            <a:r>
              <a:rPr lang="en-US" sz="5400" b="1" u="sng" dirty="0" smtClean="0">
                <a:solidFill>
                  <a:schemeClr val="accent5"/>
                </a:solidFill>
              </a:rPr>
              <a:t>always</a:t>
            </a:r>
            <a:r>
              <a:rPr lang="en-US" sz="5400" b="1" dirty="0" smtClean="0">
                <a:solidFill>
                  <a:schemeClr val="accent1"/>
                </a:solidFill>
              </a:rPr>
              <a:t> present during physical or chemical changes!</a:t>
            </a:r>
            <a:endParaRPr lang="en-US" sz="5400" b="1" dirty="0">
              <a:solidFill>
                <a:schemeClr val="accent1"/>
              </a:solidFill>
            </a:endParaRPr>
          </a:p>
        </p:txBody>
      </p:sp>
      <p:sp>
        <p:nvSpPr>
          <p:cNvPr id="4" name="Title 1"/>
          <p:cNvSpPr>
            <a:spLocks noGrp="1"/>
          </p:cNvSpPr>
          <p:nvPr>
            <p:ph type="title"/>
          </p:nvPr>
        </p:nvSpPr>
        <p:spPr/>
        <p:txBody>
          <a:bodyPr>
            <a:normAutofit/>
          </a:bodyPr>
          <a:lstStyle/>
          <a:p>
            <a:r>
              <a:rPr lang="en-US" sz="6000" b="1" dirty="0" smtClean="0"/>
              <a:t>Energy</a:t>
            </a:r>
            <a:endParaRPr lang="en-US" sz="6000" b="1" dirty="0"/>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81000"/>
            <a:ext cx="8229600" cy="1143000"/>
          </a:xfrm>
        </p:spPr>
        <p:txBody>
          <a:bodyPr>
            <a:noAutofit/>
          </a:bodyPr>
          <a:lstStyle/>
          <a:p>
            <a:r>
              <a:rPr lang="en-US" sz="4000" b="1" dirty="0" smtClean="0"/>
              <a:t>What type of energy is given off when ice melts?</a:t>
            </a:r>
            <a:endParaRPr lang="en-US" sz="4000" b="1" dirty="0"/>
          </a:p>
        </p:txBody>
      </p:sp>
      <p:pic>
        <p:nvPicPr>
          <p:cNvPr id="2050" name="Picture 2" descr="C:\Users\Skipper Coates\Pictures\Microsoft Clip Organizer\j0438800.jpg"/>
          <p:cNvPicPr>
            <a:picLocks noGrp="1" noChangeAspect="1" noChangeArrowheads="1"/>
          </p:cNvPicPr>
          <p:nvPr>
            <p:ph idx="1"/>
          </p:nvPr>
        </p:nvPicPr>
        <p:blipFill>
          <a:blip r:embed="rId2" cstate="print"/>
          <a:srcRect/>
          <a:stretch>
            <a:fillRect/>
          </a:stretch>
        </p:blipFill>
        <p:spPr bwMode="auto">
          <a:xfrm>
            <a:off x="1682652" y="1646237"/>
            <a:ext cx="5708748" cy="4525963"/>
          </a:xfrm>
          <a:prstGeom prst="rect">
            <a:avLst/>
          </a:prstGeom>
          <a:noFill/>
        </p:spPr>
      </p:pic>
      <p:sp>
        <p:nvSpPr>
          <p:cNvPr id="5" name="TextBox 4"/>
          <p:cNvSpPr txBox="1"/>
          <p:nvPr/>
        </p:nvSpPr>
        <p:spPr>
          <a:xfrm>
            <a:off x="4572000" y="1981200"/>
            <a:ext cx="327660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Thermal</a:t>
            </a:r>
            <a:endParaRPr lang="en-US" sz="6000" dirty="0">
              <a:latin typeface="Comic Sans MS" pitchFamily="66" charset="0"/>
            </a:endParaRPr>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304800"/>
            <a:ext cx="8229600" cy="1143000"/>
          </a:xfrm>
        </p:spPr>
        <p:txBody>
          <a:bodyPr>
            <a:noAutofit/>
          </a:bodyPr>
          <a:lstStyle/>
          <a:p>
            <a:r>
              <a:rPr lang="en-US" sz="4000" b="1" dirty="0" smtClean="0"/>
              <a:t>What type of energy is given off when glass is dropped?</a:t>
            </a:r>
            <a:endParaRPr lang="en-US" sz="4000" b="1" dirty="0"/>
          </a:p>
        </p:txBody>
      </p:sp>
      <p:pic>
        <p:nvPicPr>
          <p:cNvPr id="3074" name="Picture 2" descr="C:\Users\Skipper Coates\Pictures\Microsoft Clip Organizer\j0112970.wmf"/>
          <p:cNvPicPr>
            <a:picLocks noChangeAspect="1" noChangeArrowheads="1"/>
          </p:cNvPicPr>
          <p:nvPr/>
        </p:nvPicPr>
        <p:blipFill>
          <a:blip r:embed="rId2" cstate="print"/>
          <a:srcRect/>
          <a:stretch>
            <a:fillRect/>
          </a:stretch>
        </p:blipFill>
        <p:spPr bwMode="auto">
          <a:xfrm>
            <a:off x="1106424" y="1692250"/>
            <a:ext cx="6931152" cy="3946550"/>
          </a:xfrm>
          <a:prstGeom prst="rect">
            <a:avLst/>
          </a:prstGeom>
          <a:noFill/>
        </p:spPr>
      </p:pic>
      <p:sp>
        <p:nvSpPr>
          <p:cNvPr id="5" name="TextBox 4"/>
          <p:cNvSpPr txBox="1"/>
          <p:nvPr/>
        </p:nvSpPr>
        <p:spPr>
          <a:xfrm>
            <a:off x="5181600" y="4563070"/>
            <a:ext cx="2667000"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Sound</a:t>
            </a:r>
            <a:endParaRPr lang="en-US" sz="6000" dirty="0">
              <a:latin typeface="Comic Sans MS" pitchFamily="66" charset="0"/>
            </a:endParaRPr>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4000" b="1" dirty="0" smtClean="0"/>
              <a:t>What type of energy is given off when a light is turned on?</a:t>
            </a:r>
            <a:endParaRPr lang="en-US" sz="4000" b="1" dirty="0"/>
          </a:p>
        </p:txBody>
      </p:sp>
      <p:pic>
        <p:nvPicPr>
          <p:cNvPr id="4098" name="Picture 2" descr="C:\Users\Skipper Coates\Pictures\Microsoft Clip Organizer\j0430994.jpg"/>
          <p:cNvPicPr>
            <a:picLocks noChangeAspect="1" noChangeArrowheads="1"/>
          </p:cNvPicPr>
          <p:nvPr/>
        </p:nvPicPr>
        <p:blipFill>
          <a:blip r:embed="rId2" cstate="print"/>
          <a:srcRect/>
          <a:stretch>
            <a:fillRect/>
          </a:stretch>
        </p:blipFill>
        <p:spPr bwMode="auto">
          <a:xfrm>
            <a:off x="3048000" y="1524000"/>
            <a:ext cx="3353916" cy="5028419"/>
          </a:xfrm>
          <a:prstGeom prst="rect">
            <a:avLst/>
          </a:prstGeom>
          <a:noFill/>
        </p:spPr>
      </p:pic>
      <p:sp>
        <p:nvSpPr>
          <p:cNvPr id="5" name="TextBox 4"/>
          <p:cNvSpPr txBox="1"/>
          <p:nvPr/>
        </p:nvSpPr>
        <p:spPr>
          <a:xfrm>
            <a:off x="5943600" y="2971800"/>
            <a:ext cx="2895600" cy="1015663"/>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Sound</a:t>
            </a:r>
            <a:endParaRPr lang="en-US" sz="6000" dirty="0">
              <a:latin typeface="Comic Sans MS" pitchFamily="66" charset="0"/>
            </a:endParaRPr>
          </a:p>
        </p:txBody>
      </p:sp>
      <p:sp>
        <p:nvSpPr>
          <p:cNvPr id="7" name="TextBox 6"/>
          <p:cNvSpPr txBox="1"/>
          <p:nvPr/>
        </p:nvSpPr>
        <p:spPr>
          <a:xfrm>
            <a:off x="5943600" y="4546937"/>
            <a:ext cx="2514600" cy="1938992"/>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Light</a:t>
            </a:r>
          </a:p>
          <a:p>
            <a:pPr algn="ctr"/>
            <a:r>
              <a:rPr lang="en-US" sz="6000" dirty="0" smtClean="0">
                <a:latin typeface="Comic Sans MS" pitchFamily="66" charset="0"/>
              </a:rPr>
              <a:t>(EM)</a:t>
            </a:r>
            <a:endParaRPr lang="en-US" sz="6000" dirty="0">
              <a:latin typeface="Comic Sans MS" pitchFamily="66" charset="0"/>
            </a:endParaRPr>
          </a:p>
        </p:txBody>
      </p:sp>
      <p:sp>
        <p:nvSpPr>
          <p:cNvPr id="9" name="TextBox 8"/>
          <p:cNvSpPr txBox="1"/>
          <p:nvPr/>
        </p:nvSpPr>
        <p:spPr>
          <a:xfrm>
            <a:off x="381000" y="2133600"/>
            <a:ext cx="3124200" cy="1015663"/>
          </a:xfrm>
          <a:prstGeom prst="rect">
            <a:avLst/>
          </a:prstGeom>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Thermal</a:t>
            </a:r>
            <a:endParaRPr lang="en-US" sz="6000" dirty="0">
              <a:latin typeface="Comic Sans MS" pitchFamily="66" charset="0"/>
            </a:endParaRPr>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Autofit/>
          </a:bodyPr>
          <a:lstStyle/>
          <a:p>
            <a:r>
              <a:rPr lang="en-US" sz="4000" b="1" dirty="0" smtClean="0"/>
              <a:t>What type of energy is given off when fireworks explode?</a:t>
            </a:r>
            <a:endParaRPr lang="en-US" sz="4000" b="1" dirty="0"/>
          </a:p>
        </p:txBody>
      </p:sp>
      <p:pic>
        <p:nvPicPr>
          <p:cNvPr id="5123" name="Picture 3" descr="C:\Users\Skipper Coates\Pictures\Microsoft Clip Organizer\j0438918.jpg"/>
          <p:cNvPicPr>
            <a:picLocks noChangeAspect="1" noChangeArrowheads="1"/>
          </p:cNvPicPr>
          <p:nvPr/>
        </p:nvPicPr>
        <p:blipFill>
          <a:blip r:embed="rId2" cstate="print"/>
          <a:srcRect/>
          <a:stretch>
            <a:fillRect/>
          </a:stretch>
        </p:blipFill>
        <p:spPr bwMode="auto">
          <a:xfrm>
            <a:off x="2743200" y="1524000"/>
            <a:ext cx="3581400" cy="5013960"/>
          </a:xfrm>
          <a:prstGeom prst="rect">
            <a:avLst/>
          </a:prstGeom>
          <a:noFill/>
        </p:spPr>
      </p:pic>
      <p:sp>
        <p:nvSpPr>
          <p:cNvPr id="5" name="TextBox 4"/>
          <p:cNvSpPr txBox="1"/>
          <p:nvPr/>
        </p:nvSpPr>
        <p:spPr>
          <a:xfrm>
            <a:off x="5943600" y="2971800"/>
            <a:ext cx="2895600" cy="1015663"/>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Sound</a:t>
            </a:r>
            <a:endParaRPr lang="en-US" sz="6000" dirty="0">
              <a:latin typeface="Comic Sans MS" pitchFamily="66" charset="0"/>
            </a:endParaRPr>
          </a:p>
        </p:txBody>
      </p:sp>
      <p:sp>
        <p:nvSpPr>
          <p:cNvPr id="7" name="TextBox 6"/>
          <p:cNvSpPr txBox="1"/>
          <p:nvPr/>
        </p:nvSpPr>
        <p:spPr>
          <a:xfrm>
            <a:off x="5943600" y="4546937"/>
            <a:ext cx="2514600" cy="1938992"/>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Light (EM)</a:t>
            </a:r>
            <a:endParaRPr lang="en-US" sz="6000" dirty="0">
              <a:latin typeface="Comic Sans MS" pitchFamily="66" charset="0"/>
            </a:endParaRPr>
          </a:p>
        </p:txBody>
      </p:sp>
      <p:sp>
        <p:nvSpPr>
          <p:cNvPr id="8" name="TextBox 7"/>
          <p:cNvSpPr txBox="1"/>
          <p:nvPr/>
        </p:nvSpPr>
        <p:spPr>
          <a:xfrm>
            <a:off x="304800" y="1828800"/>
            <a:ext cx="3429000" cy="1015663"/>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Thermal</a:t>
            </a:r>
            <a:endParaRPr lang="en-US" sz="6000" dirty="0">
              <a:latin typeface="Comic Sans MS" pitchFamily="66" charset="0"/>
            </a:endParaRPr>
          </a:p>
        </p:txBody>
      </p:sp>
      <p:sp>
        <p:nvSpPr>
          <p:cNvPr id="10" name="TextBox 9"/>
          <p:cNvSpPr txBox="1"/>
          <p:nvPr/>
        </p:nvSpPr>
        <p:spPr>
          <a:xfrm>
            <a:off x="152400" y="5181600"/>
            <a:ext cx="3429000" cy="830997"/>
          </a:xfrm>
          <a:prstGeom prst="rect">
            <a:avLst/>
          </a:prstGeom>
          <a:ln>
            <a:solidFill>
              <a:schemeClr val="accent4"/>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800" dirty="0" smtClean="0">
                <a:latin typeface="Comic Sans MS" pitchFamily="66" charset="0"/>
              </a:rPr>
              <a:t>Mechanical</a:t>
            </a:r>
            <a:endParaRPr lang="en-US" sz="4800" dirty="0">
              <a:latin typeface="Comic Sans MS" pitchFamily="66" charset="0"/>
            </a:endParaRPr>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74638"/>
            <a:ext cx="8458200" cy="1554162"/>
          </a:xfrm>
        </p:spPr>
        <p:txBody>
          <a:bodyPr>
            <a:noAutofit/>
          </a:bodyPr>
          <a:lstStyle/>
          <a:p>
            <a:r>
              <a:rPr lang="en-US" sz="4000" b="1" dirty="0" smtClean="0"/>
              <a:t>What type of energy is given off when water boils in a kettle?</a:t>
            </a:r>
            <a:endParaRPr lang="en-US" sz="4000" b="1" dirty="0"/>
          </a:p>
        </p:txBody>
      </p:sp>
      <p:pic>
        <p:nvPicPr>
          <p:cNvPr id="6147" name="Picture 3" descr="C:\Users\Skipper Coates\Pictures\Microsoft Clip Organizer\j0356943.wmf"/>
          <p:cNvPicPr>
            <a:picLocks noChangeAspect="1" noChangeArrowheads="1"/>
          </p:cNvPicPr>
          <p:nvPr/>
        </p:nvPicPr>
        <p:blipFill>
          <a:blip r:embed="rId2" cstate="print"/>
          <a:srcRect/>
          <a:stretch>
            <a:fillRect/>
          </a:stretch>
        </p:blipFill>
        <p:spPr bwMode="auto">
          <a:xfrm>
            <a:off x="838200" y="1981200"/>
            <a:ext cx="4267200" cy="4312457"/>
          </a:xfrm>
          <a:prstGeom prst="rect">
            <a:avLst/>
          </a:prstGeom>
          <a:noFill/>
        </p:spPr>
      </p:pic>
      <p:sp>
        <p:nvSpPr>
          <p:cNvPr id="5" name="TextBox 4"/>
          <p:cNvSpPr txBox="1"/>
          <p:nvPr/>
        </p:nvSpPr>
        <p:spPr>
          <a:xfrm>
            <a:off x="5486400" y="2590800"/>
            <a:ext cx="2895600" cy="1015663"/>
          </a:xfrm>
          <a:prstGeom prst="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Sound</a:t>
            </a:r>
            <a:endParaRPr lang="en-US" sz="6000" dirty="0">
              <a:latin typeface="Comic Sans MS" pitchFamily="66" charset="0"/>
            </a:endParaRPr>
          </a:p>
        </p:txBody>
      </p:sp>
      <p:sp>
        <p:nvSpPr>
          <p:cNvPr id="8" name="TextBox 7"/>
          <p:cNvSpPr txBox="1"/>
          <p:nvPr/>
        </p:nvSpPr>
        <p:spPr>
          <a:xfrm>
            <a:off x="5334000" y="3962400"/>
            <a:ext cx="3429000" cy="1015663"/>
          </a:xfrm>
          <a:prstGeom prst="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000" dirty="0" smtClean="0">
                <a:latin typeface="Comic Sans MS" pitchFamily="66" charset="0"/>
              </a:rPr>
              <a:t>Thermal</a:t>
            </a:r>
            <a:endParaRPr lang="en-US" sz="6000" dirty="0">
              <a:latin typeface="Comic Sans MS" pitchFamily="66" charset="0"/>
            </a:endParaRPr>
          </a:p>
        </p:txBody>
      </p:sp>
      <p:sp>
        <p:nvSpPr>
          <p:cNvPr id="2" name="Footer Placeholder 1"/>
          <p:cNvSpPr>
            <a:spLocks noGrp="1"/>
          </p:cNvSpPr>
          <p:nvPr>
            <p:ph type="ftr" sz="quarter" idx="11"/>
          </p:nvPr>
        </p:nvSpPr>
        <p:spPr/>
        <p:txBody>
          <a:bodyPr/>
          <a:lstStyle/>
          <a:p>
            <a:r>
              <a:rPr lang="en-US" smtClean="0"/>
              <a:t>Physical Science - 8th Grade</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771</TotalTime>
  <Words>1199</Words>
  <Application>Microsoft Office PowerPoint</Application>
  <PresentationFormat>On-screen Show (4:3)</PresentationFormat>
  <Paragraphs>204</Paragraphs>
  <Slides>30</Slides>
  <Notes>8</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Energy</vt:lpstr>
      <vt:lpstr>Energy</vt:lpstr>
      <vt:lpstr>Types of Energy</vt:lpstr>
      <vt:lpstr>Energy</vt:lpstr>
      <vt:lpstr>What type of energy is given off when ice melts?</vt:lpstr>
      <vt:lpstr>What type of energy is given off when glass is dropped?</vt:lpstr>
      <vt:lpstr>What type of energy is given off when a light is turned on?</vt:lpstr>
      <vt:lpstr>What type of energy is given off when fireworks explode?</vt:lpstr>
      <vt:lpstr>What type of energy is given off when water boils in a kettle?</vt:lpstr>
      <vt:lpstr>What type of energy is given off when wood is cut with a saw?</vt:lpstr>
      <vt:lpstr>Energy</vt:lpstr>
      <vt:lpstr>Energy</vt:lpstr>
      <vt:lpstr>Energy</vt:lpstr>
      <vt:lpstr>PowerPoint Presentation</vt:lpstr>
      <vt:lpstr>Energy</vt:lpstr>
      <vt:lpstr>Energy</vt:lpstr>
      <vt:lpstr>Energy</vt:lpstr>
      <vt:lpstr>Energy</vt:lpstr>
      <vt:lpstr>Energy</vt:lpstr>
      <vt:lpstr>Energy</vt:lpstr>
      <vt:lpstr>Energy</vt:lpstr>
      <vt:lpstr>Energy</vt:lpstr>
      <vt:lpstr>Energy</vt:lpstr>
      <vt:lpstr>Energy</vt:lpstr>
      <vt:lpstr>Energy</vt:lpstr>
      <vt:lpstr>Energy</vt:lpstr>
      <vt:lpstr>Energy</vt:lpstr>
      <vt:lpstr>Energy</vt:lpstr>
      <vt:lpstr>Energy</vt:lpstr>
      <vt:lpstr>Energy</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dc:title>
  <dc:creator>Skipper Coates</dc:creator>
  <cp:lastModifiedBy>Dave Edinger</cp:lastModifiedBy>
  <cp:revision>49</cp:revision>
  <dcterms:created xsi:type="dcterms:W3CDTF">2008-10-11T23:10:54Z</dcterms:created>
  <dcterms:modified xsi:type="dcterms:W3CDTF">2014-10-20T11:53:27Z</dcterms:modified>
</cp:coreProperties>
</file>