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87" r:id="rId4"/>
    <p:sldId id="290" r:id="rId5"/>
    <p:sldId id="291" r:id="rId6"/>
    <p:sldId id="266" r:id="rId7"/>
    <p:sldId id="267" r:id="rId8"/>
    <p:sldId id="262" r:id="rId9"/>
    <p:sldId id="270" r:id="rId10"/>
    <p:sldId id="263" r:id="rId11"/>
    <p:sldId id="282" r:id="rId12"/>
    <p:sldId id="284" r:id="rId13"/>
    <p:sldId id="281" r:id="rId14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99FF"/>
    <a:srgbClr val="33CCFF"/>
    <a:srgbClr val="00C800"/>
    <a:srgbClr val="00E600"/>
    <a:srgbClr val="00FF00"/>
    <a:srgbClr val="36EA4B"/>
    <a:srgbClr val="00EBE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9841" autoAdjust="0"/>
  </p:normalViewPr>
  <p:slideViewPr>
    <p:cSldViewPr>
      <p:cViewPr>
        <p:scale>
          <a:sx n="85" d="100"/>
          <a:sy n="85" d="100"/>
        </p:scale>
        <p:origin x="-7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EE9FF-3311-4AA6-9C4C-E408086AF3C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3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B5172-5412-407A-AD17-6E289C0FE46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25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6D9B0-954D-4B07-9C45-62B7157DAE3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83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094B5-F5B6-4CA4-A13C-0E195F3BF44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4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15EED-5AAD-42BB-BBCD-60B77ABB1AD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379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F177B-3E1A-41A9-A9D4-CAF64724F2F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81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0A55E-6372-48D1-88A5-AE7FF373A2F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48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CA618-87FB-442B-AECF-C05816219BB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25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1F73A-F2E4-4BA4-9569-7DF60CB4307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85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5C707-4D25-463E-BBB5-F69499FC3EE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08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B76F-2005-43C6-9B8C-3FBABF14022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16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F9B5"/>
            </a:gs>
            <a:gs pos="100000">
              <a:srgbClr val="B8FF2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fld id="{D4D4F79F-0D0A-4A06-91CA-6B3B95E39A25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9.jpe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F9B5"/>
            </a:gs>
            <a:gs pos="100000">
              <a:srgbClr val="B8FF2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357"/>
          <a:stretch>
            <a:fillRect/>
          </a:stretch>
        </p:blipFill>
        <p:spPr bwMode="auto">
          <a:xfrm>
            <a:off x="263525" y="457200"/>
            <a:ext cx="86375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9375" y="2057400"/>
            <a:ext cx="5045933" cy="2308324"/>
          </a:xfrm>
          <a:prstGeom prst="rect">
            <a:avLst/>
          </a:prstGeom>
          <a:solidFill>
            <a:srgbClr val="DEF1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CA" sz="7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</a:t>
            </a:r>
          </a:p>
          <a:p>
            <a:pPr algn="ctr">
              <a:defRPr/>
            </a:pPr>
            <a:r>
              <a:rPr lang="en-CA" sz="7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Matter</a:t>
            </a:r>
          </a:p>
        </p:txBody>
      </p:sp>
    </p:spTree>
    <p:custDataLst>
      <p:tags r:id="rId1"/>
    </p:custDataLst>
  </p:cSld>
  <p:clrMapOvr>
    <a:masterClrMapping/>
  </p:clrMapOvr>
  <p:transition spd="slow" advTm="1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2150" y="1162725"/>
            <a:ext cx="383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and </a:t>
            </a:r>
            <a:r>
              <a:rPr lang="en-US" sz="2800" b="0" dirty="0"/>
              <a:t>________</a:t>
            </a:r>
            <a:r>
              <a:rPr lang="en-US" sz="2800" dirty="0"/>
              <a:t> of matter 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>
          <a:xfrm>
            <a:off x="533400" y="11618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                                                                     in </a:t>
            </a:r>
            <a:r>
              <a:rPr lang="en-US" sz="2800" dirty="0"/>
              <a:t>terms of </a:t>
            </a:r>
          </a:p>
          <a:p>
            <a:pPr eaLnBrk="1" hangingPunct="1"/>
            <a:r>
              <a:rPr lang="en-US" sz="2800" b="0" dirty="0" smtClean="0"/>
              <a:t>_______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731838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                                                                              describe </a:t>
            </a:r>
            <a:r>
              <a:rPr lang="en-US" sz="2800" dirty="0"/>
              <a:t>the</a:t>
            </a:r>
          </a:p>
          <a:p>
            <a:pPr eaLnBrk="1" hangingPunct="1"/>
            <a:r>
              <a:rPr lang="en-US" sz="2800" dirty="0" smtClean="0"/>
              <a:t>  </a:t>
            </a:r>
            <a:r>
              <a:rPr lang="en-US" sz="2800" b="0" dirty="0" smtClean="0"/>
              <a:t>__________</a:t>
            </a:r>
            <a:r>
              <a:rPr lang="en-US" sz="2800" dirty="0" smtClean="0"/>
              <a:t> </a:t>
            </a:r>
            <a:endParaRPr lang="en-CA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857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THE </a:t>
            </a:r>
            <a:r>
              <a:rPr lang="en-US" sz="3600" u="sng" dirty="0" smtClean="0"/>
              <a:t>KINETIC</a:t>
            </a:r>
            <a:r>
              <a:rPr lang="en-US" sz="3600" u="sng" dirty="0" smtClean="0"/>
              <a:t> </a:t>
            </a:r>
            <a:r>
              <a:rPr lang="en-US" sz="3600" u="sng" dirty="0"/>
              <a:t>THEORY OF MATTER</a:t>
            </a:r>
          </a:p>
        </p:txBody>
      </p:sp>
      <p:sp>
        <p:nvSpPr>
          <p:cNvPr id="8196" name="Text Box 19"/>
          <p:cNvSpPr txBox="1">
            <a:spLocks noChangeArrowheads="1"/>
          </p:cNvSpPr>
          <p:nvPr/>
        </p:nvSpPr>
        <p:spPr bwMode="auto">
          <a:xfrm>
            <a:off x="152400" y="731838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 The four </a:t>
            </a:r>
            <a:r>
              <a:rPr lang="en-US" sz="2800" b="0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KINETIC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THEORY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208" name="Text Box 27"/>
          <p:cNvSpPr txBox="1">
            <a:spLocks noChangeArrowheads="1"/>
          </p:cNvSpPr>
          <p:nvPr/>
        </p:nvSpPr>
        <p:spPr bwMode="auto">
          <a:xfrm>
            <a:off x="1830135" y="725805"/>
            <a:ext cx="1731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postulates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523112" y="1573213"/>
            <a:ext cx="1446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particles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147060" y="1148080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07938" y="1149668"/>
            <a:ext cx="20304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7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  <p:bldP spid="3074" grpId="0"/>
      <p:bldP spid="8196" grpId="0"/>
      <p:bldP spid="8196" grpId="1"/>
      <p:bldP spid="8208" grpId="0"/>
      <p:bldP spid="8208" grpId="1"/>
      <p:bldP spid="8209" grpId="0"/>
      <p:bldP spid="8209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0500" y="-114300"/>
            <a:ext cx="6819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THE </a:t>
            </a:r>
            <a:r>
              <a:rPr lang="en-US" sz="3600" u="sng" dirty="0" smtClean="0"/>
              <a:t>KINETIC</a:t>
            </a:r>
            <a:r>
              <a:rPr lang="en-US" sz="3600" u="sng" dirty="0" smtClean="0"/>
              <a:t> </a:t>
            </a:r>
            <a:r>
              <a:rPr lang="en-US" sz="3600" u="sng" dirty="0"/>
              <a:t>THEORY OF MATTER</a:t>
            </a:r>
          </a:p>
        </p:txBody>
      </p:sp>
      <p:sp>
        <p:nvSpPr>
          <p:cNvPr id="8198" name="Text Box 19"/>
          <p:cNvSpPr txBox="1">
            <a:spLocks noChangeArrowheads="1"/>
          </p:cNvSpPr>
          <p:nvPr/>
        </p:nvSpPr>
        <p:spPr bwMode="auto">
          <a:xfrm>
            <a:off x="152400" y="1376045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1)  All matter is composed of tiny objects called </a:t>
            </a:r>
            <a:r>
              <a:rPr lang="en-US" sz="2800" b="0" dirty="0"/>
              <a:t>________</a:t>
            </a:r>
            <a:r>
              <a:rPr lang="en-US" sz="2800" dirty="0"/>
              <a:t>.</a:t>
            </a:r>
          </a:p>
        </p:txBody>
      </p:sp>
      <p:sp>
        <p:nvSpPr>
          <p:cNvPr id="8199" name="Text Box 27"/>
          <p:cNvSpPr txBox="1">
            <a:spLocks noChangeArrowheads="1"/>
          </p:cNvSpPr>
          <p:nvPr/>
        </p:nvSpPr>
        <p:spPr bwMode="auto">
          <a:xfrm>
            <a:off x="7239000" y="1371600"/>
            <a:ext cx="1446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particles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152400" y="3068003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2)  All particles have </a:t>
            </a:r>
            <a:r>
              <a:rPr lang="en-US" sz="2800" b="0" dirty="0"/>
              <a:t>______</a:t>
            </a:r>
            <a:r>
              <a:rPr lang="en-US" sz="2800" dirty="0"/>
              <a:t> between them.</a:t>
            </a:r>
          </a:p>
        </p:txBody>
      </p:sp>
      <p:sp>
        <p:nvSpPr>
          <p:cNvPr id="8201" name="Text Box 29"/>
          <p:cNvSpPr txBox="1">
            <a:spLocks noChangeArrowheads="1"/>
          </p:cNvSpPr>
          <p:nvPr/>
        </p:nvSpPr>
        <p:spPr bwMode="auto">
          <a:xfrm>
            <a:off x="3215005" y="3066733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6" name="Text Box 35"/>
          <p:cNvSpPr txBox="1">
            <a:spLocks noChangeArrowheads="1"/>
          </p:cNvSpPr>
          <p:nvPr/>
        </p:nvSpPr>
        <p:spPr bwMode="auto">
          <a:xfrm>
            <a:off x="954088" y="6025833"/>
            <a:ext cx="796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From solid to liquid to gas, the spaces get </a:t>
            </a:r>
            <a:r>
              <a:rPr lang="en-US" sz="2800" b="0" dirty="0" smtClean="0"/>
              <a:t>______</a:t>
            </a:r>
            <a:r>
              <a:rPr lang="en-US" sz="2800" dirty="0" smtClean="0"/>
              <a:t>.</a:t>
            </a:r>
            <a:endParaRPr lang="en-CA" sz="2800" dirty="0"/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152400" y="763588"/>
            <a:ext cx="6351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0000FF"/>
                </a:solidFill>
              </a:rPr>
              <a:t>The Four Postulates of </a:t>
            </a:r>
            <a:r>
              <a:rPr lang="en-US" sz="2800" u="sng" dirty="0" smtClean="0">
                <a:solidFill>
                  <a:srgbClr val="0000FF"/>
                </a:solidFill>
              </a:rPr>
              <a:t>KINETIC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r>
              <a:rPr lang="en-US" sz="2800" u="sng" dirty="0">
                <a:solidFill>
                  <a:srgbClr val="0000FF"/>
                </a:solidFill>
              </a:rPr>
              <a:t>Theory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7448550" y="6030913"/>
            <a:ext cx="1143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bigger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12" name="Text Box 119"/>
          <p:cNvSpPr txBox="1">
            <a:spLocks noChangeArrowheads="1"/>
          </p:cNvSpPr>
          <p:nvPr/>
        </p:nvSpPr>
        <p:spPr bwMode="auto">
          <a:xfrm>
            <a:off x="1605289" y="5492444"/>
            <a:ext cx="881063" cy="5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solid</a:t>
            </a:r>
            <a:endParaRPr lang="en-CA" sz="2800" dirty="0"/>
          </a:p>
        </p:txBody>
      </p:sp>
      <p:sp>
        <p:nvSpPr>
          <p:cNvPr id="3" name="Text Box 120"/>
          <p:cNvSpPr txBox="1">
            <a:spLocks noChangeArrowheads="1"/>
          </p:cNvSpPr>
          <p:nvPr/>
        </p:nvSpPr>
        <p:spPr bwMode="auto">
          <a:xfrm>
            <a:off x="4112886" y="5492433"/>
            <a:ext cx="1017588" cy="51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liquid</a:t>
            </a:r>
            <a:endParaRPr lang="en-CA" sz="2800" dirty="0"/>
          </a:p>
        </p:txBody>
      </p:sp>
      <p:sp>
        <p:nvSpPr>
          <p:cNvPr id="12303" name="Text Box 121"/>
          <p:cNvSpPr txBox="1">
            <a:spLocks noChangeArrowheads="1"/>
          </p:cNvSpPr>
          <p:nvPr/>
        </p:nvSpPr>
        <p:spPr bwMode="auto">
          <a:xfrm>
            <a:off x="6629616" y="5492435"/>
            <a:ext cx="669925" cy="5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gas</a:t>
            </a:r>
            <a:endParaRPr lang="en-CA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224088" y="3633153"/>
            <a:ext cx="51054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What happens to these spaces as you go from a solid to liquid to gas?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95400" y="4589463"/>
            <a:ext cx="1500840" cy="879805"/>
            <a:chOff x="1547160" y="4354830"/>
            <a:chExt cx="1500840" cy="879805"/>
          </a:xfrm>
        </p:grpSpPr>
        <p:grpSp>
          <p:nvGrpSpPr>
            <p:cNvPr id="14" name="Group 13"/>
            <p:cNvGrpSpPr/>
            <p:nvPr/>
          </p:nvGrpSpPr>
          <p:grpSpPr>
            <a:xfrm>
              <a:off x="1547165" y="4354830"/>
              <a:ext cx="1500835" cy="281635"/>
              <a:chOff x="1547165" y="4354830"/>
              <a:chExt cx="1500835" cy="281635"/>
            </a:xfrm>
          </p:grpSpPr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15471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18519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21567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24615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7663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547160" y="4653915"/>
              <a:ext cx="1500835" cy="281635"/>
              <a:chOff x="1547160" y="4671210"/>
              <a:chExt cx="1500835" cy="281635"/>
            </a:xfrm>
          </p:grpSpPr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15471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18519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1567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4615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27663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7160" y="4953000"/>
              <a:ext cx="1500835" cy="281635"/>
              <a:chOff x="1547160" y="4987590"/>
              <a:chExt cx="1500835" cy="281635"/>
            </a:xfrm>
          </p:grpSpPr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15471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18519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21567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24615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7663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833160" y="4677398"/>
            <a:ext cx="1577040" cy="715670"/>
            <a:chOff x="3833160" y="4442765"/>
            <a:chExt cx="1577040" cy="715670"/>
          </a:xfrm>
        </p:grpSpPr>
        <p:grpSp>
          <p:nvGrpSpPr>
            <p:cNvPr id="18" name="Group 17"/>
            <p:cNvGrpSpPr/>
            <p:nvPr/>
          </p:nvGrpSpPr>
          <p:grpSpPr>
            <a:xfrm>
              <a:off x="3833160" y="4442765"/>
              <a:ext cx="281640" cy="715670"/>
              <a:chOff x="3833160" y="4442765"/>
              <a:chExt cx="281640" cy="715670"/>
            </a:xfrm>
          </p:grpSpPr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3833165" y="4442765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3833160" y="487680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64964" y="4442765"/>
              <a:ext cx="281638" cy="715670"/>
              <a:chOff x="4198722" y="4442765"/>
              <a:chExt cx="281638" cy="715670"/>
            </a:xfrm>
          </p:grpSpPr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4198725" y="4442765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4198722" y="487680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96766" y="4442765"/>
              <a:ext cx="281636" cy="715670"/>
              <a:chOff x="4663644" y="4442765"/>
              <a:chExt cx="281636" cy="715670"/>
            </a:xfrm>
          </p:grpSpPr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4663645" y="4442765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4663644" y="487680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28565" y="4442765"/>
              <a:ext cx="281635" cy="715670"/>
              <a:chOff x="5128565" y="4442765"/>
              <a:chExt cx="281635" cy="715670"/>
            </a:xfrm>
          </p:grpSpPr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5128565" y="4442765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5128565" y="487680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56757" y="4601198"/>
            <a:ext cx="1615643" cy="891235"/>
            <a:chOff x="6156757" y="4442765"/>
            <a:chExt cx="1615643" cy="891235"/>
          </a:xfrm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6156760" y="4442765"/>
              <a:ext cx="281635" cy="281635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ffectLst>
              <a:outerShdw blurRad="139700" dist="63500" dir="5400000" algn="ctr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5875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6823763" y="4442765"/>
              <a:ext cx="281635" cy="281635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ffectLst>
              <a:outerShdw blurRad="139700" dist="63500" dir="5400000" algn="ctr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5875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7490765" y="4442765"/>
              <a:ext cx="281635" cy="281635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ffectLst>
              <a:outerShdw blurRad="139700" dist="63500" dir="5400000" algn="ctr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5875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6156757" y="5052365"/>
              <a:ext cx="281635" cy="281635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ffectLst>
              <a:outerShdw blurRad="139700" dist="63500" dir="5400000" algn="ctr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5875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6823761" y="5052365"/>
              <a:ext cx="281635" cy="281635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ffectLst>
              <a:outerShdw blurRad="139700" dist="63500" dir="5400000" algn="ctr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5875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7490765" y="5052365"/>
              <a:ext cx="281635" cy="281635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ffectLst>
              <a:outerShdw blurRad="139700" dist="63500" dir="5400000" algn="ctr" rotWithShape="0">
                <a:schemeClr val="tx1">
                  <a:alpha val="40000"/>
                </a:scheme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5875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657600" y="1905000"/>
            <a:ext cx="1500840" cy="879805"/>
            <a:chOff x="1547160" y="4354830"/>
            <a:chExt cx="1500840" cy="879805"/>
          </a:xfrm>
        </p:grpSpPr>
        <p:grpSp>
          <p:nvGrpSpPr>
            <p:cNvPr id="149" name="Group 148"/>
            <p:cNvGrpSpPr/>
            <p:nvPr/>
          </p:nvGrpSpPr>
          <p:grpSpPr>
            <a:xfrm>
              <a:off x="1547165" y="4354830"/>
              <a:ext cx="1500835" cy="281635"/>
              <a:chOff x="1547165" y="4354830"/>
              <a:chExt cx="1500835" cy="281635"/>
            </a:xfrm>
          </p:grpSpPr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15471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18519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21567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4615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7663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547160" y="4653915"/>
              <a:ext cx="1500835" cy="281635"/>
              <a:chOff x="1547160" y="4671210"/>
              <a:chExt cx="1500835" cy="281635"/>
            </a:xfrm>
          </p:grpSpPr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15471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18519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21567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24615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27663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547160" y="4953000"/>
              <a:ext cx="1500835" cy="281635"/>
              <a:chOff x="1547160" y="4987590"/>
              <a:chExt cx="1500835" cy="281635"/>
            </a:xfrm>
          </p:grpSpPr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15471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18519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21567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24615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27663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Tm="18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8" grpId="1"/>
      <p:bldP spid="8199" grpId="0"/>
      <p:bldP spid="8199" grpId="1"/>
      <p:bldP spid="8200" grpId="0"/>
      <p:bldP spid="8200" grpId="1"/>
      <p:bldP spid="8201" grpId="0"/>
      <p:bldP spid="8201" grpId="1"/>
      <p:bldP spid="8206" grpId="0"/>
      <p:bldP spid="8206" grpId="1"/>
      <p:bldP spid="8207" grpId="0"/>
      <p:bldP spid="8215" grpId="0"/>
      <p:bldP spid="8215" grpId="1"/>
      <p:bldP spid="12312" grpId="0"/>
      <p:bldP spid="12312" grpId="1"/>
      <p:bldP spid="3" grpId="0"/>
      <p:bldP spid="3" grpId="1"/>
      <p:bldP spid="12303" grpId="0"/>
      <p:bldP spid="12303" grpId="1"/>
      <p:bldP spid="80" grpId="0"/>
      <p:bldP spid="8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9"/>
          <p:cNvSpPr txBox="1">
            <a:spLocks noChangeArrowheads="1"/>
          </p:cNvSpPr>
          <p:nvPr/>
        </p:nvSpPr>
        <p:spPr bwMode="auto">
          <a:xfrm>
            <a:off x="152400" y="1381125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3)  Particles of matter are in constant </a:t>
            </a:r>
            <a:r>
              <a:rPr lang="en-US" sz="2800" b="0" dirty="0"/>
              <a:t>_______</a:t>
            </a:r>
            <a:r>
              <a:rPr lang="en-US" sz="2800" dirty="0"/>
              <a:t>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90500" y="-114300"/>
            <a:ext cx="7218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THE </a:t>
            </a:r>
            <a:r>
              <a:rPr lang="en-US" sz="3600" u="sng" dirty="0" smtClean="0"/>
              <a:t>KINETIC</a:t>
            </a:r>
            <a:r>
              <a:rPr lang="en-US" sz="3600" u="sng" dirty="0" smtClean="0"/>
              <a:t> </a:t>
            </a:r>
            <a:r>
              <a:rPr lang="en-US" sz="3600" u="sng" dirty="0"/>
              <a:t>THEORY OF MATTER</a:t>
            </a:r>
          </a:p>
        </p:txBody>
      </p:sp>
      <p:sp>
        <p:nvSpPr>
          <p:cNvPr id="8197" name="Text Box 25"/>
          <p:cNvSpPr txBox="1">
            <a:spLocks noChangeArrowheads="1"/>
          </p:cNvSpPr>
          <p:nvPr/>
        </p:nvSpPr>
        <p:spPr bwMode="auto">
          <a:xfrm>
            <a:off x="5717540" y="1371600"/>
            <a:ext cx="125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motion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152400" y="3891915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4)  There are </a:t>
            </a:r>
            <a:r>
              <a:rPr lang="en-US" sz="2800" b="0" dirty="0" smtClean="0"/>
              <a:t>______________</a:t>
            </a:r>
            <a:r>
              <a:rPr lang="en-US" sz="2800" dirty="0" smtClean="0"/>
              <a:t> </a:t>
            </a:r>
            <a:r>
              <a:rPr lang="en-US" sz="2800" dirty="0"/>
              <a:t>between particles.</a:t>
            </a:r>
          </a:p>
        </p:txBody>
      </p:sp>
      <p:sp>
        <p:nvSpPr>
          <p:cNvPr id="8203" name="Text Box 32"/>
          <p:cNvSpPr txBox="1">
            <a:spLocks noChangeArrowheads="1"/>
          </p:cNvSpPr>
          <p:nvPr/>
        </p:nvSpPr>
        <p:spPr bwMode="auto">
          <a:xfrm>
            <a:off x="2091690" y="3886200"/>
            <a:ext cx="260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attractive forces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914400" y="5955030"/>
            <a:ext cx="822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These forces are </a:t>
            </a:r>
            <a:r>
              <a:rPr lang="en-US" sz="2800" b="0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when particles are closer.</a:t>
            </a:r>
            <a:endParaRPr lang="en-CA" sz="2800" dirty="0"/>
          </a:p>
        </p:txBody>
      </p:sp>
      <p:sp>
        <p:nvSpPr>
          <p:cNvPr id="8205" name="Text Box 34"/>
          <p:cNvSpPr txBox="1">
            <a:spLocks noChangeArrowheads="1"/>
          </p:cNvSpPr>
          <p:nvPr/>
        </p:nvSpPr>
        <p:spPr bwMode="auto">
          <a:xfrm>
            <a:off x="914400" y="3057525"/>
            <a:ext cx="6165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i="1" dirty="0">
                <a:latin typeface="Times" pitchFamily="18" charset="0"/>
              </a:rPr>
              <a:t> </a:t>
            </a:r>
            <a:r>
              <a:rPr lang="en-US" sz="2800" dirty="0"/>
              <a:t>Higher energy particles move </a:t>
            </a:r>
            <a:r>
              <a:rPr lang="en-US" sz="2800" b="0" dirty="0" smtClean="0"/>
              <a:t>_____</a:t>
            </a:r>
            <a:r>
              <a:rPr lang="en-US" sz="2800" dirty="0" smtClean="0"/>
              <a:t>.</a:t>
            </a:r>
            <a:endParaRPr lang="en-CA" sz="2800" dirty="0"/>
          </a:p>
        </p:txBody>
      </p:sp>
      <p:sp>
        <p:nvSpPr>
          <p:cNvPr id="8213" name="Text Box 27"/>
          <p:cNvSpPr txBox="1">
            <a:spLocks noChangeArrowheads="1"/>
          </p:cNvSpPr>
          <p:nvPr/>
        </p:nvSpPr>
        <p:spPr bwMode="auto">
          <a:xfrm>
            <a:off x="5520055" y="3056572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faster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14" name="Text Box 27"/>
          <p:cNvSpPr txBox="1">
            <a:spLocks noChangeArrowheads="1"/>
          </p:cNvSpPr>
          <p:nvPr/>
        </p:nvSpPr>
        <p:spPr bwMode="auto">
          <a:xfrm>
            <a:off x="3620135" y="5957887"/>
            <a:ext cx="143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stronger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31" name="Line 91"/>
          <p:cNvSpPr>
            <a:spLocks noChangeShapeType="1"/>
          </p:cNvSpPr>
          <p:nvPr/>
        </p:nvSpPr>
        <p:spPr bwMode="auto">
          <a:xfrm flipH="1">
            <a:off x="2209800" y="5600547"/>
            <a:ext cx="6840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3344" name="Line 93"/>
          <p:cNvSpPr>
            <a:spLocks noChangeShapeType="1"/>
          </p:cNvSpPr>
          <p:nvPr/>
        </p:nvSpPr>
        <p:spPr bwMode="auto">
          <a:xfrm flipV="1">
            <a:off x="4386133" y="5600547"/>
            <a:ext cx="495818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3345" name="Line 94"/>
          <p:cNvSpPr>
            <a:spLocks noChangeShapeType="1"/>
          </p:cNvSpPr>
          <p:nvPr/>
        </p:nvSpPr>
        <p:spPr bwMode="auto">
          <a:xfrm flipH="1" flipV="1">
            <a:off x="4899660" y="5600547"/>
            <a:ext cx="495818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3342" name="Line 96"/>
          <p:cNvSpPr>
            <a:spLocks noChangeShapeType="1"/>
          </p:cNvSpPr>
          <p:nvPr/>
        </p:nvSpPr>
        <p:spPr bwMode="auto">
          <a:xfrm>
            <a:off x="7236157" y="5600547"/>
            <a:ext cx="3240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1286" name="Text Box 19"/>
          <p:cNvSpPr txBox="1">
            <a:spLocks noChangeArrowheads="1"/>
          </p:cNvSpPr>
          <p:nvPr/>
        </p:nvSpPr>
        <p:spPr bwMode="auto">
          <a:xfrm>
            <a:off x="152400" y="763588"/>
            <a:ext cx="6369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0000FF"/>
                </a:solidFill>
              </a:rPr>
              <a:t>The Four Postulates of </a:t>
            </a:r>
            <a:r>
              <a:rPr lang="en-US" sz="2800" u="sng" dirty="0" smtClean="0">
                <a:solidFill>
                  <a:srgbClr val="0000FF"/>
                </a:solidFill>
              </a:rPr>
              <a:t>KINETIC</a:t>
            </a:r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r>
              <a:rPr lang="en-US" sz="2800" u="sng" dirty="0">
                <a:solidFill>
                  <a:srgbClr val="0000FF"/>
                </a:solidFill>
              </a:rPr>
              <a:t>Theory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24200" y="1989138"/>
            <a:ext cx="5570538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What happens to the speed of the particles if you add more energy to them?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5000" y="4473258"/>
            <a:ext cx="5570538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What happens to the attractive forces when the particles get closer together?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43000" y="1981200"/>
            <a:ext cx="1500840" cy="879805"/>
            <a:chOff x="1547160" y="4354830"/>
            <a:chExt cx="1500840" cy="879805"/>
          </a:xfrm>
        </p:grpSpPr>
        <p:grpSp>
          <p:nvGrpSpPr>
            <p:cNvPr id="37" name="Group 36"/>
            <p:cNvGrpSpPr/>
            <p:nvPr/>
          </p:nvGrpSpPr>
          <p:grpSpPr>
            <a:xfrm>
              <a:off x="1547165" y="4354830"/>
              <a:ext cx="1500835" cy="281635"/>
              <a:chOff x="1547165" y="4354830"/>
              <a:chExt cx="1500835" cy="281635"/>
            </a:xfrm>
          </p:grpSpPr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15471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8519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21567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24615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2766365" y="435483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547160" y="4653915"/>
              <a:ext cx="1500835" cy="281635"/>
              <a:chOff x="1547160" y="4671210"/>
              <a:chExt cx="1500835" cy="281635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5471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8519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21567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4615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766360" y="467121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547160" y="4953000"/>
              <a:ext cx="1500835" cy="281635"/>
              <a:chOff x="1547160" y="4987590"/>
              <a:chExt cx="1500835" cy="281635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15471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18519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21567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4615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2766360" y="4987590"/>
                <a:ext cx="281635" cy="281635"/>
              </a:xfrm>
              <a:prstGeom prst="ellipse">
                <a:avLst/>
              </a:prstGeom>
              <a:solidFill>
                <a:srgbClr val="0099FF"/>
              </a:solidFill>
              <a:ln>
                <a:noFill/>
              </a:ln>
              <a:effectLst>
                <a:outerShdw blurRad="139700" dist="63500" dir="5400000" algn="ctr" rotWithShape="0">
                  <a:schemeClr val="tx1">
                    <a:alpha val="4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dkEdge">
                <a:bevelT w="15875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73" name="Oval 72"/>
          <p:cNvSpPr>
            <a:spLocks noChangeAspect="1"/>
          </p:cNvSpPr>
          <p:nvPr/>
        </p:nvSpPr>
        <p:spPr>
          <a:xfrm>
            <a:off x="5461376" y="5459730"/>
            <a:ext cx="281635" cy="281635"/>
          </a:xfrm>
          <a:prstGeom prst="ellipse">
            <a:avLst/>
          </a:prstGeom>
          <a:solidFill>
            <a:srgbClr val="0099FF"/>
          </a:solidFill>
          <a:ln>
            <a:noFill/>
          </a:ln>
          <a:effectLst>
            <a:outerShdw blurRad="139700" dist="63500" dir="5400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5875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4038600" y="5459730"/>
            <a:ext cx="281635" cy="281635"/>
          </a:xfrm>
          <a:prstGeom prst="ellipse">
            <a:avLst/>
          </a:prstGeom>
          <a:solidFill>
            <a:srgbClr val="0099FF"/>
          </a:solidFill>
          <a:ln>
            <a:noFill/>
          </a:ln>
          <a:effectLst>
            <a:outerShdw blurRad="139700" dist="63500" dir="5400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5875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953521" y="5459730"/>
            <a:ext cx="281635" cy="281635"/>
          </a:xfrm>
          <a:prstGeom prst="ellipse">
            <a:avLst/>
          </a:prstGeom>
          <a:solidFill>
            <a:srgbClr val="0099FF"/>
          </a:solidFill>
          <a:ln>
            <a:noFill/>
          </a:ln>
          <a:effectLst>
            <a:outerShdw blurRad="139700" dist="63500" dir="5400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5875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1143000" y="5459730"/>
            <a:ext cx="281635" cy="281635"/>
          </a:xfrm>
          <a:prstGeom prst="ellipse">
            <a:avLst/>
          </a:prstGeom>
          <a:solidFill>
            <a:srgbClr val="0099FF"/>
          </a:solidFill>
          <a:ln>
            <a:noFill/>
          </a:ln>
          <a:effectLst>
            <a:outerShdw blurRad="139700" dist="63500" dir="5400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5875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924800" y="5459730"/>
            <a:ext cx="281635" cy="281635"/>
          </a:xfrm>
          <a:prstGeom prst="ellipse">
            <a:avLst/>
          </a:prstGeom>
          <a:solidFill>
            <a:srgbClr val="0099FF"/>
          </a:solidFill>
          <a:ln>
            <a:noFill/>
          </a:ln>
          <a:effectLst>
            <a:outerShdw blurRad="139700" dist="63500" dir="5400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5875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934200" y="5459730"/>
            <a:ext cx="281635" cy="281635"/>
          </a:xfrm>
          <a:prstGeom prst="ellipse">
            <a:avLst/>
          </a:prstGeom>
          <a:solidFill>
            <a:srgbClr val="0099FF"/>
          </a:solidFill>
          <a:ln>
            <a:noFill/>
          </a:ln>
          <a:effectLst>
            <a:outerShdw blurRad="139700" dist="63500" dir="5400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15875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Line 91"/>
          <p:cNvSpPr>
            <a:spLocks noChangeShapeType="1"/>
          </p:cNvSpPr>
          <p:nvPr/>
        </p:nvSpPr>
        <p:spPr bwMode="auto">
          <a:xfrm>
            <a:off x="1484357" y="5600547"/>
            <a:ext cx="6840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7" name="Line 96"/>
          <p:cNvSpPr>
            <a:spLocks noChangeShapeType="1"/>
          </p:cNvSpPr>
          <p:nvPr/>
        </p:nvSpPr>
        <p:spPr bwMode="auto">
          <a:xfrm flipH="1">
            <a:off x="7580479" y="5600547"/>
            <a:ext cx="3240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</p:spTree>
    <p:custDataLst>
      <p:tags r:id="rId1"/>
    </p:custDataLst>
  </p:cSld>
  <p:clrMapOvr>
    <a:masterClrMapping/>
  </p:clrMapOvr>
  <p:transition spd="slow" advTm="34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2691 0.03866 L 0.00313 0.03704 L 0.01806 0.02199 L -0.02447 -0.00301 L 0.02934 0.04028 L 0.01181 -0.01806 L 0.02309 0.01042 L 0.03681 0.02708 L -0.02447 -0.01968 L -0.03576 0.02037 L 0.03438 -0.00139 L -0.00451 0.02523 L 0.02431 -0.01458 L -0.01319 0.01204 L 0.00174 -0.01134 L 0.00678 0.01875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decel="100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decel="100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11267" grpId="0"/>
      <p:bldP spid="8197" grpId="0"/>
      <p:bldP spid="8197" grpId="1"/>
      <p:bldP spid="8202" grpId="0"/>
      <p:bldP spid="8202" grpId="1"/>
      <p:bldP spid="8203" grpId="0"/>
      <p:bldP spid="8203" grpId="1"/>
      <p:bldP spid="8204" grpId="0"/>
      <p:bldP spid="8204" grpId="1"/>
      <p:bldP spid="8205" grpId="0"/>
      <p:bldP spid="8205" grpId="1"/>
      <p:bldP spid="8213" grpId="0"/>
      <p:bldP spid="8213" grpId="1"/>
      <p:bldP spid="8214" grpId="0"/>
      <p:bldP spid="8214" grpId="1"/>
      <p:bldP spid="35931" grpId="0" animBg="1"/>
      <p:bldP spid="35931" grpId="1" animBg="1"/>
      <p:bldP spid="13344" grpId="0" animBg="1"/>
      <p:bldP spid="13344" grpId="1" animBg="1"/>
      <p:bldP spid="13345" grpId="0" animBg="1"/>
      <p:bldP spid="13345" grpId="1" animBg="1"/>
      <p:bldP spid="13342" grpId="0" animBg="1"/>
      <p:bldP spid="13342" grpId="1" animBg="1"/>
      <p:bldP spid="11286" grpId="0"/>
      <p:bldP spid="34" grpId="0"/>
      <p:bldP spid="34" grpId="1"/>
      <p:bldP spid="35" grpId="0"/>
      <p:bldP spid="35" grpId="1"/>
      <p:bldP spid="73" grpId="0" animBg="1"/>
      <p:bldP spid="73" grpId="1" animBg="1"/>
      <p:bldP spid="68" grpId="0" animBg="1"/>
      <p:bldP spid="68" grpId="1" animBg="1"/>
      <p:bldP spid="62" grpId="0" animBg="1"/>
      <p:bldP spid="62" grpId="1" animBg="1"/>
      <p:bldP spid="63" grpId="0" animBg="1"/>
      <p:bldP spid="63" grpId="1" animBg="1"/>
      <p:bldP spid="72" grpId="0" animBg="1"/>
      <p:bldP spid="72" grpId="1" animBg="1"/>
      <p:bldP spid="67" grpId="0" animBg="1"/>
      <p:bldP spid="67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00200" y="2057400"/>
            <a:ext cx="6179897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115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End!</a:t>
            </a:r>
          </a:p>
        </p:txBody>
      </p:sp>
    </p:spTree>
    <p:custDataLst>
      <p:tags r:id="rId1"/>
    </p:custDataLst>
  </p:cSld>
  <p:clrMapOvr>
    <a:masterClrMapping/>
  </p:clrMapOvr>
  <p:transition spd="slow" advTm="3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3490" y="4232686"/>
            <a:ext cx="3623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/>
              <a:t>(the amount of </a:t>
            </a:r>
            <a:r>
              <a:rPr lang="en-US" sz="2800" b="0" dirty="0"/>
              <a:t>_____ </a:t>
            </a:r>
            <a:r>
              <a:rPr lang="en-US" sz="2800" dirty="0" smtClean="0"/>
              <a:t>)</a:t>
            </a:r>
            <a:endParaRPr lang="en-CA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 smtClean="0"/>
              <a:t>MATTER</a:t>
            </a:r>
            <a:endParaRPr lang="en-US" sz="3600" u="sng" dirty="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65113" y="3138488"/>
            <a:ext cx="1335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0000FF"/>
                </a:solidFill>
              </a:rPr>
              <a:t>Matter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endParaRPr lang="en-US" sz="2800" b="0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524000" y="3138488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Is anything that has </a:t>
            </a:r>
            <a:r>
              <a:rPr lang="en-US" sz="2800" b="0" dirty="0" smtClean="0"/>
              <a:t>_____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0" dirty="0" smtClean="0"/>
              <a:t>_______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6872" name="Picture 8" descr="ANd9GcQKrjHqBehmwqWWCeqo4-QjKxZnIVsnK7SuPIW1Y1_TlM-sclUxtA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2047315" cy="2057400"/>
          </a:xfrm>
          <a:prstGeom prst="roundRect">
            <a:avLst>
              <a:gd name="adj" fmla="val 49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36630010a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9955"/>
          <a:stretch/>
        </p:blipFill>
        <p:spPr bwMode="auto">
          <a:xfrm>
            <a:off x="5334001" y="228600"/>
            <a:ext cx="1238767" cy="2057400"/>
          </a:xfrm>
          <a:prstGeom prst="roundRect">
            <a:avLst>
              <a:gd name="adj" fmla="val 49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530090" y="3119755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107430" y="3119755"/>
            <a:ext cx="128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174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762000"/>
            <a:ext cx="2241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  <a:stCxn id="36878" idx="0"/>
          </p:cNvCxnSpPr>
          <p:nvPr/>
        </p:nvCxnSpPr>
        <p:spPr bwMode="auto">
          <a:xfrm flipH="1" flipV="1">
            <a:off x="1981200" y="2068830"/>
            <a:ext cx="3014822" cy="10509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36878" idx="0"/>
          </p:cNvCxnSpPr>
          <p:nvPr/>
        </p:nvCxnSpPr>
        <p:spPr bwMode="auto">
          <a:xfrm flipH="1" flipV="1">
            <a:off x="4317365" y="2373630"/>
            <a:ext cx="677863" cy="7461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36879" idx="0"/>
          </p:cNvCxnSpPr>
          <p:nvPr/>
        </p:nvCxnSpPr>
        <p:spPr bwMode="auto">
          <a:xfrm flipH="1" flipV="1">
            <a:off x="6019800" y="2373630"/>
            <a:ext cx="732155" cy="7461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ShapeType="1"/>
            <a:stCxn id="36879" idx="0"/>
          </p:cNvCxnSpPr>
          <p:nvPr/>
        </p:nvCxnSpPr>
        <p:spPr bwMode="auto">
          <a:xfrm flipV="1">
            <a:off x="6751955" y="2259331"/>
            <a:ext cx="1099820" cy="86042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271588" y="3810000"/>
            <a:ext cx="7872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Is the measure of the </a:t>
            </a:r>
            <a:r>
              <a:rPr lang="en-US" sz="2800" b="0" dirty="0"/>
              <a:t>________</a:t>
            </a:r>
            <a:r>
              <a:rPr lang="en-US" sz="2800" dirty="0"/>
              <a:t> of </a:t>
            </a:r>
            <a:r>
              <a:rPr lang="en-US" sz="2800" dirty="0" smtClean="0"/>
              <a:t>matter</a:t>
            </a:r>
            <a:endParaRPr lang="en-CA" sz="28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113" y="3810000"/>
            <a:ext cx="1052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 u="sng" dirty="0">
                <a:solidFill>
                  <a:srgbClr val="0000FF"/>
                </a:solidFill>
              </a:rPr>
              <a:t>Mass</a:t>
            </a:r>
            <a:r>
              <a:rPr lang="en-CA" sz="2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551363" y="3804920"/>
            <a:ext cx="150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quantity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81200" y="4740275"/>
            <a:ext cx="226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sz="2800" dirty="0"/>
              <a:t>Units used: 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4237038" y="4740275"/>
            <a:ext cx="1557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g (grams)</a:t>
            </a:r>
            <a:endParaRPr lang="en-CA" sz="2800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843588" y="4740275"/>
            <a:ext cx="2265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kg (kilograms)</a:t>
            </a:r>
            <a:endParaRPr lang="en-CA" sz="28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650" y="5400675"/>
            <a:ext cx="8513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  <a:defRPr/>
            </a:pPr>
            <a:r>
              <a:rPr lang="en-CA" sz="2800" i="1" dirty="0" smtClean="0"/>
              <a:t>Note:  There is usually confusion between the term </a:t>
            </a:r>
            <a:r>
              <a:rPr lang="en-CA" sz="28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mass</a:t>
            </a:r>
            <a:r>
              <a:rPr lang="en-CA" sz="2800" i="1" dirty="0" smtClean="0"/>
              <a:t> and </a:t>
            </a:r>
            <a:r>
              <a:rPr lang="en-CA" sz="28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weight</a:t>
            </a:r>
            <a:r>
              <a:rPr lang="en-CA" sz="2800" i="1" dirty="0" smtClean="0"/>
              <a:t>….let’s clarify...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540653" y="4213860"/>
            <a:ext cx="11075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1127" y="4232686"/>
            <a:ext cx="336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a substance contains.</a:t>
            </a:r>
            <a:endParaRPr lang="en-CA" sz="2800" dirty="0"/>
          </a:p>
        </p:txBody>
      </p:sp>
    </p:spTree>
    <p:custDataLst>
      <p:tags r:id="rId1"/>
    </p:custDataLst>
  </p:cSld>
  <p:clrMapOvr>
    <a:masterClrMapping/>
  </p:clrMapOvr>
  <p:transition spd="slow" advTm="13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074" grpId="0"/>
      <p:bldP spid="29" grpId="0"/>
      <p:bldP spid="29" grpId="1"/>
      <p:bldP spid="4" grpId="0"/>
      <p:bldP spid="4" grpId="1"/>
      <p:bldP spid="36878" grpId="0"/>
      <p:bldP spid="36878" grpId="1"/>
      <p:bldP spid="36879" grpId="0"/>
      <p:bldP spid="36879" grpId="1"/>
      <p:bldP spid="31" grpId="0"/>
      <p:bldP spid="31" grpId="1"/>
      <p:bldP spid="14" grpId="0"/>
      <p:bldP spid="14" grpId="1"/>
      <p:bldP spid="35" grpId="0"/>
      <p:bldP spid="35" grpId="1"/>
      <p:bldP spid="19" grpId="0"/>
      <p:bldP spid="19" grpId="1"/>
      <p:bldP spid="43" grpId="0"/>
      <p:bldP spid="43" grpId="1"/>
      <p:bldP spid="44" grpId="0"/>
      <p:bldP spid="44" grpId="1"/>
      <p:bldP spid="28" grpId="0"/>
      <p:bldP spid="28" grpId="1"/>
      <p:bldP spid="26" grpId="0"/>
      <p:bldP spid="26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76800" y="1424940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  <a:defRPr/>
            </a:pPr>
            <a:r>
              <a:rPr lang="en-CA" sz="2800" dirty="0" smtClean="0"/>
              <a:t>                                 acting </a:t>
            </a:r>
            <a:r>
              <a:rPr lang="en-CA" sz="2800" dirty="0"/>
              <a:t>on the amount of </a:t>
            </a:r>
            <a:r>
              <a:rPr lang="en-CA" sz="2800" b="0" dirty="0"/>
              <a:t>____</a:t>
            </a:r>
            <a:r>
              <a:rPr lang="en-CA" sz="2800" dirty="0"/>
              <a:t> contained in an object.  </a:t>
            </a: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03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MATTER</a:t>
            </a:r>
          </a:p>
        </p:txBody>
      </p:sp>
      <p:sp>
        <p:nvSpPr>
          <p:cNvPr id="4100" name="TextBox 22"/>
          <p:cNvSpPr txBox="1">
            <a:spLocks noChangeArrowheads="1"/>
          </p:cNvSpPr>
          <p:nvPr/>
        </p:nvSpPr>
        <p:spPr bwMode="auto">
          <a:xfrm>
            <a:off x="217488" y="1004888"/>
            <a:ext cx="419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  <a:defRPr/>
            </a:pPr>
            <a:r>
              <a:rPr lang="en-CA" sz="2800" dirty="0" smtClean="0"/>
              <a:t>Mass depends on the </a:t>
            </a:r>
            <a:r>
              <a:rPr lang="en-CA" sz="2800" b="0" dirty="0" smtClean="0"/>
              <a:t>_______________ </a:t>
            </a:r>
            <a:r>
              <a:rPr lang="en-CA" sz="2800" dirty="0" smtClean="0"/>
              <a:t>there are in an object.  </a:t>
            </a:r>
          </a:p>
        </p:txBody>
      </p:sp>
      <p:sp>
        <p:nvSpPr>
          <p:cNvPr id="4101" name="TextBox 24"/>
          <p:cNvSpPr txBox="1">
            <a:spLocks noChangeArrowheads="1"/>
          </p:cNvSpPr>
          <p:nvPr/>
        </p:nvSpPr>
        <p:spPr bwMode="auto">
          <a:xfrm>
            <a:off x="1981200" y="481013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 u="sng" dirty="0">
                <a:solidFill>
                  <a:srgbClr val="0000FF"/>
                </a:solidFill>
              </a:rPr>
              <a:t>Mass</a:t>
            </a:r>
          </a:p>
        </p:txBody>
      </p:sp>
      <p:sp>
        <p:nvSpPr>
          <p:cNvPr id="4102" name="TextBox 25"/>
          <p:cNvSpPr txBox="1">
            <a:spLocks noChangeArrowheads="1"/>
          </p:cNvSpPr>
          <p:nvPr/>
        </p:nvSpPr>
        <p:spPr bwMode="auto">
          <a:xfrm>
            <a:off x="6019800" y="481013"/>
            <a:ext cx="1250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0000FF"/>
                </a:solidFill>
              </a:rPr>
              <a:t>Weight</a:t>
            </a:r>
            <a:endParaRPr lang="en-CA" sz="2800" u="sng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21188" y="1004888"/>
            <a:ext cx="4505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buSzPct val="130000"/>
              <a:buFont typeface="Arial" pitchFamily="34" charset="0"/>
              <a:buChar char="•"/>
              <a:defRPr/>
            </a:pPr>
            <a:r>
              <a:rPr lang="en-CA" sz="2800" dirty="0" smtClean="0"/>
              <a:t>Weight </a:t>
            </a:r>
            <a:r>
              <a:rPr lang="en-CA" sz="2800" dirty="0"/>
              <a:t>depends on the </a:t>
            </a:r>
            <a:r>
              <a:rPr lang="en-CA" sz="2800" b="0" dirty="0" smtClean="0"/>
              <a:t>_______________</a:t>
            </a:r>
            <a:endParaRPr lang="en-CA" sz="2800" dirty="0" smtClean="0"/>
          </a:p>
        </p:txBody>
      </p:sp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b="31812"/>
          <a:stretch>
            <a:fillRect/>
          </a:stretch>
        </p:blipFill>
        <p:spPr bwMode="auto">
          <a:xfrm>
            <a:off x="6994525" y="4791075"/>
            <a:ext cx="91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9"/>
          <a:stretch>
            <a:fillRect/>
          </a:stretch>
        </p:blipFill>
        <p:spPr bwMode="auto">
          <a:xfrm>
            <a:off x="1854200" y="4699000"/>
            <a:ext cx="19050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TextBox 7"/>
          <p:cNvSpPr txBox="1">
            <a:spLocks noChangeArrowheads="1"/>
          </p:cNvSpPr>
          <p:nvPr/>
        </p:nvSpPr>
        <p:spPr bwMode="auto">
          <a:xfrm>
            <a:off x="1012825" y="5380038"/>
            <a:ext cx="86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Earth</a:t>
            </a:r>
            <a:endParaRPr lang="en-CA">
              <a:solidFill>
                <a:srgbClr val="FFFF00"/>
              </a:solidFill>
            </a:endParaRPr>
          </a:p>
        </p:txBody>
      </p:sp>
      <p:sp>
        <p:nvSpPr>
          <p:cNvPr id="4107" name="TextBox 35"/>
          <p:cNvSpPr txBox="1">
            <a:spLocks noChangeArrowheads="1"/>
          </p:cNvSpPr>
          <p:nvPr/>
        </p:nvSpPr>
        <p:spPr bwMode="auto">
          <a:xfrm>
            <a:off x="7750175" y="5634038"/>
            <a:ext cx="94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Moon</a:t>
            </a:r>
            <a:endParaRPr lang="en-CA">
              <a:solidFill>
                <a:srgbClr val="FFFF00"/>
              </a:solidFill>
            </a:endParaRPr>
          </a:p>
        </p:txBody>
      </p:sp>
      <p:sp>
        <p:nvSpPr>
          <p:cNvPr id="4108" name="TextBox 36"/>
          <p:cNvSpPr txBox="1">
            <a:spLocks noChangeArrowheads="1"/>
          </p:cNvSpPr>
          <p:nvPr/>
        </p:nvSpPr>
        <p:spPr bwMode="auto">
          <a:xfrm>
            <a:off x="3568700" y="2913063"/>
            <a:ext cx="3163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rgbClr val="FFFF00"/>
                </a:solidFill>
              </a:rPr>
              <a:t>Since the </a:t>
            </a:r>
            <a:r>
              <a:rPr lang="en-US" sz="2200">
                <a:solidFill>
                  <a:srgbClr val="FF0000"/>
                </a:solidFill>
              </a:rPr>
              <a:t>Moon is 1/6</a:t>
            </a:r>
            <a:r>
              <a:rPr lang="en-US" sz="2200" baseline="30000">
                <a:solidFill>
                  <a:srgbClr val="FF0000"/>
                </a:solidFill>
              </a:rPr>
              <a:t>th</a:t>
            </a:r>
            <a:r>
              <a:rPr lang="en-US" sz="2200">
                <a:solidFill>
                  <a:srgbClr val="FF0000"/>
                </a:solidFill>
              </a:rPr>
              <a:t> the size of Earth</a:t>
            </a:r>
            <a:r>
              <a:rPr lang="en-US" sz="2200">
                <a:solidFill>
                  <a:srgbClr val="FFFF00"/>
                </a:solidFill>
              </a:rPr>
              <a:t>, it has 1/6</a:t>
            </a:r>
            <a:r>
              <a:rPr lang="en-US" sz="2200" baseline="30000">
                <a:solidFill>
                  <a:srgbClr val="FFFF00"/>
                </a:solidFill>
              </a:rPr>
              <a:t>th</a:t>
            </a:r>
            <a:r>
              <a:rPr lang="en-US" sz="2200">
                <a:solidFill>
                  <a:srgbClr val="FFFF00"/>
                </a:solidFill>
              </a:rPr>
              <a:t> of Earth’s gravitational pull.  </a:t>
            </a:r>
            <a:endParaRPr lang="en-CA" sz="220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49663" y="4518025"/>
            <a:ext cx="3082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00"/>
                </a:solidFill>
              </a:rPr>
              <a:t>This means that </a:t>
            </a:r>
            <a:r>
              <a:rPr lang="en-US" sz="2200">
                <a:solidFill>
                  <a:srgbClr val="FF0000"/>
                </a:solidFill>
              </a:rPr>
              <a:t>objects will weigh 1/6</a:t>
            </a:r>
            <a:r>
              <a:rPr lang="en-US" sz="2200" baseline="30000">
                <a:solidFill>
                  <a:srgbClr val="FF0000"/>
                </a:solidFill>
              </a:rPr>
              <a:t>th</a:t>
            </a:r>
            <a:r>
              <a:rPr lang="en-US" sz="2200">
                <a:solidFill>
                  <a:srgbClr val="FF0000"/>
                </a:solidFill>
              </a:rPr>
              <a:t> LESS on the Moon than on Earth.</a:t>
            </a:r>
            <a:endParaRPr lang="en-CA" sz="2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3663" y="3433763"/>
            <a:ext cx="2297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</a:rPr>
              <a:t>mass = 5000 kg</a:t>
            </a:r>
            <a:endParaRPr lang="en-CA" sz="22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84963" y="3433763"/>
            <a:ext cx="2297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</a:rPr>
              <a:t>mass = 5000 kg</a:t>
            </a:r>
            <a:endParaRPr lang="en-CA" sz="22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3663" y="2841625"/>
            <a:ext cx="2622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</a:rPr>
              <a:t>weight = 5000 kg</a:t>
            </a:r>
            <a:endParaRPr lang="en-CA" sz="22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84963" y="2841625"/>
            <a:ext cx="2624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</a:rPr>
              <a:t>weight = 833 kg</a:t>
            </a:r>
            <a:endParaRPr lang="en-CA" sz="2200">
              <a:solidFill>
                <a:schemeClr val="bg1"/>
              </a:solidFill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5" cstate="print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038600"/>
            <a:ext cx="1260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5" cstate="print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230563"/>
            <a:ext cx="1260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83000" y="5661025"/>
            <a:ext cx="3108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BUT </a:t>
            </a:r>
            <a:r>
              <a:rPr lang="en-US">
                <a:solidFill>
                  <a:srgbClr val="FF0000"/>
                </a:solidFill>
              </a:rPr>
              <a:t>the mass </a:t>
            </a:r>
            <a:r>
              <a:rPr lang="en-US">
                <a:solidFill>
                  <a:srgbClr val="FFFF00"/>
                </a:solidFill>
              </a:rPr>
              <a:t>(amount of atoms) </a:t>
            </a:r>
            <a:r>
              <a:rPr lang="en-US">
                <a:solidFill>
                  <a:srgbClr val="FF0000"/>
                </a:solidFill>
              </a:rPr>
              <a:t>will remain the same</a:t>
            </a:r>
            <a:r>
              <a:rPr lang="en-US">
                <a:solidFill>
                  <a:srgbClr val="FFFF00"/>
                </a:solidFill>
              </a:rPr>
              <a:t>.</a:t>
            </a:r>
            <a:endParaRPr lang="en-CA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751138" y="4725988"/>
            <a:ext cx="0" cy="935037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7410450" y="5557838"/>
            <a:ext cx="0" cy="306387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</p:cxnSp>
      <p:sp>
        <p:nvSpPr>
          <p:cNvPr id="5" name="Rectangle 4"/>
          <p:cNvSpPr/>
          <p:nvPr/>
        </p:nvSpPr>
        <p:spPr>
          <a:xfrm>
            <a:off x="697230" y="1428750"/>
            <a:ext cx="2755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number</a:t>
            </a:r>
            <a:r>
              <a:rPr lang="en-CA" sz="2800" dirty="0"/>
              <a:t> </a:t>
            </a:r>
            <a:r>
              <a:rPr lang="en-CA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of</a:t>
            </a:r>
            <a:r>
              <a:rPr lang="en-CA" sz="2800" dirty="0"/>
              <a:t> </a:t>
            </a:r>
            <a:r>
              <a:rPr lang="en-CA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atoms</a:t>
            </a:r>
            <a:endParaRPr lang="en-CA" sz="2800" dirty="0"/>
          </a:p>
        </p:txBody>
      </p:sp>
      <p:sp>
        <p:nvSpPr>
          <p:cNvPr id="6" name="Rectangle 5"/>
          <p:cNvSpPr/>
          <p:nvPr/>
        </p:nvSpPr>
        <p:spPr>
          <a:xfrm>
            <a:off x="4857218" y="1417320"/>
            <a:ext cx="2838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amount of gravity</a:t>
            </a:r>
            <a:endParaRPr lang="en-CA" sz="2800" dirty="0"/>
          </a:p>
        </p:txBody>
      </p:sp>
      <p:sp>
        <p:nvSpPr>
          <p:cNvPr id="25" name="Rectangle 24"/>
          <p:cNvSpPr/>
          <p:nvPr/>
        </p:nvSpPr>
        <p:spPr>
          <a:xfrm>
            <a:off x="7509510" y="1836420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mass</a:t>
            </a:r>
            <a:endParaRPr lang="en-CA" sz="2800" dirty="0"/>
          </a:p>
        </p:txBody>
      </p:sp>
    </p:spTree>
    <p:custDataLst>
      <p:tags r:id="rId1"/>
    </p:custDataLst>
  </p:cSld>
  <p:clrMapOvr>
    <a:masterClrMapping/>
  </p:clrMapOvr>
  <p:transition spd="slow" advTm="22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098" grpId="0" animBg="1"/>
      <p:bldP spid="4098" grpId="1" animBg="1"/>
      <p:bldP spid="4100" grpId="0"/>
      <p:bldP spid="4100" grpId="1"/>
      <p:bldP spid="4101" grpId="0"/>
      <p:bldP spid="4101" grpId="1"/>
      <p:bldP spid="4102" grpId="0"/>
      <p:bldP spid="4102" grpId="1"/>
      <p:bldP spid="32" grpId="0"/>
      <p:bldP spid="32" grpId="1"/>
      <p:bldP spid="4106" grpId="0"/>
      <p:bldP spid="4106" grpId="1"/>
      <p:bldP spid="4107" grpId="0"/>
      <p:bldP spid="4107" grpId="1"/>
      <p:bldP spid="4108" grpId="0"/>
      <p:bldP spid="4108" grpId="1"/>
      <p:bldP spid="2" grpId="0"/>
      <p:bldP spid="2" grpId="1"/>
      <p:bldP spid="3" grpId="0"/>
      <p:bldP spid="3" grpId="1"/>
      <p:bldP spid="18" grpId="0"/>
      <p:bldP spid="18" grpId="1"/>
      <p:bldP spid="19" grpId="0"/>
      <p:bldP spid="19" grpId="1"/>
      <p:bldP spid="20" grpId="0"/>
      <p:bldP spid="20" grpId="1"/>
      <p:bldP spid="4" grpId="0"/>
      <p:bldP spid="4" grpId="1"/>
      <p:bldP spid="5" grpId="0"/>
      <p:bldP spid="5" grpId="1"/>
      <p:bldP spid="6" grpId="0"/>
      <p:bldP spid="6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3490" y="4232686"/>
            <a:ext cx="3623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/>
              <a:t>(the amount of </a:t>
            </a:r>
            <a:r>
              <a:rPr lang="en-US" sz="2800" b="0" dirty="0"/>
              <a:t>_____ </a:t>
            </a:r>
            <a:r>
              <a:rPr lang="en-US" sz="2800" dirty="0" smtClean="0"/>
              <a:t>)</a:t>
            </a:r>
            <a:endParaRPr lang="en-CA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 smtClean="0"/>
              <a:t>MATTER</a:t>
            </a:r>
            <a:endParaRPr lang="en-US" sz="3600" u="sng" dirty="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65113" y="3138488"/>
            <a:ext cx="1335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0000FF"/>
                </a:solidFill>
              </a:rPr>
              <a:t>Matter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endParaRPr lang="en-US" sz="2800" b="0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524000" y="3138488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Is anything that has </a:t>
            </a:r>
            <a:r>
              <a:rPr lang="en-US" sz="2800" b="0" dirty="0" smtClean="0"/>
              <a:t>_____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0" dirty="0" smtClean="0"/>
              <a:t>_______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6872" name="Picture 8" descr="ANd9GcQKrjHqBehmwqWWCeqo4-QjKxZnIVsnK7SuPIW1Y1_TlM-sclUxtA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2047315" cy="2057400"/>
          </a:xfrm>
          <a:prstGeom prst="roundRect">
            <a:avLst>
              <a:gd name="adj" fmla="val 49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36630010a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9955"/>
          <a:stretch/>
        </p:blipFill>
        <p:spPr bwMode="auto">
          <a:xfrm>
            <a:off x="5334001" y="228600"/>
            <a:ext cx="1238767" cy="2057400"/>
          </a:xfrm>
          <a:prstGeom prst="roundRect">
            <a:avLst>
              <a:gd name="adj" fmla="val 49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530090" y="3119755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107430" y="3119755"/>
            <a:ext cx="128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174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762000"/>
            <a:ext cx="2241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  <a:stCxn id="36878" idx="0"/>
          </p:cNvCxnSpPr>
          <p:nvPr/>
        </p:nvCxnSpPr>
        <p:spPr bwMode="auto">
          <a:xfrm flipH="1" flipV="1">
            <a:off x="1981200" y="2068830"/>
            <a:ext cx="3014822" cy="10509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36878" idx="0"/>
          </p:cNvCxnSpPr>
          <p:nvPr/>
        </p:nvCxnSpPr>
        <p:spPr bwMode="auto">
          <a:xfrm flipH="1" flipV="1">
            <a:off x="4317365" y="2373630"/>
            <a:ext cx="677863" cy="7461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36879" idx="0"/>
          </p:cNvCxnSpPr>
          <p:nvPr/>
        </p:nvCxnSpPr>
        <p:spPr bwMode="auto">
          <a:xfrm flipH="1" flipV="1">
            <a:off x="6019800" y="2373630"/>
            <a:ext cx="732155" cy="7461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ShapeType="1"/>
            <a:stCxn id="36879" idx="0"/>
          </p:cNvCxnSpPr>
          <p:nvPr/>
        </p:nvCxnSpPr>
        <p:spPr bwMode="auto">
          <a:xfrm flipV="1">
            <a:off x="6751955" y="2259331"/>
            <a:ext cx="1099820" cy="86042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271588" y="3810000"/>
            <a:ext cx="7872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Is the measure of the </a:t>
            </a:r>
            <a:r>
              <a:rPr lang="en-US" sz="2800" b="0" dirty="0"/>
              <a:t>________</a:t>
            </a:r>
            <a:r>
              <a:rPr lang="en-US" sz="2800" dirty="0"/>
              <a:t> of </a:t>
            </a:r>
            <a:r>
              <a:rPr lang="en-US" sz="2800" dirty="0" smtClean="0"/>
              <a:t>matter</a:t>
            </a:r>
            <a:endParaRPr lang="en-CA" sz="28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113" y="3810000"/>
            <a:ext cx="1052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 u="sng" dirty="0">
                <a:solidFill>
                  <a:srgbClr val="0000FF"/>
                </a:solidFill>
              </a:rPr>
              <a:t>Mass</a:t>
            </a:r>
            <a:r>
              <a:rPr lang="en-CA" sz="28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551363" y="3804920"/>
            <a:ext cx="150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quantity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81200" y="4740275"/>
            <a:ext cx="226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sz="2800" dirty="0"/>
              <a:t>Units used: 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4237038" y="4740275"/>
            <a:ext cx="1557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g (grams)</a:t>
            </a:r>
            <a:endParaRPr lang="en-CA" sz="2800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843588" y="4740275"/>
            <a:ext cx="2265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kg (kilograms)</a:t>
            </a:r>
            <a:endParaRPr lang="en-CA" sz="280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540653" y="4213860"/>
            <a:ext cx="11075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1127" y="4232686"/>
            <a:ext cx="3363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a substance contains.</a:t>
            </a:r>
            <a:endParaRPr lang="en-CA" sz="2800" dirty="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600200" y="5349875"/>
            <a:ext cx="6837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Is the measure of the </a:t>
            </a:r>
            <a:r>
              <a:rPr lang="en-US" sz="2800" b="0" dirty="0"/>
              <a:t>_______________</a:t>
            </a:r>
            <a:r>
              <a:rPr lang="en-US" sz="2800" dirty="0"/>
              <a:t> a substance takes up.</a:t>
            </a:r>
            <a:endParaRPr lang="en-CA" sz="28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5113" y="5349875"/>
            <a:ext cx="142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 u="sng">
                <a:solidFill>
                  <a:srgbClr val="0000FF"/>
                </a:solidFill>
              </a:rPr>
              <a:t>Volume</a:t>
            </a:r>
            <a:r>
              <a:rPr lang="en-CA" sz="28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81200" y="6272213"/>
            <a:ext cx="226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sz="2800" dirty="0"/>
              <a:t>Units used: 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237038" y="6272213"/>
            <a:ext cx="231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mL (milliliters)</a:t>
            </a:r>
            <a:endParaRPr lang="en-CA" sz="2800" dirty="0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629400" y="6272213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L (liters)</a:t>
            </a:r>
            <a:endParaRPr lang="en-CA" sz="2800" dirty="0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884738" y="5334000"/>
            <a:ext cx="287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space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759761"/>
      </p:ext>
    </p:extLst>
  </p:cSld>
  <p:clrMapOvr>
    <a:masterClrMapping/>
  </p:clrMapOvr>
  <p:transition spd="slow" advTm="13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074" grpId="0"/>
      <p:bldP spid="29" grpId="0"/>
      <p:bldP spid="29" grpId="1"/>
      <p:bldP spid="4" grpId="0"/>
      <p:bldP spid="4" grpId="1"/>
      <p:bldP spid="36878" grpId="0"/>
      <p:bldP spid="36878" grpId="1"/>
      <p:bldP spid="36879" grpId="0"/>
      <p:bldP spid="36879" grpId="1"/>
      <p:bldP spid="31" grpId="0"/>
      <p:bldP spid="31" grpId="1"/>
      <p:bldP spid="14" grpId="0"/>
      <p:bldP spid="14" grpId="1"/>
      <p:bldP spid="35" grpId="0"/>
      <p:bldP spid="35" grpId="1"/>
      <p:bldP spid="19" grpId="0"/>
      <p:bldP spid="19" grpId="1"/>
      <p:bldP spid="43" grpId="0"/>
      <p:bldP spid="43" grpId="1"/>
      <p:bldP spid="44" grpId="0"/>
      <p:bldP spid="44" grpId="1"/>
      <p:bldP spid="26" grpId="0"/>
      <p:bldP spid="26" grpId="1"/>
      <p:bldP spid="11" grpId="0"/>
      <p:bldP spid="11" grpId="1"/>
      <p:bldP spid="25" grpId="0"/>
      <p:bldP spid="25" grpId="1"/>
      <p:bldP spid="32" grpId="0"/>
      <p:bldP spid="32" grpId="1"/>
      <p:bldP spid="33" grpId="0"/>
      <p:bldP spid="33" grpId="1"/>
      <p:bldP spid="34" grpId="0" build="allAtOnce"/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STATES OF MATTER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17488" y="674688"/>
            <a:ext cx="4887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Matter comes in </a:t>
            </a:r>
            <a:r>
              <a:rPr lang="en-US" sz="2800" u="sng"/>
              <a:t>3 States</a:t>
            </a:r>
            <a:r>
              <a:rPr lang="en-US" sz="2800"/>
              <a:t>: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743200" y="1988504"/>
            <a:ext cx="915635" cy="523220"/>
          </a:xfrm>
          <a:prstGeom prst="rect">
            <a:avLst/>
          </a:prstGeom>
          <a:solidFill>
            <a:srgbClr val="FFDD4B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Solid</a:t>
            </a:r>
            <a:endParaRPr lang="en-CA" sz="28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880847" y="2734419"/>
            <a:ext cx="1090363" cy="523220"/>
          </a:xfrm>
          <a:prstGeom prst="rect">
            <a:avLst/>
          </a:prstGeom>
          <a:solidFill>
            <a:srgbClr val="FFDD4B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Liquid</a:t>
            </a:r>
            <a:endParaRPr lang="en-CA" sz="28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191000" y="4267200"/>
            <a:ext cx="734496" cy="523220"/>
          </a:xfrm>
          <a:prstGeom prst="rect">
            <a:avLst/>
          </a:prstGeom>
          <a:solidFill>
            <a:srgbClr val="FFDD4B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Gas</a:t>
            </a:r>
            <a:endParaRPr lang="en-CA" sz="2800"/>
          </a:p>
        </p:txBody>
      </p:sp>
      <p:pic>
        <p:nvPicPr>
          <p:cNvPr id="37899" name="Picture 11" descr="Olive-Oil-with-Spoon-Low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52" y="1528579"/>
            <a:ext cx="1470148" cy="2205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earths-atmosphere_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2" b="49033"/>
          <a:stretch/>
        </p:blipFill>
        <p:spPr bwMode="auto">
          <a:xfrm>
            <a:off x="5560230" y="4145753"/>
            <a:ext cx="2133766" cy="2407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ste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90395"/>
            <a:ext cx="1308537" cy="1962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7" b="22031"/>
          <a:stretch>
            <a:fillRect/>
          </a:stretch>
        </p:blipFill>
        <p:spPr bwMode="auto">
          <a:xfrm>
            <a:off x="174625" y="1952625"/>
            <a:ext cx="21034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3690938" y="2527300"/>
            <a:ext cx="957262" cy="93345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4648200" y="3009900"/>
            <a:ext cx="1217613" cy="45085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H="1">
            <a:off x="4572000" y="3460750"/>
            <a:ext cx="76200" cy="73025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962400" y="3276600"/>
            <a:ext cx="1371600" cy="519113"/>
          </a:xfrm>
          <a:prstGeom prst="rect">
            <a:avLst/>
          </a:prstGeom>
          <a:solidFill>
            <a:srgbClr val="81FFFF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3 States </a:t>
            </a:r>
            <a:endParaRPr lang="en-US" sz="2800" b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674688"/>
            <a:ext cx="14224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193800"/>
            <a:ext cx="11890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 rotWithShape="1">
          <a:blip r:embed="rId10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19778" b="7818"/>
          <a:stretch/>
        </p:blipFill>
        <p:spPr bwMode="auto">
          <a:xfrm>
            <a:off x="3784192" y="4976149"/>
            <a:ext cx="1586383" cy="1577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170238"/>
            <a:ext cx="1739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2311" r="9091" b="4760"/>
          <a:stretch/>
        </p:blipFill>
        <p:spPr bwMode="auto">
          <a:xfrm>
            <a:off x="4328738" y="1000035"/>
            <a:ext cx="1571624" cy="1362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1585" y="169863"/>
            <a:ext cx="38638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Guess these states of matter.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752761"/>
      </p:ext>
    </p:extLst>
  </p:cSld>
  <p:clrMapOvr>
    <a:masterClrMapping/>
  </p:clrMapOvr>
  <p:transition spd="slow" advTm="11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9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8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79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79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79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9" grpId="0"/>
      <p:bldP spid="29" grpId="1"/>
      <p:bldP spid="37894" grpId="0" animBg="1"/>
      <p:bldP spid="37895" grpId="0" animBg="1"/>
      <p:bldP spid="37896" grpId="0" animBg="1"/>
      <p:bldP spid="4" grpId="0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STATES OF MATTER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44801" y="2039708"/>
            <a:ext cx="811441" cy="461665"/>
          </a:xfrm>
          <a:prstGeom prst="rect">
            <a:avLst/>
          </a:prstGeom>
          <a:solidFill>
            <a:srgbClr val="FFDD4B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Solid</a:t>
            </a:r>
            <a:endParaRPr lang="en-CA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57437" y="3829050"/>
            <a:ext cx="960519" cy="461665"/>
          </a:xfrm>
          <a:prstGeom prst="rect">
            <a:avLst/>
          </a:prstGeom>
          <a:solidFill>
            <a:srgbClr val="FFDD4B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Liquid</a:t>
            </a:r>
            <a:endParaRPr lang="en-CA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35370" y="5657850"/>
            <a:ext cx="655949" cy="461665"/>
          </a:xfrm>
          <a:prstGeom prst="rect">
            <a:avLst/>
          </a:prstGeom>
          <a:solidFill>
            <a:srgbClr val="FFDD4B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Gas</a:t>
            </a:r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924551" y="819873"/>
            <a:ext cx="968535" cy="461665"/>
          </a:xfrm>
          <a:prstGeom prst="rect">
            <a:avLst/>
          </a:prstGeom>
          <a:solidFill>
            <a:srgbClr val="81FFFF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Shape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48601" y="819873"/>
            <a:ext cx="1164229" cy="461665"/>
          </a:xfrm>
          <a:prstGeom prst="rect">
            <a:avLst/>
          </a:prstGeom>
          <a:solidFill>
            <a:srgbClr val="81FFFF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Volume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7310" y="588084"/>
            <a:ext cx="3638112" cy="830997"/>
          </a:xfrm>
          <a:prstGeom prst="rect">
            <a:avLst/>
          </a:prstGeom>
          <a:solidFill>
            <a:srgbClr val="81FFFF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/>
              <a:t>Distance Between Particles</a:t>
            </a:r>
          </a:p>
          <a:p>
            <a:pPr algn="ctr">
              <a:defRPr/>
            </a:pPr>
            <a:r>
              <a:rPr lang="en-CA" dirty="0"/>
              <a:t>&amp; Energy of Particles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4450" y="685800"/>
            <a:ext cx="8915400" cy="6096000"/>
            <a:chOff x="44856" y="685800"/>
            <a:chExt cx="8915400" cy="6096000"/>
          </a:xfrm>
        </p:grpSpPr>
        <p:cxnSp>
          <p:nvCxnSpPr>
            <p:cNvPr id="7213" name="Straight Connector 22"/>
            <p:cNvCxnSpPr>
              <a:cxnSpLocks noChangeShapeType="1"/>
            </p:cNvCxnSpPr>
            <p:nvPr/>
          </p:nvCxnSpPr>
          <p:spPr bwMode="auto">
            <a:xfrm>
              <a:off x="44856" y="3352800"/>
              <a:ext cx="8915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4" name="Straight Connector 31"/>
            <p:cNvCxnSpPr>
              <a:cxnSpLocks noChangeShapeType="1"/>
            </p:cNvCxnSpPr>
            <p:nvPr/>
          </p:nvCxnSpPr>
          <p:spPr bwMode="auto">
            <a:xfrm>
              <a:off x="44856" y="1524000"/>
              <a:ext cx="8915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5" name="Straight Connector 32"/>
            <p:cNvCxnSpPr>
              <a:cxnSpLocks noChangeShapeType="1"/>
            </p:cNvCxnSpPr>
            <p:nvPr/>
          </p:nvCxnSpPr>
          <p:spPr bwMode="auto">
            <a:xfrm>
              <a:off x="44856" y="5181600"/>
              <a:ext cx="8915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6" name="Straight Connector 33"/>
            <p:cNvCxnSpPr>
              <a:cxnSpLocks noChangeShapeType="1"/>
            </p:cNvCxnSpPr>
            <p:nvPr/>
          </p:nvCxnSpPr>
          <p:spPr bwMode="auto">
            <a:xfrm flipV="1">
              <a:off x="1566316" y="685800"/>
              <a:ext cx="0" cy="6096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7" name="Straight Connector 38"/>
            <p:cNvCxnSpPr>
              <a:cxnSpLocks noChangeShapeType="1"/>
            </p:cNvCxnSpPr>
            <p:nvPr/>
          </p:nvCxnSpPr>
          <p:spPr bwMode="auto">
            <a:xfrm flipV="1">
              <a:off x="4877206" y="685800"/>
              <a:ext cx="0" cy="6096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8" name="Straight Connector 39"/>
            <p:cNvCxnSpPr>
              <a:cxnSpLocks noChangeShapeType="1"/>
            </p:cNvCxnSpPr>
            <p:nvPr/>
          </p:nvCxnSpPr>
          <p:spPr bwMode="auto">
            <a:xfrm flipV="1">
              <a:off x="3200806" y="685800"/>
              <a:ext cx="0" cy="6096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8637" y="1563688"/>
            <a:ext cx="1176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definite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443287" y="33528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CA"/>
            </a:defPPr>
            <a:lvl1pPr eaLnBrk="1" hangingPunct="1">
              <a:defRPr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CA" dirty="0" smtClean="0"/>
              <a:t>definite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443287" y="1563688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CA"/>
            </a:defPPr>
            <a:lvl1pPr eaLnBrk="1" hangingPunct="1">
              <a:defRPr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CA" dirty="0" smtClean="0"/>
              <a:t>definite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77987" y="33528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CA"/>
            </a:defPPr>
            <a:lvl1pPr eaLnBrk="1" hangingPunct="1">
              <a:defRPr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CA" dirty="0" smtClean="0"/>
              <a:t>indefinite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77987" y="51816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CA"/>
            </a:defPPr>
            <a:lvl1pPr eaLnBrk="1" hangingPunct="1">
              <a:defRPr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CA" dirty="0" smtClean="0"/>
              <a:t>indefinite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22637" y="51816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CA"/>
            </a:defPPr>
            <a:lvl1pPr eaLnBrk="1" hangingPunct="1">
              <a:defRPr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CA" dirty="0" smtClean="0"/>
              <a:t>indefinite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369686" y="1619250"/>
            <a:ext cx="2534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small</a:t>
            </a:r>
            <a:r>
              <a:rPr lang="en-CA" dirty="0" smtClean="0"/>
              <a:t> </a:t>
            </a:r>
            <a:r>
              <a:rPr lang="en-CA" dirty="0"/>
              <a:t>distances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369686" y="2035175"/>
            <a:ext cx="2789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low</a:t>
            </a:r>
            <a:r>
              <a:rPr lang="en-CA" dirty="0" smtClean="0"/>
              <a:t> </a:t>
            </a:r>
            <a:r>
              <a:rPr lang="en-CA" dirty="0"/>
              <a:t>energy and </a:t>
            </a:r>
            <a:r>
              <a:rPr lang="en-CA" dirty="0" smtClean="0"/>
              <a:t>   </a:t>
            </a:r>
          </a:p>
          <a:p>
            <a:pPr marL="0" indent="0" eaLnBrk="1" hangingPunct="1">
              <a:buSzPct val="130000"/>
            </a:pPr>
            <a:r>
              <a:rPr lang="en-CA" dirty="0"/>
              <a:t> </a:t>
            </a:r>
            <a:r>
              <a:rPr lang="en-CA" dirty="0" smtClean="0"/>
              <a:t>    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little</a:t>
            </a:r>
            <a:r>
              <a:rPr lang="en-CA" dirty="0" smtClean="0"/>
              <a:t> </a:t>
            </a:r>
            <a:r>
              <a:rPr lang="en-CA" dirty="0"/>
              <a:t>movement</a:t>
            </a:r>
          </a:p>
          <a:p>
            <a:pPr eaLnBrk="1" hangingPunct="1">
              <a:buSzPct val="130000"/>
              <a:buFont typeface="Arial" charset="0"/>
              <a:buNone/>
            </a:pPr>
            <a:r>
              <a:rPr lang="en-US" dirty="0"/>
              <a:t>     </a:t>
            </a:r>
            <a:r>
              <a:rPr lang="en-US" sz="2000" i="1" dirty="0"/>
              <a:t>(vibrations only)</a:t>
            </a:r>
            <a:endParaRPr lang="en-CA" sz="2000" i="1" dirty="0"/>
          </a:p>
          <a:p>
            <a:pPr eaLnBrk="1" hangingPunct="1">
              <a:buSzPct val="130000"/>
              <a:buFont typeface="Arial" charset="0"/>
              <a:buNone/>
            </a:pPr>
            <a:endParaRPr lang="en-CA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69686" y="3457575"/>
            <a:ext cx="2534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more</a:t>
            </a:r>
            <a:r>
              <a:rPr lang="en-CA" dirty="0" smtClean="0"/>
              <a:t> </a:t>
            </a:r>
            <a:r>
              <a:rPr lang="en-CA" dirty="0"/>
              <a:t>distances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69686" y="3881438"/>
            <a:ext cx="2408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more</a:t>
            </a:r>
            <a:r>
              <a:rPr lang="en-CA" dirty="0" smtClean="0"/>
              <a:t> </a:t>
            </a:r>
            <a:r>
              <a:rPr lang="en-CA" dirty="0"/>
              <a:t>energy </a:t>
            </a:r>
          </a:p>
          <a:p>
            <a:pPr eaLnBrk="1" hangingPunct="1">
              <a:buSzPct val="130000"/>
              <a:buFont typeface="Arial" charset="0"/>
              <a:buNone/>
            </a:pPr>
            <a:r>
              <a:rPr lang="en-CA" dirty="0"/>
              <a:t>      </a:t>
            </a:r>
            <a:r>
              <a:rPr lang="en-CA" dirty="0" smtClean="0"/>
              <a:t>and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more</a:t>
            </a:r>
            <a:r>
              <a:rPr lang="en-CA" dirty="0"/>
              <a:t> </a:t>
            </a:r>
            <a:r>
              <a:rPr lang="en-CA" dirty="0" smtClean="0"/>
              <a:t> </a:t>
            </a:r>
          </a:p>
          <a:p>
            <a:pPr eaLnBrk="1" hangingPunct="1">
              <a:buSzPct val="130000"/>
              <a:buFont typeface="Arial" charset="0"/>
              <a:buNone/>
            </a:pPr>
            <a:r>
              <a:rPr lang="en-CA" dirty="0"/>
              <a:t> </a:t>
            </a:r>
            <a:r>
              <a:rPr lang="en-CA" dirty="0" smtClean="0"/>
              <a:t>     movement</a:t>
            </a:r>
            <a:endParaRPr lang="en-CA" dirty="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369686" y="5200650"/>
            <a:ext cx="2528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large</a:t>
            </a:r>
            <a:r>
              <a:rPr lang="en-CA" dirty="0" smtClean="0"/>
              <a:t> </a:t>
            </a:r>
            <a:r>
              <a:rPr lang="en-CA" dirty="0"/>
              <a:t>distances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369686" y="5623381"/>
            <a:ext cx="2941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high</a:t>
            </a:r>
            <a:r>
              <a:rPr lang="en-CA" dirty="0" smtClean="0"/>
              <a:t> </a:t>
            </a:r>
            <a:r>
              <a:rPr lang="en-CA" dirty="0"/>
              <a:t>energy </a:t>
            </a:r>
          </a:p>
          <a:p>
            <a:pPr eaLnBrk="1" hangingPunct="1">
              <a:buSzPct val="130000"/>
              <a:buFont typeface="Arial" charset="0"/>
              <a:buNone/>
            </a:pPr>
            <a:r>
              <a:rPr lang="en-CA" dirty="0"/>
              <a:t>     </a:t>
            </a:r>
            <a:r>
              <a:rPr lang="en-CA" dirty="0" smtClean="0"/>
              <a:t> and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a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lot</a:t>
            </a:r>
            <a:r>
              <a:rPr lang="en-CA" dirty="0"/>
              <a:t> of </a:t>
            </a:r>
            <a:endParaRPr lang="en-CA" dirty="0" smtClean="0"/>
          </a:p>
          <a:p>
            <a:pPr eaLnBrk="1" hangingPunct="1">
              <a:buSzPct val="130000"/>
              <a:buFont typeface="Arial" charset="0"/>
              <a:buNone/>
            </a:pPr>
            <a:r>
              <a:rPr lang="en-CA" dirty="0"/>
              <a:t> </a:t>
            </a:r>
            <a:r>
              <a:rPr lang="en-CA" dirty="0" smtClean="0"/>
              <a:t>     movement</a:t>
            </a:r>
            <a:endParaRPr lang="en-CA" dirty="0"/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47" y="1709738"/>
            <a:ext cx="1325563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46" y="3660458"/>
            <a:ext cx="1337823" cy="118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47" y="5334000"/>
            <a:ext cx="1327309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961304" y="133350"/>
            <a:ext cx="2493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definite = unchangeable</a:t>
            </a:r>
            <a:endParaRPr lang="en-CA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704504" y="133350"/>
            <a:ext cx="2427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indefinite = changeable</a:t>
            </a:r>
            <a:endParaRPr lang="en-CA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77" name="Picture 57" descr="balloon-blow-up-games"/>
          <p:cNvPicPr>
            <a:picLocks noChangeAspect="1" noChangeArrowheads="1"/>
          </p:cNvPicPr>
          <p:nvPr/>
        </p:nvPicPr>
        <p:blipFill>
          <a:blip r:embed="rId7"/>
          <a:srcRect r="2000" b="22000"/>
          <a:stretch>
            <a:fillRect/>
          </a:stretch>
        </p:blipFill>
        <p:spPr bwMode="auto">
          <a:xfrm>
            <a:off x="2108200" y="5653088"/>
            <a:ext cx="2133600" cy="113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opeing-and-pouring-w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3781425"/>
            <a:ext cx="1524000" cy="127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" name="Picture 61" descr="single-brick"/>
          <p:cNvPicPr>
            <a:picLocks noChangeAspect="1" noChangeArrowheads="1"/>
          </p:cNvPicPr>
          <p:nvPr/>
        </p:nvPicPr>
        <p:blipFill>
          <a:blip r:embed="rId9"/>
          <a:srcRect t="15334" b="12666"/>
          <a:stretch>
            <a:fillRect/>
          </a:stretch>
        </p:blipFill>
        <p:spPr bwMode="auto">
          <a:xfrm>
            <a:off x="2284412" y="1981200"/>
            <a:ext cx="1752600" cy="126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1787" y="3954463"/>
            <a:ext cx="1558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Takes the shape of any container.</a:t>
            </a:r>
            <a:endParaRPr lang="en-CA" sz="20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00200" y="5711825"/>
            <a:ext cx="15589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Takes the shape of any container.</a:t>
            </a:r>
            <a:endParaRPr lang="en-CA" sz="20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01987" y="5516563"/>
            <a:ext cx="16637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Fills the entire volume of any size of container.</a:t>
            </a:r>
            <a:endParaRPr lang="en-CA" sz="2000"/>
          </a:p>
        </p:txBody>
      </p:sp>
    </p:spTree>
    <p:custDataLst>
      <p:tags r:id="rId1"/>
    </p:custDataLst>
  </p:cSld>
  <p:clrMapOvr>
    <a:masterClrMapping/>
  </p:clrMapOvr>
  <p:transition spd="slow" advTm="40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9167 0.0002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33282 -0.00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4" grpId="0"/>
      <p:bldP spid="14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164" grpId="0"/>
      <p:bldP spid="5164" grpId="1"/>
      <p:bldP spid="5165" grpId="0"/>
      <p:bldP spid="5165" grpId="1"/>
      <p:bldP spid="4" grpId="0"/>
      <p:bldP spid="4" grpId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17486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i="1" dirty="0" smtClean="0"/>
              <a:t>                              the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</a:t>
            </a:r>
            <a:r>
              <a:rPr lang="en-US" i="1" dirty="0"/>
              <a:t> that changes a substance from the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</a:t>
            </a:r>
            <a:r>
              <a:rPr lang="en-US" i="1" dirty="0"/>
              <a:t> state to the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r>
              <a:rPr lang="en-US" i="1" dirty="0"/>
              <a:t> state.</a:t>
            </a:r>
            <a:endParaRPr lang="en-CA" i="1" dirty="0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66700" y="1752600"/>
            <a:ext cx="354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                              </a:t>
            </a:r>
            <a:endParaRPr lang="en-CA" i="1" dirty="0"/>
          </a:p>
        </p:txBody>
      </p:sp>
      <p:sp>
        <p:nvSpPr>
          <p:cNvPr id="22530" name="Text Box 18"/>
          <p:cNvSpPr txBox="1">
            <a:spLocks noChangeArrowheads="1"/>
          </p:cNvSpPr>
          <p:nvPr/>
        </p:nvSpPr>
        <p:spPr bwMode="auto">
          <a:xfrm rot="2646350">
            <a:off x="6154738" y="4071938"/>
            <a:ext cx="153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deposition</a:t>
            </a:r>
            <a:endParaRPr lang="en-CA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 rot="18863823">
            <a:off x="3537744" y="4169569"/>
            <a:ext cx="179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evaporation</a:t>
            </a:r>
            <a:endParaRPr lang="en-CA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CHANGES OF STATE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04800" y="650875"/>
            <a:ext cx="8686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 Matter can change from one state to another through </a:t>
            </a:r>
          </a:p>
          <a:p>
            <a:pPr eaLnBrk="1" hangingPunct="1"/>
            <a:r>
              <a:rPr lang="en-US" sz="2800" dirty="0"/>
              <a:t>    six different </a:t>
            </a:r>
            <a:r>
              <a:rPr lang="en-US" sz="2800" b="0" dirty="0" smtClean="0"/>
              <a:t>_________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3276600" y="3429000"/>
            <a:ext cx="1417638" cy="1400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099050" y="4970463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</a:t>
            </a:r>
            <a:endParaRPr lang="en-CA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076825" y="57150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freezing</a:t>
            </a:r>
            <a:endParaRPr lang="en-CA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 rot="2757388">
            <a:off x="6527007" y="3534569"/>
            <a:ext cx="175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sublimation</a:t>
            </a:r>
            <a:endParaRPr lang="en-CA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 rot="18879688">
            <a:off x="2845594" y="3750469"/>
            <a:ext cx="190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condensation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1400" y="4748213"/>
            <a:ext cx="1219200" cy="1881187"/>
            <a:chOff x="6477000" y="4192221"/>
            <a:chExt cx="1219200" cy="1880919"/>
          </a:xfrm>
        </p:grpSpPr>
        <p:pic>
          <p:nvPicPr>
            <p:cNvPr id="3892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95"/>
            <a:stretch>
              <a:fillRect/>
            </a:stretch>
          </p:blipFill>
          <p:spPr bwMode="auto">
            <a:xfrm>
              <a:off x="6477000" y="4192221"/>
              <a:ext cx="1219200" cy="13481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6618288" y="5615940"/>
              <a:ext cx="936625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SOLID</a:t>
              </a:r>
              <a:endParaRPr lang="en-CA"/>
            </a:p>
          </p:txBody>
        </p:sp>
      </p:grp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2502217" y="1072833"/>
            <a:ext cx="1624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14600" y="4960938"/>
            <a:ext cx="1524000" cy="1668462"/>
            <a:chOff x="1981200" y="5038188"/>
            <a:chExt cx="1524001" cy="1667412"/>
          </a:xfrm>
        </p:grpSpPr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2205831" y="6248400"/>
              <a:ext cx="1074738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LIQUID</a:t>
              </a:r>
              <a:endParaRPr lang="en-CA"/>
            </a:p>
          </p:txBody>
        </p:sp>
        <p:pic>
          <p:nvPicPr>
            <p:cNvPr id="38941" name="Picture 2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9" t="12281" r="12407" b="13241"/>
            <a:stretch/>
          </p:blipFill>
          <p:spPr bwMode="auto">
            <a:xfrm>
              <a:off x="1981200" y="5038188"/>
              <a:ext cx="1524001" cy="11407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68850" y="1965325"/>
            <a:ext cx="1643063" cy="1862138"/>
            <a:chOff x="5847701" y="1195705"/>
            <a:chExt cx="1642772" cy="1862455"/>
          </a:xfrm>
        </p:grpSpPr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6315868" y="1195705"/>
              <a:ext cx="706438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GAS</a:t>
              </a:r>
              <a:endParaRPr lang="en-CA"/>
            </a:p>
          </p:txBody>
        </p:sp>
        <p:pic>
          <p:nvPicPr>
            <p:cNvPr id="38942" name="Picture 30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701" y="1741170"/>
              <a:ext cx="1642772" cy="13169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Line 11"/>
          <p:cNvSpPr>
            <a:spLocks noChangeShapeType="1"/>
          </p:cNvSpPr>
          <p:nvPr/>
        </p:nvSpPr>
        <p:spPr bwMode="auto">
          <a:xfrm rot="5400000">
            <a:off x="3662363" y="3824287"/>
            <a:ext cx="1047750" cy="1019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rot="10800000">
            <a:off x="6477000" y="3619500"/>
            <a:ext cx="1049338" cy="1019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rot="5400000" flipV="1">
            <a:off x="6476207" y="3229769"/>
            <a:ext cx="1417637" cy="1400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 flipV="1">
            <a:off x="4154488" y="5414963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4154488" y="5715000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266700" y="1752600"/>
            <a:ext cx="2290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Evaporation is…</a:t>
            </a:r>
            <a:endParaRPr lang="en-CA" i="1" dirty="0">
              <a:solidFill>
                <a:srgbClr val="0000FF"/>
              </a:solidFill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66700" y="3911600"/>
            <a:ext cx="2501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Condensation is….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66700" y="4398963"/>
            <a:ext cx="1754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Melting is….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66700" y="4886325"/>
            <a:ext cx="1817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Freezing is….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66700" y="5373688"/>
            <a:ext cx="2124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Deposition is….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266700" y="5862638"/>
            <a:ext cx="22844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Sublimation is….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1161871"/>
            <a:ext cx="3095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Each arrow represents a process.  Guess what these are.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" y="3487738"/>
            <a:ext cx="2667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Define the rest.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4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4" grpId="0"/>
      <p:bldP spid="34" grpId="1"/>
      <p:bldP spid="22530" grpId="0"/>
      <p:bldP spid="22530" grpId="1"/>
      <p:bldP spid="38932" grpId="0"/>
      <p:bldP spid="38932" grpId="1"/>
      <p:bldP spid="3074" grpId="0"/>
      <p:bldP spid="29" grpId="0"/>
      <p:bldP spid="29" grpId="1"/>
      <p:bldP spid="38923" grpId="0" animBg="1"/>
      <p:bldP spid="38923" grpId="1" animBg="1"/>
      <p:bldP spid="38928" grpId="0"/>
      <p:bldP spid="38928" grpId="1"/>
      <p:bldP spid="38929" grpId="0"/>
      <p:bldP spid="38929" grpId="1"/>
      <p:bldP spid="38931" grpId="0"/>
      <p:bldP spid="38931" grpId="1"/>
      <p:bldP spid="38933" grpId="0"/>
      <p:bldP spid="38933" grpId="1"/>
      <p:bldP spid="38938" grpId="0"/>
      <p:bldP spid="38938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926" grpId="0" animBg="1"/>
      <p:bldP spid="38926" grpId="1" animBg="1"/>
      <p:bldP spid="35" grpId="0" animBg="1"/>
      <p:bldP spid="35" grpId="1" animBg="1"/>
      <p:bldP spid="22560" grpId="0"/>
      <p:bldP spid="22560" grpId="1"/>
      <p:bldP spid="22561" grpId="0"/>
      <p:bldP spid="22561" grpId="1"/>
      <p:bldP spid="22562" grpId="0"/>
      <p:bldP spid="22562" grpId="1"/>
      <p:bldP spid="22563" grpId="0"/>
      <p:bldP spid="22563" grpId="1"/>
      <p:bldP spid="22564" grpId="0"/>
      <p:bldP spid="22564" grpId="1"/>
      <p:bldP spid="22565" grpId="0"/>
      <p:bldP spid="22565" grpId="1"/>
      <p:bldP spid="36" grpId="0"/>
      <p:bldP spid="36" grpId="1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630363" y="3135313"/>
            <a:ext cx="2209800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056723" y="1981200"/>
            <a:ext cx="1374542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freezing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31050" y="2178050"/>
            <a:ext cx="1643063" cy="1858963"/>
            <a:chOff x="7131642" y="3669731"/>
            <a:chExt cx="1642772" cy="1860155"/>
          </a:xfrm>
        </p:grpSpPr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7599809" y="5072686"/>
              <a:ext cx="706438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GAS</a:t>
              </a:r>
              <a:endParaRPr lang="en-CA"/>
            </a:p>
          </p:txBody>
        </p:sp>
        <p:pic>
          <p:nvPicPr>
            <p:cNvPr id="29" name="Picture 30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42" y="3669731"/>
              <a:ext cx="1642772" cy="13169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5194652" y="1981200"/>
            <a:ext cx="1877309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152400" y="438785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 Change of state temperatures are </a:t>
            </a:r>
            <a:r>
              <a:rPr lang="en-US" sz="2800" b="0" dirty="0"/>
              <a:t>________</a:t>
            </a:r>
            <a:r>
              <a:rPr lang="en-US" sz="2800" dirty="0"/>
              <a:t> for different </a:t>
            </a:r>
          </a:p>
          <a:p>
            <a:pPr eaLnBrk="1" hangingPunct="1"/>
            <a:r>
              <a:rPr lang="en-US" sz="2800" dirty="0"/>
              <a:t>    substances.</a:t>
            </a: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CHANGES OF STATE</a:t>
            </a:r>
          </a:p>
        </p:txBody>
      </p:sp>
      <p:sp>
        <p:nvSpPr>
          <p:cNvPr id="7203" name="Line 11"/>
          <p:cNvSpPr>
            <a:spLocks noChangeShapeType="1"/>
          </p:cNvSpPr>
          <p:nvPr/>
        </p:nvSpPr>
        <p:spPr bwMode="auto">
          <a:xfrm flipH="1" flipV="1">
            <a:off x="1822450" y="2767013"/>
            <a:ext cx="18018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204" name="Line 12"/>
          <p:cNvSpPr>
            <a:spLocks noChangeShapeType="1"/>
          </p:cNvSpPr>
          <p:nvPr/>
        </p:nvSpPr>
        <p:spPr bwMode="auto">
          <a:xfrm flipH="1" flipV="1">
            <a:off x="1889125" y="3071813"/>
            <a:ext cx="173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5535226" y="3135313"/>
            <a:ext cx="1196161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7" name="Picture 27" descr="gold-ba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21" y="5815816"/>
            <a:ext cx="1186379" cy="889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9" name="Picture 29" descr="ANd9GcRSdEJurlCB1S_hGk1dIU0HTJlexJ1rNEk3wsH2CC99iY3w1F9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5786"/>
          <a:stretch/>
        </p:blipFill>
        <p:spPr bwMode="auto">
          <a:xfrm>
            <a:off x="779305" y="5558641"/>
            <a:ext cx="1307939" cy="889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2400" y="592138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 Changes of state happen at specific </a:t>
            </a:r>
            <a:r>
              <a:rPr lang="en-US" sz="2800" b="0" dirty="0"/>
              <a:t>____________</a:t>
            </a:r>
            <a:r>
              <a:rPr lang="en-US" sz="2800" dirty="0"/>
              <a:t> for </a:t>
            </a:r>
          </a:p>
          <a:p>
            <a:pPr eaLnBrk="1" hangingPunct="1"/>
            <a:r>
              <a:rPr lang="en-US" sz="2800" dirty="0"/>
              <a:t>    many substances.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780088" y="589598"/>
            <a:ext cx="2211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52450" y="2157413"/>
            <a:ext cx="1219200" cy="1879600"/>
            <a:chOff x="6477000" y="4192221"/>
            <a:chExt cx="1219200" cy="1880919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95"/>
            <a:stretch>
              <a:fillRect/>
            </a:stretch>
          </p:blipFill>
          <p:spPr bwMode="auto">
            <a:xfrm>
              <a:off x="6477000" y="4192221"/>
              <a:ext cx="1219200" cy="13481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6618288" y="5615940"/>
              <a:ext cx="936625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SOLID</a:t>
              </a:r>
              <a:endParaRPr lang="en-CA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689350" y="2370138"/>
            <a:ext cx="1524000" cy="1666875"/>
            <a:chOff x="1981200" y="5038188"/>
            <a:chExt cx="1524001" cy="1667412"/>
          </a:xfrm>
        </p:grpSpPr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205831" y="6248400"/>
              <a:ext cx="1074738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LIQUID</a:t>
              </a:r>
              <a:endParaRPr lang="en-CA"/>
            </a:p>
          </p:txBody>
        </p:sp>
        <p:pic>
          <p:nvPicPr>
            <p:cNvPr id="26" name="Picture 29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9" t="12281" r="12407" b="13241"/>
            <a:stretch/>
          </p:blipFill>
          <p:spPr bwMode="auto">
            <a:xfrm>
              <a:off x="1981200" y="5038188"/>
              <a:ext cx="1524001" cy="11407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Line 11"/>
          <p:cNvSpPr>
            <a:spLocks noChangeShapeType="1"/>
          </p:cNvSpPr>
          <p:nvPr/>
        </p:nvSpPr>
        <p:spPr bwMode="auto">
          <a:xfrm flipH="1" flipV="1">
            <a:off x="5232400" y="2767013"/>
            <a:ext cx="18018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 flipV="1">
            <a:off x="5299075" y="3071813"/>
            <a:ext cx="173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1400" y="5716588"/>
            <a:ext cx="5271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CA" sz="2800" dirty="0" smtClean="0"/>
              <a:t> </a:t>
            </a:r>
            <a:r>
              <a:rPr lang="en-C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Lead’s</a:t>
            </a:r>
            <a:r>
              <a:rPr lang="en-CA" sz="2800" dirty="0" smtClean="0"/>
              <a:t> </a:t>
            </a:r>
            <a:r>
              <a:rPr lang="en-CA" sz="2800" dirty="0"/>
              <a:t>melting point is </a:t>
            </a:r>
            <a:r>
              <a:rPr lang="en-CA" sz="2800" dirty="0">
                <a:solidFill>
                  <a:srgbClr val="0000FF"/>
                </a:solidFill>
              </a:rPr>
              <a:t>327.5</a:t>
            </a:r>
            <a:r>
              <a:rPr lang="en-CA" sz="2800" dirty="0">
                <a:solidFill>
                  <a:srgbClr val="0000FF"/>
                </a:solidFill>
                <a:sym typeface="Symbol" pitchFamily="18" charset="2"/>
              </a:rPr>
              <a:t>C</a:t>
            </a:r>
            <a:r>
              <a:rPr lang="en-CA" sz="2800" dirty="0">
                <a:sym typeface="Symbol" pitchFamily="18" charset="2"/>
              </a:rPr>
              <a:t>.</a:t>
            </a:r>
            <a:endParaRPr lang="en-CA" sz="2800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81400" y="6186488"/>
            <a:ext cx="5452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CA" sz="2800" dirty="0" smtClean="0"/>
              <a:t> </a:t>
            </a:r>
            <a:r>
              <a:rPr lang="en-C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Gold’s</a:t>
            </a:r>
            <a:r>
              <a:rPr lang="en-CA" sz="2800" dirty="0" smtClean="0"/>
              <a:t> </a:t>
            </a:r>
            <a:r>
              <a:rPr lang="en-CA" sz="2800" dirty="0"/>
              <a:t>melting point is </a:t>
            </a:r>
            <a:r>
              <a:rPr lang="en-CA" sz="2800" dirty="0">
                <a:solidFill>
                  <a:srgbClr val="0000FF"/>
                </a:solidFill>
              </a:rPr>
              <a:t>1064.2</a:t>
            </a:r>
            <a:r>
              <a:rPr lang="en-CA" sz="2800" dirty="0">
                <a:solidFill>
                  <a:srgbClr val="0000FF"/>
                </a:solidFill>
                <a:sym typeface="Symbol" pitchFamily="18" charset="2"/>
              </a:rPr>
              <a:t>C</a:t>
            </a:r>
            <a:r>
              <a:rPr lang="en-CA" sz="2800" dirty="0">
                <a:sym typeface="Symbol" pitchFamily="18" charset="2"/>
              </a:rPr>
              <a:t>.</a:t>
            </a:r>
            <a:endParaRPr lang="en-CA" sz="28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81400" y="5245100"/>
            <a:ext cx="4853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CA" sz="2800" dirty="0" smtClean="0"/>
              <a:t> </a:t>
            </a:r>
            <a:r>
              <a:rPr lang="en-C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Water’s</a:t>
            </a:r>
            <a:r>
              <a:rPr lang="en-CA" sz="2800" dirty="0" smtClean="0"/>
              <a:t> </a:t>
            </a:r>
            <a:r>
              <a:rPr lang="en-CA" sz="2800" dirty="0"/>
              <a:t>melting point is </a:t>
            </a:r>
            <a:r>
              <a:rPr lang="en-CA" sz="2800" dirty="0">
                <a:solidFill>
                  <a:srgbClr val="0000FF"/>
                </a:solidFill>
              </a:rPr>
              <a:t>0</a:t>
            </a:r>
            <a:r>
              <a:rPr lang="en-CA" sz="2800" dirty="0">
                <a:solidFill>
                  <a:srgbClr val="0000FF"/>
                </a:solidFill>
                <a:sym typeface="Symbol" pitchFamily="18" charset="2"/>
              </a:rPr>
              <a:t>C</a:t>
            </a:r>
            <a:r>
              <a:rPr lang="en-CA" sz="2800" dirty="0">
                <a:sym typeface="Symbol" pitchFamily="18" charset="2"/>
              </a:rPr>
              <a:t>.</a:t>
            </a:r>
            <a:endParaRPr lang="en-CA" sz="2800" dirty="0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5532438" y="4380547"/>
            <a:ext cx="1487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36" descr="http://www.picturescolourlibrary.co.uk/loreswithlogo/187051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10968" r="4903" b="4717"/>
          <a:stretch/>
        </p:blipFill>
        <p:spPr bwMode="auto">
          <a:xfrm>
            <a:off x="2395021" y="4920542"/>
            <a:ext cx="1186379" cy="796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24200" y="1036638"/>
            <a:ext cx="586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Each arrow represents a </a:t>
            </a:r>
            <a:r>
              <a:rPr lang="en-US" i="1" dirty="0" smtClean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temperature point for a change </a:t>
            </a:r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of </a:t>
            </a:r>
            <a:r>
              <a:rPr lang="en-US" i="1" dirty="0" smtClean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state. </a:t>
            </a:r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Guess what these are.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29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/>
      <p:bldP spid="40984" grpId="0"/>
      <p:bldP spid="38" grpId="0"/>
      <p:bldP spid="38" grpId="1"/>
      <p:bldP spid="7203" grpId="0" animBg="1"/>
      <p:bldP spid="7204" grpId="0" animBg="1"/>
      <p:bldP spid="40985" grpId="0"/>
      <p:bldP spid="19" grpId="0"/>
      <p:bldP spid="20" grpId="0"/>
      <p:bldP spid="33" grpId="0" animBg="1"/>
      <p:bldP spid="34" grpId="0" animBg="1"/>
      <p:bldP spid="4" grpId="0"/>
      <p:bldP spid="4" grpId="1"/>
      <p:bldP spid="36" grpId="0"/>
      <p:bldP spid="36" grpId="1"/>
      <p:bldP spid="37" grpId="0"/>
      <p:bldP spid="37" grpId="1"/>
      <p:bldP spid="39" grpId="0"/>
      <p:bldP spid="39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190500" y="-114300"/>
            <a:ext cx="552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CHANGES OF STATE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47650" y="4572000"/>
            <a:ext cx="2571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                                 </a:t>
            </a:r>
            <a:endParaRPr lang="en-CA" i="1" dirty="0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228600" y="4572000"/>
            <a:ext cx="2876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Freezing point is…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28600" y="5027613"/>
            <a:ext cx="2876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Melting point is…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28600" y="5483226"/>
            <a:ext cx="2876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Condensing point is…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28600" y="5938837"/>
            <a:ext cx="2876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</a:rPr>
              <a:t>Boiling point is…</a:t>
            </a:r>
            <a:endParaRPr lang="en-CA" i="1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5486400"/>
            <a:ext cx="26670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Define the rest.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630363" y="3135313"/>
            <a:ext cx="2209800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056723" y="1981200"/>
            <a:ext cx="1374542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freezing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7131050" y="2178050"/>
            <a:ext cx="1643063" cy="1858963"/>
            <a:chOff x="7131642" y="3669731"/>
            <a:chExt cx="1642772" cy="1860155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7599809" y="5072686"/>
              <a:ext cx="706438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GAS</a:t>
              </a:r>
              <a:endParaRPr lang="en-CA"/>
            </a:p>
          </p:txBody>
        </p:sp>
        <p:pic>
          <p:nvPicPr>
            <p:cNvPr id="42" name="Picture 30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42" y="3669731"/>
              <a:ext cx="1642772" cy="13169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5194652" y="1981200"/>
            <a:ext cx="1877309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 flipV="1">
            <a:off x="1822450" y="2767013"/>
            <a:ext cx="18018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H="1" flipV="1">
            <a:off x="1889125" y="3071813"/>
            <a:ext cx="173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5535226" y="3135313"/>
            <a:ext cx="1196161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52400" y="592138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 Changes of state happen at specific </a:t>
            </a:r>
            <a:r>
              <a:rPr lang="en-US" sz="2800" b="0" dirty="0"/>
              <a:t>____________</a:t>
            </a:r>
            <a:r>
              <a:rPr lang="en-US" sz="2800" dirty="0"/>
              <a:t> for </a:t>
            </a:r>
          </a:p>
          <a:p>
            <a:pPr eaLnBrk="1" hangingPunct="1"/>
            <a:r>
              <a:rPr lang="en-US" sz="2800" dirty="0"/>
              <a:t>    many substances.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5780088" y="589598"/>
            <a:ext cx="2211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temperatures</a:t>
            </a:r>
            <a:endParaRPr lang="en-CA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52450" y="2157413"/>
            <a:ext cx="1219200" cy="1879600"/>
            <a:chOff x="6477000" y="4192221"/>
            <a:chExt cx="1219200" cy="1880919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95"/>
            <a:stretch>
              <a:fillRect/>
            </a:stretch>
          </p:blipFill>
          <p:spPr bwMode="auto">
            <a:xfrm>
              <a:off x="6477000" y="4192221"/>
              <a:ext cx="1219200" cy="13481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6618288" y="5615940"/>
              <a:ext cx="936625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SOLID</a:t>
              </a:r>
              <a:endParaRPr lang="en-CA"/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689350" y="2370138"/>
            <a:ext cx="1524000" cy="1666875"/>
            <a:chOff x="1981200" y="5038188"/>
            <a:chExt cx="1524001" cy="1667412"/>
          </a:xfrm>
        </p:grpSpPr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2205831" y="6248400"/>
              <a:ext cx="1074738" cy="457200"/>
            </a:xfrm>
            <a:prstGeom prst="rect">
              <a:avLst/>
            </a:prstGeom>
            <a:solidFill>
              <a:srgbClr val="FFDD4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LIQUID</a:t>
              </a:r>
              <a:endParaRPr lang="en-CA"/>
            </a:p>
          </p:txBody>
        </p:sp>
        <p:pic>
          <p:nvPicPr>
            <p:cNvPr id="54" name="Picture 2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9" t="12281" r="12407" b="13241"/>
            <a:stretch/>
          </p:blipFill>
          <p:spPr bwMode="auto">
            <a:xfrm>
              <a:off x="1981200" y="5038188"/>
              <a:ext cx="1524001" cy="11407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Line 11"/>
          <p:cNvSpPr>
            <a:spLocks noChangeShapeType="1"/>
          </p:cNvSpPr>
          <p:nvPr/>
        </p:nvSpPr>
        <p:spPr bwMode="auto">
          <a:xfrm flipH="1" flipV="1">
            <a:off x="5232400" y="2767013"/>
            <a:ext cx="18018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 flipV="1">
            <a:off x="5299075" y="3071813"/>
            <a:ext cx="173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7" name="TextBox 56"/>
          <p:cNvSpPr txBox="1"/>
          <p:nvPr/>
        </p:nvSpPr>
        <p:spPr>
          <a:xfrm>
            <a:off x="3124200" y="1036638"/>
            <a:ext cx="586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Each arrow represents a </a:t>
            </a:r>
            <a:r>
              <a:rPr lang="en-US" i="1" dirty="0" smtClean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temperature point for a change </a:t>
            </a:r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of </a:t>
            </a:r>
            <a:r>
              <a:rPr lang="en-US" i="1" dirty="0" smtClean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state. </a:t>
            </a:r>
            <a:r>
              <a:rPr lang="en-US" i="1" dirty="0">
                <a:solidFill>
                  <a:srgbClr val="00C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</a:rPr>
              <a:t>Guess what these are.</a:t>
            </a:r>
            <a:endParaRPr lang="en-CA" i="1" dirty="0">
              <a:solidFill>
                <a:srgbClr val="00C8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45720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</a:t>
            </a:r>
            <a:r>
              <a:rPr lang="en-US" i="1" dirty="0"/>
              <a:t> at which a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</a:t>
            </a:r>
            <a:r>
              <a:rPr lang="en-US" i="1" dirty="0"/>
              <a:t> turns into a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</a:t>
            </a:r>
            <a:r>
              <a:rPr lang="en-US" i="1" dirty="0"/>
              <a:t>.</a:t>
            </a:r>
            <a:endParaRPr lang="en-CA" i="1" dirty="0"/>
          </a:p>
        </p:txBody>
      </p:sp>
    </p:spTree>
    <p:custDataLst>
      <p:tags r:id="rId1"/>
    </p:custDataLst>
  </p:cSld>
  <p:clrMapOvr>
    <a:masterClrMapping/>
  </p:clrMapOvr>
  <p:transition spd="slow" advTm="8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40" grpId="0"/>
      <p:bldP spid="40" grpId="1"/>
      <p:bldP spid="27" grpId="0"/>
      <p:bldP spid="27" grpId="1"/>
      <p:bldP spid="33" grpId="0"/>
      <p:bldP spid="38" grpId="0"/>
      <p:bldP spid="43" grpId="0"/>
      <p:bldP spid="44" grpId="0" animBg="1"/>
      <p:bldP spid="45" grpId="0" animBg="1"/>
      <p:bldP spid="46" grpId="0"/>
      <p:bldP spid="47" grpId="0"/>
      <p:bldP spid="48" grpId="0"/>
      <p:bldP spid="55" grpId="0" animBg="1"/>
      <p:bldP spid="56" grpId="0" animBg="1"/>
      <p:bldP spid="57" grpId="0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0.9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0.7|0.8|0.7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|1.4|1.5|1|1.6|2.2|1.4|1.2|1.3|1.1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5|5.4|1.2|2.9|0.9|2.1|0.9|1|1|0.7|2|2.7|1.4|1.5|1.6|1.6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7|0.9|0.6|0.5|0.5|0.5|0.5|0.8|0.6|0.7|0.6|0.7|0.6|0.5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1|1.3|1.3|1.2|1|1.6|0.7|1.5|1.2|0.6|1.4|1|1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7|0.9|0.6|0.5|0.5|0.5|0.5|0.8|0.6|0.7|0.6|0.7|0.6|0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1|1.4|0.7|0.7|0.9|0.8|1|0.7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0.9|1.5|0.8|0.7|0.7|0.8|0.6|1.3|0.7|0.6|0.8|2|1|0.7|0.7|1.3|0.8|0.9|1|0.9|2|1.3|1.2|0.8|0.8|1.1|1.2|1|1|0.8|0.6|0.6|0.7|0.7|0.5|0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0.7|1.1|1.4|0.7|1.2|0.7|1|1.2|0.7|0.9|0.9|1.1|1|0.9|1.1|0.6|1.4|1.4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|1.3|2.2|0.7|1.1|0.9|1|0.7|1.1|0.6|1.1|0.9|0.7|1.1|0.8|1.1|0.9|1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7|1|1.4|1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767</Words>
  <Application>Microsoft Office PowerPoint</Application>
  <PresentationFormat>On-screen Show (4:3)</PresentationFormat>
  <Paragraphs>197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Dave Edinger</cp:lastModifiedBy>
  <cp:revision>169</cp:revision>
  <dcterms:created xsi:type="dcterms:W3CDTF">2011-11-08T15:51:21Z</dcterms:created>
  <dcterms:modified xsi:type="dcterms:W3CDTF">2014-08-25T14:25:52Z</dcterms:modified>
</cp:coreProperties>
</file>