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9" r:id="rId30"/>
    <p:sldId id="300" r:id="rId31"/>
    <p:sldId id="301" r:id="rId32"/>
    <p:sldId id="302" r:id="rId3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121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8" charset="0"/>
              </a:defRPr>
            </a:lvl1pPr>
          </a:lstStyle>
          <a:p>
            <a:pPr>
              <a:defRPr/>
            </a:pPr>
            <a:fld id="{41966793-1FC9-4DBF-A8D8-CA1F8B29456D}" type="datetime1">
              <a:rPr lang="en-US" altLang="en-US"/>
              <a:pPr>
                <a:defRPr/>
              </a:pPr>
              <a:t>8/24/2014</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8" charset="0"/>
              </a:defRPr>
            </a:lvl1pPr>
          </a:lstStyle>
          <a:p>
            <a:pPr>
              <a:defRPr/>
            </a:pPr>
            <a:fld id="{387E3A98-9135-4BEF-BCF4-901881941E17}" type="slidenum">
              <a:rPr lang="en-US" altLang="en-US"/>
              <a:pPr>
                <a:defRPr/>
              </a:pPr>
              <a:t>‹#›</a:t>
            </a:fld>
            <a:endParaRPr lang="en-US" altLang="en-US"/>
          </a:p>
        </p:txBody>
      </p:sp>
    </p:spTree>
    <p:extLst>
      <p:ext uri="{BB962C8B-B14F-4D97-AF65-F5344CB8AC3E}">
        <p14:creationId xmlns:p14="http://schemas.microsoft.com/office/powerpoint/2010/main" val="247191872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7E3A98-9135-4BEF-BCF4-901881941E17}" type="slidenum">
              <a:rPr lang="en-US" altLang="en-US" smtClean="0"/>
              <a:pPr>
                <a:defRPr/>
              </a:pPr>
              <a:t>4</a:t>
            </a:fld>
            <a:endParaRPr lang="en-US" altLang="en-US"/>
          </a:p>
        </p:txBody>
      </p:sp>
    </p:spTree>
    <p:extLst>
      <p:ext uri="{BB962C8B-B14F-4D97-AF65-F5344CB8AC3E}">
        <p14:creationId xmlns:p14="http://schemas.microsoft.com/office/powerpoint/2010/main" val="2055261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37931725" indent="-37474525"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97424B76-9946-4B39-991B-250821EED8FC}" type="slidenum">
              <a:rPr lang="en-US" altLang="en-US">
                <a:latin typeface="Calibri" pitchFamily="38" charset="0"/>
              </a:rPr>
              <a:pPr eaLnBrk="1" hangingPunct="1"/>
              <a:t>23</a:t>
            </a:fld>
            <a:endParaRPr lang="en-US" altLang="en-US">
              <a:latin typeface="Calibri" pitchFamily="3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0F8B1E68-58EC-4BA1-98DA-884789A013D4}" type="datetime1">
              <a:rPr lang="en-US" altLang="en-US" smtClean="0"/>
              <a:pPr>
                <a:defRPr/>
              </a:pPr>
              <a:t>8/24/2014</a:t>
            </a:fld>
            <a:endParaRPr lang="en-US" alt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62DFD990-DCA6-4643-927A-A6C98C90487B}" type="slidenum">
              <a:rPr lang="en-US" altLang="en-US" smtClean="0"/>
              <a:pPr>
                <a:defRPr/>
              </a:pPr>
              <a:t>‹#›</a:t>
            </a:fld>
            <a:endParaRPr lang="en-US" alt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B1F43B7-E6A7-413F-80C3-EB081E2018DC}" type="datetime1">
              <a:rPr lang="en-US" altLang="en-US" smtClean="0"/>
              <a:pPr>
                <a:defRPr/>
              </a:pPr>
              <a:t>8/24/2014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66D66C-04D0-48F0-A54E-C2CC2D6F8042}" type="slidenum">
              <a:rPr lang="en-US" altLang="en-US" smtClean="0"/>
              <a:pPr>
                <a:defRPr/>
              </a:pPr>
              <a:t>‹#›</a:t>
            </a:fld>
            <a:endParaRPr lang="en-US" alt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33E301B-A507-4259-9E2B-46A9AB99C1DF}" type="datetime1">
              <a:rPr lang="en-US" altLang="en-US" smtClean="0"/>
              <a:pPr>
                <a:defRPr/>
              </a:pPr>
              <a:t>8/24/2014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76402D-1681-413D-8223-2FC20CDD63C0}" type="slidenum">
              <a:rPr lang="en-US" altLang="en-US" smtClean="0"/>
              <a:pPr>
                <a:defRPr/>
              </a:pPr>
              <a:t>‹#›</a:t>
            </a:fld>
            <a:endParaRPr lang="en-US" alt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DBE9586-6A45-4DE4-98F2-84526EC7AAEB}" type="datetime1">
              <a:rPr lang="en-US" altLang="en-US" smtClean="0"/>
              <a:pPr>
                <a:defRPr/>
              </a:pPr>
              <a:t>8/24/2014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A82F8A-9575-4C75-8CEC-A5F388B8C8BB}" type="slidenum">
              <a:rPr lang="en-US" altLang="en-US" smtClean="0"/>
              <a:pPr>
                <a:defRPr/>
              </a:pPr>
              <a:t>‹#›</a:t>
            </a:fld>
            <a:endParaRPr lang="en-US" alt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D92A472B-9F49-4F13-A4AF-991B4A9139FE}" type="datetime1">
              <a:rPr lang="en-US" altLang="en-US" smtClean="0"/>
              <a:pPr>
                <a:defRPr/>
              </a:pPr>
              <a:t>8/24/2014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308886-B856-4569-8A93-DB3EB77C86B5}"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BE89F973-C6D9-49FF-8AAE-C2F1954185B4}" type="datetime1">
              <a:rPr lang="en-US" altLang="en-US" smtClean="0"/>
              <a:pPr>
                <a:defRPr/>
              </a:pPr>
              <a:t>8/24/2014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1DF1120-780D-41DC-8CE3-C5ACFBE5CE9A}"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2CAAA01B-F38A-4940-B4B0-BC93F8DAD74D}" type="datetime1">
              <a:rPr lang="en-US" altLang="en-US" smtClean="0"/>
              <a:pPr>
                <a:defRPr/>
              </a:pPr>
              <a:t>8/24/2014</a:t>
            </a:fld>
            <a:endParaRPr lang="en-US"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1792885-37B1-4F81-91B8-60D15849824D}" type="slidenum">
              <a:rPr lang="en-US" altLang="en-US" smtClean="0"/>
              <a:pPr>
                <a:defRPr/>
              </a:pPr>
              <a:t>‹#›</a:t>
            </a:fld>
            <a:endParaRPr lang="en-US" alt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6854C55-C62D-403F-8E59-798B8F6FE7F3}" type="datetime1">
              <a:rPr lang="en-US" altLang="en-US" smtClean="0"/>
              <a:pPr>
                <a:defRPr/>
              </a:pPr>
              <a:t>8/24/2014</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2AB4380-9E4D-4289-BA13-EB6E4CD24E4A}" type="slidenum">
              <a:rPr lang="en-US" altLang="en-US" smtClean="0"/>
              <a:pPr>
                <a:defRPr/>
              </a:pPr>
              <a:t>‹#›</a:t>
            </a:fld>
            <a:endParaRPr lang="en-US" alt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784AC2-454B-4682-8AB7-D193BF5686DF}" type="datetime1">
              <a:rPr lang="en-US" altLang="en-US" smtClean="0"/>
              <a:pPr>
                <a:defRPr/>
              </a:pPr>
              <a:t>8/24/2014</a:t>
            </a:fld>
            <a:endParaRPr lang="en-US" alt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CB9381C-B340-4C78-83FD-9B5F87CF7A0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718FA07-0FA4-451B-9490-3BEA739A3A4F}" type="datetime1">
              <a:rPr lang="en-US" altLang="en-US" smtClean="0"/>
              <a:pPr>
                <a:defRPr/>
              </a:pPr>
              <a:t>8/24/2014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15F86E-9193-425B-AA40-1E3DFB31A210}"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B3F5AFA-97ED-49B5-B1B0-0A2E3628A206}" type="datetime1">
              <a:rPr lang="en-US" altLang="en-US" smtClean="0"/>
              <a:pPr>
                <a:defRPr/>
              </a:pPr>
              <a:t>8/24/2014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19F99B-F4B5-4B91-9767-018CCD4165DD}"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BE8E1B03-A6CC-43CC-BFF0-FD0C5966881A}" type="datetime1">
              <a:rPr lang="en-US" altLang="en-US" smtClean="0"/>
              <a:pPr>
                <a:defRPr/>
              </a:pPr>
              <a:t>8/24/2014</a:t>
            </a:fld>
            <a:endParaRPr lang="en-US" alt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15D0C2FD-4614-4675-9B61-F2189E9CF823}"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bin"/><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34963"/>
            <a:ext cx="7772400" cy="2581275"/>
          </a:xfrm>
        </p:spPr>
        <p:txBody>
          <a:bodyPr/>
          <a:lstStyle/>
          <a:p>
            <a:pPr eaLnBrk="1" hangingPunct="1"/>
            <a:r>
              <a:rPr lang="en-US" altLang="en-US" sz="4000" smtClean="0"/>
              <a:t/>
            </a:r>
            <a:br>
              <a:rPr lang="en-US" altLang="en-US" sz="4000" smtClean="0"/>
            </a:br>
            <a:r>
              <a:rPr lang="en-US" altLang="en-US" sz="4000" smtClean="0"/>
              <a:t>INTRODUCTION TO DENSITY </a:t>
            </a:r>
            <a:br>
              <a:rPr lang="en-US" altLang="en-US" sz="4000" smtClean="0"/>
            </a:br>
            <a:r>
              <a:rPr lang="en-US" altLang="en-US" sz="4000" smtClean="0"/>
              <a:t>AND PRACTICE PROBLEMS</a:t>
            </a:r>
          </a:p>
        </p:txBody>
      </p:sp>
      <p:pic>
        <p:nvPicPr>
          <p:cNvPr id="205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725" y="3812797"/>
            <a:ext cx="411480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Rot="1" noChangeArrowheads="1"/>
          </p:cNvSpPr>
          <p:nvPr>
            <p:ph type="title"/>
          </p:nvPr>
        </p:nvSpPr>
        <p:spPr/>
        <p:txBody>
          <a:bodyPr rtlCol="0">
            <a:normAutofit fontScale="90000"/>
          </a:bodyPr>
          <a:lstStyle/>
          <a:p>
            <a:pPr eaLnBrk="1" fontAlgn="auto" hangingPunct="1">
              <a:spcAft>
                <a:spcPts val="0"/>
              </a:spcAft>
              <a:defRPr/>
            </a:pPr>
            <a:r>
              <a:rPr lang="en-US" dirty="0" smtClean="0">
                <a:ea typeface="+mj-ea"/>
              </a:rPr>
              <a:t>I.  </a:t>
            </a:r>
            <a:r>
              <a:rPr lang="en-US" sz="4000" dirty="0" smtClean="0">
                <a:ea typeface="+mj-ea"/>
              </a:rPr>
              <a:t>Density is used to determine if an object floats or sinks.</a:t>
            </a:r>
          </a:p>
        </p:txBody>
      </p:sp>
      <p:sp>
        <p:nvSpPr>
          <p:cNvPr id="12292" name="Rectangle 1028"/>
          <p:cNvSpPr>
            <a:spLocks noGrp="1" noRot="1" noChangeArrowheads="1"/>
          </p:cNvSpPr>
          <p:nvPr>
            <p:ph sz="quarter" idx="13"/>
          </p:nvPr>
        </p:nvSpPr>
        <p:spPr>
          <a:xfrm>
            <a:off x="533400" y="2164360"/>
            <a:ext cx="8040149" cy="4693640"/>
          </a:xfrm>
        </p:spPr>
        <p:txBody>
          <a:bodyPr/>
          <a:lstStyle/>
          <a:p>
            <a:pPr marL="533400" indent="-533400" eaLnBrk="1" hangingPunct="1">
              <a:buFont typeface="Times" charset="0"/>
              <a:buAutoNum type="arabicPeriod"/>
            </a:pPr>
            <a:r>
              <a:rPr lang="en-US" altLang="en-US" dirty="0" smtClean="0"/>
              <a:t>If an object is </a:t>
            </a:r>
            <a:r>
              <a:rPr lang="en-US" altLang="en-US" b="1" u="sng" dirty="0" smtClean="0"/>
              <a:t>less dense</a:t>
            </a:r>
            <a:r>
              <a:rPr lang="en-US" altLang="en-US" b="1" dirty="0" smtClean="0"/>
              <a:t> </a:t>
            </a:r>
            <a:r>
              <a:rPr lang="en-US" altLang="en-US" dirty="0" smtClean="0"/>
              <a:t>than water, it </a:t>
            </a:r>
            <a:r>
              <a:rPr lang="en-US" altLang="en-US" b="1" u="sng" dirty="0" smtClean="0"/>
              <a:t>floats</a:t>
            </a:r>
            <a:r>
              <a:rPr lang="en-US" altLang="en-US" b="1" dirty="0" smtClean="0"/>
              <a:t>.</a:t>
            </a:r>
          </a:p>
          <a:p>
            <a:pPr marL="533400" indent="-533400" eaLnBrk="1" hangingPunct="1">
              <a:buFont typeface="Times" charset="0"/>
              <a:buAutoNum type="arabicPeriod"/>
            </a:pPr>
            <a:r>
              <a:rPr lang="en-US" altLang="en-US" dirty="0" smtClean="0"/>
              <a:t>If an object is </a:t>
            </a:r>
            <a:r>
              <a:rPr lang="en-US" altLang="en-US" b="1" u="sng" dirty="0" smtClean="0"/>
              <a:t>more dense</a:t>
            </a:r>
            <a:r>
              <a:rPr lang="en-US" altLang="en-US" b="1" dirty="0" smtClean="0"/>
              <a:t> </a:t>
            </a:r>
            <a:r>
              <a:rPr lang="en-US" altLang="en-US" dirty="0" smtClean="0"/>
              <a:t>than water, it </a:t>
            </a:r>
            <a:r>
              <a:rPr lang="en-US" altLang="en-US" b="1" u="sng" dirty="0" smtClean="0"/>
              <a:t>sinks</a:t>
            </a:r>
            <a:r>
              <a:rPr lang="en-US" altLang="en-US" b="1" dirty="0" smtClean="0"/>
              <a:t>.</a:t>
            </a:r>
          </a:p>
        </p:txBody>
      </p:sp>
      <p:pic>
        <p:nvPicPr>
          <p:cNvPr id="11268" name="Picture 1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29000"/>
            <a:ext cx="3124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10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352800"/>
            <a:ext cx="2971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0" y="228600"/>
            <a:ext cx="9144000" cy="1143000"/>
          </a:xfrm>
        </p:spPr>
        <p:txBody>
          <a:bodyPr rtlCol="0">
            <a:normAutofit fontScale="90000"/>
          </a:bodyPr>
          <a:lstStyle/>
          <a:p>
            <a:pPr marL="838200" indent="-838200" eaLnBrk="1" fontAlgn="auto" hangingPunct="1">
              <a:spcAft>
                <a:spcPts val="0"/>
              </a:spcAft>
              <a:buFont typeface="Times" charset="0"/>
              <a:buAutoNum type="alphaUcPeriod" startAt="10"/>
              <a:defRPr/>
            </a:pPr>
            <a:r>
              <a:rPr lang="en-US" smtClean="0">
                <a:ea typeface="+mj-ea"/>
              </a:rPr>
              <a:t>Layers of Liquids w/</a:t>
            </a:r>
            <a:br>
              <a:rPr lang="en-US" smtClean="0">
                <a:ea typeface="+mj-ea"/>
              </a:rPr>
            </a:br>
            <a:r>
              <a:rPr lang="en-US" smtClean="0">
                <a:ea typeface="+mj-ea"/>
              </a:rPr>
              <a:t> Different Densities</a:t>
            </a:r>
          </a:p>
        </p:txBody>
      </p:sp>
      <p:sp>
        <p:nvSpPr>
          <p:cNvPr id="13316" name="Rectangle 4"/>
          <p:cNvSpPr>
            <a:spLocks noGrp="1" noRot="1" noChangeArrowheads="1"/>
          </p:cNvSpPr>
          <p:nvPr>
            <p:ph sz="quarter" idx="13"/>
          </p:nvPr>
        </p:nvSpPr>
        <p:spPr>
          <a:xfrm>
            <a:off x="533400" y="2430710"/>
            <a:ext cx="8153400" cy="4028813"/>
          </a:xfrm>
        </p:spPr>
        <p:txBody>
          <a:bodyPr>
            <a:normAutofit/>
          </a:bodyPr>
          <a:lstStyle/>
          <a:p>
            <a:pPr marL="533400" indent="-533400" eaLnBrk="1" hangingPunct="1">
              <a:lnSpc>
                <a:spcPct val="90000"/>
              </a:lnSpc>
              <a:buFont typeface="Times" charset="0"/>
              <a:buAutoNum type="arabicPeriod"/>
            </a:pPr>
            <a:r>
              <a:rPr lang="en-US" altLang="en-US" sz="2400" dirty="0" smtClean="0"/>
              <a:t>Less </a:t>
            </a:r>
            <a:r>
              <a:rPr lang="en-US" altLang="en-US" sz="2400" dirty="0" smtClean="0"/>
              <a:t>dense</a:t>
            </a:r>
            <a:r>
              <a:rPr lang="en-US" altLang="en-US" dirty="0"/>
              <a:t> </a:t>
            </a:r>
            <a:r>
              <a:rPr lang="en-US" altLang="en-US" dirty="0" smtClean="0"/>
              <a:t>s</a:t>
            </a:r>
            <a:r>
              <a:rPr lang="en-US" altLang="en-US" sz="2400" dirty="0" smtClean="0"/>
              <a:t>ubstances </a:t>
            </a:r>
          </a:p>
          <a:p>
            <a:pPr marL="0" indent="0" eaLnBrk="1" hangingPunct="1">
              <a:lnSpc>
                <a:spcPct val="90000"/>
              </a:lnSpc>
              <a:buNone/>
            </a:pPr>
            <a:r>
              <a:rPr lang="en-US" altLang="en-US" dirty="0"/>
              <a:t> </a:t>
            </a:r>
            <a:r>
              <a:rPr lang="en-US" altLang="en-US" dirty="0" smtClean="0"/>
              <a:t>      </a:t>
            </a:r>
            <a:r>
              <a:rPr lang="en-US" altLang="en-US" sz="2400" dirty="0" smtClean="0"/>
              <a:t>are on </a:t>
            </a:r>
            <a:r>
              <a:rPr lang="en-US" altLang="en-US" sz="2400" dirty="0" smtClean="0"/>
              <a:t>top.</a:t>
            </a:r>
          </a:p>
          <a:p>
            <a:pPr marL="533400" indent="-533400" eaLnBrk="1" hangingPunct="1">
              <a:lnSpc>
                <a:spcPct val="90000"/>
              </a:lnSpc>
              <a:buFont typeface="Times" charset="0"/>
              <a:buNone/>
            </a:pPr>
            <a:endParaRPr lang="en-US" altLang="en-US" sz="2400" dirty="0" smtClean="0"/>
          </a:p>
          <a:p>
            <a:pPr marL="533400" indent="-533400" eaLnBrk="1" hangingPunct="1">
              <a:lnSpc>
                <a:spcPct val="90000"/>
              </a:lnSpc>
              <a:buFont typeface="Times" charset="0"/>
              <a:buNone/>
            </a:pPr>
            <a:endParaRPr lang="en-US" altLang="en-US" sz="2400" dirty="0" smtClean="0"/>
          </a:p>
          <a:p>
            <a:pPr marL="533400" indent="-533400" eaLnBrk="1" hangingPunct="1">
              <a:lnSpc>
                <a:spcPct val="90000"/>
              </a:lnSpc>
              <a:buFont typeface="Times" charset="0"/>
              <a:buNone/>
            </a:pPr>
            <a:endParaRPr lang="en-US" altLang="en-US" sz="2400" dirty="0" smtClean="0"/>
          </a:p>
          <a:p>
            <a:pPr marL="533400" indent="-533400" eaLnBrk="1" hangingPunct="1">
              <a:lnSpc>
                <a:spcPct val="90000"/>
              </a:lnSpc>
              <a:buFont typeface="Times" charset="0"/>
              <a:buAutoNum type="arabicPeriod" startAt="2"/>
            </a:pPr>
            <a:r>
              <a:rPr lang="en-US" altLang="en-US" sz="2400" dirty="0" smtClean="0"/>
              <a:t>More dense </a:t>
            </a:r>
            <a:r>
              <a:rPr lang="en-US" altLang="en-US" sz="2400" dirty="0" smtClean="0"/>
              <a:t>substances</a:t>
            </a:r>
            <a:endParaRPr lang="en-US" altLang="en-US" sz="2400" dirty="0" smtClean="0"/>
          </a:p>
          <a:p>
            <a:pPr marL="533400" indent="-533400" eaLnBrk="1" hangingPunct="1">
              <a:lnSpc>
                <a:spcPct val="90000"/>
              </a:lnSpc>
              <a:buFont typeface="Times" charset="0"/>
              <a:buNone/>
            </a:pPr>
            <a:r>
              <a:rPr lang="en-US" altLang="en-US" sz="2400" dirty="0" smtClean="0"/>
              <a:t>        are </a:t>
            </a:r>
            <a:r>
              <a:rPr lang="en-US" altLang="en-US" sz="2400" dirty="0" smtClean="0"/>
              <a:t>on the bottom.</a:t>
            </a:r>
          </a:p>
          <a:p>
            <a:pPr marL="533400" indent="-533400" eaLnBrk="1" hangingPunct="1">
              <a:lnSpc>
                <a:spcPct val="90000"/>
              </a:lnSpc>
              <a:buFont typeface="Times" charset="0"/>
              <a:buAutoNum type="arabicPeriod"/>
            </a:pPr>
            <a:endParaRPr lang="en-US" altLang="en-US" sz="2400" dirty="0" smtClean="0"/>
          </a:p>
        </p:txBody>
      </p:sp>
      <p:pic>
        <p:nvPicPr>
          <p:cNvPr id="1229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901" y="2752988"/>
            <a:ext cx="2133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additive="base">
                                        <p:cTn id="7" dur="500" fill="hold"/>
                                        <p:tgtEl>
                                          <p:spTgt spid="133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6">
                                            <p:txEl>
                                              <p:pRg st="1" end="1"/>
                                            </p:txEl>
                                          </p:spTgt>
                                        </p:tgtEl>
                                        <p:attrNameLst>
                                          <p:attrName>style.visibility</p:attrName>
                                        </p:attrNameLst>
                                      </p:cBhvr>
                                      <p:to>
                                        <p:strVal val="visible"/>
                                      </p:to>
                                    </p:set>
                                    <p:anim calcmode="lin" valueType="num">
                                      <p:cBhvr additive="base">
                                        <p:cTn id="13" dur="500" fill="hold"/>
                                        <p:tgtEl>
                                          <p:spTgt spid="1331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6">
                                            <p:txEl>
                                              <p:pRg st="5" end="5"/>
                                            </p:txEl>
                                          </p:spTgt>
                                        </p:tgtEl>
                                        <p:attrNameLst>
                                          <p:attrName>style.visibility</p:attrName>
                                        </p:attrNameLst>
                                      </p:cBhvr>
                                      <p:to>
                                        <p:strVal val="visible"/>
                                      </p:to>
                                    </p:set>
                                    <p:anim calcmode="lin" valueType="num">
                                      <p:cBhvr additive="base">
                                        <p:cTn id="19" dur="500" fill="hold"/>
                                        <p:tgtEl>
                                          <p:spTgt spid="13316">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6">
                                            <p:txEl>
                                              <p:pRg st="6" end="6"/>
                                            </p:txEl>
                                          </p:spTgt>
                                        </p:tgtEl>
                                        <p:attrNameLst>
                                          <p:attrName>style.visibility</p:attrName>
                                        </p:attrNameLst>
                                      </p:cBhvr>
                                      <p:to>
                                        <p:strVal val="visible"/>
                                      </p:to>
                                    </p:set>
                                    <p:anim calcmode="lin" valueType="num">
                                      <p:cBhvr additive="base">
                                        <p:cTn id="25" dur="500" fill="hold"/>
                                        <p:tgtEl>
                                          <p:spTgt spid="13316">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0" y="274638"/>
            <a:ext cx="8686800" cy="1143000"/>
          </a:xfrm>
        </p:spPr>
        <p:txBody>
          <a:bodyPr/>
          <a:lstStyle/>
          <a:p>
            <a:pPr eaLnBrk="1" hangingPunct="1"/>
            <a:r>
              <a:rPr lang="en-US" altLang="en-US" smtClean="0"/>
              <a:t>K.  Density in real life examples</a:t>
            </a:r>
          </a:p>
        </p:txBody>
      </p:sp>
      <p:sp>
        <p:nvSpPr>
          <p:cNvPr id="1028" name="Rectangle 4"/>
          <p:cNvSpPr>
            <a:spLocks noGrp="1" noRot="1" noChangeArrowheads="1"/>
          </p:cNvSpPr>
          <p:nvPr>
            <p:ph sz="quarter" idx="13"/>
          </p:nvPr>
        </p:nvSpPr>
        <p:spPr>
          <a:xfrm>
            <a:off x="322277" y="2564934"/>
            <a:ext cx="8704277" cy="3273804"/>
          </a:xfrm>
        </p:spPr>
        <p:txBody>
          <a:bodyPr/>
          <a:lstStyle/>
          <a:p>
            <a:pPr eaLnBrk="1" hangingPunct="1"/>
            <a:r>
              <a:rPr lang="en-US" altLang="en-US" b="1" dirty="0" smtClean="0"/>
              <a:t>Helium balloon</a:t>
            </a:r>
            <a:r>
              <a:rPr lang="en-US" altLang="en-US" dirty="0" smtClean="0"/>
              <a:t> floats because it’s less dense than air.</a:t>
            </a:r>
          </a:p>
          <a:p>
            <a:pPr eaLnBrk="1" hangingPunct="1"/>
            <a:r>
              <a:rPr lang="en-US" altLang="en-US" b="1" dirty="0" smtClean="0"/>
              <a:t>Birds</a:t>
            </a:r>
            <a:r>
              <a:rPr lang="en-US" altLang="en-US" dirty="0" smtClean="0"/>
              <a:t> have hollow bones (less mass) so it’s less dense.</a:t>
            </a:r>
          </a:p>
          <a:p>
            <a:pPr eaLnBrk="1" hangingPunct="1"/>
            <a:r>
              <a:rPr lang="en-US" altLang="en-US" b="1" dirty="0" smtClean="0"/>
              <a:t>Ships</a:t>
            </a:r>
            <a:r>
              <a:rPr lang="en-US" altLang="en-US" dirty="0" smtClean="0"/>
              <a:t> have large volume so it’s less dense.</a:t>
            </a:r>
          </a:p>
          <a:p>
            <a:pPr eaLnBrk="1" hangingPunct="1"/>
            <a:r>
              <a:rPr lang="en-US" altLang="en-US" b="1" dirty="0" smtClean="0"/>
              <a:t>Life jackets </a:t>
            </a:r>
            <a:r>
              <a:rPr lang="en-US" altLang="en-US" dirty="0" smtClean="0"/>
              <a:t>keep you afloat because it’s filled with air and is less dense.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anim calcmode="lin" valueType="num">
                                      <p:cBhvr additive="base">
                                        <p:cTn id="7" dur="500" fill="hold"/>
                                        <p:tgtEl>
                                          <p:spTgt spid="10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8">
                                            <p:txEl>
                                              <p:pRg st="1" end="1"/>
                                            </p:txEl>
                                          </p:spTgt>
                                        </p:tgtEl>
                                        <p:attrNameLst>
                                          <p:attrName>style.visibility</p:attrName>
                                        </p:attrNameLst>
                                      </p:cBhvr>
                                      <p:to>
                                        <p:strVal val="visible"/>
                                      </p:to>
                                    </p:set>
                                    <p:anim calcmode="lin" valueType="num">
                                      <p:cBhvr additive="base">
                                        <p:cTn id="13" dur="500" fill="hold"/>
                                        <p:tgtEl>
                                          <p:spTgt spid="102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8">
                                            <p:txEl>
                                              <p:pRg st="2" end="2"/>
                                            </p:txEl>
                                          </p:spTgt>
                                        </p:tgtEl>
                                        <p:attrNameLst>
                                          <p:attrName>style.visibility</p:attrName>
                                        </p:attrNameLst>
                                      </p:cBhvr>
                                      <p:to>
                                        <p:strVal val="visible"/>
                                      </p:to>
                                    </p:set>
                                    <p:anim calcmode="lin" valueType="num">
                                      <p:cBhvr additive="base">
                                        <p:cTn id="19" dur="500" fill="hold"/>
                                        <p:tgtEl>
                                          <p:spTgt spid="102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8">
                                            <p:txEl>
                                              <p:pRg st="3" end="3"/>
                                            </p:txEl>
                                          </p:spTgt>
                                        </p:tgtEl>
                                        <p:attrNameLst>
                                          <p:attrName>style.visibility</p:attrName>
                                        </p:attrNameLst>
                                      </p:cBhvr>
                                      <p:to>
                                        <p:strVal val="visible"/>
                                      </p:to>
                                    </p:set>
                                    <p:anim calcmode="lin" valueType="num">
                                      <p:cBhvr additive="base">
                                        <p:cTn id="25" dur="500" fill="hold"/>
                                        <p:tgtEl>
                                          <p:spTgt spid="102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274638"/>
            <a:ext cx="8229600" cy="6126162"/>
          </a:xfrm>
        </p:spPr>
        <p:txBody>
          <a:bodyPr/>
          <a:lstStyle/>
          <a:p>
            <a:pPr eaLnBrk="1" hangingPunct="1"/>
            <a:r>
              <a:rPr lang="en-US" altLang="en-US" dirty="0" smtClean="0"/>
              <a:t/>
            </a:r>
            <a:br>
              <a:rPr lang="en-US" altLang="en-US" dirty="0" smtClean="0"/>
            </a:br>
            <a:r>
              <a:rPr lang="en-US" altLang="en-US" dirty="0" smtClean="0"/>
              <a:t/>
            </a:r>
            <a:br>
              <a:rPr lang="en-US" altLang="en-US" dirty="0" smtClean="0"/>
            </a:br>
            <a:r>
              <a:rPr lang="en-US" altLang="en-US" dirty="0" smtClean="0"/>
              <a:t>Can you</a:t>
            </a:r>
            <a:br>
              <a:rPr lang="en-US" altLang="en-US" dirty="0" smtClean="0"/>
            </a:br>
            <a:r>
              <a:rPr lang="en-US" altLang="en-US" dirty="0" smtClean="0"/>
              <a:t>write </a:t>
            </a:r>
            <a:r>
              <a:rPr lang="en-US" altLang="en-US" dirty="0" smtClean="0"/>
              <a:t>a summary paragraph that explains </a:t>
            </a:r>
            <a:br>
              <a:rPr lang="en-US" altLang="en-US" dirty="0" smtClean="0"/>
            </a:br>
            <a:r>
              <a:rPr lang="en-US" altLang="en-US" dirty="0" smtClean="0"/>
              <a:t>density?</a:t>
            </a:r>
            <a:endParaRPr lang="en-US" altLang="en-US"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286000"/>
            <a:ext cx="7772400" cy="1143000"/>
          </a:xfrm>
        </p:spPr>
        <p:txBody>
          <a:bodyPr/>
          <a:lstStyle/>
          <a:p>
            <a:pPr eaLnBrk="1" hangingPunct="1"/>
            <a:r>
              <a:rPr lang="en-US" altLang="en-US" smtClean="0">
                <a:ea typeface="ＭＳ Ｐゴシック" pitchFamily="38" charset="-128"/>
              </a:rPr>
              <a:t>Density Practice Problems</a:t>
            </a:r>
          </a:p>
        </p:txBody>
      </p:sp>
      <p:sp>
        <p:nvSpPr>
          <p:cNvPr id="2051" name="Rectangle 3"/>
          <p:cNvSpPr>
            <a:spLocks noGrp="1" noChangeArrowheads="1"/>
          </p:cNvSpPr>
          <p:nvPr>
            <p:ph type="subTitle" idx="1"/>
          </p:nvPr>
        </p:nvSpPr>
        <p:spPr/>
        <p:txBody>
          <a:bodyPr rtlCol="0">
            <a:normAutofit/>
          </a:bodyPr>
          <a:lstStyle/>
          <a:p>
            <a:pPr eaLnBrk="1" fontAlgn="auto" hangingPunct="1">
              <a:spcAft>
                <a:spcPts val="0"/>
              </a:spcAft>
              <a:buFont typeface="Arial"/>
              <a:buNone/>
              <a:defRPr/>
            </a:pPr>
            <a:r>
              <a:rPr lang="en-US" dirty="0" smtClean="0">
                <a:ea typeface="ＭＳ Ｐゴシック" pitchFamily="38" charset="-128"/>
                <a:cs typeface="ＭＳ Ｐゴシック" pitchFamily="38" charset="-128"/>
              </a:rPr>
              <a:t>Questions 1</a:t>
            </a:r>
            <a:r>
              <a:rPr lang="en-US" smtClean="0">
                <a:ea typeface="ＭＳ Ｐゴシック" pitchFamily="38" charset="-128"/>
                <a:cs typeface="ＭＳ Ｐゴシック" pitchFamily="38" charset="-128"/>
              </a:rPr>
              <a:t>-20</a:t>
            </a:r>
            <a:endParaRPr lang="en-US" dirty="0" smtClean="0">
              <a:ea typeface="ＭＳ Ｐゴシック" pitchFamily="38" charset="-128"/>
              <a:cs typeface="ＭＳ Ｐゴシック" pitchFamily="38"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normAutofit fontScale="92500" lnSpcReduction="10000"/>
          </a:bodyPr>
          <a:lstStyle/>
          <a:p>
            <a:pPr eaLnBrk="1" hangingPunct="1">
              <a:lnSpc>
                <a:spcPct val="90000"/>
              </a:lnSpc>
            </a:pPr>
            <a:r>
              <a:rPr lang="en-US" altLang="en-US" sz="3000" dirty="0" smtClean="0"/>
              <a:t>1. What is the formula for density?</a:t>
            </a:r>
          </a:p>
          <a:p>
            <a:pPr marL="0" indent="0" eaLnBrk="1" hangingPunct="1">
              <a:lnSpc>
                <a:spcPct val="90000"/>
              </a:lnSpc>
              <a:buNone/>
            </a:pPr>
            <a:endParaRPr lang="en-US" altLang="en-US" sz="3000" dirty="0" smtClean="0"/>
          </a:p>
          <a:p>
            <a:pPr marL="0" indent="0" eaLnBrk="1" hangingPunct="1">
              <a:lnSpc>
                <a:spcPct val="90000"/>
              </a:lnSpc>
              <a:buNone/>
            </a:pPr>
            <a:r>
              <a:rPr lang="en-US" altLang="en-US" sz="3000" dirty="0" smtClean="0"/>
              <a:t> </a:t>
            </a:r>
          </a:p>
          <a:p>
            <a:pPr eaLnBrk="1" hangingPunct="1">
              <a:lnSpc>
                <a:spcPct val="90000"/>
              </a:lnSpc>
            </a:pPr>
            <a:r>
              <a:rPr lang="en-US" altLang="en-US" sz="3000" dirty="0" smtClean="0"/>
              <a:t>2.  What is the density of an object with a volume of 33 mL and a mass of 66 g?</a:t>
            </a:r>
          </a:p>
          <a:p>
            <a:pPr marL="0" indent="0" eaLnBrk="1" hangingPunct="1">
              <a:lnSpc>
                <a:spcPct val="90000"/>
              </a:lnSpc>
              <a:buNone/>
            </a:pPr>
            <a:r>
              <a:rPr lang="en-US" altLang="en-US" sz="3000" dirty="0" smtClean="0"/>
              <a:t> </a:t>
            </a:r>
          </a:p>
          <a:p>
            <a:pPr marL="0" indent="0" eaLnBrk="1" hangingPunct="1">
              <a:lnSpc>
                <a:spcPct val="90000"/>
              </a:lnSpc>
              <a:buNone/>
            </a:pPr>
            <a:r>
              <a:rPr lang="en-US" altLang="en-US" sz="3000" dirty="0" smtClean="0"/>
              <a:t> </a:t>
            </a:r>
          </a:p>
          <a:p>
            <a:pPr eaLnBrk="1" hangingPunct="1">
              <a:lnSpc>
                <a:spcPct val="90000"/>
              </a:lnSpc>
            </a:pPr>
            <a:r>
              <a:rPr lang="en-US" altLang="en-US" sz="3000" dirty="0" smtClean="0"/>
              <a:t>3.  What is the density of an object that has a mass of 50 g and a volume of 10 mL?</a:t>
            </a:r>
          </a:p>
          <a:p>
            <a:pPr eaLnBrk="1" hangingPunct="1">
              <a:lnSpc>
                <a:spcPct val="90000"/>
              </a:lnSpc>
            </a:pPr>
            <a:endParaRPr lang="en-US" altLang="en-US" sz="3000" dirty="0" smtClean="0"/>
          </a:p>
        </p:txBody>
      </p:sp>
      <p:sp>
        <p:nvSpPr>
          <p:cNvPr id="16386" name="Title 1"/>
          <p:cNvSpPr>
            <a:spLocks noGrp="1"/>
          </p:cNvSpPr>
          <p:nvPr>
            <p:ph type="title"/>
          </p:nvPr>
        </p:nvSpPr>
        <p:spPr/>
        <p:txBody>
          <a:bodyPr/>
          <a:lstStyle/>
          <a:p>
            <a:pPr eaLnBrk="1" hangingPunct="1"/>
            <a:r>
              <a:rPr lang="en-US" altLang="en-US" dirty="0" smtClean="0"/>
              <a:t>Questions </a:t>
            </a:r>
            <a:r>
              <a:rPr lang="en-US" altLang="en-US" dirty="0" smtClean="0"/>
              <a:t>#1-3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99247" y="2248347"/>
            <a:ext cx="7745506" cy="2608879"/>
          </a:xfrm>
        </p:spPr>
        <p:txBody>
          <a:bodyPr/>
          <a:lstStyle/>
          <a:p>
            <a:pPr eaLnBrk="1" hangingPunct="1"/>
            <a:r>
              <a:rPr lang="en-US" altLang="en-US" dirty="0" smtClean="0"/>
              <a:t>1.  </a:t>
            </a:r>
            <a:r>
              <a:rPr lang="en-US" altLang="en-US" b="1" dirty="0" smtClean="0"/>
              <a:t>Density= </a:t>
            </a:r>
            <a:r>
              <a:rPr lang="en-US" altLang="en-US" b="1" dirty="0" smtClean="0"/>
              <a:t>Mass/Volume</a:t>
            </a:r>
          </a:p>
          <a:p>
            <a:pPr marL="0" indent="0" eaLnBrk="1" hangingPunct="1">
              <a:buNone/>
            </a:pPr>
            <a:endParaRPr lang="en-US" altLang="en-US" b="1" dirty="0" smtClean="0"/>
          </a:p>
          <a:p>
            <a:pPr eaLnBrk="1" hangingPunct="1"/>
            <a:r>
              <a:rPr lang="en-US" altLang="en-US" dirty="0" smtClean="0"/>
              <a:t>2.  D= 66 g/33 mL= </a:t>
            </a:r>
            <a:r>
              <a:rPr lang="en-US" altLang="en-US" b="1" dirty="0" smtClean="0"/>
              <a:t>2 </a:t>
            </a:r>
            <a:r>
              <a:rPr lang="en-US" altLang="en-US" b="1" dirty="0" smtClean="0"/>
              <a:t>g/mL</a:t>
            </a:r>
          </a:p>
          <a:p>
            <a:pPr marL="0" indent="0" eaLnBrk="1" hangingPunct="1">
              <a:buNone/>
            </a:pPr>
            <a:endParaRPr lang="en-US" altLang="en-US" dirty="0" smtClean="0"/>
          </a:p>
          <a:p>
            <a:pPr eaLnBrk="1" hangingPunct="1"/>
            <a:r>
              <a:rPr lang="en-US" altLang="en-US" dirty="0" smtClean="0"/>
              <a:t>3.  D= 50 g/10 mL= </a:t>
            </a:r>
            <a:r>
              <a:rPr lang="en-US" altLang="en-US" b="1" dirty="0" smtClean="0"/>
              <a:t>5 g/mL</a:t>
            </a:r>
          </a:p>
          <a:p>
            <a:pPr eaLnBrk="1" hangingPunct="1"/>
            <a:endParaRPr lang="en-US" altLang="en-US" dirty="0" smtClean="0"/>
          </a:p>
        </p:txBody>
      </p:sp>
      <p:sp>
        <p:nvSpPr>
          <p:cNvPr id="17410" name="Title 1"/>
          <p:cNvSpPr>
            <a:spLocks noGrp="1"/>
          </p:cNvSpPr>
          <p:nvPr>
            <p:ph type="title"/>
          </p:nvPr>
        </p:nvSpPr>
        <p:spPr/>
        <p:txBody>
          <a:bodyPr/>
          <a:lstStyle/>
          <a:p>
            <a:pPr eaLnBrk="1" hangingPunct="1"/>
            <a:r>
              <a:rPr lang="en-US" altLang="en-US" dirty="0" smtClean="0"/>
              <a:t>Answers </a:t>
            </a:r>
            <a:r>
              <a:rPr lang="en-US" altLang="en-US" dirty="0" smtClean="0"/>
              <a:t>for #1-3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normAutofit fontScale="92500" lnSpcReduction="10000"/>
          </a:bodyPr>
          <a:lstStyle/>
          <a:p>
            <a:pPr eaLnBrk="1" hangingPunct="1">
              <a:lnSpc>
                <a:spcPct val="80000"/>
              </a:lnSpc>
            </a:pPr>
            <a:r>
              <a:rPr lang="en-US" altLang="en-US" sz="2700" b="1" u="sng" smtClean="0"/>
              <a:t>Density Word Problems</a:t>
            </a:r>
            <a:endParaRPr lang="en-US" altLang="en-US" sz="2700" smtClean="0"/>
          </a:p>
          <a:p>
            <a:pPr eaLnBrk="1" hangingPunct="1">
              <a:lnSpc>
                <a:spcPct val="80000"/>
              </a:lnSpc>
              <a:buFont typeface="Arial" charset="0"/>
              <a:buNone/>
            </a:pPr>
            <a:endParaRPr lang="en-US" altLang="en-US" sz="2700" smtClean="0"/>
          </a:p>
          <a:p>
            <a:pPr eaLnBrk="1" hangingPunct="1">
              <a:lnSpc>
                <a:spcPct val="80000"/>
              </a:lnSpc>
            </a:pPr>
            <a:r>
              <a:rPr lang="en-US" altLang="en-US" sz="2700" smtClean="0"/>
              <a:t>4.  The mass of the irregular shaped solid is 40 g.  The volume of the water is 50 mL.  The volume of the water and the solid is 60 mL. Find density.</a:t>
            </a:r>
          </a:p>
          <a:p>
            <a:pPr eaLnBrk="1" hangingPunct="1">
              <a:lnSpc>
                <a:spcPct val="80000"/>
              </a:lnSpc>
              <a:buFont typeface="Arial" charset="0"/>
              <a:buNone/>
            </a:pPr>
            <a:r>
              <a:rPr lang="en-US" altLang="en-US" sz="2700" smtClean="0"/>
              <a:t> </a:t>
            </a:r>
          </a:p>
          <a:p>
            <a:pPr eaLnBrk="1" hangingPunct="1">
              <a:lnSpc>
                <a:spcPct val="80000"/>
              </a:lnSpc>
              <a:buFont typeface="Arial" charset="0"/>
              <a:buNone/>
            </a:pPr>
            <a:r>
              <a:rPr lang="en-US" altLang="en-US" sz="2700" smtClean="0"/>
              <a:t>  </a:t>
            </a:r>
          </a:p>
          <a:p>
            <a:pPr eaLnBrk="1" hangingPunct="1">
              <a:lnSpc>
                <a:spcPct val="80000"/>
              </a:lnSpc>
            </a:pPr>
            <a:r>
              <a:rPr lang="en-US" altLang="en-US" sz="2700" smtClean="0"/>
              <a:t>5.  A cube has a length of 3 cm, a width of 3 cm, and a height of 3 cm.  The mass of the cube is 64 g. Find density.</a:t>
            </a:r>
          </a:p>
          <a:p>
            <a:pPr eaLnBrk="1" hangingPunct="1">
              <a:lnSpc>
                <a:spcPct val="80000"/>
              </a:lnSpc>
              <a:buFont typeface="Arial" charset="0"/>
              <a:buNone/>
            </a:pPr>
            <a:r>
              <a:rPr lang="en-US" altLang="en-US" sz="2700" smtClean="0"/>
              <a:t> </a:t>
            </a:r>
          </a:p>
          <a:p>
            <a:pPr eaLnBrk="1" hangingPunct="1">
              <a:lnSpc>
                <a:spcPct val="80000"/>
              </a:lnSpc>
            </a:pPr>
            <a:endParaRPr lang="en-US" altLang="en-US" sz="2700" smtClean="0"/>
          </a:p>
        </p:txBody>
      </p:sp>
      <p:sp>
        <p:nvSpPr>
          <p:cNvPr id="18434" name="Title 1"/>
          <p:cNvSpPr>
            <a:spLocks noGrp="1"/>
          </p:cNvSpPr>
          <p:nvPr>
            <p:ph type="title"/>
          </p:nvPr>
        </p:nvSpPr>
        <p:spPr/>
        <p:txBody>
          <a:bodyPr/>
          <a:lstStyle/>
          <a:p>
            <a:pPr eaLnBrk="1" hangingPunct="1"/>
            <a:r>
              <a:rPr lang="en-US" altLang="en-US" dirty="0" smtClean="0"/>
              <a:t>Questions </a:t>
            </a:r>
            <a:r>
              <a:rPr lang="en-US" altLang="en-US" dirty="0" smtClean="0"/>
              <a:t>#4-5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normAutofit lnSpcReduction="10000"/>
          </a:bodyPr>
          <a:lstStyle/>
          <a:p>
            <a:pPr lvl="1">
              <a:lnSpc>
                <a:spcPct val="80000"/>
              </a:lnSpc>
            </a:pPr>
            <a:r>
              <a:rPr lang="en-US" altLang="en-US" sz="2000" dirty="0" smtClean="0"/>
              <a:t>5.  D= M/V</a:t>
            </a:r>
          </a:p>
          <a:p>
            <a:pPr marL="0" indent="0" eaLnBrk="1" hangingPunct="1">
              <a:lnSpc>
                <a:spcPct val="80000"/>
              </a:lnSpc>
              <a:buNone/>
            </a:pPr>
            <a:r>
              <a:rPr lang="en-US" altLang="en-US" sz="2200" dirty="0" smtClean="0"/>
              <a:t>	   D</a:t>
            </a:r>
            <a:r>
              <a:rPr lang="en-US" altLang="en-US" sz="2200" dirty="0" smtClean="0"/>
              <a:t>= 40 g/10 mL</a:t>
            </a:r>
          </a:p>
          <a:p>
            <a:pPr marL="0" indent="0" eaLnBrk="1" hangingPunct="1">
              <a:lnSpc>
                <a:spcPct val="80000"/>
              </a:lnSpc>
              <a:buNone/>
            </a:pPr>
            <a:r>
              <a:rPr lang="en-US" altLang="en-US" sz="2200" dirty="0" smtClean="0"/>
              <a:t>	   D</a:t>
            </a:r>
            <a:r>
              <a:rPr lang="en-US" altLang="en-US" sz="2200" dirty="0" smtClean="0"/>
              <a:t>= 4 g/mL</a:t>
            </a:r>
          </a:p>
          <a:p>
            <a:pPr eaLnBrk="1" hangingPunct="1">
              <a:lnSpc>
                <a:spcPct val="80000"/>
              </a:lnSpc>
              <a:buFont typeface="Arial" charset="0"/>
              <a:buNone/>
            </a:pPr>
            <a:r>
              <a:rPr lang="en-US" altLang="en-US" sz="2200" dirty="0" smtClean="0"/>
              <a:t> </a:t>
            </a:r>
          </a:p>
          <a:p>
            <a:pPr marL="0" indent="0" eaLnBrk="1" hangingPunct="1">
              <a:lnSpc>
                <a:spcPct val="80000"/>
              </a:lnSpc>
              <a:buNone/>
            </a:pPr>
            <a:r>
              <a:rPr lang="en-US" altLang="en-US" sz="2200" dirty="0" smtClean="0"/>
              <a:t>*</a:t>
            </a:r>
            <a:r>
              <a:rPr lang="en-US" altLang="en-US" sz="2200" b="1" dirty="0" smtClean="0"/>
              <a:t>Volume Water Displacement= 60 mL- 50 mL= 10 mL</a:t>
            </a:r>
          </a:p>
          <a:p>
            <a:pPr eaLnBrk="1" hangingPunct="1">
              <a:lnSpc>
                <a:spcPct val="80000"/>
              </a:lnSpc>
              <a:buFont typeface="Arial" charset="0"/>
              <a:buNone/>
            </a:pPr>
            <a:r>
              <a:rPr lang="en-US" altLang="en-US" sz="2200" dirty="0" smtClean="0"/>
              <a:t> </a:t>
            </a:r>
          </a:p>
          <a:p>
            <a:pPr eaLnBrk="1" hangingPunct="1">
              <a:lnSpc>
                <a:spcPct val="80000"/>
              </a:lnSpc>
              <a:buFont typeface="Arial" charset="0"/>
              <a:buNone/>
            </a:pPr>
            <a:r>
              <a:rPr lang="en-US" altLang="en-US" sz="2200" dirty="0" smtClean="0"/>
              <a:t> </a:t>
            </a:r>
          </a:p>
          <a:p>
            <a:pPr lvl="1">
              <a:lnSpc>
                <a:spcPct val="80000"/>
              </a:lnSpc>
            </a:pPr>
            <a:r>
              <a:rPr lang="en-US" altLang="en-US" sz="2000" dirty="0" smtClean="0"/>
              <a:t>6.  D= M/V</a:t>
            </a:r>
          </a:p>
          <a:p>
            <a:pPr marL="0" indent="0" eaLnBrk="1" hangingPunct="1">
              <a:lnSpc>
                <a:spcPct val="80000"/>
              </a:lnSpc>
              <a:buNone/>
            </a:pPr>
            <a:r>
              <a:rPr lang="en-US" altLang="en-US" sz="2200" dirty="0" smtClean="0"/>
              <a:t>	   D</a:t>
            </a:r>
            <a:r>
              <a:rPr lang="en-US" altLang="en-US" sz="2200" dirty="0" smtClean="0"/>
              <a:t>= 64 g/27 cm</a:t>
            </a:r>
            <a:r>
              <a:rPr lang="en-US" altLang="en-US" sz="2200" baseline="30000" dirty="0" smtClean="0"/>
              <a:t>3</a:t>
            </a:r>
            <a:endParaRPr lang="en-US" altLang="en-US" sz="2200" dirty="0" smtClean="0"/>
          </a:p>
          <a:p>
            <a:pPr marL="0" indent="0" eaLnBrk="1" hangingPunct="1">
              <a:lnSpc>
                <a:spcPct val="80000"/>
              </a:lnSpc>
              <a:buNone/>
            </a:pPr>
            <a:r>
              <a:rPr lang="en-US" altLang="en-US" sz="2200" dirty="0"/>
              <a:t>	</a:t>
            </a:r>
            <a:r>
              <a:rPr lang="en-US" altLang="en-US" sz="2200" dirty="0" smtClean="0"/>
              <a:t>   D=2</a:t>
            </a:r>
            <a:r>
              <a:rPr lang="en-US" altLang="en-US" sz="2200" dirty="0" smtClean="0"/>
              <a:t>. 37 g/cm</a:t>
            </a:r>
            <a:r>
              <a:rPr lang="en-US" altLang="en-US" sz="2200" baseline="30000" dirty="0" smtClean="0"/>
              <a:t>3</a:t>
            </a:r>
            <a:endParaRPr lang="en-US" altLang="en-US" sz="2200" dirty="0" smtClean="0"/>
          </a:p>
          <a:p>
            <a:pPr eaLnBrk="1" hangingPunct="1">
              <a:lnSpc>
                <a:spcPct val="80000"/>
              </a:lnSpc>
            </a:pPr>
            <a:endParaRPr lang="en-US" altLang="en-US" sz="2200" dirty="0" smtClean="0"/>
          </a:p>
          <a:p>
            <a:pPr marL="0" indent="0" eaLnBrk="1" hangingPunct="1">
              <a:lnSpc>
                <a:spcPct val="80000"/>
              </a:lnSpc>
              <a:buNone/>
            </a:pPr>
            <a:r>
              <a:rPr lang="en-US" altLang="en-US" sz="2200" b="1" dirty="0" smtClean="0"/>
              <a:t>*Volume= LWH= (3 cm) (3 cm) (3 cm)= 27 cm</a:t>
            </a:r>
            <a:r>
              <a:rPr lang="en-US" altLang="en-US" sz="2200" b="1" baseline="30000" dirty="0" smtClean="0"/>
              <a:t>3</a:t>
            </a:r>
            <a:r>
              <a:rPr lang="en-US" altLang="en-US" sz="2200" b="1" dirty="0" smtClean="0"/>
              <a:t> </a:t>
            </a:r>
          </a:p>
        </p:txBody>
      </p:sp>
      <p:sp>
        <p:nvSpPr>
          <p:cNvPr id="19458" name="Title 1"/>
          <p:cNvSpPr>
            <a:spLocks noGrp="1"/>
          </p:cNvSpPr>
          <p:nvPr>
            <p:ph type="title"/>
          </p:nvPr>
        </p:nvSpPr>
        <p:spPr/>
        <p:txBody>
          <a:bodyPr/>
          <a:lstStyle/>
          <a:p>
            <a:pPr eaLnBrk="1" hangingPunct="1"/>
            <a:r>
              <a:rPr lang="en-US" altLang="en-US" sz="4400" dirty="0" smtClean="0"/>
              <a:t>Answers for</a:t>
            </a:r>
            <a:br>
              <a:rPr lang="en-US" altLang="en-US" sz="4400" dirty="0" smtClean="0"/>
            </a:br>
            <a:r>
              <a:rPr lang="en-US" altLang="en-US" sz="4400" dirty="0" smtClean="0"/>
              <a:t>Questions </a:t>
            </a:r>
            <a:r>
              <a:rPr lang="en-US" altLang="en-US" sz="4400" dirty="0" smtClean="0"/>
              <a:t># 5-6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lnSpcReduction="10000"/>
          </a:bodyPr>
          <a:lstStyle/>
          <a:p>
            <a:pPr eaLnBrk="1" hangingPunct="1">
              <a:lnSpc>
                <a:spcPct val="80000"/>
              </a:lnSpc>
            </a:pPr>
            <a:r>
              <a:rPr lang="en-US" altLang="en-US" sz="2500" b="1" u="sng" dirty="0" smtClean="0"/>
              <a:t>Mass, Volume, and Density</a:t>
            </a:r>
            <a:endParaRPr lang="en-US" altLang="en-US" sz="2500" dirty="0" smtClean="0"/>
          </a:p>
          <a:p>
            <a:pPr marL="0" indent="0" eaLnBrk="1" hangingPunct="1">
              <a:lnSpc>
                <a:spcPct val="80000"/>
              </a:lnSpc>
              <a:buNone/>
            </a:pPr>
            <a:r>
              <a:rPr lang="en-US" altLang="en-US" sz="2500" dirty="0" smtClean="0"/>
              <a:t> </a:t>
            </a:r>
          </a:p>
          <a:p>
            <a:pPr eaLnBrk="1" hangingPunct="1">
              <a:lnSpc>
                <a:spcPct val="80000"/>
              </a:lnSpc>
            </a:pPr>
            <a:r>
              <a:rPr lang="en-US" altLang="en-US" sz="2500" dirty="0" smtClean="0"/>
              <a:t>7.  If the mass of an object decrease and the volume stays the same, how will that affect the density?  </a:t>
            </a:r>
          </a:p>
          <a:p>
            <a:pPr marL="0" indent="0" eaLnBrk="1" hangingPunct="1">
              <a:lnSpc>
                <a:spcPct val="80000"/>
              </a:lnSpc>
              <a:buNone/>
            </a:pPr>
            <a:r>
              <a:rPr lang="en-US" altLang="en-US" sz="2500" dirty="0" smtClean="0"/>
              <a:t> </a:t>
            </a:r>
          </a:p>
          <a:p>
            <a:pPr eaLnBrk="1" hangingPunct="1">
              <a:lnSpc>
                <a:spcPct val="80000"/>
              </a:lnSpc>
            </a:pPr>
            <a:r>
              <a:rPr lang="en-US" altLang="en-US" sz="2500" dirty="0" smtClean="0"/>
              <a:t>8. If the volume of an object decreases and the mass stays the same, how will that affect the density?</a:t>
            </a:r>
          </a:p>
          <a:p>
            <a:pPr marL="0" indent="0" eaLnBrk="1" hangingPunct="1">
              <a:lnSpc>
                <a:spcPct val="80000"/>
              </a:lnSpc>
              <a:buNone/>
            </a:pPr>
            <a:r>
              <a:rPr lang="en-US" altLang="en-US" sz="2500" dirty="0" smtClean="0"/>
              <a:t> </a:t>
            </a:r>
          </a:p>
          <a:p>
            <a:pPr eaLnBrk="1" hangingPunct="1">
              <a:lnSpc>
                <a:spcPct val="80000"/>
              </a:lnSpc>
            </a:pPr>
            <a:r>
              <a:rPr lang="en-US" altLang="en-US" sz="2500" dirty="0" smtClean="0"/>
              <a:t>9.  What changes in mass and volume will make the object have a greater chance of floating? </a:t>
            </a:r>
          </a:p>
        </p:txBody>
      </p:sp>
      <p:sp>
        <p:nvSpPr>
          <p:cNvPr id="20482" name="Title 1"/>
          <p:cNvSpPr>
            <a:spLocks noGrp="1"/>
          </p:cNvSpPr>
          <p:nvPr>
            <p:ph type="title"/>
          </p:nvPr>
        </p:nvSpPr>
        <p:spPr/>
        <p:txBody>
          <a:bodyPr/>
          <a:lstStyle/>
          <a:p>
            <a:pPr eaLnBrk="1" hangingPunct="1"/>
            <a:r>
              <a:rPr lang="en-US" altLang="en-US" dirty="0" smtClean="0"/>
              <a:t>Questions </a:t>
            </a:r>
            <a:r>
              <a:rPr lang="en-US" altLang="en-US" dirty="0" smtClean="0"/>
              <a:t>#7-9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685800" y="0"/>
            <a:ext cx="7772400" cy="1143000"/>
          </a:xfrm>
        </p:spPr>
        <p:txBody>
          <a:bodyPr/>
          <a:lstStyle/>
          <a:p>
            <a:pPr eaLnBrk="1" hangingPunct="1"/>
            <a:r>
              <a:rPr lang="en-US" altLang="en-US" smtClean="0"/>
              <a:t>A.  Matter</a:t>
            </a:r>
          </a:p>
        </p:txBody>
      </p:sp>
      <p:sp>
        <p:nvSpPr>
          <p:cNvPr id="4100" name="Rectangle 4"/>
          <p:cNvSpPr>
            <a:spLocks noGrp="1" noRot="1" noChangeArrowheads="1"/>
          </p:cNvSpPr>
          <p:nvPr>
            <p:ph sz="quarter" idx="13"/>
          </p:nvPr>
        </p:nvSpPr>
        <p:spPr>
          <a:xfrm>
            <a:off x="930479" y="2786193"/>
            <a:ext cx="7620000" cy="3286387"/>
          </a:xfrm>
        </p:spPr>
        <p:txBody>
          <a:bodyPr/>
          <a:lstStyle/>
          <a:p>
            <a:pPr marL="533400" indent="-533400" eaLnBrk="1" hangingPunct="1">
              <a:buFont typeface="Times" charset="0"/>
              <a:buAutoNum type="arabicPeriod"/>
            </a:pPr>
            <a:r>
              <a:rPr lang="en-US" altLang="en-US" dirty="0" smtClean="0"/>
              <a:t>Definition:  </a:t>
            </a:r>
            <a:r>
              <a:rPr lang="en-US" altLang="en-US" b="1" i="1" dirty="0" smtClean="0"/>
              <a:t>anything </a:t>
            </a:r>
            <a:r>
              <a:rPr lang="en-US" altLang="en-US" b="1" i="1" dirty="0" smtClean="0"/>
              <a:t>that has </a:t>
            </a:r>
            <a:r>
              <a:rPr lang="en-US" altLang="en-US" b="1" i="1" dirty="0" smtClean="0"/>
              <a:t>mass and </a:t>
            </a:r>
            <a:r>
              <a:rPr lang="en-US" altLang="en-US" b="1" i="1" dirty="0" smtClean="0"/>
              <a:t>volume.</a:t>
            </a:r>
          </a:p>
          <a:p>
            <a:pPr marL="533400" indent="-533400" eaLnBrk="1" hangingPunct="1">
              <a:buFont typeface="Times" charset="0"/>
              <a:buNone/>
            </a:pPr>
            <a:endParaRPr lang="en-US" altLang="en-US" dirty="0" smtClean="0"/>
          </a:p>
          <a:p>
            <a:pPr marL="533400" indent="-533400" eaLnBrk="1" hangingPunct="1">
              <a:buFont typeface="Times" charset="0"/>
              <a:buNone/>
            </a:pPr>
            <a:r>
              <a:rPr lang="en-US" altLang="en-US" dirty="0" smtClean="0"/>
              <a:t>2.  Characteristic properties (such as density, melting point, boiling point) can be used to identify it.</a:t>
            </a:r>
          </a:p>
          <a:p>
            <a:pPr marL="533400" indent="-533400" eaLnBrk="1" hangingPunct="1">
              <a:buFont typeface="Times" charset="0"/>
              <a:buNone/>
            </a:pPr>
            <a:endParaRPr lang="en-US" altLang="en-US" dirty="0" smtClean="0"/>
          </a:p>
          <a:p>
            <a:pPr marL="533400" indent="-533400" eaLnBrk="1" hangingPunct="1"/>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tgtEl>
                                          <p:spTgt spid="410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0">
                                            <p:txEl>
                                              <p:pRg st="2" end="2"/>
                                            </p:txEl>
                                          </p:spTgt>
                                        </p:tgtEl>
                                        <p:attrNameLst>
                                          <p:attrName>style.visibility</p:attrName>
                                        </p:attrNameLst>
                                      </p:cBhvr>
                                      <p:to>
                                        <p:strVal val="visible"/>
                                      </p:to>
                                    </p:set>
                                    <p:anim calcmode="lin" valueType="num">
                                      <p:cBhvr additive="base">
                                        <p:cTn id="13" dur="500" fill="hold"/>
                                        <p:tgtEl>
                                          <p:spTgt spid="410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marL="0" indent="0" eaLnBrk="1" hangingPunct="1">
              <a:buNone/>
            </a:pPr>
            <a:endParaRPr lang="en-US" altLang="en-US" dirty="0" smtClean="0"/>
          </a:p>
          <a:p>
            <a:pPr eaLnBrk="1" hangingPunct="1"/>
            <a:r>
              <a:rPr lang="en-US" altLang="en-US" dirty="0" smtClean="0"/>
              <a:t>7.  If the mass decreases, then density will </a:t>
            </a:r>
            <a:r>
              <a:rPr lang="en-US" altLang="en-US" dirty="0" smtClean="0"/>
              <a:t>decreases</a:t>
            </a:r>
          </a:p>
          <a:p>
            <a:pPr marL="0" indent="0" eaLnBrk="1" hangingPunct="1">
              <a:buNone/>
            </a:pPr>
            <a:endParaRPr lang="en-US" altLang="en-US" dirty="0" smtClean="0"/>
          </a:p>
          <a:p>
            <a:pPr eaLnBrk="1" hangingPunct="1"/>
            <a:r>
              <a:rPr lang="en-US" altLang="en-US" dirty="0" smtClean="0"/>
              <a:t>8.  If the volume decreases, then the density will increase</a:t>
            </a:r>
            <a:r>
              <a:rPr lang="en-US" altLang="en-US" dirty="0" smtClean="0"/>
              <a:t>.</a:t>
            </a:r>
          </a:p>
          <a:p>
            <a:pPr marL="0" indent="0" eaLnBrk="1" hangingPunct="1">
              <a:buNone/>
            </a:pPr>
            <a:endParaRPr lang="en-US" altLang="en-US" dirty="0" smtClean="0"/>
          </a:p>
          <a:p>
            <a:pPr eaLnBrk="1" hangingPunct="1"/>
            <a:r>
              <a:rPr lang="en-US" altLang="en-US" dirty="0" smtClean="0"/>
              <a:t>9.  An object will have a greater chance of floating if it has less mass and more volume.</a:t>
            </a:r>
          </a:p>
          <a:p>
            <a:pPr eaLnBrk="1" hangingPunct="1"/>
            <a:endParaRPr lang="en-US" altLang="en-US" dirty="0" smtClean="0"/>
          </a:p>
        </p:txBody>
      </p:sp>
      <p:sp>
        <p:nvSpPr>
          <p:cNvPr id="21506" name="Title 1"/>
          <p:cNvSpPr>
            <a:spLocks noGrp="1"/>
          </p:cNvSpPr>
          <p:nvPr>
            <p:ph type="title"/>
          </p:nvPr>
        </p:nvSpPr>
        <p:spPr/>
        <p:txBody>
          <a:bodyPr/>
          <a:lstStyle/>
          <a:p>
            <a:pPr eaLnBrk="1" hangingPunct="1"/>
            <a:r>
              <a:rPr lang="en-US" altLang="en-US" sz="4400" dirty="0" smtClean="0"/>
              <a:t>Answers for</a:t>
            </a:r>
            <a:br>
              <a:rPr lang="en-US" altLang="en-US" sz="4400" dirty="0" smtClean="0"/>
            </a:br>
            <a:r>
              <a:rPr lang="en-US" altLang="en-US" sz="4400" dirty="0" smtClean="0"/>
              <a:t>Questions # </a:t>
            </a:r>
            <a:r>
              <a:rPr lang="en-US" altLang="en-US" sz="4400" dirty="0" smtClean="0"/>
              <a:t>7-9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normAutofit fontScale="92500" lnSpcReduction="10000"/>
          </a:bodyPr>
          <a:lstStyle/>
          <a:p>
            <a:pPr eaLnBrk="1" hangingPunct="1">
              <a:lnSpc>
                <a:spcPct val="90000"/>
              </a:lnSpc>
            </a:pPr>
            <a:r>
              <a:rPr lang="en-US" altLang="en-US" sz="2700" b="1" u="sng" smtClean="0"/>
              <a:t>Finding Volume </a:t>
            </a:r>
            <a:endParaRPr lang="en-US" altLang="en-US" sz="2700" smtClean="0"/>
          </a:p>
          <a:p>
            <a:pPr eaLnBrk="1" hangingPunct="1">
              <a:lnSpc>
                <a:spcPct val="90000"/>
              </a:lnSpc>
              <a:buFont typeface="Arial" charset="0"/>
              <a:buNone/>
            </a:pPr>
            <a:r>
              <a:rPr lang="en-US" altLang="en-US" sz="2700" smtClean="0"/>
              <a:t> </a:t>
            </a:r>
          </a:p>
          <a:p>
            <a:pPr eaLnBrk="1" hangingPunct="1">
              <a:lnSpc>
                <a:spcPct val="90000"/>
              </a:lnSpc>
            </a:pPr>
            <a:r>
              <a:rPr lang="en-US" altLang="en-US" sz="2700" smtClean="0"/>
              <a:t>10.  A rectangle has a length of 3 cm, a width of 5 cm, and a height of 1 cm.  What is the volume?</a:t>
            </a:r>
          </a:p>
          <a:p>
            <a:pPr eaLnBrk="1" hangingPunct="1">
              <a:lnSpc>
                <a:spcPct val="90000"/>
              </a:lnSpc>
            </a:pPr>
            <a:endParaRPr lang="en-US" altLang="en-US" sz="2700" smtClean="0"/>
          </a:p>
          <a:p>
            <a:pPr eaLnBrk="1" hangingPunct="1">
              <a:lnSpc>
                <a:spcPct val="90000"/>
              </a:lnSpc>
            </a:pPr>
            <a:r>
              <a:rPr lang="en-US" altLang="en-US" sz="2700" smtClean="0"/>
              <a:t>11. A cube has a length of 2 cm, a width of 2 cm, and a height of 2 cm.  What is the volume?</a:t>
            </a:r>
          </a:p>
          <a:p>
            <a:pPr eaLnBrk="1" hangingPunct="1">
              <a:lnSpc>
                <a:spcPct val="90000"/>
              </a:lnSpc>
              <a:buFont typeface="Arial" charset="0"/>
              <a:buNone/>
            </a:pPr>
            <a:r>
              <a:rPr lang="en-US" altLang="en-US" sz="2700" smtClean="0"/>
              <a:t> </a:t>
            </a:r>
          </a:p>
          <a:p>
            <a:pPr eaLnBrk="1" hangingPunct="1">
              <a:lnSpc>
                <a:spcPct val="90000"/>
              </a:lnSpc>
            </a:pPr>
            <a:r>
              <a:rPr lang="en-US" altLang="en-US" sz="2700" smtClean="0"/>
              <a:t>12.  A rectangle has a length of 6 cm, a width of 3 cm, and a height of 2 cm.  What is the volume?</a:t>
            </a:r>
          </a:p>
          <a:p>
            <a:pPr eaLnBrk="1" hangingPunct="1">
              <a:lnSpc>
                <a:spcPct val="90000"/>
              </a:lnSpc>
            </a:pPr>
            <a:endParaRPr lang="en-US" altLang="en-US" sz="2700" smtClean="0"/>
          </a:p>
        </p:txBody>
      </p:sp>
      <p:sp>
        <p:nvSpPr>
          <p:cNvPr id="22530" name="Title 1"/>
          <p:cNvSpPr>
            <a:spLocks noGrp="1"/>
          </p:cNvSpPr>
          <p:nvPr>
            <p:ph type="title"/>
          </p:nvPr>
        </p:nvSpPr>
        <p:spPr/>
        <p:txBody>
          <a:bodyPr/>
          <a:lstStyle/>
          <a:p>
            <a:pPr eaLnBrk="1" hangingPunct="1"/>
            <a:r>
              <a:rPr lang="en-US" altLang="en-US" dirty="0" smtClean="0"/>
              <a:t>Questions </a:t>
            </a:r>
            <a:r>
              <a:rPr lang="en-US" altLang="en-US" dirty="0" smtClean="0"/>
              <a:t>#10-12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2516697"/>
            <a:ext cx="8445500" cy="3609466"/>
          </a:xfrm>
        </p:spPr>
        <p:txBody>
          <a:bodyPr/>
          <a:lstStyle/>
          <a:p>
            <a:pPr eaLnBrk="1" hangingPunct="1">
              <a:buFont typeface="Arial" charset="0"/>
              <a:buNone/>
            </a:pPr>
            <a:endParaRPr lang="en-US" altLang="en-US" dirty="0" smtClean="0"/>
          </a:p>
          <a:p>
            <a:pPr eaLnBrk="1" hangingPunct="1"/>
            <a:r>
              <a:rPr lang="en-US" altLang="en-US" dirty="0" smtClean="0"/>
              <a:t>10. </a:t>
            </a:r>
            <a:r>
              <a:rPr lang="en-US" altLang="en-US" dirty="0" smtClean="0"/>
              <a:t>	V</a:t>
            </a:r>
            <a:r>
              <a:rPr lang="en-US" altLang="en-US" dirty="0" smtClean="0"/>
              <a:t>= LWH= (3 cm) (5 cm) (1 cm)= 15 cm</a:t>
            </a:r>
            <a:r>
              <a:rPr lang="en-US" altLang="en-US" baseline="30000" dirty="0" smtClean="0"/>
              <a:t>3</a:t>
            </a:r>
            <a:endParaRPr lang="en-US" altLang="en-US" dirty="0" smtClean="0"/>
          </a:p>
          <a:p>
            <a:pPr eaLnBrk="1" hangingPunct="1"/>
            <a:endParaRPr lang="en-US" altLang="en-US" dirty="0" smtClean="0"/>
          </a:p>
          <a:p>
            <a:pPr eaLnBrk="1" hangingPunct="1"/>
            <a:r>
              <a:rPr lang="en-US" altLang="en-US" dirty="0" smtClean="0"/>
              <a:t>11</a:t>
            </a:r>
            <a:r>
              <a:rPr lang="en-US" altLang="en-US" dirty="0" smtClean="0"/>
              <a:t>.  V= LWH= (2 cm) (2 cm) (2 cm)= 8 cm</a:t>
            </a:r>
            <a:r>
              <a:rPr lang="en-US" altLang="en-US" baseline="30000" dirty="0" smtClean="0"/>
              <a:t>3</a:t>
            </a:r>
            <a:endParaRPr lang="en-US" altLang="en-US" dirty="0" smtClean="0"/>
          </a:p>
          <a:p>
            <a:pPr eaLnBrk="1" hangingPunct="1"/>
            <a:endParaRPr lang="en-US" altLang="en-US" dirty="0" smtClean="0"/>
          </a:p>
          <a:p>
            <a:pPr eaLnBrk="1" hangingPunct="1"/>
            <a:r>
              <a:rPr lang="en-US" altLang="en-US" dirty="0" smtClean="0"/>
              <a:t>12</a:t>
            </a:r>
            <a:r>
              <a:rPr lang="en-US" altLang="en-US" dirty="0" smtClean="0"/>
              <a:t>.  V= LWH= (6 cm)(3 cm) (2 cm) = 36 cm</a:t>
            </a:r>
            <a:r>
              <a:rPr lang="en-US" altLang="en-US" baseline="30000" dirty="0" smtClean="0"/>
              <a:t>3</a:t>
            </a:r>
            <a:endParaRPr lang="en-US" altLang="en-US" dirty="0" smtClean="0"/>
          </a:p>
          <a:p>
            <a:pPr eaLnBrk="1" hangingPunct="1"/>
            <a:endParaRPr lang="en-US" altLang="en-US" dirty="0" smtClean="0"/>
          </a:p>
        </p:txBody>
      </p:sp>
      <p:sp>
        <p:nvSpPr>
          <p:cNvPr id="23554" name="Title 1"/>
          <p:cNvSpPr>
            <a:spLocks noGrp="1"/>
          </p:cNvSpPr>
          <p:nvPr>
            <p:ph type="title"/>
          </p:nvPr>
        </p:nvSpPr>
        <p:spPr>
          <a:xfrm>
            <a:off x="688490" y="578250"/>
            <a:ext cx="7756263" cy="1054250"/>
          </a:xfrm>
        </p:spPr>
        <p:txBody>
          <a:bodyPr/>
          <a:lstStyle/>
          <a:p>
            <a:pPr eaLnBrk="1" hangingPunct="1"/>
            <a:r>
              <a:rPr lang="en-US" altLang="en-US" sz="4400" dirty="0" smtClean="0"/>
              <a:t>Answers for</a:t>
            </a:r>
            <a:br>
              <a:rPr lang="en-US" altLang="en-US" sz="4400" dirty="0" smtClean="0"/>
            </a:br>
            <a:r>
              <a:rPr lang="en-US" altLang="en-US" sz="4400" dirty="0" smtClean="0"/>
              <a:t>Questions</a:t>
            </a:r>
            <a:r>
              <a:rPr lang="en-US" altLang="en-US" sz="4400" dirty="0"/>
              <a:t> </a:t>
            </a:r>
            <a:r>
              <a:rPr lang="en-US" altLang="en-US" sz="4400" dirty="0" smtClean="0"/>
              <a:t># </a:t>
            </a:r>
            <a:r>
              <a:rPr lang="en-US" altLang="en-US" sz="4400" dirty="0" smtClean="0"/>
              <a:t>10-12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92500" lnSpcReduction="10000"/>
          </a:bodyPr>
          <a:lstStyle/>
          <a:p>
            <a:pPr eaLnBrk="1" hangingPunct="1">
              <a:lnSpc>
                <a:spcPct val="90000"/>
              </a:lnSpc>
            </a:pPr>
            <a:r>
              <a:rPr lang="en-US" altLang="en-US" sz="2700" b="1" u="sng" dirty="0" smtClean="0"/>
              <a:t>Water Displacement</a:t>
            </a:r>
            <a:endParaRPr lang="en-US" altLang="en-US" sz="2700" dirty="0" smtClean="0"/>
          </a:p>
          <a:p>
            <a:pPr marL="0" indent="0" eaLnBrk="1" hangingPunct="1">
              <a:lnSpc>
                <a:spcPct val="90000"/>
              </a:lnSpc>
              <a:buNone/>
            </a:pPr>
            <a:endParaRPr lang="en-US" altLang="en-US" sz="2700" dirty="0" smtClean="0"/>
          </a:p>
          <a:p>
            <a:pPr eaLnBrk="1" hangingPunct="1">
              <a:lnSpc>
                <a:spcPct val="90000"/>
              </a:lnSpc>
            </a:pPr>
            <a:r>
              <a:rPr lang="en-US" altLang="en-US" sz="2700" dirty="0" smtClean="0"/>
              <a:t>13.  The volume of the water is 200 </a:t>
            </a:r>
            <a:r>
              <a:rPr lang="en-US" altLang="en-US" sz="2700" dirty="0" err="1" smtClean="0"/>
              <a:t>mL.</a:t>
            </a:r>
            <a:r>
              <a:rPr lang="en-US" altLang="en-US" sz="2700" dirty="0" smtClean="0"/>
              <a:t>  When you drop an irregular shaped toy into the graduated cylinder, the water level rose to 324 </a:t>
            </a:r>
            <a:r>
              <a:rPr lang="en-US" altLang="en-US" sz="2700" dirty="0" err="1" smtClean="0"/>
              <a:t>mL.</a:t>
            </a:r>
            <a:r>
              <a:rPr lang="en-US" altLang="en-US" sz="2700" dirty="0" smtClean="0"/>
              <a:t>  What is the volume of the toy</a:t>
            </a:r>
            <a:r>
              <a:rPr lang="en-US" altLang="en-US" sz="2700" dirty="0" smtClean="0"/>
              <a:t>?</a:t>
            </a:r>
          </a:p>
          <a:p>
            <a:pPr marL="0" indent="0" eaLnBrk="1" hangingPunct="1">
              <a:lnSpc>
                <a:spcPct val="90000"/>
              </a:lnSpc>
              <a:buNone/>
            </a:pPr>
            <a:r>
              <a:rPr lang="en-US" altLang="en-US" sz="2700" dirty="0" smtClean="0"/>
              <a:t> </a:t>
            </a:r>
          </a:p>
          <a:p>
            <a:pPr eaLnBrk="1" hangingPunct="1">
              <a:lnSpc>
                <a:spcPct val="90000"/>
              </a:lnSpc>
            </a:pPr>
            <a:r>
              <a:rPr lang="en-US" altLang="en-US" sz="2700" dirty="0" smtClean="0"/>
              <a:t>14.  A graduated cylinder is filled up with 500 mL of water.  When you put an irregular shaped object into the graduated cylinder, the water went up to 739 </a:t>
            </a:r>
            <a:r>
              <a:rPr lang="en-US" altLang="en-US" sz="2700" dirty="0" err="1" smtClean="0"/>
              <a:t>mL.</a:t>
            </a:r>
            <a:r>
              <a:rPr lang="en-US" altLang="en-US" sz="2700" dirty="0" smtClean="0"/>
              <a:t>  What is the volume of the object? </a:t>
            </a:r>
          </a:p>
        </p:txBody>
      </p:sp>
      <p:sp>
        <p:nvSpPr>
          <p:cNvPr id="24578" name="Title 1"/>
          <p:cNvSpPr>
            <a:spLocks noGrp="1"/>
          </p:cNvSpPr>
          <p:nvPr>
            <p:ph type="title"/>
          </p:nvPr>
        </p:nvSpPr>
        <p:spPr/>
        <p:txBody>
          <a:bodyPr/>
          <a:lstStyle/>
          <a:p>
            <a:pPr eaLnBrk="1" hangingPunct="1"/>
            <a:r>
              <a:rPr lang="en-US" altLang="en-US" dirty="0" smtClean="0"/>
              <a:t>Questions </a:t>
            </a:r>
            <a:r>
              <a:rPr lang="en-US" altLang="en-US" dirty="0" smtClean="0"/>
              <a:t>#13-14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pPr eaLnBrk="1" hangingPunct="1">
              <a:buFont typeface="Arial" charset="0"/>
              <a:buNone/>
            </a:pPr>
            <a:r>
              <a:rPr lang="en-US" altLang="en-US" dirty="0" smtClean="0"/>
              <a:t> </a:t>
            </a:r>
          </a:p>
          <a:p>
            <a:pPr marL="457200" indent="-457200" eaLnBrk="1" hangingPunct="1">
              <a:buFont typeface="Arial" charset="0"/>
              <a:buAutoNum type="arabicPeriod" startAt="13"/>
            </a:pPr>
            <a:r>
              <a:rPr lang="en-US" altLang="en-US" dirty="0" smtClean="0"/>
              <a:t>Volume </a:t>
            </a:r>
            <a:r>
              <a:rPr lang="en-US" altLang="en-US" dirty="0" smtClean="0"/>
              <a:t>by Water </a:t>
            </a:r>
            <a:r>
              <a:rPr lang="en-US" altLang="en-US" dirty="0" smtClean="0"/>
              <a:t>Displacement = </a:t>
            </a:r>
          </a:p>
          <a:p>
            <a:pPr marL="0" indent="0" eaLnBrk="1" hangingPunct="1">
              <a:buNone/>
            </a:pPr>
            <a:r>
              <a:rPr lang="en-US" altLang="en-US" dirty="0"/>
              <a:t> </a:t>
            </a:r>
            <a:r>
              <a:rPr lang="en-US" altLang="en-US" dirty="0" smtClean="0"/>
              <a:t>      </a:t>
            </a:r>
            <a:r>
              <a:rPr lang="en-US" altLang="en-US" b="1" dirty="0" smtClean="0"/>
              <a:t>324 </a:t>
            </a:r>
            <a:r>
              <a:rPr lang="en-US" altLang="en-US" b="1" dirty="0" smtClean="0"/>
              <a:t>mL- 200 mL= 124 mL</a:t>
            </a:r>
          </a:p>
          <a:p>
            <a:pPr eaLnBrk="1" hangingPunct="1"/>
            <a:endParaRPr lang="en-US" altLang="en-US" dirty="0" smtClean="0"/>
          </a:p>
          <a:p>
            <a:pPr marL="457200" indent="-457200" eaLnBrk="1" hangingPunct="1">
              <a:buFont typeface="Arial" charset="0"/>
              <a:buAutoNum type="arabicPeriod" startAt="14"/>
            </a:pPr>
            <a:r>
              <a:rPr lang="en-US" altLang="en-US" dirty="0" smtClean="0"/>
              <a:t>Volume </a:t>
            </a:r>
            <a:r>
              <a:rPr lang="en-US" altLang="en-US" dirty="0" smtClean="0"/>
              <a:t>by Water </a:t>
            </a:r>
            <a:r>
              <a:rPr lang="en-US" altLang="en-US" dirty="0" smtClean="0"/>
              <a:t>Displacement = </a:t>
            </a:r>
          </a:p>
          <a:p>
            <a:pPr marL="0" indent="0" eaLnBrk="1" hangingPunct="1">
              <a:buNone/>
            </a:pPr>
            <a:r>
              <a:rPr lang="en-US" altLang="en-US" dirty="0"/>
              <a:t> </a:t>
            </a:r>
            <a:r>
              <a:rPr lang="en-US" altLang="en-US" dirty="0" smtClean="0"/>
              <a:t>      </a:t>
            </a:r>
            <a:r>
              <a:rPr lang="en-US" altLang="en-US" b="1" dirty="0" smtClean="0"/>
              <a:t>739 </a:t>
            </a:r>
            <a:r>
              <a:rPr lang="en-US" altLang="en-US" b="1" dirty="0" smtClean="0"/>
              <a:t>mL- 500 mL= 239 mL </a:t>
            </a:r>
          </a:p>
        </p:txBody>
      </p:sp>
      <p:sp>
        <p:nvSpPr>
          <p:cNvPr id="25602" name="Title 1"/>
          <p:cNvSpPr>
            <a:spLocks noGrp="1"/>
          </p:cNvSpPr>
          <p:nvPr>
            <p:ph type="title"/>
          </p:nvPr>
        </p:nvSpPr>
        <p:spPr/>
        <p:txBody>
          <a:bodyPr/>
          <a:lstStyle/>
          <a:p>
            <a:pPr eaLnBrk="1" hangingPunct="1"/>
            <a:r>
              <a:rPr lang="en-US" altLang="en-US" sz="4400" dirty="0" smtClean="0"/>
              <a:t>Answers for</a:t>
            </a:r>
            <a:br>
              <a:rPr lang="en-US" altLang="en-US" sz="4400" dirty="0" smtClean="0"/>
            </a:br>
            <a:r>
              <a:rPr lang="en-US" altLang="en-US" sz="4400" dirty="0" smtClean="0"/>
              <a:t>Questions </a:t>
            </a:r>
            <a:r>
              <a:rPr lang="en-US" altLang="en-US" sz="4400" dirty="0" smtClean="0"/>
              <a:t>#13-14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p:txBody>
          <a:bodyPr>
            <a:normAutofit lnSpcReduction="10000"/>
          </a:bodyPr>
          <a:lstStyle/>
          <a:p>
            <a:pPr eaLnBrk="1" hangingPunct="1">
              <a:lnSpc>
                <a:spcPct val="80000"/>
              </a:lnSpc>
            </a:pPr>
            <a:r>
              <a:rPr lang="en-US" altLang="en-US" sz="2700" b="1" u="sng" dirty="0" smtClean="0"/>
              <a:t>Buoyancy (Float or Sink)</a:t>
            </a:r>
            <a:endParaRPr lang="en-US" altLang="en-US" sz="2700" dirty="0" smtClean="0"/>
          </a:p>
          <a:p>
            <a:pPr marL="0" indent="0" eaLnBrk="1" hangingPunct="1">
              <a:lnSpc>
                <a:spcPct val="80000"/>
              </a:lnSpc>
              <a:buNone/>
            </a:pPr>
            <a:endParaRPr lang="en-US" altLang="en-US" sz="2700" dirty="0" smtClean="0"/>
          </a:p>
          <a:p>
            <a:pPr eaLnBrk="1" hangingPunct="1">
              <a:lnSpc>
                <a:spcPct val="80000"/>
              </a:lnSpc>
            </a:pPr>
            <a:r>
              <a:rPr lang="en-US" altLang="en-US" sz="2700" dirty="0" smtClean="0"/>
              <a:t>15.  Explain when an object will float in water using the word “density”.</a:t>
            </a:r>
          </a:p>
          <a:p>
            <a:pPr marL="0" indent="0" eaLnBrk="1" hangingPunct="1">
              <a:lnSpc>
                <a:spcPct val="80000"/>
              </a:lnSpc>
              <a:buNone/>
            </a:pPr>
            <a:endParaRPr lang="en-US" altLang="en-US" sz="2700" dirty="0" smtClean="0"/>
          </a:p>
          <a:p>
            <a:pPr eaLnBrk="1" hangingPunct="1">
              <a:lnSpc>
                <a:spcPct val="80000"/>
              </a:lnSpc>
            </a:pPr>
            <a:r>
              <a:rPr lang="en-US" altLang="en-US" sz="2700" dirty="0" smtClean="0"/>
              <a:t>16.  Explain when an object will sink in water using the word “density.”</a:t>
            </a:r>
          </a:p>
          <a:p>
            <a:pPr marL="0" indent="0" eaLnBrk="1" hangingPunct="1">
              <a:lnSpc>
                <a:spcPct val="80000"/>
              </a:lnSpc>
              <a:buNone/>
            </a:pPr>
            <a:r>
              <a:rPr lang="en-US" altLang="en-US" sz="2700" dirty="0" smtClean="0"/>
              <a:t> </a:t>
            </a:r>
          </a:p>
          <a:p>
            <a:pPr eaLnBrk="1" hangingPunct="1">
              <a:lnSpc>
                <a:spcPct val="80000"/>
              </a:lnSpc>
            </a:pPr>
            <a:r>
              <a:rPr lang="en-US" altLang="en-US" sz="2700" dirty="0" smtClean="0"/>
              <a:t>17.  The density of water is 1.0 g/</a:t>
            </a:r>
            <a:r>
              <a:rPr lang="en-US" altLang="en-US" sz="2700" dirty="0" err="1" smtClean="0"/>
              <a:t>mL.</a:t>
            </a:r>
            <a:r>
              <a:rPr lang="en-US" altLang="en-US" sz="2700" dirty="0" smtClean="0"/>
              <a:t>  If the density of an object is 0.8 g/mL, will it float or sink in water?</a:t>
            </a:r>
          </a:p>
          <a:p>
            <a:pPr eaLnBrk="1" hangingPunct="1">
              <a:lnSpc>
                <a:spcPct val="80000"/>
              </a:lnSpc>
            </a:pPr>
            <a:endParaRPr lang="en-US" altLang="en-US" sz="2700" dirty="0" smtClean="0"/>
          </a:p>
        </p:txBody>
      </p:sp>
      <p:sp>
        <p:nvSpPr>
          <p:cNvPr id="26626" name="Title 1"/>
          <p:cNvSpPr>
            <a:spLocks noGrp="1"/>
          </p:cNvSpPr>
          <p:nvPr>
            <p:ph type="title"/>
          </p:nvPr>
        </p:nvSpPr>
        <p:spPr/>
        <p:txBody>
          <a:bodyPr/>
          <a:lstStyle/>
          <a:p>
            <a:pPr eaLnBrk="1" hangingPunct="1"/>
            <a:r>
              <a:rPr lang="en-US" altLang="en-US" dirty="0" smtClean="0"/>
              <a:t>Questions </a:t>
            </a:r>
            <a:r>
              <a:rPr lang="en-US" altLang="en-US" dirty="0" smtClean="0"/>
              <a:t># 15-17</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p:txBody>
          <a:bodyPr/>
          <a:lstStyle/>
          <a:p>
            <a:pPr eaLnBrk="1" hangingPunct="1"/>
            <a:r>
              <a:rPr lang="en-US" altLang="en-US" dirty="0" smtClean="0"/>
              <a:t>15.  If the density of the object is less than the density of the water, then it will float.</a:t>
            </a:r>
          </a:p>
          <a:p>
            <a:pPr eaLnBrk="1" hangingPunct="1"/>
            <a:endParaRPr lang="en-US" altLang="en-US" dirty="0" smtClean="0"/>
          </a:p>
          <a:p>
            <a:pPr eaLnBrk="1" hangingPunct="1"/>
            <a:r>
              <a:rPr lang="en-US" altLang="en-US" dirty="0" smtClean="0"/>
              <a:t>16</a:t>
            </a:r>
            <a:r>
              <a:rPr lang="en-US" altLang="en-US" dirty="0" smtClean="0"/>
              <a:t>.  If the density of the object is more than the density of the liquid, then it will sink.</a:t>
            </a:r>
          </a:p>
          <a:p>
            <a:pPr eaLnBrk="1" hangingPunct="1"/>
            <a:endParaRPr lang="en-US" altLang="en-US" dirty="0" smtClean="0"/>
          </a:p>
          <a:p>
            <a:pPr eaLnBrk="1" hangingPunct="1"/>
            <a:r>
              <a:rPr lang="en-US" altLang="en-US" dirty="0" smtClean="0"/>
              <a:t>17</a:t>
            </a:r>
            <a:r>
              <a:rPr lang="en-US" altLang="en-US" dirty="0" smtClean="0"/>
              <a:t>.  The object will float in water because its density of 0.8 g/mL is less than the density of water, which is 1.0 g/</a:t>
            </a:r>
            <a:r>
              <a:rPr lang="en-US" altLang="en-US" dirty="0" err="1" smtClean="0"/>
              <a:t>mL.</a:t>
            </a:r>
            <a:r>
              <a:rPr lang="en-US" altLang="en-US" dirty="0" smtClean="0"/>
              <a:t> </a:t>
            </a:r>
          </a:p>
        </p:txBody>
      </p:sp>
      <p:sp>
        <p:nvSpPr>
          <p:cNvPr id="27650" name="Title 1"/>
          <p:cNvSpPr>
            <a:spLocks noGrp="1"/>
          </p:cNvSpPr>
          <p:nvPr>
            <p:ph type="title"/>
          </p:nvPr>
        </p:nvSpPr>
        <p:spPr/>
        <p:txBody>
          <a:bodyPr/>
          <a:lstStyle/>
          <a:p>
            <a:pPr eaLnBrk="1" hangingPunct="1"/>
            <a:r>
              <a:rPr lang="en-US" altLang="en-US" sz="4400" dirty="0" smtClean="0"/>
              <a:t>Answers for</a:t>
            </a:r>
            <a:br>
              <a:rPr lang="en-US" altLang="en-US" sz="4400" dirty="0" smtClean="0"/>
            </a:br>
            <a:r>
              <a:rPr lang="en-US" altLang="en-US" sz="4400" dirty="0" smtClean="0"/>
              <a:t>Questions </a:t>
            </a:r>
            <a:r>
              <a:rPr lang="en-US" altLang="en-US" sz="4400" dirty="0" smtClean="0"/>
              <a:t>#15-17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normAutofit fontScale="92500" lnSpcReduction="10000"/>
          </a:bodyPr>
          <a:lstStyle/>
          <a:p>
            <a:pPr eaLnBrk="1" hangingPunct="1">
              <a:lnSpc>
                <a:spcPct val="90000"/>
              </a:lnSpc>
            </a:pPr>
            <a:r>
              <a:rPr lang="en-US" altLang="en-US" sz="3000" b="1" u="sng" dirty="0" smtClean="0"/>
              <a:t>Density of Liquid Layers</a:t>
            </a:r>
            <a:r>
              <a:rPr lang="en-US" altLang="en-US" sz="3000" dirty="0" smtClean="0"/>
              <a:t> </a:t>
            </a:r>
          </a:p>
          <a:p>
            <a:pPr marL="0" indent="0" eaLnBrk="1" hangingPunct="1">
              <a:lnSpc>
                <a:spcPct val="90000"/>
              </a:lnSpc>
              <a:buNone/>
            </a:pPr>
            <a:r>
              <a:rPr lang="en-US" altLang="en-US" sz="3000" dirty="0" smtClean="0"/>
              <a:t> </a:t>
            </a:r>
          </a:p>
          <a:p>
            <a:pPr eaLnBrk="1" hangingPunct="1">
              <a:lnSpc>
                <a:spcPct val="90000"/>
              </a:lnSpc>
            </a:pPr>
            <a:r>
              <a:rPr lang="en-US" altLang="en-US" sz="3000" dirty="0" smtClean="0"/>
              <a:t>18.  Liquid A has a mass of 30 g and a volume of 30 </a:t>
            </a:r>
            <a:r>
              <a:rPr lang="en-US" altLang="en-US" sz="3000" dirty="0" err="1" smtClean="0"/>
              <a:t>mL.</a:t>
            </a:r>
            <a:r>
              <a:rPr lang="en-US" altLang="en-US" sz="3000" dirty="0" smtClean="0"/>
              <a:t> Liquid B has a mass of 120g and volume of 60 </a:t>
            </a:r>
            <a:r>
              <a:rPr lang="en-US" altLang="en-US" sz="3000" dirty="0" err="1" smtClean="0"/>
              <a:t>mL.</a:t>
            </a:r>
            <a:r>
              <a:rPr lang="en-US" altLang="en-US" sz="3000" dirty="0" smtClean="0"/>
              <a:t>  Liquid C has a mass of 50 g and a volume of 100 mL If liquid A, B, and C are all poured into a graduated cylinder and they do not mix, which liquid would be on top, middle, and bottom?  </a:t>
            </a:r>
            <a:endParaRPr lang="en-US" altLang="en-US" sz="3000" dirty="0" smtClean="0"/>
          </a:p>
          <a:p>
            <a:pPr eaLnBrk="1" hangingPunct="1">
              <a:lnSpc>
                <a:spcPct val="90000"/>
              </a:lnSpc>
            </a:pPr>
            <a:r>
              <a:rPr lang="en-US" altLang="en-US" sz="3000" dirty="0" smtClean="0"/>
              <a:t>Show </a:t>
            </a:r>
            <a:r>
              <a:rPr lang="en-US" altLang="en-US" sz="3000" dirty="0" smtClean="0"/>
              <a:t>work.  Draw it!</a:t>
            </a:r>
          </a:p>
          <a:p>
            <a:pPr eaLnBrk="1" hangingPunct="1">
              <a:lnSpc>
                <a:spcPct val="90000"/>
              </a:lnSpc>
            </a:pPr>
            <a:endParaRPr lang="en-US" altLang="en-US" sz="3000" dirty="0" smtClean="0"/>
          </a:p>
        </p:txBody>
      </p:sp>
      <p:sp>
        <p:nvSpPr>
          <p:cNvPr id="28674" name="Title 1"/>
          <p:cNvSpPr>
            <a:spLocks noGrp="1"/>
          </p:cNvSpPr>
          <p:nvPr>
            <p:ph type="title"/>
          </p:nvPr>
        </p:nvSpPr>
        <p:spPr/>
        <p:txBody>
          <a:bodyPr/>
          <a:lstStyle/>
          <a:p>
            <a:pPr eaLnBrk="1" hangingPunct="1"/>
            <a:r>
              <a:rPr lang="en-US" altLang="en-US" smtClean="0"/>
              <a:t>Question # 18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p:txBody>
          <a:bodyPr/>
          <a:lstStyle/>
          <a:p>
            <a:pPr eaLnBrk="1" hangingPunct="1"/>
            <a:endParaRPr lang="en-US" altLang="en-US" dirty="0" smtClean="0"/>
          </a:p>
          <a:p>
            <a:pPr eaLnBrk="1" hangingPunct="1"/>
            <a:r>
              <a:rPr lang="en-US" altLang="en-US" dirty="0" smtClean="0"/>
              <a:t>Liquid </a:t>
            </a:r>
            <a:r>
              <a:rPr lang="en-US" altLang="en-US" dirty="0" smtClean="0"/>
              <a:t>C is on the top since density is </a:t>
            </a:r>
            <a:r>
              <a:rPr lang="en-US" altLang="en-US" b="1" dirty="0" smtClean="0"/>
              <a:t>0.5 g/mL</a:t>
            </a:r>
          </a:p>
          <a:p>
            <a:pPr marL="0" indent="0" eaLnBrk="1" hangingPunct="1">
              <a:buNone/>
            </a:pPr>
            <a:r>
              <a:rPr lang="en-US" altLang="en-US" dirty="0" smtClean="0"/>
              <a:t> </a:t>
            </a:r>
          </a:p>
          <a:p>
            <a:pPr eaLnBrk="1" hangingPunct="1"/>
            <a:r>
              <a:rPr lang="en-US" altLang="en-US" dirty="0" smtClean="0"/>
              <a:t>Liquid A is in the middle since density is </a:t>
            </a:r>
            <a:r>
              <a:rPr lang="en-US" altLang="en-US" b="1" dirty="0" smtClean="0"/>
              <a:t>1 g/mL</a:t>
            </a:r>
          </a:p>
          <a:p>
            <a:pPr marL="0" indent="0" eaLnBrk="1" hangingPunct="1">
              <a:buNone/>
            </a:pPr>
            <a:r>
              <a:rPr lang="en-US" altLang="en-US" dirty="0" smtClean="0"/>
              <a:t> </a:t>
            </a:r>
          </a:p>
          <a:p>
            <a:pPr eaLnBrk="1" hangingPunct="1"/>
            <a:r>
              <a:rPr lang="en-US" altLang="en-US" dirty="0" smtClean="0"/>
              <a:t>Liquid B is on the bottom since density is </a:t>
            </a:r>
            <a:r>
              <a:rPr lang="en-US" altLang="en-US" b="1" dirty="0" smtClean="0"/>
              <a:t>2 g/mL</a:t>
            </a:r>
          </a:p>
          <a:p>
            <a:pPr eaLnBrk="1" hangingPunct="1"/>
            <a:endParaRPr lang="en-US" altLang="en-US" dirty="0" smtClean="0"/>
          </a:p>
        </p:txBody>
      </p:sp>
      <p:sp>
        <p:nvSpPr>
          <p:cNvPr id="29698" name="Title 1"/>
          <p:cNvSpPr>
            <a:spLocks noGrp="1"/>
          </p:cNvSpPr>
          <p:nvPr>
            <p:ph type="title"/>
          </p:nvPr>
        </p:nvSpPr>
        <p:spPr/>
        <p:txBody>
          <a:bodyPr/>
          <a:lstStyle/>
          <a:p>
            <a:pPr eaLnBrk="1" hangingPunct="1"/>
            <a:r>
              <a:rPr lang="en-US" altLang="en-US" dirty="0" smtClean="0"/>
              <a:t>Answer </a:t>
            </a:r>
            <a:r>
              <a:rPr lang="en-US" altLang="en-US" dirty="0" smtClean="0"/>
              <a:t>for</a:t>
            </a:r>
            <a:br>
              <a:rPr lang="en-US" altLang="en-US" dirty="0" smtClean="0"/>
            </a:br>
            <a:r>
              <a:rPr lang="en-US" altLang="en-US" dirty="0" smtClean="0"/>
              <a:t>Question </a:t>
            </a:r>
            <a:r>
              <a:rPr lang="en-US" altLang="en-US" dirty="0" smtClean="0"/>
              <a:t>#18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normAutofit lnSpcReduction="10000"/>
          </a:bodyPr>
          <a:lstStyle/>
          <a:p>
            <a:pPr eaLnBrk="1" hangingPunct="1">
              <a:lnSpc>
                <a:spcPct val="80000"/>
              </a:lnSpc>
            </a:pPr>
            <a:r>
              <a:rPr lang="en-US" altLang="en-US" sz="2200" b="1" u="sng" dirty="0" smtClean="0"/>
              <a:t>Identify Substances </a:t>
            </a:r>
            <a:endParaRPr lang="en-US" altLang="en-US" sz="2200" dirty="0" smtClean="0"/>
          </a:p>
          <a:p>
            <a:pPr marL="0" indent="0" eaLnBrk="1" hangingPunct="1">
              <a:lnSpc>
                <a:spcPct val="80000"/>
              </a:lnSpc>
              <a:buNone/>
            </a:pPr>
            <a:r>
              <a:rPr lang="en-US" altLang="en-US" sz="2200" b="1" dirty="0" smtClean="0"/>
              <a:t> </a:t>
            </a:r>
            <a:endParaRPr lang="en-US" altLang="en-US" sz="2200" dirty="0" smtClean="0"/>
          </a:p>
          <a:p>
            <a:pPr eaLnBrk="1" hangingPunct="1">
              <a:lnSpc>
                <a:spcPct val="80000"/>
              </a:lnSpc>
            </a:pPr>
            <a:r>
              <a:rPr lang="en-US" altLang="en-US" sz="2200" dirty="0" smtClean="0"/>
              <a:t>Use the data to answer A and B.</a:t>
            </a:r>
          </a:p>
          <a:p>
            <a:pPr marL="0" indent="0" eaLnBrk="1" hangingPunct="1">
              <a:lnSpc>
                <a:spcPct val="80000"/>
              </a:lnSpc>
              <a:buNone/>
            </a:pPr>
            <a:r>
              <a:rPr lang="en-US" altLang="en-US" sz="2200" dirty="0" smtClean="0"/>
              <a:t>		Substance       </a:t>
            </a:r>
            <a:r>
              <a:rPr lang="en-US" altLang="en-US" sz="2200" dirty="0" smtClean="0"/>
              <a:t>Density(g/cm</a:t>
            </a:r>
            <a:r>
              <a:rPr lang="en-US" altLang="en-US" sz="2200" baseline="30000" dirty="0" smtClean="0"/>
              <a:t>3</a:t>
            </a:r>
            <a:r>
              <a:rPr lang="en-US" altLang="en-US" sz="2200" dirty="0" smtClean="0"/>
              <a:t>)</a:t>
            </a:r>
          </a:p>
          <a:p>
            <a:pPr marL="0" indent="0" eaLnBrk="1" hangingPunct="1">
              <a:lnSpc>
                <a:spcPct val="80000"/>
              </a:lnSpc>
              <a:buNone/>
            </a:pPr>
            <a:r>
              <a:rPr lang="en-US" altLang="en-US" sz="2200" dirty="0" smtClean="0"/>
              <a:t>		Aluminum        </a:t>
            </a:r>
            <a:r>
              <a:rPr lang="en-US" altLang="en-US" sz="2200" dirty="0" smtClean="0"/>
              <a:t>2.8 g/cm</a:t>
            </a:r>
            <a:r>
              <a:rPr lang="en-US" altLang="en-US" sz="2200" baseline="30000" dirty="0" smtClean="0"/>
              <a:t>3</a:t>
            </a:r>
            <a:endParaRPr lang="en-US" altLang="en-US" sz="2200" dirty="0" smtClean="0"/>
          </a:p>
          <a:p>
            <a:pPr marL="0" indent="0" eaLnBrk="1" hangingPunct="1">
              <a:lnSpc>
                <a:spcPct val="80000"/>
              </a:lnSpc>
              <a:buNone/>
            </a:pPr>
            <a:r>
              <a:rPr lang="en-US" altLang="en-US" sz="2200" dirty="0" smtClean="0"/>
              <a:t>		Zinc                 </a:t>
            </a:r>
            <a:r>
              <a:rPr lang="en-US" altLang="en-US" sz="2200" dirty="0" smtClean="0"/>
              <a:t>7.125 g/cm</a:t>
            </a:r>
            <a:r>
              <a:rPr lang="en-US" altLang="en-US" sz="2200" baseline="30000" dirty="0" smtClean="0"/>
              <a:t>3</a:t>
            </a:r>
            <a:endParaRPr lang="en-US" altLang="en-US" sz="2200" dirty="0" smtClean="0"/>
          </a:p>
          <a:p>
            <a:pPr marL="0" indent="0" eaLnBrk="1" hangingPunct="1">
              <a:lnSpc>
                <a:spcPct val="80000"/>
              </a:lnSpc>
              <a:buNone/>
            </a:pPr>
            <a:r>
              <a:rPr lang="en-US" altLang="en-US" sz="2200" dirty="0" smtClean="0"/>
              <a:t>		Silver               </a:t>
            </a:r>
            <a:r>
              <a:rPr lang="en-US" altLang="en-US" sz="2200" dirty="0" smtClean="0"/>
              <a:t>10.5 g/cm</a:t>
            </a:r>
            <a:r>
              <a:rPr lang="en-US" altLang="en-US" sz="2200" baseline="30000" dirty="0" smtClean="0"/>
              <a:t>3</a:t>
            </a:r>
            <a:endParaRPr lang="en-US" altLang="en-US" sz="2200" dirty="0" smtClean="0"/>
          </a:p>
          <a:p>
            <a:pPr marL="0" indent="0" eaLnBrk="1" hangingPunct="1">
              <a:lnSpc>
                <a:spcPct val="80000"/>
              </a:lnSpc>
              <a:buNone/>
            </a:pPr>
            <a:r>
              <a:rPr lang="en-US" altLang="en-US" sz="2200" dirty="0" smtClean="0"/>
              <a:t>		Lead                </a:t>
            </a:r>
            <a:r>
              <a:rPr lang="en-US" altLang="en-US" sz="2200" dirty="0" smtClean="0"/>
              <a:t>11.35 g/cm</a:t>
            </a:r>
            <a:r>
              <a:rPr lang="en-US" altLang="en-US" sz="2200" baseline="30000" dirty="0" smtClean="0"/>
              <a:t>3</a:t>
            </a:r>
            <a:endParaRPr lang="en-US" altLang="en-US" sz="2200" dirty="0" smtClean="0"/>
          </a:p>
          <a:p>
            <a:pPr marL="0" indent="0" eaLnBrk="1" hangingPunct="1">
              <a:lnSpc>
                <a:spcPct val="80000"/>
              </a:lnSpc>
              <a:buNone/>
            </a:pPr>
            <a:r>
              <a:rPr lang="en-US" altLang="en-US" sz="2200" dirty="0" smtClean="0"/>
              <a:t> </a:t>
            </a:r>
          </a:p>
          <a:p>
            <a:pPr eaLnBrk="1" hangingPunct="1">
              <a:lnSpc>
                <a:spcPct val="80000"/>
              </a:lnSpc>
            </a:pPr>
            <a:r>
              <a:rPr lang="en-US" altLang="en-US" sz="2200" dirty="0" smtClean="0"/>
              <a:t>19.  A substance has a mass of 57 g and a volume of 8 cm</a:t>
            </a:r>
            <a:r>
              <a:rPr lang="en-US" altLang="en-US" sz="2200" baseline="30000" dirty="0" smtClean="0"/>
              <a:t>3</a:t>
            </a:r>
            <a:r>
              <a:rPr lang="en-US" altLang="en-US" sz="2200" dirty="0" smtClean="0"/>
              <a:t>.  What is the density and what is the substance?  A substance has a mass of 22.7 g and a volume of 2 cm</a:t>
            </a:r>
            <a:r>
              <a:rPr lang="en-US" altLang="en-US" sz="2200" baseline="30000" dirty="0" smtClean="0"/>
              <a:t>3</a:t>
            </a:r>
            <a:r>
              <a:rPr lang="en-US" altLang="en-US" sz="2200" dirty="0" smtClean="0"/>
              <a:t>.  What is the density and what is the substance?</a:t>
            </a:r>
          </a:p>
          <a:p>
            <a:pPr eaLnBrk="1" hangingPunct="1">
              <a:lnSpc>
                <a:spcPct val="80000"/>
              </a:lnSpc>
            </a:pPr>
            <a:endParaRPr lang="en-US" altLang="en-US" sz="2200" dirty="0" smtClean="0"/>
          </a:p>
        </p:txBody>
      </p:sp>
      <p:sp>
        <p:nvSpPr>
          <p:cNvPr id="30722" name="Title 1"/>
          <p:cNvSpPr>
            <a:spLocks noGrp="1"/>
          </p:cNvSpPr>
          <p:nvPr>
            <p:ph type="title"/>
          </p:nvPr>
        </p:nvSpPr>
        <p:spPr/>
        <p:txBody>
          <a:bodyPr/>
          <a:lstStyle/>
          <a:p>
            <a:pPr eaLnBrk="1" hangingPunct="1"/>
            <a:r>
              <a:rPr lang="en-US" altLang="en-US" smtClean="0"/>
              <a:t>Question #19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685800" y="0"/>
            <a:ext cx="7772400" cy="1295400"/>
          </a:xfrm>
        </p:spPr>
        <p:txBody>
          <a:bodyPr/>
          <a:lstStyle/>
          <a:p>
            <a:pPr eaLnBrk="1" hangingPunct="1"/>
            <a:r>
              <a:rPr lang="en-US" altLang="en-US" smtClean="0"/>
              <a:t>B.  Mass</a:t>
            </a:r>
          </a:p>
        </p:txBody>
      </p:sp>
      <p:sp>
        <p:nvSpPr>
          <p:cNvPr id="5124" name="Rectangle 4"/>
          <p:cNvSpPr>
            <a:spLocks noGrp="1" noRot="1" noChangeArrowheads="1"/>
          </p:cNvSpPr>
          <p:nvPr>
            <p:ph sz="quarter" idx="13"/>
          </p:nvPr>
        </p:nvSpPr>
        <p:spPr>
          <a:xfrm>
            <a:off x="762000" y="2569827"/>
            <a:ext cx="7786382" cy="1364609"/>
          </a:xfrm>
        </p:spPr>
        <p:txBody>
          <a:bodyPr>
            <a:normAutofit fontScale="92500"/>
          </a:bodyPr>
          <a:lstStyle/>
          <a:p>
            <a:pPr eaLnBrk="1" hangingPunct="1">
              <a:buFont typeface="Wingdings" charset="2"/>
              <a:buNone/>
            </a:pPr>
            <a:r>
              <a:rPr lang="en-US" altLang="en-US" dirty="0" smtClean="0"/>
              <a:t>1.  </a:t>
            </a:r>
            <a:r>
              <a:rPr lang="en-US" altLang="en-US" dirty="0" smtClean="0"/>
              <a:t>Definition:  </a:t>
            </a:r>
            <a:r>
              <a:rPr lang="en-US" altLang="en-US" b="1" i="1" dirty="0" smtClean="0"/>
              <a:t>the amount </a:t>
            </a:r>
            <a:r>
              <a:rPr lang="en-US" altLang="en-US" b="1" i="1" dirty="0" smtClean="0"/>
              <a:t>of matter in an object.</a:t>
            </a:r>
          </a:p>
          <a:p>
            <a:pPr eaLnBrk="1" hangingPunct="1">
              <a:buFont typeface="Wingdings" charset="2"/>
              <a:buNone/>
            </a:pPr>
            <a:r>
              <a:rPr lang="en-US" altLang="en-US" dirty="0" smtClean="0"/>
              <a:t>2.  Use grams (g) as the units.</a:t>
            </a:r>
          </a:p>
          <a:p>
            <a:pPr eaLnBrk="1" hangingPunct="1">
              <a:buFont typeface="Wingdings" charset="2"/>
              <a:buNone/>
            </a:pPr>
            <a:r>
              <a:rPr lang="en-US" altLang="en-US" dirty="0" smtClean="0"/>
              <a:t>3.  Use a triple beam </a:t>
            </a:r>
            <a:r>
              <a:rPr lang="en-US" altLang="en-US" dirty="0" smtClean="0"/>
              <a:t>or electronic balance </a:t>
            </a:r>
            <a:r>
              <a:rPr lang="en-US" altLang="en-US" dirty="0" smtClean="0"/>
              <a:t>to measure mass.</a:t>
            </a:r>
          </a:p>
          <a:p>
            <a:pPr eaLnBrk="1" hangingPunct="1">
              <a:buFont typeface="Wingdings" charset="2"/>
              <a:buNone/>
            </a:pPr>
            <a:endParaRPr lang="en-US" altLang="en-US" dirty="0" smtClean="0"/>
          </a:p>
        </p:txBody>
      </p:sp>
      <p:pic>
        <p:nvPicPr>
          <p:cNvPr id="410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7395" y="4249024"/>
            <a:ext cx="4114800"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 calcmode="lin" valueType="num">
                                      <p:cBhvr additive="base">
                                        <p:cTn id="7" dur="500" fill="hold"/>
                                        <p:tgtEl>
                                          <p:spTgt spid="51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4">
                                            <p:txEl>
                                              <p:pRg st="1" end="1"/>
                                            </p:txEl>
                                          </p:spTgt>
                                        </p:tgtEl>
                                        <p:attrNameLst>
                                          <p:attrName>style.visibility</p:attrName>
                                        </p:attrNameLst>
                                      </p:cBhvr>
                                      <p:to>
                                        <p:strVal val="visible"/>
                                      </p:to>
                                    </p:set>
                                    <p:anim calcmode="lin" valueType="num">
                                      <p:cBhvr additive="base">
                                        <p:cTn id="13" dur="500" fill="hold"/>
                                        <p:tgtEl>
                                          <p:spTgt spid="51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4">
                                            <p:txEl>
                                              <p:pRg st="2" end="2"/>
                                            </p:txEl>
                                          </p:spTgt>
                                        </p:tgtEl>
                                        <p:attrNameLst>
                                          <p:attrName>style.visibility</p:attrName>
                                        </p:attrNameLst>
                                      </p:cBhvr>
                                      <p:to>
                                        <p:strVal val="visible"/>
                                      </p:to>
                                    </p:set>
                                    <p:anim calcmode="lin" valueType="num">
                                      <p:cBhvr additive="base">
                                        <p:cTn id="19" dur="500" fill="hold"/>
                                        <p:tgtEl>
                                          <p:spTgt spid="51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pPr eaLnBrk="1" hangingPunct="1"/>
            <a:r>
              <a:rPr lang="en-US" altLang="en-US" dirty="0" smtClean="0"/>
              <a:t>19.  D= M/V= 57 g/8 cm</a:t>
            </a:r>
            <a:r>
              <a:rPr lang="en-US" altLang="en-US" baseline="30000" dirty="0" smtClean="0"/>
              <a:t>3</a:t>
            </a:r>
            <a:r>
              <a:rPr lang="en-US" altLang="en-US" dirty="0" smtClean="0"/>
              <a:t>= 7.125 g/cm</a:t>
            </a:r>
            <a:r>
              <a:rPr lang="en-US" altLang="en-US" baseline="30000" dirty="0" smtClean="0"/>
              <a:t>3</a:t>
            </a:r>
            <a:r>
              <a:rPr lang="en-US" altLang="en-US" dirty="0" smtClean="0"/>
              <a:t> . </a:t>
            </a:r>
            <a:endParaRPr lang="en-US" altLang="en-US" dirty="0" smtClean="0"/>
          </a:p>
          <a:p>
            <a:pPr marL="0" indent="0" eaLnBrk="1" hangingPunct="1">
              <a:buNone/>
            </a:pPr>
            <a:r>
              <a:rPr lang="en-US" altLang="en-US" b="1" dirty="0"/>
              <a:t> </a:t>
            </a:r>
            <a:r>
              <a:rPr lang="en-US" altLang="en-US" b="1" dirty="0" smtClean="0"/>
              <a:t>           The </a:t>
            </a:r>
            <a:r>
              <a:rPr lang="en-US" altLang="en-US" b="1" dirty="0" smtClean="0"/>
              <a:t>substances is zinc.</a:t>
            </a:r>
          </a:p>
          <a:p>
            <a:pPr marL="0" indent="0" eaLnBrk="1" hangingPunct="1">
              <a:buNone/>
            </a:pPr>
            <a:endParaRPr lang="en-US" altLang="en-US" dirty="0" smtClean="0"/>
          </a:p>
          <a:p>
            <a:pPr eaLnBrk="1" hangingPunct="1"/>
            <a:r>
              <a:rPr lang="en-US" altLang="en-US" dirty="0" smtClean="0"/>
              <a:t>       D</a:t>
            </a:r>
            <a:r>
              <a:rPr lang="en-US" altLang="en-US" dirty="0" smtClean="0"/>
              <a:t>= M/V= 22.7 g/2 cm</a:t>
            </a:r>
            <a:r>
              <a:rPr lang="en-US" altLang="en-US" baseline="30000" dirty="0" smtClean="0"/>
              <a:t>3</a:t>
            </a:r>
            <a:r>
              <a:rPr lang="en-US" altLang="en-US" dirty="0" smtClean="0"/>
              <a:t>= 11.35 g/cm</a:t>
            </a:r>
            <a:r>
              <a:rPr lang="en-US" altLang="en-US" baseline="30000" dirty="0" smtClean="0"/>
              <a:t>3</a:t>
            </a:r>
            <a:r>
              <a:rPr lang="en-US" altLang="en-US" dirty="0" smtClean="0"/>
              <a:t>.  </a:t>
            </a:r>
            <a:endParaRPr lang="en-US" altLang="en-US" dirty="0" smtClean="0"/>
          </a:p>
          <a:p>
            <a:pPr marL="0" indent="0" eaLnBrk="1" hangingPunct="1">
              <a:buNone/>
            </a:pPr>
            <a:r>
              <a:rPr lang="en-US" altLang="en-US" dirty="0"/>
              <a:t> </a:t>
            </a:r>
            <a:r>
              <a:rPr lang="en-US" altLang="en-US" dirty="0" smtClean="0"/>
              <a:t>           </a:t>
            </a:r>
            <a:r>
              <a:rPr lang="en-US" altLang="en-US" b="1" dirty="0" smtClean="0"/>
              <a:t>The </a:t>
            </a:r>
            <a:r>
              <a:rPr lang="en-US" altLang="en-US" b="1" dirty="0" smtClean="0"/>
              <a:t>substance is lead.</a:t>
            </a:r>
          </a:p>
          <a:p>
            <a:pPr eaLnBrk="1" hangingPunct="1">
              <a:buFont typeface="Arial" charset="0"/>
              <a:buNone/>
            </a:pPr>
            <a:endParaRPr lang="en-US" altLang="en-US" dirty="0" smtClean="0"/>
          </a:p>
          <a:p>
            <a:pPr eaLnBrk="1" hangingPunct="1">
              <a:buFont typeface="Arial" charset="0"/>
              <a:buNone/>
            </a:pPr>
            <a:r>
              <a:rPr lang="en-US" altLang="en-US" dirty="0" smtClean="0"/>
              <a:t> </a:t>
            </a:r>
          </a:p>
          <a:p>
            <a:pPr eaLnBrk="1" hangingPunct="1"/>
            <a:endParaRPr lang="en-US" altLang="en-US" dirty="0" smtClean="0"/>
          </a:p>
        </p:txBody>
      </p:sp>
      <p:sp>
        <p:nvSpPr>
          <p:cNvPr id="31746" name="Title 1"/>
          <p:cNvSpPr>
            <a:spLocks noGrp="1"/>
          </p:cNvSpPr>
          <p:nvPr>
            <p:ph type="title"/>
          </p:nvPr>
        </p:nvSpPr>
        <p:spPr/>
        <p:txBody>
          <a:bodyPr/>
          <a:lstStyle/>
          <a:p>
            <a:pPr eaLnBrk="1" hangingPunct="1"/>
            <a:r>
              <a:rPr lang="en-US" altLang="en-US" smtClean="0"/>
              <a:t>Answer for #19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normAutofit lnSpcReduction="10000"/>
          </a:bodyPr>
          <a:lstStyle/>
          <a:p>
            <a:pPr eaLnBrk="1" hangingPunct="1">
              <a:lnSpc>
                <a:spcPct val="80000"/>
              </a:lnSpc>
            </a:pPr>
            <a:r>
              <a:rPr lang="en-US" altLang="en-US" sz="2500" b="1" u="sng" dirty="0" smtClean="0"/>
              <a:t>Density and Buoyancy</a:t>
            </a:r>
            <a:endParaRPr lang="en-US" altLang="en-US" sz="2500" dirty="0" smtClean="0"/>
          </a:p>
          <a:p>
            <a:pPr marL="0" indent="0" eaLnBrk="1" hangingPunct="1">
              <a:lnSpc>
                <a:spcPct val="80000"/>
              </a:lnSpc>
              <a:buNone/>
            </a:pPr>
            <a:r>
              <a:rPr lang="en-US" altLang="en-US" sz="2500" b="1" dirty="0" smtClean="0"/>
              <a:t> </a:t>
            </a:r>
            <a:endParaRPr lang="en-US" altLang="en-US" sz="2500" dirty="0" smtClean="0"/>
          </a:p>
          <a:p>
            <a:pPr eaLnBrk="1" hangingPunct="1">
              <a:lnSpc>
                <a:spcPct val="80000"/>
              </a:lnSpc>
            </a:pPr>
            <a:r>
              <a:rPr lang="en-US" altLang="en-US" sz="2500" dirty="0" smtClean="0"/>
              <a:t>21.  When poured into a graduated cylinder, five different liquids will form five layers. Draw  and label the liquids as it will appear from the top to the bottom of the graduated cylinder.</a:t>
            </a:r>
          </a:p>
          <a:p>
            <a:pPr marL="0" indent="0" eaLnBrk="1" hangingPunct="1">
              <a:lnSpc>
                <a:spcPct val="80000"/>
              </a:lnSpc>
              <a:buNone/>
            </a:pPr>
            <a:r>
              <a:rPr lang="en-US" altLang="en-US" sz="2500" dirty="0" smtClean="0"/>
              <a:t> </a:t>
            </a:r>
          </a:p>
          <a:p>
            <a:pPr lvl="1">
              <a:lnSpc>
                <a:spcPct val="80000"/>
              </a:lnSpc>
            </a:pPr>
            <a:r>
              <a:rPr lang="en-US" altLang="en-US" sz="2300" b="1" dirty="0" smtClean="0"/>
              <a:t>Liquid M:  D-  1. 5 g/mL</a:t>
            </a:r>
            <a:endParaRPr lang="en-US" altLang="en-US" sz="2300" dirty="0" smtClean="0"/>
          </a:p>
          <a:p>
            <a:pPr lvl="1">
              <a:lnSpc>
                <a:spcPct val="80000"/>
              </a:lnSpc>
            </a:pPr>
            <a:r>
              <a:rPr lang="en-US" altLang="en-US" sz="2300" b="1" dirty="0" smtClean="0"/>
              <a:t>Liquid  N:  D=  0.7 g/mL</a:t>
            </a:r>
            <a:endParaRPr lang="en-US" altLang="en-US" sz="2300" dirty="0" smtClean="0"/>
          </a:p>
          <a:p>
            <a:pPr lvl="1">
              <a:lnSpc>
                <a:spcPct val="80000"/>
              </a:lnSpc>
            </a:pPr>
            <a:r>
              <a:rPr lang="en-US" altLang="en-US" sz="2300" b="1" dirty="0" smtClean="0"/>
              <a:t>Liquid O:  D= 0.4 g/mL</a:t>
            </a:r>
            <a:endParaRPr lang="en-US" altLang="en-US" sz="2300" dirty="0" smtClean="0"/>
          </a:p>
          <a:p>
            <a:pPr lvl="1">
              <a:lnSpc>
                <a:spcPct val="80000"/>
              </a:lnSpc>
            </a:pPr>
            <a:r>
              <a:rPr lang="en-US" altLang="en-US" sz="2300" b="1" dirty="0" smtClean="0"/>
              <a:t>Liquid P:  D= 1.1 g/mL</a:t>
            </a:r>
            <a:endParaRPr lang="en-US" altLang="en-US" sz="2300" dirty="0" smtClean="0"/>
          </a:p>
          <a:p>
            <a:pPr lvl="1">
              <a:lnSpc>
                <a:spcPct val="80000"/>
              </a:lnSpc>
            </a:pPr>
            <a:r>
              <a:rPr lang="en-US" altLang="en-US" sz="2300" b="1" dirty="0" smtClean="0"/>
              <a:t>Liquid Q:  D= 1.0 g/mL</a:t>
            </a:r>
            <a:r>
              <a:rPr lang="en-US" altLang="en-US" sz="2300" dirty="0" smtClean="0"/>
              <a:t> </a:t>
            </a:r>
          </a:p>
        </p:txBody>
      </p:sp>
      <p:sp>
        <p:nvSpPr>
          <p:cNvPr id="32770" name="Title 1"/>
          <p:cNvSpPr>
            <a:spLocks noGrp="1"/>
          </p:cNvSpPr>
          <p:nvPr>
            <p:ph type="title"/>
          </p:nvPr>
        </p:nvSpPr>
        <p:spPr/>
        <p:txBody>
          <a:bodyPr/>
          <a:lstStyle/>
          <a:p>
            <a:pPr eaLnBrk="1" hangingPunct="1"/>
            <a:r>
              <a:rPr lang="en-US" altLang="en-US" smtClean="0"/>
              <a:t>Question #20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lnSpcReduction="10000"/>
          </a:bodyPr>
          <a:lstStyle/>
          <a:p>
            <a:pPr eaLnBrk="1" hangingPunct="1">
              <a:lnSpc>
                <a:spcPct val="80000"/>
              </a:lnSpc>
            </a:pPr>
            <a:r>
              <a:rPr lang="en-US" altLang="en-US" sz="3000" dirty="0" smtClean="0"/>
              <a:t>Liquid O </a:t>
            </a:r>
            <a:r>
              <a:rPr lang="en-US" altLang="en-US" sz="3000" b="1" dirty="0" smtClean="0"/>
              <a:t>(least dense)</a:t>
            </a:r>
          </a:p>
          <a:p>
            <a:pPr marL="0" indent="0" eaLnBrk="1" hangingPunct="1">
              <a:lnSpc>
                <a:spcPct val="80000"/>
              </a:lnSpc>
              <a:buNone/>
            </a:pPr>
            <a:r>
              <a:rPr lang="en-US" altLang="en-US" sz="3000" dirty="0" smtClean="0"/>
              <a:t> </a:t>
            </a:r>
          </a:p>
          <a:p>
            <a:pPr eaLnBrk="1" hangingPunct="1">
              <a:lnSpc>
                <a:spcPct val="80000"/>
              </a:lnSpc>
            </a:pPr>
            <a:r>
              <a:rPr lang="en-US" altLang="en-US" sz="3000" dirty="0" smtClean="0"/>
              <a:t>Liquid N</a:t>
            </a:r>
          </a:p>
          <a:p>
            <a:pPr marL="0" indent="0" eaLnBrk="1" hangingPunct="1">
              <a:lnSpc>
                <a:spcPct val="80000"/>
              </a:lnSpc>
              <a:buNone/>
            </a:pPr>
            <a:endParaRPr lang="en-US" altLang="en-US" sz="3000" dirty="0" smtClean="0"/>
          </a:p>
          <a:p>
            <a:pPr eaLnBrk="1" hangingPunct="1">
              <a:lnSpc>
                <a:spcPct val="80000"/>
              </a:lnSpc>
            </a:pPr>
            <a:r>
              <a:rPr lang="en-US" altLang="en-US" sz="3000" dirty="0" smtClean="0"/>
              <a:t>Liquid Q</a:t>
            </a:r>
          </a:p>
          <a:p>
            <a:pPr marL="0" indent="0" eaLnBrk="1" hangingPunct="1">
              <a:lnSpc>
                <a:spcPct val="80000"/>
              </a:lnSpc>
              <a:buNone/>
            </a:pPr>
            <a:r>
              <a:rPr lang="en-US" altLang="en-US" sz="3000" dirty="0" smtClean="0"/>
              <a:t> </a:t>
            </a:r>
          </a:p>
          <a:p>
            <a:pPr eaLnBrk="1" hangingPunct="1">
              <a:lnSpc>
                <a:spcPct val="80000"/>
              </a:lnSpc>
            </a:pPr>
            <a:r>
              <a:rPr lang="en-US" altLang="en-US" sz="3000" dirty="0" smtClean="0"/>
              <a:t>Liquid P</a:t>
            </a:r>
          </a:p>
          <a:p>
            <a:pPr marL="0" indent="0" eaLnBrk="1" hangingPunct="1">
              <a:lnSpc>
                <a:spcPct val="80000"/>
              </a:lnSpc>
              <a:buNone/>
            </a:pPr>
            <a:endParaRPr lang="en-US" altLang="en-US" sz="3000" dirty="0" smtClean="0"/>
          </a:p>
          <a:p>
            <a:pPr eaLnBrk="1" hangingPunct="1">
              <a:lnSpc>
                <a:spcPct val="80000"/>
              </a:lnSpc>
            </a:pPr>
            <a:r>
              <a:rPr lang="en-US" altLang="en-US" sz="3000" dirty="0" smtClean="0"/>
              <a:t>Liquid M </a:t>
            </a:r>
            <a:r>
              <a:rPr lang="en-US" altLang="en-US" sz="3000" b="1" dirty="0" smtClean="0"/>
              <a:t>(most dense) </a:t>
            </a:r>
          </a:p>
        </p:txBody>
      </p:sp>
      <p:sp>
        <p:nvSpPr>
          <p:cNvPr id="33794" name="Title 1"/>
          <p:cNvSpPr>
            <a:spLocks noGrp="1"/>
          </p:cNvSpPr>
          <p:nvPr>
            <p:ph type="title"/>
          </p:nvPr>
        </p:nvSpPr>
        <p:spPr/>
        <p:txBody>
          <a:bodyPr/>
          <a:lstStyle/>
          <a:p>
            <a:pPr eaLnBrk="1" hangingPunct="1"/>
            <a:r>
              <a:rPr lang="en-US" altLang="en-US" dirty="0" smtClean="0"/>
              <a:t>Answer for </a:t>
            </a:r>
            <a:r>
              <a:rPr lang="en-US" altLang="en-US" dirty="0" smtClean="0"/>
              <a:t/>
            </a:r>
            <a:br>
              <a:rPr lang="en-US" altLang="en-US" dirty="0" smtClean="0"/>
            </a:br>
            <a:r>
              <a:rPr lang="en-US" altLang="en-US" dirty="0" smtClean="0"/>
              <a:t>Question </a:t>
            </a:r>
            <a:r>
              <a:rPr lang="en-US" altLang="en-US" dirty="0" smtClean="0"/>
              <a:t>#20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685800" y="0"/>
            <a:ext cx="7772400" cy="990600"/>
          </a:xfrm>
        </p:spPr>
        <p:txBody>
          <a:bodyPr/>
          <a:lstStyle/>
          <a:p>
            <a:pPr eaLnBrk="1" hangingPunct="1"/>
            <a:r>
              <a:rPr lang="en-US" altLang="en-US" smtClean="0"/>
              <a:t>C.  Volume of Liquids</a:t>
            </a:r>
          </a:p>
        </p:txBody>
      </p:sp>
      <p:sp>
        <p:nvSpPr>
          <p:cNvPr id="6148" name="Rectangle 4"/>
          <p:cNvSpPr>
            <a:spLocks noGrp="1" noRot="1" noChangeArrowheads="1"/>
          </p:cNvSpPr>
          <p:nvPr>
            <p:ph sz="quarter" idx="13"/>
          </p:nvPr>
        </p:nvSpPr>
        <p:spPr>
          <a:xfrm>
            <a:off x="3523376" y="2617365"/>
            <a:ext cx="4857226" cy="3095538"/>
          </a:xfrm>
        </p:spPr>
        <p:txBody>
          <a:bodyPr>
            <a:normAutofit lnSpcReduction="10000"/>
          </a:bodyPr>
          <a:lstStyle/>
          <a:p>
            <a:pPr eaLnBrk="1" hangingPunct="1"/>
            <a:r>
              <a:rPr lang="en-US" altLang="en-US" dirty="0" smtClean="0"/>
              <a:t>1.  </a:t>
            </a:r>
            <a:r>
              <a:rPr lang="en-US" altLang="en-US" dirty="0" smtClean="0"/>
              <a:t>Definition:  </a:t>
            </a:r>
            <a:r>
              <a:rPr lang="en-US" altLang="en-US" b="1" i="1" dirty="0" smtClean="0"/>
              <a:t>the amount </a:t>
            </a:r>
            <a:r>
              <a:rPr lang="en-US" altLang="en-US" b="1" i="1" dirty="0" smtClean="0"/>
              <a:t>of space an object occupies</a:t>
            </a:r>
            <a:r>
              <a:rPr lang="en-US" altLang="en-US" b="1" i="1" dirty="0" smtClean="0"/>
              <a:t>.</a:t>
            </a:r>
          </a:p>
          <a:p>
            <a:pPr marL="0" indent="0" eaLnBrk="1" hangingPunct="1">
              <a:buNone/>
            </a:pPr>
            <a:endParaRPr lang="en-US" altLang="en-US" b="1" i="1" dirty="0" smtClean="0"/>
          </a:p>
          <a:p>
            <a:pPr eaLnBrk="1" hangingPunct="1"/>
            <a:r>
              <a:rPr lang="en-US" altLang="en-US" dirty="0" smtClean="0"/>
              <a:t>2.  Use milliliter (mL) as the units for liquids</a:t>
            </a:r>
            <a:r>
              <a:rPr lang="en-US" altLang="en-US" dirty="0" smtClean="0"/>
              <a:t>.</a:t>
            </a:r>
          </a:p>
          <a:p>
            <a:pPr marL="0" indent="0" eaLnBrk="1" hangingPunct="1">
              <a:buNone/>
            </a:pPr>
            <a:endParaRPr lang="en-US" altLang="en-US" dirty="0" smtClean="0"/>
          </a:p>
          <a:p>
            <a:pPr eaLnBrk="1" hangingPunct="1"/>
            <a:r>
              <a:rPr lang="en-US" altLang="en-US" dirty="0" smtClean="0"/>
              <a:t>3.  Use graduated cylinder to measure volume.</a:t>
            </a:r>
          </a:p>
        </p:txBody>
      </p:sp>
      <p:pic>
        <p:nvPicPr>
          <p:cNvPr id="512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832" y="3080856"/>
            <a:ext cx="1295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8">
                                            <p:txEl>
                                              <p:pRg st="4" end="4"/>
                                            </p:txEl>
                                          </p:spTgt>
                                        </p:tgtEl>
                                        <p:attrNameLst>
                                          <p:attrName>style.visibility</p:attrName>
                                        </p:attrNameLst>
                                      </p:cBhvr>
                                      <p:to>
                                        <p:strVal val="visible"/>
                                      </p:to>
                                    </p:set>
                                    <p:anim calcmode="lin" valueType="num">
                                      <p:cBhvr additive="base">
                                        <p:cTn id="19" dur="500" fill="hold"/>
                                        <p:tgtEl>
                                          <p:spTgt spid="614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0" y="0"/>
            <a:ext cx="9144000" cy="1447800"/>
          </a:xfrm>
        </p:spPr>
        <p:txBody>
          <a:bodyPr/>
          <a:lstStyle/>
          <a:p>
            <a:pPr eaLnBrk="1" hangingPunct="1"/>
            <a:r>
              <a:rPr lang="en-US" altLang="en-US" smtClean="0"/>
              <a:t>D.  Volume with Water Displacement </a:t>
            </a:r>
          </a:p>
        </p:txBody>
      </p:sp>
      <p:sp>
        <p:nvSpPr>
          <p:cNvPr id="7172" name="Rectangle 4"/>
          <p:cNvSpPr>
            <a:spLocks noGrp="1" noRot="1" noChangeArrowheads="1"/>
          </p:cNvSpPr>
          <p:nvPr>
            <p:ph sz="quarter" idx="13"/>
          </p:nvPr>
        </p:nvSpPr>
        <p:spPr>
          <a:xfrm>
            <a:off x="381000" y="2297185"/>
            <a:ext cx="5164123" cy="2375482"/>
          </a:xfrm>
        </p:spPr>
        <p:txBody>
          <a:bodyPr/>
          <a:lstStyle/>
          <a:p>
            <a:pPr eaLnBrk="1" hangingPunct="1"/>
            <a:r>
              <a:rPr lang="en-US" altLang="en-US" dirty="0" smtClean="0"/>
              <a:t>1.  For </a:t>
            </a:r>
            <a:r>
              <a:rPr lang="en-US" altLang="en-US" b="1" i="1" dirty="0" smtClean="0"/>
              <a:t>irregular shaped </a:t>
            </a:r>
            <a:r>
              <a:rPr lang="en-US" altLang="en-US" dirty="0" smtClean="0"/>
              <a:t>solids,</a:t>
            </a:r>
          </a:p>
          <a:p>
            <a:pPr marL="0" indent="0" eaLnBrk="1" hangingPunct="1">
              <a:buNone/>
            </a:pPr>
            <a:r>
              <a:rPr lang="en-US" altLang="en-US" dirty="0"/>
              <a:t> </a:t>
            </a:r>
            <a:r>
              <a:rPr lang="en-US" altLang="en-US" dirty="0" smtClean="0"/>
              <a:t>         use </a:t>
            </a:r>
            <a:r>
              <a:rPr lang="en-US" altLang="en-US" dirty="0" smtClean="0"/>
              <a:t>water displacement</a:t>
            </a:r>
          </a:p>
          <a:p>
            <a:pPr eaLnBrk="1" hangingPunct="1"/>
            <a:r>
              <a:rPr lang="en-US" altLang="en-US" dirty="0" smtClean="0"/>
              <a:t>2. volume after </a:t>
            </a:r>
            <a:r>
              <a:rPr lang="en-US" altLang="en-US" dirty="0" smtClean="0"/>
              <a:t>minus</a:t>
            </a:r>
          </a:p>
          <a:p>
            <a:pPr marL="0" indent="0" eaLnBrk="1" hangingPunct="1">
              <a:buNone/>
            </a:pPr>
            <a:r>
              <a:rPr lang="en-US" altLang="en-US" dirty="0"/>
              <a:t> </a:t>
            </a:r>
            <a:r>
              <a:rPr lang="en-US" altLang="en-US" dirty="0" smtClean="0"/>
              <a:t>        volume </a:t>
            </a:r>
            <a:r>
              <a:rPr lang="en-US" altLang="en-US" dirty="0" smtClean="0"/>
              <a:t>before</a:t>
            </a:r>
          </a:p>
          <a:p>
            <a:pPr eaLnBrk="1" hangingPunct="1">
              <a:buFont typeface="Wingdings" charset="2"/>
              <a:buNone/>
            </a:pPr>
            <a:r>
              <a:rPr lang="en-US" altLang="en-US" dirty="0" smtClean="0"/>
              <a:t>              </a:t>
            </a:r>
            <a:r>
              <a:rPr lang="en-US" altLang="en-US" b="1" dirty="0" smtClean="0"/>
              <a:t>65 mL- 42 mL= 23 mL</a:t>
            </a:r>
          </a:p>
        </p:txBody>
      </p:sp>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699" y="2737607"/>
            <a:ext cx="2971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calcmode="lin" valueType="num">
                                      <p:cBhvr additive="base">
                                        <p:cTn id="7" dur="500" fill="hold"/>
                                        <p:tgtEl>
                                          <p:spTgt spid="717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2">
                                            <p:txEl>
                                              <p:pRg st="1" end="1"/>
                                            </p:txEl>
                                          </p:spTgt>
                                        </p:tgtEl>
                                        <p:attrNameLst>
                                          <p:attrName>style.visibility</p:attrName>
                                        </p:attrNameLst>
                                      </p:cBhvr>
                                      <p:to>
                                        <p:strVal val="visible"/>
                                      </p:to>
                                    </p:set>
                                    <p:anim calcmode="lin" valueType="num">
                                      <p:cBhvr additive="base">
                                        <p:cTn id="13" dur="500" fill="hold"/>
                                        <p:tgtEl>
                                          <p:spTgt spid="717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2">
                                            <p:txEl>
                                              <p:pRg st="2" end="2"/>
                                            </p:txEl>
                                          </p:spTgt>
                                        </p:tgtEl>
                                        <p:attrNameLst>
                                          <p:attrName>style.visibility</p:attrName>
                                        </p:attrNameLst>
                                      </p:cBhvr>
                                      <p:to>
                                        <p:strVal val="visible"/>
                                      </p:to>
                                    </p:set>
                                    <p:anim calcmode="lin" valueType="num">
                                      <p:cBhvr additive="base">
                                        <p:cTn id="19" dur="500" fill="hold"/>
                                        <p:tgtEl>
                                          <p:spTgt spid="717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2">
                                            <p:txEl>
                                              <p:pRg st="3" end="3"/>
                                            </p:txEl>
                                          </p:spTgt>
                                        </p:tgtEl>
                                        <p:attrNameLst>
                                          <p:attrName>style.visibility</p:attrName>
                                        </p:attrNameLst>
                                      </p:cBhvr>
                                      <p:to>
                                        <p:strVal val="visible"/>
                                      </p:to>
                                    </p:set>
                                    <p:anim calcmode="lin" valueType="num">
                                      <p:cBhvr additive="base">
                                        <p:cTn id="25" dur="500" fill="hold"/>
                                        <p:tgtEl>
                                          <p:spTgt spid="717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2">
                                            <p:txEl>
                                              <p:pRg st="4" end="4"/>
                                            </p:txEl>
                                          </p:spTgt>
                                        </p:tgtEl>
                                        <p:attrNameLst>
                                          <p:attrName>style.visibility</p:attrName>
                                        </p:attrNameLst>
                                      </p:cBhvr>
                                      <p:to>
                                        <p:strVal val="visible"/>
                                      </p:to>
                                    </p:set>
                                    <p:anim calcmode="lin" valueType="num">
                                      <p:cBhvr additive="base">
                                        <p:cTn id="31" dur="500" fill="hold"/>
                                        <p:tgtEl>
                                          <p:spTgt spid="717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0" y="0"/>
            <a:ext cx="8839200" cy="1371600"/>
          </a:xfrm>
        </p:spPr>
        <p:txBody>
          <a:bodyPr rtlCol="0">
            <a:normAutofit fontScale="90000"/>
          </a:bodyPr>
          <a:lstStyle/>
          <a:p>
            <a:pPr eaLnBrk="1" fontAlgn="auto" hangingPunct="1">
              <a:spcAft>
                <a:spcPts val="0"/>
              </a:spcAft>
              <a:defRPr/>
            </a:pPr>
            <a:r>
              <a:rPr lang="en-US" dirty="0" smtClean="0">
                <a:ea typeface="+mj-ea"/>
              </a:rPr>
              <a:t>E.  </a:t>
            </a:r>
            <a:r>
              <a:rPr lang="en-US" sz="4000" dirty="0" smtClean="0">
                <a:ea typeface="+mj-ea"/>
              </a:rPr>
              <a:t>Volume of </a:t>
            </a:r>
            <a:r>
              <a:rPr lang="en-US" sz="4000" dirty="0" smtClean="0">
                <a:ea typeface="+mj-ea"/>
              </a:rPr>
              <a:t>a</a:t>
            </a:r>
            <a:br>
              <a:rPr lang="en-US" sz="4000" dirty="0" smtClean="0">
                <a:ea typeface="+mj-ea"/>
              </a:rPr>
            </a:br>
            <a:r>
              <a:rPr lang="en-US" sz="4000" dirty="0" smtClean="0">
                <a:ea typeface="+mj-ea"/>
              </a:rPr>
              <a:t>Regular </a:t>
            </a:r>
            <a:r>
              <a:rPr lang="en-US" sz="4000" dirty="0" smtClean="0">
                <a:ea typeface="+mj-ea"/>
              </a:rPr>
              <a:t>Shaped Solid</a:t>
            </a:r>
          </a:p>
        </p:txBody>
      </p:sp>
      <p:sp>
        <p:nvSpPr>
          <p:cNvPr id="8196" name="Rectangle 4"/>
          <p:cNvSpPr>
            <a:spLocks noGrp="1" noRot="1" noChangeArrowheads="1"/>
          </p:cNvSpPr>
          <p:nvPr>
            <p:ph sz="quarter" idx="13"/>
          </p:nvPr>
        </p:nvSpPr>
        <p:spPr>
          <a:xfrm>
            <a:off x="594221" y="2399251"/>
            <a:ext cx="8382000" cy="3574409"/>
          </a:xfrm>
        </p:spPr>
        <p:txBody>
          <a:bodyPr/>
          <a:lstStyle/>
          <a:p>
            <a:pPr marL="533400" indent="-533400" eaLnBrk="1" hangingPunct="1">
              <a:buFont typeface="Times" charset="0"/>
              <a:buAutoNum type="arabicPeriod"/>
            </a:pPr>
            <a:r>
              <a:rPr lang="en-US" altLang="en-US" dirty="0" smtClean="0"/>
              <a:t>For a rectangle, use </a:t>
            </a:r>
          </a:p>
          <a:p>
            <a:pPr marL="533400" indent="-533400" eaLnBrk="1" hangingPunct="1">
              <a:buFont typeface="Times" charset="0"/>
              <a:buNone/>
            </a:pPr>
            <a:r>
              <a:rPr lang="en-US" altLang="en-US" dirty="0" smtClean="0"/>
              <a:t>       </a:t>
            </a:r>
            <a:r>
              <a:rPr lang="en-US" altLang="en-US" b="1" dirty="0" smtClean="0"/>
              <a:t>V = Length </a:t>
            </a:r>
            <a:r>
              <a:rPr lang="en-US" altLang="en-US" b="1" dirty="0" smtClean="0"/>
              <a:t>x Width x Height</a:t>
            </a:r>
          </a:p>
          <a:p>
            <a:pPr marL="533400" indent="-533400" eaLnBrk="1" hangingPunct="1">
              <a:buFont typeface="Wingdings" charset="2"/>
              <a:buNone/>
            </a:pPr>
            <a:r>
              <a:rPr lang="en-US" altLang="en-US" dirty="0" smtClean="0"/>
              <a:t>2.   Ex.   L=  3 cm</a:t>
            </a:r>
          </a:p>
          <a:p>
            <a:pPr marL="533400" indent="-533400" eaLnBrk="1" hangingPunct="1">
              <a:buFont typeface="Wingdings" charset="2"/>
              <a:buNone/>
            </a:pPr>
            <a:r>
              <a:rPr lang="en-US" altLang="en-US" dirty="0" smtClean="0"/>
              <a:t>             W= 2 cm</a:t>
            </a:r>
          </a:p>
          <a:p>
            <a:pPr marL="533400" indent="-533400" eaLnBrk="1" hangingPunct="1">
              <a:buFont typeface="Wingdings" charset="2"/>
              <a:buNone/>
            </a:pPr>
            <a:r>
              <a:rPr lang="en-US" altLang="en-US" dirty="0" smtClean="0"/>
              <a:t>              H = 2 cm</a:t>
            </a:r>
          </a:p>
          <a:p>
            <a:pPr marL="533400" indent="-533400" eaLnBrk="1" hangingPunct="1">
              <a:buFont typeface="Wingdings" charset="2"/>
              <a:buNone/>
            </a:pPr>
            <a:r>
              <a:rPr lang="en-US" altLang="en-US" dirty="0" smtClean="0"/>
              <a:t>  V= 3 cm x 2 cm x 2cm = 12 cm</a:t>
            </a:r>
            <a:r>
              <a:rPr lang="en-US" altLang="en-US" baseline="30000" dirty="0" smtClean="0"/>
              <a:t>3</a:t>
            </a:r>
            <a:r>
              <a:rPr lang="en-US" altLang="en-US" dirty="0" smtClean="0"/>
              <a:t> </a:t>
            </a:r>
          </a:p>
        </p:txBody>
      </p:sp>
      <p:pic>
        <p:nvPicPr>
          <p:cNvPr id="717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803323"/>
            <a:ext cx="3962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additive="base">
                                        <p:cTn id="7" dur="500" fill="hold"/>
                                        <p:tgtEl>
                                          <p:spTgt spid="819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6">
                                            <p:txEl>
                                              <p:pRg st="1" end="1"/>
                                            </p:txEl>
                                          </p:spTgt>
                                        </p:tgtEl>
                                        <p:attrNameLst>
                                          <p:attrName>style.visibility</p:attrName>
                                        </p:attrNameLst>
                                      </p:cBhvr>
                                      <p:to>
                                        <p:strVal val="visible"/>
                                      </p:to>
                                    </p:set>
                                    <p:anim calcmode="lin" valueType="num">
                                      <p:cBhvr additive="base">
                                        <p:cTn id="13" dur="500" fill="hold"/>
                                        <p:tgtEl>
                                          <p:spTgt spid="819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6">
                                            <p:txEl>
                                              <p:pRg st="2" end="2"/>
                                            </p:txEl>
                                          </p:spTgt>
                                        </p:tgtEl>
                                        <p:attrNameLst>
                                          <p:attrName>style.visibility</p:attrName>
                                        </p:attrNameLst>
                                      </p:cBhvr>
                                      <p:to>
                                        <p:strVal val="visible"/>
                                      </p:to>
                                    </p:set>
                                    <p:anim calcmode="lin" valueType="num">
                                      <p:cBhvr additive="base">
                                        <p:cTn id="19" dur="500" fill="hold"/>
                                        <p:tgtEl>
                                          <p:spTgt spid="819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6">
                                            <p:txEl>
                                              <p:pRg st="3" end="3"/>
                                            </p:txEl>
                                          </p:spTgt>
                                        </p:tgtEl>
                                        <p:attrNameLst>
                                          <p:attrName>style.visibility</p:attrName>
                                        </p:attrNameLst>
                                      </p:cBhvr>
                                      <p:to>
                                        <p:strVal val="visible"/>
                                      </p:to>
                                    </p:set>
                                    <p:anim calcmode="lin" valueType="num">
                                      <p:cBhvr additive="base">
                                        <p:cTn id="25" dur="500" fill="hold"/>
                                        <p:tgtEl>
                                          <p:spTgt spid="819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6">
                                            <p:txEl>
                                              <p:pRg st="4" end="4"/>
                                            </p:txEl>
                                          </p:spTgt>
                                        </p:tgtEl>
                                        <p:attrNameLst>
                                          <p:attrName>style.visibility</p:attrName>
                                        </p:attrNameLst>
                                      </p:cBhvr>
                                      <p:to>
                                        <p:strVal val="visible"/>
                                      </p:to>
                                    </p:set>
                                    <p:anim calcmode="lin" valueType="num">
                                      <p:cBhvr additive="base">
                                        <p:cTn id="31" dur="500" fill="hold"/>
                                        <p:tgtEl>
                                          <p:spTgt spid="819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6">
                                            <p:txEl>
                                              <p:pRg st="5" end="5"/>
                                            </p:txEl>
                                          </p:spTgt>
                                        </p:tgtEl>
                                        <p:attrNameLst>
                                          <p:attrName>style.visibility</p:attrName>
                                        </p:attrNameLst>
                                      </p:cBhvr>
                                      <p:to>
                                        <p:strVal val="visible"/>
                                      </p:to>
                                    </p:set>
                                    <p:anim calcmode="lin" valueType="num">
                                      <p:cBhvr additive="base">
                                        <p:cTn id="37" dur="500" fill="hold"/>
                                        <p:tgtEl>
                                          <p:spTgt spid="819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6">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685800" y="0"/>
            <a:ext cx="7772400" cy="1219200"/>
          </a:xfrm>
        </p:spPr>
        <p:txBody>
          <a:bodyPr/>
          <a:lstStyle/>
          <a:p>
            <a:pPr eaLnBrk="1" hangingPunct="1"/>
            <a:r>
              <a:rPr lang="en-US" altLang="en-US" sz="4000" smtClean="0"/>
              <a:t/>
            </a:r>
            <a:br>
              <a:rPr lang="en-US" altLang="en-US" sz="4000" smtClean="0"/>
            </a:br>
            <a:r>
              <a:rPr lang="en-US" altLang="en-US" sz="4000" smtClean="0"/>
              <a:t>F.  Density</a:t>
            </a:r>
          </a:p>
        </p:txBody>
      </p:sp>
      <p:sp>
        <p:nvSpPr>
          <p:cNvPr id="9220" name="Rectangle 4"/>
          <p:cNvSpPr>
            <a:spLocks noGrp="1" noRot="1" noChangeArrowheads="1"/>
          </p:cNvSpPr>
          <p:nvPr>
            <p:ph sz="quarter" idx="13"/>
          </p:nvPr>
        </p:nvSpPr>
        <p:spPr>
          <a:xfrm>
            <a:off x="838200" y="2567031"/>
            <a:ext cx="8238688" cy="3909969"/>
          </a:xfrm>
        </p:spPr>
        <p:txBody>
          <a:bodyPr/>
          <a:lstStyle/>
          <a:p>
            <a:pPr marL="533400" indent="-533400" eaLnBrk="1" hangingPunct="1">
              <a:lnSpc>
                <a:spcPct val="90000"/>
              </a:lnSpc>
              <a:buFont typeface="Wingdings" charset="2"/>
              <a:buNone/>
            </a:pPr>
            <a:r>
              <a:rPr lang="en-US" altLang="en-US" dirty="0" smtClean="0"/>
              <a:t>1.  Density is </a:t>
            </a:r>
            <a:r>
              <a:rPr lang="en-US" altLang="en-US" b="1" i="1" dirty="0" smtClean="0"/>
              <a:t>the amount of matter in a given volume.</a:t>
            </a:r>
          </a:p>
          <a:p>
            <a:pPr marL="533400" indent="-533400" eaLnBrk="1" hangingPunct="1">
              <a:lnSpc>
                <a:spcPct val="90000"/>
              </a:lnSpc>
              <a:buFont typeface="Wingdings" charset="2"/>
              <a:buNone/>
            </a:pPr>
            <a:r>
              <a:rPr lang="en-US" altLang="en-US" dirty="0" smtClean="0"/>
              <a:t>2.  Density = </a:t>
            </a:r>
            <a:r>
              <a:rPr lang="en-US" altLang="en-US" b="1" u="sng" dirty="0" smtClean="0"/>
              <a:t>Mass</a:t>
            </a:r>
          </a:p>
          <a:p>
            <a:pPr marL="533400" indent="-533400" eaLnBrk="1" hangingPunct="1">
              <a:lnSpc>
                <a:spcPct val="90000"/>
              </a:lnSpc>
              <a:buFont typeface="Wingdings" charset="2"/>
              <a:buNone/>
            </a:pPr>
            <a:r>
              <a:rPr lang="en-US" altLang="en-US" dirty="0" smtClean="0"/>
              <a:t>                    </a:t>
            </a:r>
            <a:r>
              <a:rPr lang="en-US" altLang="en-US" b="1" dirty="0" smtClean="0"/>
              <a:t>Volume</a:t>
            </a:r>
            <a:endParaRPr lang="en-US" altLang="en-US" dirty="0" smtClean="0"/>
          </a:p>
          <a:p>
            <a:pPr marL="533400" indent="-533400" eaLnBrk="1" hangingPunct="1">
              <a:lnSpc>
                <a:spcPct val="90000"/>
              </a:lnSpc>
              <a:buFont typeface="Times" charset="0"/>
              <a:buNone/>
            </a:pPr>
            <a:r>
              <a:rPr lang="en-US" altLang="en-US" dirty="0" smtClean="0"/>
              <a:t>3.  Ex.  M = 48 g, V = 6 mL</a:t>
            </a:r>
          </a:p>
          <a:p>
            <a:pPr marL="533400" indent="-533400" eaLnBrk="1" hangingPunct="1">
              <a:lnSpc>
                <a:spcPct val="90000"/>
              </a:lnSpc>
              <a:buFont typeface="Times" charset="0"/>
              <a:buNone/>
            </a:pPr>
            <a:r>
              <a:rPr lang="en-US" altLang="en-US" dirty="0" smtClean="0"/>
              <a:t>     D= </a:t>
            </a:r>
            <a:r>
              <a:rPr lang="en-US" altLang="en-US" u="sng" dirty="0" smtClean="0"/>
              <a:t>48 g</a:t>
            </a:r>
            <a:r>
              <a:rPr lang="en-US" altLang="en-US" dirty="0" smtClean="0"/>
              <a:t>  = 8 g/mL</a:t>
            </a:r>
          </a:p>
          <a:p>
            <a:pPr marL="533400" indent="-533400" eaLnBrk="1" hangingPunct="1">
              <a:lnSpc>
                <a:spcPct val="90000"/>
              </a:lnSpc>
              <a:buFont typeface="Times" charset="0"/>
              <a:buNone/>
            </a:pPr>
            <a:r>
              <a:rPr lang="en-US" altLang="en-US" dirty="0" smtClean="0"/>
              <a:t>            6 mL</a:t>
            </a:r>
          </a:p>
          <a:p>
            <a:pPr marL="533400" indent="-533400" eaLnBrk="1" hangingPunct="1">
              <a:lnSpc>
                <a:spcPct val="90000"/>
              </a:lnSpc>
              <a:buFont typeface="Times" charset="0"/>
              <a:buAutoNum type="arabicPeriod" startAt="4"/>
            </a:pPr>
            <a:r>
              <a:rPr lang="en-US" altLang="en-US" dirty="0" smtClean="0"/>
              <a:t>Ex.  M= 30 g, V= 10 cm</a:t>
            </a:r>
            <a:r>
              <a:rPr lang="en-US" altLang="en-US" baseline="30000" dirty="0" smtClean="0"/>
              <a:t>3</a:t>
            </a:r>
          </a:p>
          <a:p>
            <a:pPr marL="533400" indent="-533400" eaLnBrk="1" hangingPunct="1">
              <a:lnSpc>
                <a:spcPct val="90000"/>
              </a:lnSpc>
              <a:buFont typeface="Times" charset="0"/>
              <a:buNone/>
            </a:pPr>
            <a:r>
              <a:rPr lang="en-US" altLang="en-US" dirty="0" smtClean="0"/>
              <a:t>     D= </a:t>
            </a:r>
            <a:r>
              <a:rPr lang="en-US" altLang="en-US" u="sng" dirty="0" smtClean="0"/>
              <a:t>30 g</a:t>
            </a:r>
            <a:r>
              <a:rPr lang="en-US" altLang="en-US" dirty="0" smtClean="0"/>
              <a:t>  = 3 g/cm</a:t>
            </a:r>
            <a:r>
              <a:rPr lang="en-US" altLang="en-US" baseline="30000" dirty="0" smtClean="0"/>
              <a:t>3</a:t>
            </a:r>
          </a:p>
          <a:p>
            <a:pPr marL="533400" indent="-533400" eaLnBrk="1" hangingPunct="1">
              <a:lnSpc>
                <a:spcPct val="90000"/>
              </a:lnSpc>
              <a:buFont typeface="Times" charset="0"/>
              <a:buNone/>
            </a:pPr>
            <a:r>
              <a:rPr lang="en-US" altLang="en-US" dirty="0" smtClean="0"/>
              <a:t>          10 cm</a:t>
            </a:r>
            <a:r>
              <a:rPr lang="en-US" altLang="en-US" baseline="30000" dirty="0" smtClean="0"/>
              <a:t>3</a:t>
            </a: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 calcmode="lin" valueType="num">
                                      <p:cBhvr additive="base">
                                        <p:cTn id="7"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2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0">
                                            <p:txEl>
                                              <p:pRg st="1" end="1"/>
                                            </p:txEl>
                                          </p:spTgt>
                                        </p:tgtEl>
                                        <p:attrNameLst>
                                          <p:attrName>style.visibility</p:attrName>
                                        </p:attrNameLst>
                                      </p:cBhvr>
                                      <p:to>
                                        <p:strVal val="visible"/>
                                      </p:to>
                                    </p:set>
                                    <p:anim calcmode="lin" valueType="num">
                                      <p:cBhvr additive="base">
                                        <p:cTn id="13" dur="500" fill="hold"/>
                                        <p:tgtEl>
                                          <p:spTgt spid="922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2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0">
                                            <p:txEl>
                                              <p:pRg st="2" end="2"/>
                                            </p:txEl>
                                          </p:spTgt>
                                        </p:tgtEl>
                                        <p:attrNameLst>
                                          <p:attrName>style.visibility</p:attrName>
                                        </p:attrNameLst>
                                      </p:cBhvr>
                                      <p:to>
                                        <p:strVal val="visible"/>
                                      </p:to>
                                    </p:set>
                                    <p:anim calcmode="lin" valueType="num">
                                      <p:cBhvr additive="base">
                                        <p:cTn id="19" dur="500" fill="hold"/>
                                        <p:tgtEl>
                                          <p:spTgt spid="922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2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0">
                                            <p:txEl>
                                              <p:pRg st="3" end="3"/>
                                            </p:txEl>
                                          </p:spTgt>
                                        </p:tgtEl>
                                        <p:attrNameLst>
                                          <p:attrName>style.visibility</p:attrName>
                                        </p:attrNameLst>
                                      </p:cBhvr>
                                      <p:to>
                                        <p:strVal val="visible"/>
                                      </p:to>
                                    </p:set>
                                    <p:anim calcmode="lin" valueType="num">
                                      <p:cBhvr additive="base">
                                        <p:cTn id="25" dur="500" fill="hold"/>
                                        <p:tgtEl>
                                          <p:spTgt spid="922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2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0">
                                            <p:txEl>
                                              <p:pRg st="4" end="4"/>
                                            </p:txEl>
                                          </p:spTgt>
                                        </p:tgtEl>
                                        <p:attrNameLst>
                                          <p:attrName>style.visibility</p:attrName>
                                        </p:attrNameLst>
                                      </p:cBhvr>
                                      <p:to>
                                        <p:strVal val="visible"/>
                                      </p:to>
                                    </p:set>
                                    <p:anim calcmode="lin" valueType="num">
                                      <p:cBhvr additive="base">
                                        <p:cTn id="31" dur="500" fill="hold"/>
                                        <p:tgtEl>
                                          <p:spTgt spid="922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2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220">
                                            <p:txEl>
                                              <p:pRg st="5" end="5"/>
                                            </p:txEl>
                                          </p:spTgt>
                                        </p:tgtEl>
                                        <p:attrNameLst>
                                          <p:attrName>style.visibility</p:attrName>
                                        </p:attrNameLst>
                                      </p:cBhvr>
                                      <p:to>
                                        <p:strVal val="visible"/>
                                      </p:to>
                                    </p:set>
                                    <p:anim calcmode="lin" valueType="num">
                                      <p:cBhvr additive="base">
                                        <p:cTn id="37" dur="500" fill="hold"/>
                                        <p:tgtEl>
                                          <p:spTgt spid="922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20">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220">
                                            <p:txEl>
                                              <p:pRg st="6" end="6"/>
                                            </p:txEl>
                                          </p:spTgt>
                                        </p:tgtEl>
                                        <p:attrNameLst>
                                          <p:attrName>style.visibility</p:attrName>
                                        </p:attrNameLst>
                                      </p:cBhvr>
                                      <p:to>
                                        <p:strVal val="visible"/>
                                      </p:to>
                                    </p:set>
                                    <p:anim calcmode="lin" valueType="num">
                                      <p:cBhvr additive="base">
                                        <p:cTn id="43" dur="500" fill="hold"/>
                                        <p:tgtEl>
                                          <p:spTgt spid="922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20">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220">
                                            <p:txEl>
                                              <p:pRg st="7" end="7"/>
                                            </p:txEl>
                                          </p:spTgt>
                                        </p:tgtEl>
                                        <p:attrNameLst>
                                          <p:attrName>style.visibility</p:attrName>
                                        </p:attrNameLst>
                                      </p:cBhvr>
                                      <p:to>
                                        <p:strVal val="visible"/>
                                      </p:to>
                                    </p:set>
                                    <p:anim calcmode="lin" valueType="num">
                                      <p:cBhvr additive="base">
                                        <p:cTn id="49" dur="500" fill="hold"/>
                                        <p:tgtEl>
                                          <p:spTgt spid="922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220">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9220">
                                            <p:txEl>
                                              <p:pRg st="8" end="8"/>
                                            </p:txEl>
                                          </p:spTgt>
                                        </p:tgtEl>
                                        <p:attrNameLst>
                                          <p:attrName>style.visibility</p:attrName>
                                        </p:attrNameLst>
                                      </p:cBhvr>
                                      <p:to>
                                        <p:strVal val="visible"/>
                                      </p:to>
                                    </p:set>
                                    <p:anim calcmode="lin" valueType="num">
                                      <p:cBhvr additive="base">
                                        <p:cTn id="55" dur="500" fill="hold"/>
                                        <p:tgtEl>
                                          <p:spTgt spid="9220">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9220">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0" y="381000"/>
            <a:ext cx="9144000" cy="1676400"/>
          </a:xfrm>
        </p:spPr>
        <p:txBody>
          <a:bodyPr/>
          <a:lstStyle/>
          <a:p>
            <a:pPr marL="838200" indent="-838200" eaLnBrk="1" hangingPunct="1">
              <a:buFont typeface="Times" charset="0"/>
              <a:buAutoNum type="alphaUcPeriod" startAt="7"/>
            </a:pPr>
            <a:r>
              <a:rPr lang="en-US" altLang="en-US" sz="3600" dirty="0" smtClean="0"/>
              <a:t>Relationship between density, </a:t>
            </a:r>
            <a:br>
              <a:rPr lang="en-US" altLang="en-US" sz="3600" dirty="0" smtClean="0"/>
            </a:br>
            <a:r>
              <a:rPr lang="en-US" altLang="en-US" sz="3600" dirty="0" smtClean="0"/>
              <a:t>mass, and volume</a:t>
            </a:r>
          </a:p>
        </p:txBody>
      </p:sp>
      <p:sp>
        <p:nvSpPr>
          <p:cNvPr id="10244" name="Rectangle 4"/>
          <p:cNvSpPr>
            <a:spLocks noGrp="1" noRot="1" noChangeArrowheads="1"/>
          </p:cNvSpPr>
          <p:nvPr>
            <p:ph sz="quarter" idx="13"/>
          </p:nvPr>
        </p:nvSpPr>
        <p:spPr>
          <a:xfrm>
            <a:off x="592123" y="2659310"/>
            <a:ext cx="8077200" cy="2843868"/>
          </a:xfrm>
        </p:spPr>
        <p:txBody>
          <a:bodyPr/>
          <a:lstStyle/>
          <a:p>
            <a:pPr marL="533400" indent="-533400" eaLnBrk="1" hangingPunct="1">
              <a:buFont typeface="Times" charset="0"/>
              <a:buAutoNum type="arabicPeriod"/>
            </a:pPr>
            <a:r>
              <a:rPr lang="en-US" altLang="en-US" dirty="0" smtClean="0"/>
              <a:t>Mass and density are directly related.  </a:t>
            </a:r>
            <a:r>
              <a:rPr lang="en-US" altLang="en-US" b="1" dirty="0" smtClean="0"/>
              <a:t>If mass increases, density increases.</a:t>
            </a:r>
          </a:p>
          <a:p>
            <a:pPr marL="533400" indent="-533400" eaLnBrk="1" hangingPunct="1">
              <a:buFont typeface="Times" charset="0"/>
              <a:buNone/>
            </a:pPr>
            <a:r>
              <a:rPr lang="en-US" altLang="en-US" dirty="0" smtClean="0"/>
              <a:t>2.   Volume and density are inversely related.  </a:t>
            </a:r>
            <a:r>
              <a:rPr lang="en-US" altLang="en-US" b="1" dirty="0" smtClean="0"/>
              <a:t>If volume increases, density decreases.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 calcmode="lin" valueType="num">
                                      <p:cBhvr additive="base">
                                        <p:cTn id="7" dur="500" fill="hold"/>
                                        <p:tgtEl>
                                          <p:spTgt spid="1024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4">
                                            <p:txEl>
                                              <p:pRg st="1" end="1"/>
                                            </p:txEl>
                                          </p:spTgt>
                                        </p:tgtEl>
                                        <p:attrNameLst>
                                          <p:attrName>style.visibility</p:attrName>
                                        </p:attrNameLst>
                                      </p:cBhvr>
                                      <p:to>
                                        <p:strVal val="visible"/>
                                      </p:to>
                                    </p:set>
                                    <p:anim calcmode="lin" valueType="num">
                                      <p:cBhvr additive="base">
                                        <p:cTn id="13" dur="500" fill="hold"/>
                                        <p:tgtEl>
                                          <p:spTgt spid="1024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0" y="0"/>
            <a:ext cx="8839200" cy="1828800"/>
          </a:xfrm>
        </p:spPr>
        <p:txBody>
          <a:bodyPr/>
          <a:lstStyle/>
          <a:p>
            <a:pPr eaLnBrk="1" hangingPunct="1"/>
            <a:r>
              <a:rPr lang="en-US" altLang="en-US" smtClean="0"/>
              <a:t>H.  Density is used to identify substances.</a:t>
            </a:r>
          </a:p>
        </p:txBody>
      </p:sp>
      <p:sp>
        <p:nvSpPr>
          <p:cNvPr id="11268" name="Rectangle 4"/>
          <p:cNvSpPr>
            <a:spLocks noGrp="1" noRot="1" noChangeArrowheads="1"/>
          </p:cNvSpPr>
          <p:nvPr>
            <p:ph sz="quarter" idx="13"/>
          </p:nvPr>
        </p:nvSpPr>
        <p:spPr>
          <a:xfrm>
            <a:off x="701180" y="2577517"/>
            <a:ext cx="7848600" cy="3521279"/>
          </a:xfrm>
        </p:spPr>
        <p:txBody>
          <a:bodyPr/>
          <a:lstStyle/>
          <a:p>
            <a:pPr marL="533400" indent="-533400" eaLnBrk="1" hangingPunct="1">
              <a:buFont typeface="Times" charset="0"/>
              <a:buAutoNum type="arabicPeriod"/>
            </a:pPr>
            <a:r>
              <a:rPr lang="en-US" altLang="en-US" b="1" dirty="0" smtClean="0"/>
              <a:t>Each substance has its own density.</a:t>
            </a:r>
          </a:p>
          <a:p>
            <a:pPr marL="533400" indent="-533400" eaLnBrk="1" hangingPunct="1">
              <a:buFont typeface="Wingdings" charset="2"/>
              <a:buNone/>
            </a:pPr>
            <a:r>
              <a:rPr lang="en-US" altLang="en-US" dirty="0" smtClean="0"/>
              <a:t>2.  </a:t>
            </a:r>
            <a:r>
              <a:rPr lang="en-US" altLang="en-US" dirty="0" smtClean="0"/>
              <a:t>	Examples:</a:t>
            </a:r>
            <a:endParaRPr lang="en-US" altLang="en-US" dirty="0" smtClean="0"/>
          </a:p>
          <a:p>
            <a:pPr marL="533400" indent="-533400" eaLnBrk="1" hangingPunct="1">
              <a:buFont typeface="Times" charset="0"/>
              <a:buNone/>
            </a:pPr>
            <a:r>
              <a:rPr lang="en-US" altLang="en-US" dirty="0" smtClean="0"/>
              <a:t>     </a:t>
            </a:r>
            <a:r>
              <a:rPr lang="en-US" altLang="en-US" dirty="0" smtClean="0"/>
              <a:t>		Oxygen</a:t>
            </a:r>
            <a:r>
              <a:rPr lang="en-US" altLang="en-US" dirty="0" smtClean="0"/>
              <a:t>= 0.001 g/cm</a:t>
            </a:r>
            <a:r>
              <a:rPr lang="en-US" altLang="en-US" baseline="30000" dirty="0" smtClean="0"/>
              <a:t>3</a:t>
            </a:r>
            <a:endParaRPr lang="en-US" altLang="en-US" dirty="0" smtClean="0"/>
          </a:p>
          <a:p>
            <a:pPr marL="533400" indent="-533400" eaLnBrk="1" hangingPunct="1">
              <a:buFont typeface="Times" charset="0"/>
              <a:buNone/>
            </a:pPr>
            <a:r>
              <a:rPr lang="en-US" altLang="en-US" dirty="0" smtClean="0"/>
              <a:t>       </a:t>
            </a:r>
            <a:r>
              <a:rPr lang="en-US" altLang="en-US" dirty="0" smtClean="0"/>
              <a:t>	Water</a:t>
            </a:r>
            <a:r>
              <a:rPr lang="en-US" altLang="en-US" dirty="0" smtClean="0"/>
              <a:t>= 1.0 g/cm</a:t>
            </a:r>
            <a:r>
              <a:rPr lang="en-US" altLang="en-US" baseline="30000" dirty="0" smtClean="0"/>
              <a:t>3</a:t>
            </a:r>
            <a:endParaRPr lang="en-US" altLang="en-US" dirty="0" smtClean="0"/>
          </a:p>
          <a:p>
            <a:pPr marL="533400" indent="-533400" eaLnBrk="1" hangingPunct="1">
              <a:buFont typeface="Times" charset="0"/>
              <a:buNone/>
            </a:pPr>
            <a:r>
              <a:rPr lang="en-US" altLang="en-US" dirty="0" smtClean="0"/>
              <a:t>        </a:t>
            </a:r>
            <a:r>
              <a:rPr lang="en-US" altLang="en-US" dirty="0" smtClean="0"/>
              <a:t>	Silver</a:t>
            </a:r>
            <a:r>
              <a:rPr lang="en-US" altLang="en-US" dirty="0" smtClean="0"/>
              <a:t>=  10.5 g/cm</a:t>
            </a:r>
            <a:r>
              <a:rPr lang="en-US" altLang="en-US" baseline="30000" dirty="0" smtClean="0"/>
              <a:t>3</a:t>
            </a:r>
            <a:endParaRPr lang="en-US" altLang="en-US" dirty="0" smtClean="0"/>
          </a:p>
          <a:p>
            <a:pPr marL="533400" indent="-533400" eaLnBrk="1" hangingPunct="1">
              <a:buFont typeface="Times" charset="0"/>
              <a:buNone/>
            </a:pPr>
            <a:r>
              <a:rPr lang="en-US" altLang="en-US" dirty="0" smtClean="0"/>
              <a:t>        </a:t>
            </a:r>
            <a:r>
              <a:rPr lang="en-US" altLang="en-US" dirty="0" smtClean="0"/>
              <a:t>	Gold</a:t>
            </a:r>
            <a:r>
              <a:rPr lang="en-US" altLang="en-US" dirty="0" smtClean="0"/>
              <a:t>= 19.3 g/cm</a:t>
            </a:r>
            <a:r>
              <a:rPr lang="en-US" altLang="en-US" baseline="30000" dirty="0" smtClean="0"/>
              <a:t>3</a:t>
            </a: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500" fill="hold"/>
                                        <p:tgtEl>
                                          <p:spTgt spid="112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xEl>
                                              <p:pRg st="1" end="1"/>
                                            </p:txEl>
                                          </p:spTgt>
                                        </p:tgtEl>
                                        <p:attrNameLst>
                                          <p:attrName>style.visibility</p:attrName>
                                        </p:attrNameLst>
                                      </p:cBhvr>
                                      <p:to>
                                        <p:strVal val="visible"/>
                                      </p:to>
                                    </p:set>
                                    <p:anim calcmode="lin" valueType="num">
                                      <p:cBhvr additive="base">
                                        <p:cTn id="13" dur="500" fill="hold"/>
                                        <p:tgtEl>
                                          <p:spTgt spid="112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8">
                                            <p:txEl>
                                              <p:pRg st="2" end="2"/>
                                            </p:txEl>
                                          </p:spTgt>
                                        </p:tgtEl>
                                        <p:attrNameLst>
                                          <p:attrName>style.visibility</p:attrName>
                                        </p:attrNameLst>
                                      </p:cBhvr>
                                      <p:to>
                                        <p:strVal val="visible"/>
                                      </p:to>
                                    </p:set>
                                    <p:anim calcmode="lin" valueType="num">
                                      <p:cBhvr additive="base">
                                        <p:cTn id="19" dur="500" fill="hold"/>
                                        <p:tgtEl>
                                          <p:spTgt spid="1126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8">
                                            <p:txEl>
                                              <p:pRg st="3" end="3"/>
                                            </p:txEl>
                                          </p:spTgt>
                                        </p:tgtEl>
                                        <p:attrNameLst>
                                          <p:attrName>style.visibility</p:attrName>
                                        </p:attrNameLst>
                                      </p:cBhvr>
                                      <p:to>
                                        <p:strVal val="visible"/>
                                      </p:to>
                                    </p:set>
                                    <p:anim calcmode="lin" valueType="num">
                                      <p:cBhvr additive="base">
                                        <p:cTn id="25" dur="500" fill="hold"/>
                                        <p:tgtEl>
                                          <p:spTgt spid="1126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8">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8">
                                            <p:txEl>
                                              <p:pRg st="4" end="4"/>
                                            </p:txEl>
                                          </p:spTgt>
                                        </p:tgtEl>
                                        <p:attrNameLst>
                                          <p:attrName>style.visibility</p:attrName>
                                        </p:attrNameLst>
                                      </p:cBhvr>
                                      <p:to>
                                        <p:strVal val="visible"/>
                                      </p:to>
                                    </p:set>
                                    <p:anim calcmode="lin" valueType="num">
                                      <p:cBhvr additive="base">
                                        <p:cTn id="31" dur="500" fill="hold"/>
                                        <p:tgtEl>
                                          <p:spTgt spid="1126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8">
                                            <p:txEl>
                                              <p:pRg st="5" end="5"/>
                                            </p:txEl>
                                          </p:spTgt>
                                        </p:tgtEl>
                                        <p:attrNameLst>
                                          <p:attrName>style.visibility</p:attrName>
                                        </p:attrNameLst>
                                      </p:cBhvr>
                                      <p:to>
                                        <p:strVal val="visible"/>
                                      </p:to>
                                    </p:set>
                                    <p:anim calcmode="lin" valueType="num">
                                      <p:cBhvr additive="base">
                                        <p:cTn id="37" dur="500" fill="hold"/>
                                        <p:tgtEl>
                                          <p:spTgt spid="1126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8">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61</TotalTime>
  <Words>828</Words>
  <Application>Microsoft Office PowerPoint</Application>
  <PresentationFormat>On-screen Show (4:3)</PresentationFormat>
  <Paragraphs>212</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ヒラギノ角ゴ Pro W3</vt:lpstr>
      <vt:lpstr>Calibri</vt:lpstr>
      <vt:lpstr>Times</vt:lpstr>
      <vt:lpstr>Wingdings</vt:lpstr>
      <vt:lpstr>ＭＳ Ｐゴシック</vt:lpstr>
      <vt:lpstr>Hardcover</vt:lpstr>
      <vt:lpstr> INTRODUCTION TO DENSITY  AND PRACTICE PROBLEMS</vt:lpstr>
      <vt:lpstr>A.  Matter</vt:lpstr>
      <vt:lpstr>B.  Mass</vt:lpstr>
      <vt:lpstr>C.  Volume of Liquids</vt:lpstr>
      <vt:lpstr>D.  Volume with Water Displacement </vt:lpstr>
      <vt:lpstr>E.  Volume of a Regular Shaped Solid</vt:lpstr>
      <vt:lpstr> F.  Density</vt:lpstr>
      <vt:lpstr>Relationship between density,  mass, and volume</vt:lpstr>
      <vt:lpstr>H.  Density is used to identify substances.</vt:lpstr>
      <vt:lpstr>I.  Density is used to determine if an object floats or sinks.</vt:lpstr>
      <vt:lpstr>Layers of Liquids w/  Different Densities</vt:lpstr>
      <vt:lpstr>K.  Density in real life examples</vt:lpstr>
      <vt:lpstr>  Can you write a summary paragraph that explains  density?</vt:lpstr>
      <vt:lpstr>Density Practice Problems</vt:lpstr>
      <vt:lpstr>Questions #1-3</vt:lpstr>
      <vt:lpstr>Answers for #1-3</vt:lpstr>
      <vt:lpstr>Questions #4-5</vt:lpstr>
      <vt:lpstr>Answers for Questions # 5-6</vt:lpstr>
      <vt:lpstr>Questions #7-9</vt:lpstr>
      <vt:lpstr>Answers for Questions # 7-9</vt:lpstr>
      <vt:lpstr>Questions #10-12</vt:lpstr>
      <vt:lpstr>Answers for Questions # 10-12</vt:lpstr>
      <vt:lpstr>Questions #13-14</vt:lpstr>
      <vt:lpstr>Answers for Questions #13-14</vt:lpstr>
      <vt:lpstr>Questions # 15-17</vt:lpstr>
      <vt:lpstr>Answers for Questions #15-17</vt:lpstr>
      <vt:lpstr>Question # 18</vt:lpstr>
      <vt:lpstr>Answer for Question #18</vt:lpstr>
      <vt:lpstr>Question #19</vt:lpstr>
      <vt:lpstr>Answer for #19  </vt:lpstr>
      <vt:lpstr>Question #20</vt:lpstr>
      <vt:lpstr>Answer for  Question #20</vt:lpstr>
    </vt:vector>
  </TitlesOfParts>
  <Company>GGUSD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DENSITY  AND PRACTICE PROBLEMS</dc:title>
  <dc:creator>Alamitos Client</dc:creator>
  <cp:lastModifiedBy>David Edinger</cp:lastModifiedBy>
  <cp:revision>5</cp:revision>
  <dcterms:created xsi:type="dcterms:W3CDTF">2013-05-07T02:47:24Z</dcterms:created>
  <dcterms:modified xsi:type="dcterms:W3CDTF">2014-08-24T13:32:10Z</dcterms:modified>
</cp:coreProperties>
</file>