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3999" y="0"/>
                </a:lnTo>
                <a:lnTo>
                  <a:pt x="9143999" y="5143499"/>
                </a:lnTo>
                <a:lnTo>
                  <a:pt x="0" y="5143499"/>
                </a:lnTo>
                <a:lnTo>
                  <a:pt x="0" y="0"/>
                </a:lnTo>
                <a:close/>
              </a:path>
            </a:pathLst>
          </a:custGeom>
          <a:solidFill>
            <a:srgbClr val="1B2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81001"/>
            <a:ext cx="808990" cy="808990"/>
          </a:xfrm>
          <a:custGeom>
            <a:avLst/>
            <a:gdLst/>
            <a:ahLst/>
            <a:cxnLst/>
            <a:rect l="l" t="t" r="r" b="b"/>
            <a:pathLst>
              <a:path w="808990" h="808990">
                <a:moveTo>
                  <a:pt x="808799" y="808799"/>
                </a:moveTo>
                <a:lnTo>
                  <a:pt x="404399" y="808799"/>
                </a:lnTo>
                <a:lnTo>
                  <a:pt x="0" y="404399"/>
                </a:lnTo>
                <a:lnTo>
                  <a:pt x="0" y="0"/>
                </a:lnTo>
                <a:lnTo>
                  <a:pt x="808799" y="808799"/>
                </a:lnTo>
                <a:close/>
              </a:path>
            </a:pathLst>
          </a:custGeom>
          <a:solidFill>
            <a:srgbClr val="0145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29049" y="588488"/>
            <a:ext cx="808990" cy="808990"/>
          </a:xfrm>
          <a:custGeom>
            <a:avLst/>
            <a:gdLst/>
            <a:ahLst/>
            <a:cxnLst/>
            <a:rect l="l" t="t" r="r" b="b"/>
            <a:pathLst>
              <a:path w="808990" h="808990">
                <a:moveTo>
                  <a:pt x="808799" y="808799"/>
                </a:moveTo>
                <a:lnTo>
                  <a:pt x="0" y="0"/>
                </a:lnTo>
                <a:lnTo>
                  <a:pt x="404399" y="0"/>
                </a:lnTo>
                <a:lnTo>
                  <a:pt x="808799" y="404399"/>
                </a:lnTo>
                <a:lnTo>
                  <a:pt x="808799" y="808799"/>
                </a:lnTo>
                <a:close/>
              </a:path>
            </a:pathLst>
          </a:custGeom>
          <a:solidFill>
            <a:srgbClr val="82C7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0525" y="454583"/>
            <a:ext cx="6402949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3999" y="0"/>
                </a:lnTo>
                <a:lnTo>
                  <a:pt x="9143999" y="5143499"/>
                </a:lnTo>
                <a:lnTo>
                  <a:pt x="0" y="5143499"/>
                </a:lnTo>
                <a:lnTo>
                  <a:pt x="0" y="0"/>
                </a:lnTo>
                <a:close/>
              </a:path>
            </a:pathLst>
          </a:custGeom>
          <a:solidFill>
            <a:srgbClr val="1B2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81001"/>
            <a:ext cx="808990" cy="808990"/>
          </a:xfrm>
          <a:custGeom>
            <a:avLst/>
            <a:gdLst/>
            <a:ahLst/>
            <a:cxnLst/>
            <a:rect l="l" t="t" r="r" b="b"/>
            <a:pathLst>
              <a:path w="808990" h="808990">
                <a:moveTo>
                  <a:pt x="808799" y="808799"/>
                </a:moveTo>
                <a:lnTo>
                  <a:pt x="404399" y="808799"/>
                </a:lnTo>
                <a:lnTo>
                  <a:pt x="0" y="404399"/>
                </a:lnTo>
                <a:lnTo>
                  <a:pt x="0" y="0"/>
                </a:lnTo>
                <a:lnTo>
                  <a:pt x="808799" y="808799"/>
                </a:lnTo>
                <a:close/>
              </a:path>
            </a:pathLst>
          </a:custGeom>
          <a:solidFill>
            <a:srgbClr val="0145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29049" y="588488"/>
            <a:ext cx="808990" cy="808990"/>
          </a:xfrm>
          <a:custGeom>
            <a:avLst/>
            <a:gdLst/>
            <a:ahLst/>
            <a:cxnLst/>
            <a:rect l="l" t="t" r="r" b="b"/>
            <a:pathLst>
              <a:path w="808990" h="808990">
                <a:moveTo>
                  <a:pt x="808799" y="808799"/>
                </a:moveTo>
                <a:lnTo>
                  <a:pt x="0" y="0"/>
                </a:lnTo>
                <a:lnTo>
                  <a:pt x="404399" y="0"/>
                </a:lnTo>
                <a:lnTo>
                  <a:pt x="808799" y="404399"/>
                </a:lnTo>
                <a:lnTo>
                  <a:pt x="808799" y="808799"/>
                </a:lnTo>
                <a:close/>
              </a:path>
            </a:pathLst>
          </a:custGeom>
          <a:solidFill>
            <a:srgbClr val="82C7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3999" y="0"/>
                </a:lnTo>
                <a:lnTo>
                  <a:pt x="9143999" y="5143499"/>
                </a:lnTo>
                <a:lnTo>
                  <a:pt x="0" y="5143499"/>
                </a:lnTo>
                <a:lnTo>
                  <a:pt x="0" y="0"/>
                </a:lnTo>
                <a:close/>
              </a:path>
            </a:pathLst>
          </a:custGeom>
          <a:solidFill>
            <a:srgbClr val="1B2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500300" y="504"/>
            <a:ext cx="1644014" cy="1644014"/>
          </a:xfrm>
          <a:custGeom>
            <a:avLst/>
            <a:gdLst/>
            <a:ahLst/>
            <a:cxnLst/>
            <a:rect l="l" t="t" r="r" b="b"/>
            <a:pathLst>
              <a:path w="1644015" h="1644014">
                <a:moveTo>
                  <a:pt x="1643699" y="1643699"/>
                </a:moveTo>
                <a:lnTo>
                  <a:pt x="0" y="0"/>
                </a:lnTo>
                <a:lnTo>
                  <a:pt x="1643699" y="0"/>
                </a:lnTo>
                <a:lnTo>
                  <a:pt x="1643699" y="1643699"/>
                </a:lnTo>
                <a:close/>
              </a:path>
            </a:pathLst>
          </a:custGeom>
          <a:solidFill>
            <a:srgbClr val="FFFFFF">
              <a:alpha val="30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" y="639"/>
            <a:ext cx="5154295" cy="5134610"/>
          </a:xfrm>
          <a:custGeom>
            <a:avLst/>
            <a:gdLst/>
            <a:ahLst/>
            <a:cxnLst/>
            <a:rect l="l" t="t" r="r" b="b"/>
            <a:pathLst>
              <a:path w="5154295" h="5134610">
                <a:moveTo>
                  <a:pt x="5153700" y="5134249"/>
                </a:moveTo>
                <a:lnTo>
                  <a:pt x="2576849" y="5134249"/>
                </a:lnTo>
                <a:lnTo>
                  <a:pt x="0" y="2567124"/>
                </a:lnTo>
                <a:lnTo>
                  <a:pt x="0" y="0"/>
                </a:lnTo>
                <a:lnTo>
                  <a:pt x="5153700" y="5134249"/>
                </a:lnTo>
                <a:close/>
              </a:path>
            </a:pathLst>
          </a:custGeom>
          <a:solidFill>
            <a:srgbClr val="FFFFFF">
              <a:alpha val="30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142264"/>
            <a:ext cx="3997325" cy="3982720"/>
          </a:xfrm>
          <a:custGeom>
            <a:avLst/>
            <a:gdLst/>
            <a:ahLst/>
            <a:cxnLst/>
            <a:rect l="l" t="t" r="r" b="b"/>
            <a:pathLst>
              <a:path w="3997325" h="3982720">
                <a:moveTo>
                  <a:pt x="3996899" y="3982212"/>
                </a:moveTo>
                <a:lnTo>
                  <a:pt x="2349137" y="3982212"/>
                </a:lnTo>
                <a:lnTo>
                  <a:pt x="0" y="1641706"/>
                </a:lnTo>
                <a:lnTo>
                  <a:pt x="0" y="0"/>
                </a:lnTo>
                <a:lnTo>
                  <a:pt x="3996899" y="3982212"/>
                </a:lnTo>
                <a:close/>
              </a:path>
            </a:pathLst>
          </a:custGeom>
          <a:solidFill>
            <a:srgbClr val="FFFFFF">
              <a:alpha val="30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496" y="490"/>
            <a:ext cx="2300605" cy="2291715"/>
          </a:xfrm>
          <a:custGeom>
            <a:avLst/>
            <a:gdLst/>
            <a:ahLst/>
            <a:cxnLst/>
            <a:rect l="l" t="t" r="r" b="b"/>
            <a:pathLst>
              <a:path w="2300605" h="2291715">
                <a:moveTo>
                  <a:pt x="2300099" y="2291520"/>
                </a:moveTo>
                <a:lnTo>
                  <a:pt x="1150049" y="2291520"/>
                </a:lnTo>
                <a:lnTo>
                  <a:pt x="0" y="1145760"/>
                </a:lnTo>
                <a:lnTo>
                  <a:pt x="0" y="0"/>
                </a:lnTo>
                <a:lnTo>
                  <a:pt x="2300099" y="2291520"/>
                </a:lnTo>
                <a:close/>
              </a:path>
            </a:pathLst>
          </a:custGeom>
          <a:solidFill>
            <a:srgbClr val="0145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52821" y="588326"/>
            <a:ext cx="2300605" cy="2291715"/>
          </a:xfrm>
          <a:custGeom>
            <a:avLst/>
            <a:gdLst/>
            <a:ahLst/>
            <a:cxnLst/>
            <a:rect l="l" t="t" r="r" b="b"/>
            <a:pathLst>
              <a:path w="2300605" h="2291715">
                <a:moveTo>
                  <a:pt x="2300099" y="2291520"/>
                </a:moveTo>
                <a:lnTo>
                  <a:pt x="0" y="0"/>
                </a:lnTo>
                <a:lnTo>
                  <a:pt x="1150049" y="0"/>
                </a:lnTo>
                <a:lnTo>
                  <a:pt x="2300099" y="1145760"/>
                </a:lnTo>
                <a:lnTo>
                  <a:pt x="2300099" y="2291520"/>
                </a:lnTo>
                <a:close/>
              </a:path>
            </a:pathLst>
          </a:custGeom>
          <a:solidFill>
            <a:srgbClr val="82C7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3999" y="0"/>
                </a:lnTo>
                <a:lnTo>
                  <a:pt x="9143999" y="5143499"/>
                </a:lnTo>
                <a:lnTo>
                  <a:pt x="0" y="5143499"/>
                </a:lnTo>
                <a:lnTo>
                  <a:pt x="0" y="0"/>
                </a:lnTo>
                <a:close/>
              </a:path>
            </a:pathLst>
          </a:custGeom>
          <a:solidFill>
            <a:srgbClr val="1B2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82829" y="1631105"/>
            <a:ext cx="637834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newsforstudents.org/" TargetMode="External"/><Relationship Id="rId2" Type="http://schemas.openxmlformats.org/officeDocument/2006/relationships/hyperlink" Target="https://www.sciencenews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ogonews.com/category/scienc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simulations/category/chemistry" TargetMode="External"/><Relationship Id="rId2" Type="http://schemas.openxmlformats.org/officeDocument/2006/relationships/hyperlink" Target="https://www.mindgame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achers.legendsoflearning.com/game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39645">
              <a:lnSpc>
                <a:spcPct val="100000"/>
              </a:lnSpc>
              <a:spcBef>
                <a:spcPts val="100"/>
              </a:spcBef>
            </a:pPr>
            <a:r>
              <a:rPr spc="40" dirty="0"/>
              <a:t>Science</a:t>
            </a:r>
            <a:r>
              <a:rPr spc="-440" dirty="0"/>
              <a:t> </a:t>
            </a:r>
            <a:r>
              <a:rPr dirty="0"/>
              <a:t>Literacy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0525" y="454583"/>
            <a:ext cx="1414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45" dirty="0"/>
              <a:t>Mondays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370525" y="1043606"/>
            <a:ext cx="4268470" cy="3614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0" dirty="0">
                <a:solidFill>
                  <a:srgbClr val="F3F3F3"/>
                </a:solidFill>
                <a:latin typeface="Arial"/>
                <a:cs typeface="Arial"/>
              </a:rPr>
              <a:t>Read: </a:t>
            </a:r>
            <a:r>
              <a:rPr sz="1800" spc="40" dirty="0">
                <a:solidFill>
                  <a:srgbClr val="F3F3F3"/>
                </a:solidFill>
                <a:latin typeface="Arial"/>
                <a:cs typeface="Arial"/>
              </a:rPr>
              <a:t>20</a:t>
            </a:r>
            <a:r>
              <a:rPr sz="1800" spc="-245" dirty="0">
                <a:solidFill>
                  <a:srgbClr val="F3F3F3"/>
                </a:solidFill>
                <a:latin typeface="Arial"/>
                <a:cs typeface="Arial"/>
              </a:rPr>
              <a:t> </a:t>
            </a:r>
            <a:r>
              <a:rPr sz="1800" spc="30" dirty="0">
                <a:solidFill>
                  <a:srgbClr val="F3F3F3"/>
                </a:solidFill>
                <a:latin typeface="Arial"/>
                <a:cs typeface="Arial"/>
              </a:rPr>
              <a:t>Minutes</a:t>
            </a:r>
            <a:endParaRPr sz="1800" dirty="0">
              <a:latin typeface="Arial"/>
              <a:cs typeface="Arial"/>
            </a:endParaRPr>
          </a:p>
          <a:p>
            <a:pPr marL="12700" marR="5080">
              <a:lnSpc>
                <a:spcPct val="187500"/>
              </a:lnSpc>
            </a:pPr>
            <a:r>
              <a:rPr sz="1800" spc="40" dirty="0">
                <a:solidFill>
                  <a:srgbClr val="F3F3F3"/>
                </a:solidFill>
                <a:latin typeface="Arial"/>
                <a:cs typeface="Arial"/>
              </a:rPr>
              <a:t>Current</a:t>
            </a:r>
            <a:r>
              <a:rPr sz="1800" spc="-360" dirty="0">
                <a:solidFill>
                  <a:srgbClr val="F3F3F3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F3F3F3"/>
                </a:solidFill>
                <a:latin typeface="Arial"/>
                <a:cs typeface="Arial"/>
              </a:rPr>
              <a:t>Events </a:t>
            </a:r>
            <a:r>
              <a:rPr sz="1800" spc="-15" dirty="0">
                <a:solidFill>
                  <a:srgbClr val="F3F3F3"/>
                </a:solidFill>
                <a:latin typeface="Arial"/>
                <a:cs typeface="Arial"/>
              </a:rPr>
              <a:t>(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Always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due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1800" spc="-25" dirty="0" smtClean="0">
                <a:solidFill>
                  <a:srgbClr val="FFFFFF"/>
                </a:solidFill>
                <a:latin typeface="Arial"/>
                <a:cs typeface="Arial"/>
              </a:rPr>
              <a:t>Thursday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)  </a:t>
            </a:r>
            <a:r>
              <a:rPr sz="1800" spc="-55" dirty="0">
                <a:solidFill>
                  <a:srgbClr val="FFFFFF"/>
                </a:solidFill>
                <a:latin typeface="Arial"/>
                <a:cs typeface="Arial"/>
              </a:rPr>
              <a:t>Focus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Claim, </a:t>
            </a:r>
            <a:r>
              <a:rPr sz="1800" spc="-45" dirty="0">
                <a:solidFill>
                  <a:srgbClr val="FFFFFF"/>
                </a:solidFill>
                <a:latin typeface="Arial"/>
                <a:cs typeface="Arial"/>
              </a:rPr>
              <a:t>Evidence, 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Reasoning  </a:t>
            </a:r>
            <a:r>
              <a:rPr sz="1800" spc="50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1800" spc="8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800" spc="-3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do:</a:t>
            </a:r>
            <a:endParaRPr sz="1800" dirty="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1890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Find </a:t>
            </a:r>
            <a:r>
              <a:rPr sz="1800" spc="40" dirty="0">
                <a:solidFill>
                  <a:srgbClr val="FFFFFF"/>
                </a:solidFill>
                <a:latin typeface="Arial"/>
                <a:cs typeface="Arial"/>
              </a:rPr>
              <a:t>current</a:t>
            </a:r>
            <a:r>
              <a:rPr sz="1800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Arial"/>
                <a:cs typeface="Arial"/>
              </a:rPr>
              <a:t>event</a:t>
            </a:r>
            <a:endParaRPr sz="1800" dirty="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315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35" dirty="0">
                <a:solidFill>
                  <a:srgbClr val="FFFFFF"/>
                </a:solidFill>
                <a:latin typeface="Arial"/>
                <a:cs typeface="Arial"/>
              </a:rPr>
              <a:t>Summary</a:t>
            </a:r>
            <a:endParaRPr sz="1800" dirty="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315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125" dirty="0">
                <a:solidFill>
                  <a:srgbClr val="FFFFFF"/>
                </a:solidFill>
                <a:latin typeface="Arial"/>
                <a:cs typeface="Arial"/>
              </a:rPr>
              <a:t>CER</a:t>
            </a:r>
            <a:r>
              <a:rPr sz="1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Arial"/>
                <a:cs typeface="Arial"/>
              </a:rPr>
              <a:t>Argument</a:t>
            </a:r>
            <a:endParaRPr sz="1800" dirty="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315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40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Discussion</a:t>
            </a:r>
            <a:r>
              <a:rPr sz="1800" spc="-3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questions</a:t>
            </a:r>
            <a:endParaRPr sz="1800" dirty="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315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55" dirty="0">
                <a:solidFill>
                  <a:srgbClr val="FFFFFF"/>
                </a:solidFill>
                <a:latin typeface="Arial"/>
                <a:cs typeface="Arial"/>
              </a:rPr>
              <a:t>Lead</a:t>
            </a:r>
            <a:r>
              <a:rPr sz="1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Discussion</a:t>
            </a:r>
            <a:r>
              <a:rPr sz="1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(5</a:t>
            </a:r>
            <a:r>
              <a:rPr sz="1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  <a:r>
              <a:rPr sz="1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20" dirty="0">
                <a:solidFill>
                  <a:srgbClr val="FFFFFF"/>
                </a:solidFill>
                <a:latin typeface="Arial"/>
                <a:cs typeface="Arial"/>
              </a:rPr>
              <a:t>per</a:t>
            </a:r>
            <a:r>
              <a:rPr sz="1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week)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525" y="454583"/>
            <a:ext cx="16027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Resources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0525" y="1633970"/>
            <a:ext cx="1496695" cy="1080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u="heavy" spc="-30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2"/>
              </a:rPr>
              <a:t>ScienceNews</a:t>
            </a:r>
            <a:endParaRPr sz="1300">
              <a:latin typeface="Arial"/>
              <a:cs typeface="Arial"/>
            </a:endParaRPr>
          </a:p>
          <a:p>
            <a:pPr marL="12700" marR="5080">
              <a:lnSpc>
                <a:spcPct val="216299"/>
              </a:lnSpc>
            </a:pPr>
            <a:r>
              <a:rPr sz="1300" u="heavy" spc="-45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3"/>
              </a:rPr>
              <a:t>Science </a:t>
            </a:r>
            <a:r>
              <a:rPr sz="1300" u="heavy" spc="55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3"/>
              </a:rPr>
              <a:t>for</a:t>
            </a:r>
            <a:r>
              <a:rPr sz="1300" u="heavy" spc="-245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300" u="heavy" spc="-10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3"/>
              </a:rPr>
              <a:t>Students </a:t>
            </a:r>
            <a:r>
              <a:rPr sz="1300" spc="-10" dirty="0">
                <a:solidFill>
                  <a:srgbClr val="7890CD"/>
                </a:solidFill>
                <a:latin typeface="Arial"/>
                <a:cs typeface="Arial"/>
              </a:rPr>
              <a:t> </a:t>
            </a:r>
            <a:r>
              <a:rPr sz="1300" u="heavy" spc="-5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4"/>
              </a:rPr>
              <a:t>Dogo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0525" y="454583"/>
            <a:ext cx="1439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/>
              <a:t>Tuesdays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370525" y="1631431"/>
            <a:ext cx="3004185" cy="814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0" dirty="0">
                <a:solidFill>
                  <a:srgbClr val="FFFFFF"/>
                </a:solidFill>
                <a:latin typeface="Arial"/>
                <a:cs typeface="Arial"/>
              </a:rPr>
              <a:t>Read: </a:t>
            </a:r>
            <a:r>
              <a:rPr sz="1800" spc="40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sz="1800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30" dirty="0">
                <a:solidFill>
                  <a:srgbClr val="FFFFFF"/>
                </a:solidFill>
                <a:latin typeface="Arial"/>
                <a:cs typeface="Arial"/>
              </a:rPr>
              <a:t>Minutes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Engineering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Design</a:t>
            </a:r>
            <a:r>
              <a:rPr sz="1800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Challenge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0525" y="454583"/>
            <a:ext cx="19951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40" dirty="0"/>
              <a:t>Wednesdays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370525" y="1631431"/>
            <a:ext cx="3263265" cy="814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0" dirty="0">
                <a:solidFill>
                  <a:srgbClr val="FFFFFF"/>
                </a:solidFill>
                <a:latin typeface="Arial"/>
                <a:cs typeface="Arial"/>
              </a:rPr>
              <a:t>Read: </a:t>
            </a:r>
            <a:r>
              <a:rPr sz="1800" spc="40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sz="1800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30" dirty="0">
                <a:solidFill>
                  <a:srgbClr val="FFFFFF"/>
                </a:solidFill>
                <a:latin typeface="Arial"/>
                <a:cs typeface="Arial"/>
              </a:rPr>
              <a:t>Minutes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Engineering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Design</a:t>
            </a:r>
            <a:r>
              <a:rPr sz="1800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25" dirty="0">
                <a:solidFill>
                  <a:srgbClr val="FFFFFF"/>
                </a:solidFill>
                <a:latin typeface="Arial"/>
                <a:cs typeface="Arial"/>
              </a:rPr>
              <a:t>Competition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0525" y="454583"/>
            <a:ext cx="15843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/>
              <a:t>Thursdays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370525" y="1631431"/>
            <a:ext cx="65411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0" dirty="0">
                <a:solidFill>
                  <a:srgbClr val="FFFFFF"/>
                </a:solidFill>
                <a:latin typeface="Arial"/>
                <a:cs typeface="Arial"/>
              </a:rPr>
              <a:t>Current</a:t>
            </a:r>
            <a:r>
              <a:rPr sz="18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Event</a:t>
            </a:r>
            <a:r>
              <a:rPr sz="1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Presentations</a:t>
            </a:r>
            <a:r>
              <a:rPr sz="1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(no</a:t>
            </a:r>
            <a:r>
              <a:rPr sz="1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sz="1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20" dirty="0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sz="1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1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minutes</a:t>
            </a:r>
            <a:r>
              <a:rPr sz="1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20" dirty="0">
                <a:solidFill>
                  <a:srgbClr val="FFFFFF"/>
                </a:solidFill>
                <a:latin typeface="Arial"/>
                <a:cs typeface="Arial"/>
              </a:rPr>
              <a:t>per</a:t>
            </a:r>
            <a:r>
              <a:rPr sz="18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person)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0525" y="2660131"/>
            <a:ext cx="4344475" cy="144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75" dirty="0" smtClean="0">
                <a:solidFill>
                  <a:srgbClr val="FFC000"/>
                </a:solidFill>
                <a:latin typeface="Arial"/>
                <a:cs typeface="Arial"/>
              </a:rPr>
              <a:t>Thoughtful Thursday: </a:t>
            </a:r>
          </a:p>
          <a:p>
            <a:pPr marL="755650" lvl="1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pc="75" dirty="0" smtClean="0">
                <a:solidFill>
                  <a:srgbClr val="FFFFFF"/>
                </a:solidFill>
                <a:latin typeface="Arial"/>
                <a:cs typeface="Arial"/>
              </a:rPr>
              <a:t>Solving Riddles</a:t>
            </a:r>
          </a:p>
          <a:p>
            <a:pPr marL="755650" lvl="1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pc="75" dirty="0" smtClean="0">
                <a:solidFill>
                  <a:srgbClr val="FFFFFF"/>
                </a:solidFill>
                <a:latin typeface="Arial"/>
                <a:cs typeface="Arial"/>
              </a:rPr>
              <a:t>Motivational Videos/Discussion</a:t>
            </a:r>
          </a:p>
          <a:p>
            <a:pPr marL="755650" lvl="1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pc="75" dirty="0" smtClean="0">
                <a:solidFill>
                  <a:srgbClr val="FFFFFF"/>
                </a:solidFill>
                <a:latin typeface="Arial"/>
                <a:cs typeface="Arial"/>
              </a:rPr>
              <a:t>Thought Experiments</a:t>
            </a:r>
          </a:p>
          <a:p>
            <a:pPr marL="298450" indent="-2857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0525" y="454583"/>
            <a:ext cx="18078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10" dirty="0"/>
              <a:t>Fun</a:t>
            </a:r>
            <a:r>
              <a:rPr sz="2400" spc="-285" dirty="0"/>
              <a:t> </a:t>
            </a:r>
            <a:r>
              <a:rPr sz="2400" spc="-5" dirty="0"/>
              <a:t>Fridays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370525" y="1181530"/>
            <a:ext cx="2847975" cy="2807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Read- </a:t>
            </a:r>
            <a:r>
              <a:rPr sz="1800" spc="-40" dirty="0">
                <a:solidFill>
                  <a:srgbClr val="FFFFFF"/>
                </a:solidFill>
                <a:latin typeface="Verdana"/>
                <a:cs typeface="Verdana"/>
              </a:rPr>
              <a:t>20</a:t>
            </a:r>
            <a:r>
              <a:rPr sz="1800" spc="-3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FFFFFF"/>
                </a:solidFill>
                <a:latin typeface="Verdana"/>
                <a:cs typeface="Verdana"/>
              </a:rPr>
              <a:t>Minutes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1800" u="heavy" spc="-35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2"/>
              </a:rPr>
              <a:t>Logic</a:t>
            </a:r>
            <a:r>
              <a:rPr sz="1800" u="heavy" spc="-160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800" u="heavy" spc="-75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2"/>
              </a:rPr>
              <a:t>Games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87500"/>
              </a:lnSpc>
            </a:pPr>
            <a:r>
              <a:rPr sz="1800" u="heavy" spc="50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3"/>
              </a:rPr>
              <a:t>Virtual</a:t>
            </a:r>
            <a:r>
              <a:rPr sz="1800" u="heavy" spc="-170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800" u="heavy" spc="-70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3"/>
              </a:rPr>
              <a:t>Labs</a:t>
            </a:r>
            <a:r>
              <a:rPr sz="1800" u="heavy" spc="-170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800" u="heavy" spc="-30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3"/>
              </a:rPr>
              <a:t>and</a:t>
            </a:r>
            <a:r>
              <a:rPr sz="1800" u="heavy" spc="-170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800" u="heavy" spc="-15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3"/>
              </a:rPr>
              <a:t>Simulations </a:t>
            </a:r>
            <a:r>
              <a:rPr sz="1800" spc="-15" dirty="0">
                <a:solidFill>
                  <a:srgbClr val="7890CD"/>
                </a:solidFill>
                <a:latin typeface="Arial"/>
                <a:cs typeface="Arial"/>
              </a:rPr>
              <a:t> </a:t>
            </a:r>
            <a:r>
              <a:rPr sz="1800" u="heavy" spc="-60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4"/>
              </a:rPr>
              <a:t>Legends </a:t>
            </a:r>
            <a:r>
              <a:rPr sz="1800" u="heavy" spc="50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4"/>
              </a:rPr>
              <a:t>of</a:t>
            </a:r>
            <a:r>
              <a:rPr sz="1800" u="heavy" spc="-260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800" u="heavy" spc="-15" dirty="0">
                <a:solidFill>
                  <a:srgbClr val="7890CD"/>
                </a:solidFill>
                <a:uFill>
                  <a:solidFill>
                    <a:srgbClr val="7890CD"/>
                  </a:solidFill>
                </a:uFill>
                <a:latin typeface="Arial"/>
                <a:cs typeface="Arial"/>
                <a:hlinkClick r:id="rId4"/>
              </a:rPr>
              <a:t>Learning</a:t>
            </a:r>
            <a:endParaRPr sz="1800">
              <a:latin typeface="Arial"/>
              <a:cs typeface="Arial"/>
            </a:endParaRPr>
          </a:p>
          <a:p>
            <a:pPr marL="12700" marR="751840">
              <a:lnSpc>
                <a:spcPct val="1875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Board </a:t>
            </a:r>
            <a:r>
              <a:rPr sz="1800" spc="-75" dirty="0">
                <a:solidFill>
                  <a:srgbClr val="FFFFFF"/>
                </a:solidFill>
                <a:latin typeface="Arial"/>
                <a:cs typeface="Arial"/>
              </a:rPr>
              <a:t>Games  </a:t>
            </a:r>
            <a:r>
              <a:rPr sz="1800" spc="35" dirty="0">
                <a:solidFill>
                  <a:srgbClr val="FFFFFF"/>
                </a:solidFill>
                <a:latin typeface="Arial"/>
                <a:cs typeface="Arial"/>
              </a:rPr>
              <a:t>Homework/Tutoring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525" y="454583"/>
            <a:ext cx="4741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35" dirty="0">
                <a:solidFill>
                  <a:srgbClr val="FFFFFF"/>
                </a:solidFill>
                <a:latin typeface="Verdana"/>
                <a:cs typeface="Verdana"/>
              </a:rPr>
              <a:t>Further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Literacy</a:t>
            </a:r>
            <a:r>
              <a:rPr sz="2400" spc="-5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FFFFFF"/>
                </a:solidFill>
                <a:latin typeface="Verdana"/>
                <a:cs typeface="Verdana"/>
              </a:rPr>
              <a:t>Requirements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0525" y="1603490"/>
            <a:ext cx="6880225" cy="7030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399"/>
              </a:lnSpc>
              <a:spcBef>
                <a:spcPts val="100"/>
              </a:spcBef>
            </a:pPr>
            <a:r>
              <a:rPr sz="1300" spc="-20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13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45" dirty="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sz="13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13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FFFFFF"/>
                </a:solidFill>
                <a:latin typeface="Arial"/>
                <a:cs typeface="Arial"/>
              </a:rPr>
              <a:t>required</a:t>
            </a:r>
            <a:r>
              <a:rPr sz="13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6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300" spc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complete</a:t>
            </a:r>
            <a:r>
              <a:rPr sz="13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300" spc="-15" dirty="0" smtClean="0">
                <a:solidFill>
                  <a:srgbClr val="FFFFFF"/>
                </a:solidFill>
                <a:latin typeface="Arial"/>
                <a:cs typeface="Arial"/>
              </a:rPr>
              <a:t>two (2)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book</a:t>
            </a:r>
            <a:r>
              <a:rPr sz="13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20" dirty="0" smtClean="0">
                <a:solidFill>
                  <a:srgbClr val="FFFFFF"/>
                </a:solidFill>
                <a:latin typeface="Arial"/>
                <a:cs typeface="Arial"/>
              </a:rPr>
              <a:t>project</a:t>
            </a:r>
            <a:r>
              <a:rPr lang="en-US" sz="1300" spc="2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FFFFFF"/>
                </a:solidFill>
                <a:latin typeface="Arial"/>
                <a:cs typeface="Arial"/>
              </a:rPr>
              <a:t>during</a:t>
            </a:r>
            <a:r>
              <a:rPr sz="13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20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13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30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r>
              <a:rPr sz="13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week</a:t>
            </a:r>
            <a:r>
              <a:rPr sz="13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period.</a:t>
            </a:r>
            <a:r>
              <a:rPr sz="1300" spc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300" spc="150" dirty="0" smtClean="0">
                <a:solidFill>
                  <a:srgbClr val="FFFFFF"/>
                </a:solidFill>
                <a:latin typeface="Arial"/>
                <a:cs typeface="Arial"/>
              </a:rPr>
              <a:t>You will take a </a:t>
            </a:r>
            <a:r>
              <a:rPr sz="1300" spc="-35" dirty="0" smtClean="0">
                <a:solidFill>
                  <a:srgbClr val="FFFFFF"/>
                </a:solidFill>
                <a:latin typeface="Arial"/>
                <a:cs typeface="Arial"/>
              </a:rPr>
              <a:t>Reading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Counts </a:t>
            </a:r>
            <a:r>
              <a:rPr sz="1300" spc="5" dirty="0" smtClean="0">
                <a:solidFill>
                  <a:srgbClr val="FFFFFF"/>
                </a:solidFill>
                <a:latin typeface="Arial"/>
                <a:cs typeface="Arial"/>
              </a:rPr>
              <a:t>tes</a:t>
            </a:r>
            <a:r>
              <a:rPr lang="en-US" sz="1300" spc="5" dirty="0" smtClean="0">
                <a:solidFill>
                  <a:srgbClr val="FFFFFF"/>
                </a:solidFill>
                <a:latin typeface="Arial"/>
                <a:cs typeface="Arial"/>
              </a:rPr>
              <a:t>t for one book project and complete a book report template to the other </a:t>
            </a:r>
            <a:r>
              <a:rPr sz="1300" spc="-35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0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13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book</a:t>
            </a:r>
            <a:r>
              <a:rPr sz="13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>
                <a:solidFill>
                  <a:srgbClr val="FFFFFF"/>
                </a:solidFill>
                <a:latin typeface="Arial"/>
                <a:cs typeface="Arial"/>
              </a:rPr>
              <a:t>choice(s)</a:t>
            </a:r>
            <a:r>
              <a:rPr sz="13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must</a:t>
            </a:r>
            <a:r>
              <a:rPr sz="13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13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40" dirty="0">
                <a:solidFill>
                  <a:srgbClr val="FFFFFF"/>
                </a:solidFill>
                <a:latin typeface="Arial"/>
                <a:cs typeface="Arial"/>
              </a:rPr>
              <a:t>within</a:t>
            </a:r>
            <a:r>
              <a:rPr sz="13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25" dirty="0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sz="1300" spc="-10" dirty="0" smtClean="0">
                <a:solidFill>
                  <a:srgbClr val="FFFFFF"/>
                </a:solidFill>
                <a:latin typeface="Arial"/>
                <a:cs typeface="Arial"/>
              </a:rPr>
              <a:t>Lexile</a:t>
            </a:r>
            <a:r>
              <a:rPr sz="1300" spc="-1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>
                <a:solidFill>
                  <a:srgbClr val="FFFFFF"/>
                </a:solidFill>
                <a:latin typeface="Arial"/>
                <a:cs typeface="Arial"/>
              </a:rPr>
              <a:t>range.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890C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160</Words>
  <Application>Microsoft Office PowerPoint</Application>
  <PresentationFormat>On-screen Show (16:9)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Office Theme</vt:lpstr>
      <vt:lpstr>Science Literacy</vt:lpstr>
      <vt:lpstr>Mondays</vt:lpstr>
      <vt:lpstr>PowerPoint Presentation</vt:lpstr>
      <vt:lpstr>Tuesdays</vt:lpstr>
      <vt:lpstr>Wednesdays</vt:lpstr>
      <vt:lpstr>Thursdays</vt:lpstr>
      <vt:lpstr>Fun Fridays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Literacy</dc:title>
  <dc:creator>Dave Edinger</dc:creator>
  <cp:lastModifiedBy>David Edinger</cp:lastModifiedBy>
  <cp:revision>2</cp:revision>
  <dcterms:created xsi:type="dcterms:W3CDTF">2019-02-23T01:39:15Z</dcterms:created>
  <dcterms:modified xsi:type="dcterms:W3CDTF">2019-02-23T01:46:57Z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