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71" r:id="rId3"/>
    <p:sldId id="272" r:id="rId4"/>
    <p:sldId id="257" r:id="rId5"/>
    <p:sldId id="258" r:id="rId6"/>
    <p:sldId id="259" r:id="rId7"/>
    <p:sldId id="266" r:id="rId8"/>
    <p:sldId id="260" r:id="rId9"/>
    <p:sldId id="261" r:id="rId10"/>
    <p:sldId id="265" r:id="rId11"/>
    <p:sldId id="267" r:id="rId12"/>
    <p:sldId id="263" r:id="rId13"/>
    <p:sldId id="264" r:id="rId14"/>
    <p:sldId id="268" r:id="rId15"/>
    <p:sldId id="270" r:id="rId16"/>
    <p:sldId id="273" r:id="rId17"/>
    <p:sldId id="274" r:id="rId18"/>
    <p:sldId id="275" r:id="rId19"/>
    <p:sldId id="280" r:id="rId20"/>
    <p:sldId id="278" r:id="rId21"/>
    <p:sldId id="276" r:id="rId22"/>
    <p:sldId id="277" r:id="rId23"/>
    <p:sldId id="269" r:id="rId24"/>
  </p:sldIdLst>
  <p:sldSz cx="9144000" cy="6858000" type="screen4x3"/>
  <p:notesSz cx="6858000" cy="91440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8000"/>
    <a:srgbClr val="99FF99"/>
    <a:srgbClr val="FFFF66"/>
    <a:srgbClr val="FFCC99"/>
    <a:srgbClr val="CC66FF"/>
    <a:srgbClr val="CC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695" autoAdjust="0"/>
    <p:restoredTop sz="90929"/>
  </p:normalViewPr>
  <p:slideViewPr>
    <p:cSldViewPr>
      <p:cViewPr>
        <p:scale>
          <a:sx n="87" d="100"/>
          <a:sy n="87" d="100"/>
        </p:scale>
        <p:origin x="350"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lvl1pPr>
          </a:lstStyle>
          <a:p>
            <a:endParaRPr lang="en-US" altLang="en-US"/>
          </a:p>
        </p:txBody>
      </p:sp>
      <p:sp>
        <p:nvSpPr>
          <p:cNvPr id="286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lvl1pPr>
          </a:lstStyle>
          <a:p>
            <a:endParaRPr lang="en-US" alt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lvl1pPr>
          </a:lstStyle>
          <a:p>
            <a:endParaRPr lang="en-US" alt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lvl1pPr>
          </a:lstStyle>
          <a:p>
            <a:fld id="{DAF3ED79-EB57-4D34-A9FE-F9CCDBD007D9}" type="slidenum">
              <a:rPr lang="en-US" altLang="en-US"/>
              <a:pPr/>
              <a:t>‹#›</a:t>
            </a:fld>
            <a:endParaRPr lang="en-US" altLang="en-US"/>
          </a:p>
        </p:txBody>
      </p:sp>
    </p:spTree>
    <p:extLst>
      <p:ext uri="{BB962C8B-B14F-4D97-AF65-F5344CB8AC3E}">
        <p14:creationId xmlns:p14="http://schemas.microsoft.com/office/powerpoint/2010/main" val="9327703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FECD05-3594-41F8-88C9-91AC9F57EFD4}" type="slidenum">
              <a:rPr lang="en-US" altLang="en-US"/>
              <a:pPr/>
              <a:t>1</a:t>
            </a:fld>
            <a:endParaRPr lang="en-US" alt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4007FB8-6F16-4368-8B67-D50F001E30DD}" type="slidenum">
              <a:rPr lang="en-US" altLang="en-US"/>
              <a:pPr/>
              <a:t>‹#›</a:t>
            </a:fld>
            <a:endParaRPr lang="en-US" altLang="en-US"/>
          </a:p>
        </p:txBody>
      </p:sp>
    </p:spTree>
    <p:extLst>
      <p:ext uri="{BB962C8B-B14F-4D97-AF65-F5344CB8AC3E}">
        <p14:creationId xmlns:p14="http://schemas.microsoft.com/office/powerpoint/2010/main" val="1841162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FC96049-84D4-49F7-94FA-F15D4982DCBA}" type="slidenum">
              <a:rPr lang="en-US" altLang="en-US"/>
              <a:pPr/>
              <a:t>‹#›</a:t>
            </a:fld>
            <a:endParaRPr lang="en-US" altLang="en-US"/>
          </a:p>
        </p:txBody>
      </p:sp>
    </p:spTree>
    <p:extLst>
      <p:ext uri="{BB962C8B-B14F-4D97-AF65-F5344CB8AC3E}">
        <p14:creationId xmlns:p14="http://schemas.microsoft.com/office/powerpoint/2010/main" val="1667755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100E1DA-970B-4B56-B236-A7B6714A29FC}" type="slidenum">
              <a:rPr lang="en-US" altLang="en-US"/>
              <a:pPr/>
              <a:t>‹#›</a:t>
            </a:fld>
            <a:endParaRPr lang="en-US" altLang="en-US"/>
          </a:p>
        </p:txBody>
      </p:sp>
    </p:spTree>
    <p:extLst>
      <p:ext uri="{BB962C8B-B14F-4D97-AF65-F5344CB8AC3E}">
        <p14:creationId xmlns:p14="http://schemas.microsoft.com/office/powerpoint/2010/main" val="3775172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BF61765-2C9E-4C7D-B6E1-95A625A56EE7}" type="slidenum">
              <a:rPr lang="en-US" altLang="en-US"/>
              <a:pPr/>
              <a:t>‹#›</a:t>
            </a:fld>
            <a:endParaRPr lang="en-US" altLang="en-US"/>
          </a:p>
        </p:txBody>
      </p:sp>
    </p:spTree>
    <p:extLst>
      <p:ext uri="{BB962C8B-B14F-4D97-AF65-F5344CB8AC3E}">
        <p14:creationId xmlns:p14="http://schemas.microsoft.com/office/powerpoint/2010/main" val="2062360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199A719-B668-42A0-BE3B-D0E858D5BA1E}" type="slidenum">
              <a:rPr lang="en-US" altLang="en-US"/>
              <a:pPr/>
              <a:t>‹#›</a:t>
            </a:fld>
            <a:endParaRPr lang="en-US" altLang="en-US"/>
          </a:p>
        </p:txBody>
      </p:sp>
    </p:spTree>
    <p:extLst>
      <p:ext uri="{BB962C8B-B14F-4D97-AF65-F5344CB8AC3E}">
        <p14:creationId xmlns:p14="http://schemas.microsoft.com/office/powerpoint/2010/main" val="2823118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2D2ECE0-62EF-479C-ABAC-AA3AB0DD37F8}" type="slidenum">
              <a:rPr lang="en-US" altLang="en-US"/>
              <a:pPr/>
              <a:t>‹#›</a:t>
            </a:fld>
            <a:endParaRPr lang="en-US" altLang="en-US"/>
          </a:p>
        </p:txBody>
      </p:sp>
    </p:spTree>
    <p:extLst>
      <p:ext uri="{BB962C8B-B14F-4D97-AF65-F5344CB8AC3E}">
        <p14:creationId xmlns:p14="http://schemas.microsoft.com/office/powerpoint/2010/main" val="191129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2598E12-3627-4BC0-8EC9-A963F9171958}" type="slidenum">
              <a:rPr lang="en-US" altLang="en-US"/>
              <a:pPr/>
              <a:t>‹#›</a:t>
            </a:fld>
            <a:endParaRPr lang="en-US" altLang="en-US"/>
          </a:p>
        </p:txBody>
      </p:sp>
    </p:spTree>
    <p:extLst>
      <p:ext uri="{BB962C8B-B14F-4D97-AF65-F5344CB8AC3E}">
        <p14:creationId xmlns:p14="http://schemas.microsoft.com/office/powerpoint/2010/main" val="44239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D1764A36-7066-4967-BA1B-250B5E040FBF}" type="slidenum">
              <a:rPr lang="en-US" altLang="en-US"/>
              <a:pPr/>
              <a:t>‹#›</a:t>
            </a:fld>
            <a:endParaRPr lang="en-US" altLang="en-US"/>
          </a:p>
        </p:txBody>
      </p:sp>
    </p:spTree>
    <p:extLst>
      <p:ext uri="{BB962C8B-B14F-4D97-AF65-F5344CB8AC3E}">
        <p14:creationId xmlns:p14="http://schemas.microsoft.com/office/powerpoint/2010/main" val="1997631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D494E5B-A745-4886-89F4-3B29EBEEA072}" type="slidenum">
              <a:rPr lang="en-US" altLang="en-US"/>
              <a:pPr/>
              <a:t>‹#›</a:t>
            </a:fld>
            <a:endParaRPr lang="en-US" altLang="en-US"/>
          </a:p>
        </p:txBody>
      </p:sp>
    </p:spTree>
    <p:extLst>
      <p:ext uri="{BB962C8B-B14F-4D97-AF65-F5344CB8AC3E}">
        <p14:creationId xmlns:p14="http://schemas.microsoft.com/office/powerpoint/2010/main" val="100052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1E888B8-7244-4C32-BB0D-D26CBECC5E4E}" type="slidenum">
              <a:rPr lang="en-US" altLang="en-US"/>
              <a:pPr/>
              <a:t>‹#›</a:t>
            </a:fld>
            <a:endParaRPr lang="en-US" altLang="en-US"/>
          </a:p>
        </p:txBody>
      </p:sp>
    </p:spTree>
    <p:extLst>
      <p:ext uri="{BB962C8B-B14F-4D97-AF65-F5344CB8AC3E}">
        <p14:creationId xmlns:p14="http://schemas.microsoft.com/office/powerpoint/2010/main" val="1888480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1CA496A-E951-4461-AC71-010D063A8FB2}" type="slidenum">
              <a:rPr lang="en-US" altLang="en-US"/>
              <a:pPr/>
              <a:t>‹#›</a:t>
            </a:fld>
            <a:endParaRPr lang="en-US" altLang="en-US"/>
          </a:p>
        </p:txBody>
      </p:sp>
    </p:spTree>
    <p:extLst>
      <p:ext uri="{BB962C8B-B14F-4D97-AF65-F5344CB8AC3E}">
        <p14:creationId xmlns:p14="http://schemas.microsoft.com/office/powerpoint/2010/main" val="1214137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CC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fld id="{D4F5C0B7-A992-4ADA-9908-518158C53A6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wmf"/><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4.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wmf"/></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99"/>
        </a:solidFill>
        <a:effectLst/>
      </p:bgPr>
    </p:bg>
    <p:spTree>
      <p:nvGrpSpPr>
        <p:cNvPr id="1" name=""/>
        <p:cNvGrpSpPr/>
        <p:nvPr/>
      </p:nvGrpSpPr>
      <p:grpSpPr>
        <a:xfrm>
          <a:off x="0" y="0"/>
          <a:ext cx="0" cy="0"/>
          <a:chOff x="0" y="0"/>
          <a:chExt cx="0" cy="0"/>
        </a:xfrm>
      </p:grpSpPr>
      <p:pic>
        <p:nvPicPr>
          <p:cNvPr id="2050" name="Picture 2" descr="BD05023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43400" y="1676400"/>
            <a:ext cx="4394200" cy="4011613"/>
          </a:xfrm>
          <a:prstGeom prst="rect">
            <a:avLst/>
          </a:prstGeom>
          <a:noFill/>
          <a:extLst>
            <a:ext uri="{909E8E84-426E-40DD-AFC4-6F175D3DCCD1}">
              <a14:hiddenFill xmlns:a14="http://schemas.microsoft.com/office/drawing/2010/main">
                <a:solidFill>
                  <a:srgbClr val="FFFFFF"/>
                </a:solidFill>
              </a14:hiddenFill>
            </a:ext>
          </a:extLst>
        </p:spPr>
      </p:pic>
      <p:sp>
        <p:nvSpPr>
          <p:cNvPr id="2051" name="WordArt 3" descr="Paper bag"/>
          <p:cNvSpPr>
            <a:spLocks noChangeArrowheads="1" noChangeShapeType="1" noTextEdit="1"/>
          </p:cNvSpPr>
          <p:nvPr/>
        </p:nvSpPr>
        <p:spPr bwMode="auto">
          <a:xfrm>
            <a:off x="1219200" y="1066800"/>
            <a:ext cx="2790825" cy="1057275"/>
          </a:xfrm>
          <a:prstGeom prst="rect">
            <a:avLst/>
          </a:prstGeom>
        </p:spPr>
        <p:txBody>
          <a:bodyPr wrap="none" fromWordArt="1">
            <a:prstTxWarp prst="textPlain">
              <a:avLst>
                <a:gd name="adj" fmla="val 50000"/>
              </a:avLst>
            </a:prstTxWarp>
          </a:bodyPr>
          <a:lstStyle/>
          <a:p>
            <a:pPr algn="ctr"/>
            <a:r>
              <a:rPr lang="en-US" sz="7200" kern="10">
                <a:ln w="9525">
                  <a:solidFill>
                    <a:srgbClr val="008000"/>
                  </a:solidFill>
                  <a:round/>
                  <a:headEnd/>
                  <a:tailEnd/>
                </a:ln>
                <a:blipFill dpi="0" rotWithShape="0">
                  <a:blip r:embed="rId4"/>
                  <a:srcRect/>
                  <a:tile tx="0" ty="0" sx="100000" sy="100000" flip="none" algn="tl"/>
                </a:blipFill>
                <a:effectLst>
                  <a:outerShdw dist="563972" dir="14049741" sx="125000" sy="125000" algn="tl" rotWithShape="0">
                    <a:srgbClr val="C7DFD3"/>
                  </a:outerShdw>
                </a:effectLst>
                <a:latin typeface="Chiller"/>
              </a:rPr>
              <a:t>Magnetism</a:t>
            </a:r>
          </a:p>
        </p:txBody>
      </p:sp>
      <p:pic>
        <p:nvPicPr>
          <p:cNvPr id="2052" name="Picture 4" descr="IN00358_"/>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47800" y="2362200"/>
            <a:ext cx="2438400" cy="2201863"/>
          </a:xfrm>
          <a:prstGeom prst="rect">
            <a:avLst/>
          </a:prstGeom>
          <a:solidFill>
            <a:schemeClr val="bg1"/>
          </a:solidFill>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ssolve">
                                      <p:cBhvr>
                                        <p:cTn id="7"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pic>
        <p:nvPicPr>
          <p:cNvPr id="11266" name="Picture 2" descr="ferromagne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57200"/>
            <a:ext cx="4765675" cy="2068513"/>
          </a:xfrm>
          <a:prstGeom prst="rect">
            <a:avLst/>
          </a:prstGeom>
          <a:noFill/>
          <a:extLst>
            <a:ext uri="{909E8E84-426E-40DD-AFC4-6F175D3DCCD1}">
              <a14:hiddenFill xmlns:a14="http://schemas.microsoft.com/office/drawing/2010/main">
                <a:solidFill>
                  <a:srgbClr val="FFFFFF"/>
                </a:solidFill>
              </a14:hiddenFill>
            </a:ext>
          </a:extLst>
        </p:spPr>
      </p:pic>
      <p:sp>
        <p:nvSpPr>
          <p:cNvPr id="11267" name="Text Box 3"/>
          <p:cNvSpPr txBox="1">
            <a:spLocks noChangeArrowheads="1"/>
          </p:cNvSpPr>
          <p:nvPr/>
        </p:nvSpPr>
        <p:spPr bwMode="auto">
          <a:xfrm>
            <a:off x="1447800" y="3048000"/>
            <a:ext cx="66944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 typeface="Wingdings" pitchFamily="2" charset="2"/>
              <a:buChar char="¶"/>
            </a:pPr>
            <a:r>
              <a:rPr lang="en-US" altLang="en-US"/>
              <a:t>Atoms themselves have magnetic properties due</a:t>
            </a:r>
          </a:p>
          <a:p>
            <a:pPr>
              <a:buFont typeface="Wingdings" pitchFamily="2" charset="2"/>
              <a:buNone/>
            </a:pPr>
            <a:r>
              <a:rPr lang="en-US" altLang="en-US"/>
              <a:t>    to the spin of the atom’s electrons.  </a:t>
            </a:r>
          </a:p>
        </p:txBody>
      </p:sp>
      <p:sp>
        <p:nvSpPr>
          <p:cNvPr id="11268" name="Text Box 4"/>
          <p:cNvSpPr txBox="1">
            <a:spLocks noChangeArrowheads="1"/>
          </p:cNvSpPr>
          <p:nvPr/>
        </p:nvSpPr>
        <p:spPr bwMode="auto">
          <a:xfrm>
            <a:off x="1447800" y="4648200"/>
            <a:ext cx="59912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Char char="¶"/>
            </a:pPr>
            <a:r>
              <a:rPr lang="en-US" altLang="en-US"/>
              <a:t>These areas of atoms are called “domains”</a:t>
            </a:r>
          </a:p>
          <a:p>
            <a:endParaRPr lang="en-US" altLang="en-US"/>
          </a:p>
        </p:txBody>
      </p:sp>
      <p:sp>
        <p:nvSpPr>
          <p:cNvPr id="11269" name="Text Box 5"/>
          <p:cNvSpPr txBox="1">
            <a:spLocks noChangeArrowheads="1"/>
          </p:cNvSpPr>
          <p:nvPr/>
        </p:nvSpPr>
        <p:spPr bwMode="auto">
          <a:xfrm>
            <a:off x="1447800" y="3886200"/>
            <a:ext cx="68897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 typeface="Wingdings" pitchFamily="2" charset="2"/>
              <a:buChar char="¶"/>
            </a:pPr>
            <a:r>
              <a:rPr lang="en-US" altLang="en-US"/>
              <a:t>Groups of atoms join so that their magnetic fields</a:t>
            </a:r>
          </a:p>
          <a:p>
            <a:pPr>
              <a:buFont typeface="Wingdings" pitchFamily="2" charset="2"/>
              <a:buNone/>
            </a:pPr>
            <a:r>
              <a:rPr lang="en-US" altLang="en-US"/>
              <a:t>    are all going in the same direction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gtEl>
                                        <p:attrNameLst>
                                          <p:attrName>style.visibility</p:attrName>
                                        </p:attrNameLst>
                                      </p:cBhvr>
                                      <p:to>
                                        <p:strVal val="visible"/>
                                      </p:to>
                                    </p:set>
                                    <p:anim calcmode="lin" valueType="num">
                                      <p:cBhvr additive="base">
                                        <p:cTn id="7" dur="500" fill="hold"/>
                                        <p:tgtEl>
                                          <p:spTgt spid="11267"/>
                                        </p:tgtEl>
                                        <p:attrNameLst>
                                          <p:attrName>ppt_x</p:attrName>
                                        </p:attrNameLst>
                                      </p:cBhvr>
                                      <p:tavLst>
                                        <p:tav tm="0">
                                          <p:val>
                                            <p:strVal val="0-#ppt_w/2"/>
                                          </p:val>
                                        </p:tav>
                                        <p:tav tm="100000">
                                          <p:val>
                                            <p:strVal val="#ppt_x"/>
                                          </p:val>
                                        </p:tav>
                                      </p:tavLst>
                                    </p:anim>
                                    <p:anim calcmode="lin" valueType="num">
                                      <p:cBhvr additive="base">
                                        <p:cTn id="8" dur="500" fill="hold"/>
                                        <p:tgtEl>
                                          <p:spTgt spid="1126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9"/>
                                        </p:tgtEl>
                                        <p:attrNameLst>
                                          <p:attrName>style.visibility</p:attrName>
                                        </p:attrNameLst>
                                      </p:cBhvr>
                                      <p:to>
                                        <p:strVal val="visible"/>
                                      </p:to>
                                    </p:set>
                                    <p:anim calcmode="lin" valueType="num">
                                      <p:cBhvr additive="base">
                                        <p:cTn id="13" dur="500" fill="hold"/>
                                        <p:tgtEl>
                                          <p:spTgt spid="11269"/>
                                        </p:tgtEl>
                                        <p:attrNameLst>
                                          <p:attrName>ppt_x</p:attrName>
                                        </p:attrNameLst>
                                      </p:cBhvr>
                                      <p:tavLst>
                                        <p:tav tm="0">
                                          <p:val>
                                            <p:strVal val="0-#ppt_w/2"/>
                                          </p:val>
                                        </p:tav>
                                        <p:tav tm="100000">
                                          <p:val>
                                            <p:strVal val="#ppt_x"/>
                                          </p:val>
                                        </p:tav>
                                      </p:tavLst>
                                    </p:anim>
                                    <p:anim calcmode="lin" valueType="num">
                                      <p:cBhvr additive="base">
                                        <p:cTn id="14" dur="500" fill="hold"/>
                                        <p:tgtEl>
                                          <p:spTgt spid="1126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8"/>
                                        </p:tgtEl>
                                        <p:attrNameLst>
                                          <p:attrName>style.visibility</p:attrName>
                                        </p:attrNameLst>
                                      </p:cBhvr>
                                      <p:to>
                                        <p:strVal val="visible"/>
                                      </p:to>
                                    </p:set>
                                    <p:anim calcmode="lin" valueType="num">
                                      <p:cBhvr additive="base">
                                        <p:cTn id="19" dur="500" fill="hold"/>
                                        <p:tgtEl>
                                          <p:spTgt spid="11268"/>
                                        </p:tgtEl>
                                        <p:attrNameLst>
                                          <p:attrName>ppt_x</p:attrName>
                                        </p:attrNameLst>
                                      </p:cBhvr>
                                      <p:tavLst>
                                        <p:tav tm="0">
                                          <p:val>
                                            <p:strVal val="0-#ppt_w/2"/>
                                          </p:val>
                                        </p:tav>
                                        <p:tav tm="100000">
                                          <p:val>
                                            <p:strVal val="#ppt_x"/>
                                          </p:val>
                                        </p:tav>
                                      </p:tavLst>
                                    </p:anim>
                                    <p:anim calcmode="lin" valueType="num">
                                      <p:cBhvr additive="base">
                                        <p:cTn id="20"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nodeType="clickEffect">
                                  <p:stCondLst>
                                    <p:cond delay="0"/>
                                  </p:stCondLst>
                                  <p:childTnLst>
                                    <p:set>
                                      <p:cBhvr>
                                        <p:cTn id="24" dur="1" fill="hold">
                                          <p:stCondLst>
                                            <p:cond delay="0"/>
                                          </p:stCondLst>
                                        </p:cTn>
                                        <p:tgtEl>
                                          <p:spTgt spid="11266"/>
                                        </p:tgtEl>
                                        <p:attrNameLst>
                                          <p:attrName>style.visibility</p:attrName>
                                        </p:attrNameLst>
                                      </p:cBhvr>
                                      <p:to>
                                        <p:strVal val="visible"/>
                                      </p:to>
                                    </p:set>
                                    <p:animEffect transition="in" filter="slide(fromBottom)">
                                      <p:cBhvr>
                                        <p:cTn id="25"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utoUpdateAnimBg="0"/>
      <p:bldP spid="11268" grpId="0" autoUpdateAnimBg="0"/>
      <p:bldP spid="11269"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pic>
        <p:nvPicPr>
          <p:cNvPr id="14339" name="Picture 3" descr="ferromagnet in external magnetic fie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438400"/>
            <a:ext cx="5268913" cy="3635375"/>
          </a:xfrm>
          <a:prstGeom prst="rect">
            <a:avLst/>
          </a:prstGeom>
          <a:noFill/>
          <a:extLst>
            <a:ext uri="{909E8E84-426E-40DD-AFC4-6F175D3DCCD1}">
              <a14:hiddenFill xmlns:a14="http://schemas.microsoft.com/office/drawing/2010/main">
                <a:solidFill>
                  <a:srgbClr val="FFFFFF"/>
                </a:solidFill>
              </a14:hiddenFill>
            </a:ext>
          </a:extLst>
        </p:spPr>
      </p:pic>
      <p:sp>
        <p:nvSpPr>
          <p:cNvPr id="14340" name="Text Box 4"/>
          <p:cNvSpPr txBox="1">
            <a:spLocks noChangeArrowheads="1"/>
          </p:cNvSpPr>
          <p:nvPr/>
        </p:nvSpPr>
        <p:spPr bwMode="auto">
          <a:xfrm>
            <a:off x="685800" y="685800"/>
            <a:ext cx="748982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i="1">
                <a:effectLst>
                  <a:outerShdw blurRad="38100" dist="38100" dir="2700000" algn="tl">
                    <a:srgbClr val="FFFFFF"/>
                  </a:outerShdw>
                </a:effectLst>
                <a:latin typeface="Tempus Sans ITC" pitchFamily="82" charset="0"/>
              </a:rPr>
              <a:t>When an unmagnetized substance is placed in a magnetic</a:t>
            </a:r>
          </a:p>
          <a:p>
            <a:pPr algn="ctr"/>
            <a:r>
              <a:rPr lang="en-US" altLang="en-US" i="1">
                <a:effectLst>
                  <a:outerShdw blurRad="38100" dist="38100" dir="2700000" algn="tl">
                    <a:srgbClr val="FFFFFF"/>
                  </a:outerShdw>
                </a:effectLst>
                <a:latin typeface="Tempus Sans ITC" pitchFamily="82" charset="0"/>
              </a:rPr>
              <a:t>field, the substance can become magnetized.</a:t>
            </a:r>
          </a:p>
          <a:p>
            <a:pPr algn="ctr"/>
            <a:r>
              <a:rPr lang="en-US" altLang="en-US" i="1">
                <a:effectLst>
                  <a:outerShdw blurRad="38100" dist="38100" dir="2700000" algn="tl">
                    <a:srgbClr val="FFFFFF"/>
                  </a:outerShdw>
                </a:effectLst>
                <a:latin typeface="Tempus Sans ITC" pitchFamily="82" charset="0"/>
              </a:rPr>
              <a:t>This happens when the spinning electrons line up in the</a:t>
            </a:r>
          </a:p>
          <a:p>
            <a:pPr algn="ctr"/>
            <a:r>
              <a:rPr lang="en-US" altLang="en-US" i="1">
                <a:effectLst>
                  <a:outerShdw blurRad="38100" dist="38100" dir="2700000" algn="tl">
                    <a:srgbClr val="FFFFFF"/>
                  </a:outerShdw>
                </a:effectLst>
                <a:latin typeface="Tempus Sans ITC" pitchFamily="82" charset="0"/>
              </a:rPr>
              <a:t>same direction.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box(out)">
                                      <p:cBhvr>
                                        <p:cTn id="7" dur="500"/>
                                        <p:tgtEl>
                                          <p:spTgt spid="143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340"/>
                                        </p:tgtEl>
                                        <p:attrNameLst>
                                          <p:attrName>style.visibility</p:attrName>
                                        </p:attrNameLst>
                                      </p:cBhvr>
                                      <p:to>
                                        <p:strVal val="visible"/>
                                      </p:to>
                                    </p:set>
                                    <p:animEffect transition="in" filter="wipe(left)">
                                      <p:cBhvr>
                                        <p:cTn id="12"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9219" name="Text Box 3"/>
          <p:cNvSpPr txBox="1">
            <a:spLocks noChangeArrowheads="1"/>
          </p:cNvSpPr>
          <p:nvPr/>
        </p:nvSpPr>
        <p:spPr bwMode="auto">
          <a:xfrm>
            <a:off x="304800" y="533400"/>
            <a:ext cx="4648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a:solidFill>
                  <a:srgbClr val="800000"/>
                </a:solidFill>
                <a:effectLst>
                  <a:outerShdw blurRad="38100" dist="38100" dir="2700000" algn="tl">
                    <a:srgbClr val="000000"/>
                  </a:outerShdw>
                </a:effectLst>
                <a:latin typeface="Showcard Gothic" pitchFamily="82" charset="0"/>
              </a:rPr>
              <a:t>An unmagnetized substance looks like</a:t>
            </a:r>
          </a:p>
          <a:p>
            <a:r>
              <a:rPr lang="en-US" altLang="en-US" b="0">
                <a:solidFill>
                  <a:srgbClr val="800000"/>
                </a:solidFill>
                <a:effectLst>
                  <a:outerShdw blurRad="38100" dist="38100" dir="2700000" algn="tl">
                    <a:srgbClr val="000000"/>
                  </a:outerShdw>
                </a:effectLst>
                <a:latin typeface="Showcard Gothic" pitchFamily="82" charset="0"/>
              </a:rPr>
              <a:t>this…</a:t>
            </a:r>
          </a:p>
        </p:txBody>
      </p:sp>
      <p:pic>
        <p:nvPicPr>
          <p:cNvPr id="9222" name="Picture 6" descr="magnets b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922588"/>
            <a:ext cx="6324600"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dissolve">
                                      <p:cBhvr>
                                        <p:cTn id="7"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593725" y="487363"/>
            <a:ext cx="611346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solidFill>
                  <a:srgbClr val="800000"/>
                </a:solidFill>
                <a:effectLst>
                  <a:outerShdw blurRad="38100" dist="38100" dir="2700000" algn="tl">
                    <a:srgbClr val="000000"/>
                  </a:outerShdw>
                </a:effectLst>
                <a:latin typeface="Showcard Gothic" pitchFamily="82" charset="0"/>
              </a:rPr>
              <a:t>While a magnetized substance looks</a:t>
            </a:r>
          </a:p>
          <a:p>
            <a:r>
              <a:rPr lang="en-US" altLang="en-US" b="0">
                <a:solidFill>
                  <a:srgbClr val="800000"/>
                </a:solidFill>
                <a:effectLst>
                  <a:outerShdw blurRad="38100" dist="38100" dir="2700000" algn="tl">
                    <a:srgbClr val="000000"/>
                  </a:outerShdw>
                </a:effectLst>
                <a:latin typeface="Showcard Gothic" pitchFamily="82" charset="0"/>
              </a:rPr>
              <a:t>like this…</a:t>
            </a:r>
          </a:p>
        </p:txBody>
      </p:sp>
      <p:pic>
        <p:nvPicPr>
          <p:cNvPr id="10248" name="Picture 8" descr="magnets af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743200"/>
            <a:ext cx="6051550" cy="1377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0248"/>
                                        </p:tgtEl>
                                        <p:attrNameLst>
                                          <p:attrName>style.visibility</p:attrName>
                                        </p:attrNameLst>
                                      </p:cBhvr>
                                      <p:to>
                                        <p:strVal val="visible"/>
                                      </p:to>
                                    </p:set>
                                    <p:animEffect transition="in" filter="dissolve">
                                      <p:cBhvr>
                                        <p:cTn id="7" dur="500"/>
                                        <p:tgtEl>
                                          <p:spTgt spid="10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57200" y="242888"/>
            <a:ext cx="58721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a:latin typeface="Matura MT Script Capitals" pitchFamily="66" charset="0"/>
              </a:rPr>
              <a:t>How to break a magnet:</a:t>
            </a:r>
          </a:p>
        </p:txBody>
      </p:sp>
      <p:pic>
        <p:nvPicPr>
          <p:cNvPr id="15363" name="Picture 3" descr="SY01049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 y="2286000"/>
            <a:ext cx="3473450" cy="3468688"/>
          </a:xfrm>
          <a:prstGeom prst="rect">
            <a:avLst/>
          </a:prstGeom>
          <a:noFill/>
          <a:extLst>
            <a:ext uri="{909E8E84-426E-40DD-AFC4-6F175D3DCCD1}">
              <a14:hiddenFill xmlns:a14="http://schemas.microsoft.com/office/drawing/2010/main">
                <a:solidFill>
                  <a:srgbClr val="FFFFFF"/>
                </a:solidFill>
              </a14:hiddenFill>
            </a:ext>
          </a:extLst>
        </p:spPr>
      </p:pic>
      <p:sp>
        <p:nvSpPr>
          <p:cNvPr id="15364" name="Text Box 4"/>
          <p:cNvSpPr txBox="1">
            <a:spLocks noChangeArrowheads="1"/>
          </p:cNvSpPr>
          <p:nvPr/>
        </p:nvSpPr>
        <p:spPr bwMode="auto">
          <a:xfrm>
            <a:off x="4800600" y="2133600"/>
            <a:ext cx="2911475"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a:latin typeface="Matura MT Script Capitals" pitchFamily="66" charset="0"/>
              </a:rPr>
              <a:t>1.  Drop it</a:t>
            </a:r>
          </a:p>
        </p:txBody>
      </p:sp>
      <p:sp>
        <p:nvSpPr>
          <p:cNvPr id="15365" name="Text Box 5"/>
          <p:cNvSpPr txBox="1">
            <a:spLocks noChangeArrowheads="1"/>
          </p:cNvSpPr>
          <p:nvPr/>
        </p:nvSpPr>
        <p:spPr bwMode="auto">
          <a:xfrm>
            <a:off x="4876800" y="4114800"/>
            <a:ext cx="26336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400">
                <a:latin typeface="Matura MT Script Capitals" pitchFamily="66" charset="0"/>
              </a:rPr>
              <a:t>2.  Heat it</a:t>
            </a:r>
          </a:p>
        </p:txBody>
      </p:sp>
      <p:sp>
        <p:nvSpPr>
          <p:cNvPr id="15366" name="Text Box 6"/>
          <p:cNvSpPr txBox="1">
            <a:spLocks noChangeArrowheads="1"/>
          </p:cNvSpPr>
          <p:nvPr/>
        </p:nvSpPr>
        <p:spPr bwMode="auto">
          <a:xfrm>
            <a:off x="3886200" y="5181600"/>
            <a:ext cx="3363913"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a:latin typeface="Matura MT Script Capitals" pitchFamily="66" charset="0"/>
              </a:rPr>
              <a:t>This causes the domains to become random again!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4"/>
                                        </p:tgtEl>
                                        <p:attrNameLst>
                                          <p:attrName>style.visibility</p:attrName>
                                        </p:attrNameLst>
                                      </p:cBhvr>
                                      <p:to>
                                        <p:strVal val="visible"/>
                                      </p:to>
                                    </p:set>
                                    <p:anim calcmode="lin" valueType="num">
                                      <p:cBhvr additive="base">
                                        <p:cTn id="7" dur="500" fill="hold"/>
                                        <p:tgtEl>
                                          <p:spTgt spid="15364"/>
                                        </p:tgtEl>
                                        <p:attrNameLst>
                                          <p:attrName>ppt_x</p:attrName>
                                        </p:attrNameLst>
                                      </p:cBhvr>
                                      <p:tavLst>
                                        <p:tav tm="0">
                                          <p:val>
                                            <p:strVal val="0-#ppt_w/2"/>
                                          </p:val>
                                        </p:tav>
                                        <p:tav tm="100000">
                                          <p:val>
                                            <p:strVal val="#ppt_x"/>
                                          </p:val>
                                        </p:tav>
                                      </p:tavLst>
                                    </p:anim>
                                    <p:anim calcmode="lin" valueType="num">
                                      <p:cBhvr additive="base">
                                        <p:cTn id="8" dur="500" fill="hold"/>
                                        <p:tgtEl>
                                          <p:spTgt spid="153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5"/>
                                        </p:tgtEl>
                                        <p:attrNameLst>
                                          <p:attrName>style.visibility</p:attrName>
                                        </p:attrNameLst>
                                      </p:cBhvr>
                                      <p:to>
                                        <p:strVal val="visible"/>
                                      </p:to>
                                    </p:set>
                                    <p:anim calcmode="lin" valueType="num">
                                      <p:cBhvr additive="base">
                                        <p:cTn id="13" dur="500" fill="hold"/>
                                        <p:tgtEl>
                                          <p:spTgt spid="15365"/>
                                        </p:tgtEl>
                                        <p:attrNameLst>
                                          <p:attrName>ppt_x</p:attrName>
                                        </p:attrNameLst>
                                      </p:cBhvr>
                                      <p:tavLst>
                                        <p:tav tm="0">
                                          <p:val>
                                            <p:strVal val="0-#ppt_w/2"/>
                                          </p:val>
                                        </p:tav>
                                        <p:tav tm="100000">
                                          <p:val>
                                            <p:strVal val="#ppt_x"/>
                                          </p:val>
                                        </p:tav>
                                      </p:tavLst>
                                    </p:anim>
                                    <p:anim calcmode="lin" valueType="num">
                                      <p:cBhvr additive="base">
                                        <p:cTn id="14" dur="500" fill="hold"/>
                                        <p:tgtEl>
                                          <p:spTgt spid="1536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nodeType="clickEffect">
                                  <p:stCondLst>
                                    <p:cond delay="0"/>
                                  </p:stCondLst>
                                  <p:childTnLst>
                                    <p:set>
                                      <p:cBhvr>
                                        <p:cTn id="18" dur="1" fill="hold">
                                          <p:stCondLst>
                                            <p:cond delay="0"/>
                                          </p:stCondLst>
                                        </p:cTn>
                                        <p:tgtEl>
                                          <p:spTgt spid="15363"/>
                                        </p:tgtEl>
                                        <p:attrNameLst>
                                          <p:attrName>style.visibility</p:attrName>
                                        </p:attrNameLst>
                                      </p:cBhvr>
                                      <p:to>
                                        <p:strVal val="visible"/>
                                      </p:to>
                                    </p:set>
                                    <p:anim calcmode="lin" valueType="num">
                                      <p:cBhvr>
                                        <p:cTn id="19" dur="500" fill="hold"/>
                                        <p:tgtEl>
                                          <p:spTgt spid="15363"/>
                                        </p:tgtEl>
                                        <p:attrNameLst>
                                          <p:attrName>ppt_w</p:attrName>
                                        </p:attrNameLst>
                                      </p:cBhvr>
                                      <p:tavLst>
                                        <p:tav tm="0">
                                          <p:val>
                                            <p:fltVal val="0"/>
                                          </p:val>
                                        </p:tav>
                                        <p:tav tm="100000">
                                          <p:val>
                                            <p:strVal val="#ppt_w"/>
                                          </p:val>
                                        </p:tav>
                                      </p:tavLst>
                                    </p:anim>
                                    <p:anim calcmode="lin" valueType="num">
                                      <p:cBhvr>
                                        <p:cTn id="20" dur="500" fill="hold"/>
                                        <p:tgtEl>
                                          <p:spTgt spid="15363"/>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5366"/>
                                        </p:tgtEl>
                                        <p:attrNameLst>
                                          <p:attrName>style.visibility</p:attrName>
                                        </p:attrNameLst>
                                      </p:cBhvr>
                                      <p:to>
                                        <p:strVal val="visible"/>
                                      </p:to>
                                    </p:set>
                                    <p:animEffect transition="in" filter="box(in)">
                                      <p:cBhvr>
                                        <p:cTn id="25" dur="500"/>
                                        <p:tgtEl>
                                          <p:spTgt spid="153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autoUpdateAnimBg="0"/>
      <p:bldP spid="15365" grpId="0" autoUpdateAnimBg="0"/>
      <p:bldP spid="1536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6699"/>
        </a:solidFill>
        <a:effectLst/>
      </p:bgPr>
    </p:bg>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895600" y="725488"/>
            <a:ext cx="44211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600">
                <a:solidFill>
                  <a:srgbClr val="FFFF66"/>
                </a:solidFill>
                <a:effectLst>
                  <a:outerShdw blurRad="38100" dist="38100" dir="2700000" algn="tl">
                    <a:srgbClr val="000000"/>
                  </a:outerShdw>
                </a:effectLst>
                <a:latin typeface="Tempus Sans ITC" pitchFamily="82" charset="0"/>
              </a:rPr>
              <a:t>The Earth is a magnet:</a:t>
            </a:r>
          </a:p>
        </p:txBody>
      </p:sp>
      <p:sp>
        <p:nvSpPr>
          <p:cNvPr id="17411" name="Text Box 3"/>
          <p:cNvSpPr txBox="1">
            <a:spLocks noChangeArrowheads="1"/>
          </p:cNvSpPr>
          <p:nvPr/>
        </p:nvSpPr>
        <p:spPr bwMode="auto">
          <a:xfrm>
            <a:off x="1508125" y="1489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endParaRPr lang="en-US" altLang="en-US"/>
          </a:p>
        </p:txBody>
      </p:sp>
      <p:pic>
        <p:nvPicPr>
          <p:cNvPr id="17412" name="Picture 4" descr="magnetosphe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819400"/>
            <a:ext cx="3287713" cy="3106738"/>
          </a:xfrm>
          <a:prstGeom prst="rect">
            <a:avLst/>
          </a:prstGeom>
          <a:noFill/>
          <a:extLst>
            <a:ext uri="{909E8E84-426E-40DD-AFC4-6F175D3DCCD1}">
              <a14:hiddenFill xmlns:a14="http://schemas.microsoft.com/office/drawing/2010/main">
                <a:solidFill>
                  <a:srgbClr val="FFFFFF"/>
                </a:solidFill>
              </a14:hiddenFill>
            </a:ext>
          </a:extLst>
        </p:spPr>
      </p:pic>
      <p:sp>
        <p:nvSpPr>
          <p:cNvPr id="17413" name="Text Box 5"/>
          <p:cNvSpPr txBox="1">
            <a:spLocks noChangeArrowheads="1"/>
          </p:cNvSpPr>
          <p:nvPr/>
        </p:nvSpPr>
        <p:spPr bwMode="auto">
          <a:xfrm>
            <a:off x="4953000" y="2362200"/>
            <a:ext cx="151765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chemeClr val="bg1"/>
                </a:solidFill>
                <a:latin typeface="Tempus Sans ITC" pitchFamily="82" charset="0"/>
              </a:rPr>
              <a:t>Magnetic South Pole</a:t>
            </a:r>
          </a:p>
        </p:txBody>
      </p:sp>
      <p:sp>
        <p:nvSpPr>
          <p:cNvPr id="17415" name="Line 7"/>
          <p:cNvSpPr>
            <a:spLocks noChangeShapeType="1"/>
          </p:cNvSpPr>
          <p:nvPr/>
        </p:nvSpPr>
        <p:spPr bwMode="auto">
          <a:xfrm flipH="1">
            <a:off x="6324600" y="2133600"/>
            <a:ext cx="381000" cy="12192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6" name="Text Box 8"/>
          <p:cNvSpPr txBox="1">
            <a:spLocks noChangeArrowheads="1"/>
          </p:cNvSpPr>
          <p:nvPr/>
        </p:nvSpPr>
        <p:spPr bwMode="auto">
          <a:xfrm>
            <a:off x="6461125" y="5991225"/>
            <a:ext cx="15462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chemeClr val="bg1"/>
                </a:solidFill>
                <a:latin typeface="Tempus Sans ITC" pitchFamily="82" charset="0"/>
              </a:rPr>
              <a:t>Magnetic North Pole</a:t>
            </a:r>
          </a:p>
        </p:txBody>
      </p:sp>
      <p:sp>
        <p:nvSpPr>
          <p:cNvPr id="17417" name="Line 9"/>
          <p:cNvSpPr>
            <a:spLocks noChangeShapeType="1"/>
          </p:cNvSpPr>
          <p:nvPr/>
        </p:nvSpPr>
        <p:spPr bwMode="auto">
          <a:xfrm flipV="1">
            <a:off x="6096000" y="5105400"/>
            <a:ext cx="457200" cy="12192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418" name="Text Box 10"/>
          <p:cNvSpPr txBox="1">
            <a:spLocks noChangeArrowheads="1"/>
          </p:cNvSpPr>
          <p:nvPr/>
        </p:nvSpPr>
        <p:spPr bwMode="auto">
          <a:xfrm>
            <a:off x="533400" y="2209800"/>
            <a:ext cx="34448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chemeClr val="bg1"/>
                </a:solidFill>
              </a:rPr>
              <a:t>It exerts magnetic forces and is surrounded by a</a:t>
            </a:r>
          </a:p>
          <a:p>
            <a:r>
              <a:rPr lang="en-US" altLang="en-US">
                <a:solidFill>
                  <a:schemeClr val="bg1"/>
                </a:solidFill>
              </a:rPr>
              <a:t>magnetic field that is strongest near the</a:t>
            </a:r>
          </a:p>
          <a:p>
            <a:r>
              <a:rPr lang="en-US" altLang="en-US">
                <a:solidFill>
                  <a:schemeClr val="bg1"/>
                </a:solidFill>
              </a:rPr>
              <a:t>North and South </a:t>
            </a:r>
          </a:p>
          <a:p>
            <a:r>
              <a:rPr lang="en-US" altLang="en-US">
                <a:solidFill>
                  <a:schemeClr val="bg1"/>
                </a:solidFill>
              </a:rPr>
              <a:t>magnetic poles</a:t>
            </a:r>
          </a:p>
        </p:txBody>
      </p:sp>
      <p:sp>
        <p:nvSpPr>
          <p:cNvPr id="17420" name="Text Box 12"/>
          <p:cNvSpPr txBox="1">
            <a:spLocks noChangeArrowheads="1"/>
          </p:cNvSpPr>
          <p:nvPr/>
        </p:nvSpPr>
        <p:spPr bwMode="auto">
          <a:xfrm>
            <a:off x="6842125" y="2333625"/>
            <a:ext cx="16748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FFFF66"/>
                </a:solidFill>
                <a:latin typeface="Tempus Sans ITC" pitchFamily="82" charset="0"/>
              </a:rPr>
              <a:t>Geographic North Pole</a:t>
            </a:r>
          </a:p>
        </p:txBody>
      </p:sp>
      <p:sp>
        <p:nvSpPr>
          <p:cNvPr id="17421" name="Text Box 13"/>
          <p:cNvSpPr txBox="1">
            <a:spLocks noChangeArrowheads="1"/>
          </p:cNvSpPr>
          <p:nvPr/>
        </p:nvSpPr>
        <p:spPr bwMode="auto">
          <a:xfrm>
            <a:off x="4449763" y="6067425"/>
            <a:ext cx="16462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solidFill>
                  <a:srgbClr val="FFFF66"/>
                </a:solidFill>
                <a:latin typeface="Tempus Sans ITC" pitchFamily="82" charset="0"/>
              </a:rPr>
              <a:t>Geographic South Pole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additive="base">
                                        <p:cTn id="7" dur="500" fill="hold"/>
                                        <p:tgtEl>
                                          <p:spTgt spid="17412"/>
                                        </p:tgtEl>
                                        <p:attrNameLst>
                                          <p:attrName>ppt_x</p:attrName>
                                        </p:attrNameLst>
                                      </p:cBhvr>
                                      <p:tavLst>
                                        <p:tav tm="0">
                                          <p:val>
                                            <p:strVal val="0-#ppt_w/2"/>
                                          </p:val>
                                        </p:tav>
                                        <p:tav tm="100000">
                                          <p:val>
                                            <p:strVal val="#ppt_x"/>
                                          </p:val>
                                        </p:tav>
                                      </p:tavLst>
                                    </p:anim>
                                    <p:anim calcmode="lin" valueType="num">
                                      <p:cBhvr additive="base">
                                        <p:cTn id="8" dur="500" fill="hold"/>
                                        <p:tgtEl>
                                          <p:spTgt spid="1741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0"/>
                                        </p:tgtEl>
                                        <p:attrNameLst>
                                          <p:attrName>style.visibility</p:attrName>
                                        </p:attrNameLst>
                                      </p:cBhvr>
                                      <p:to>
                                        <p:strVal val="visible"/>
                                      </p:to>
                                    </p:set>
                                    <p:anim calcmode="lin" valueType="num">
                                      <p:cBhvr additive="base">
                                        <p:cTn id="13" dur="500" fill="hold"/>
                                        <p:tgtEl>
                                          <p:spTgt spid="17410"/>
                                        </p:tgtEl>
                                        <p:attrNameLst>
                                          <p:attrName>ppt_x</p:attrName>
                                        </p:attrNameLst>
                                      </p:cBhvr>
                                      <p:tavLst>
                                        <p:tav tm="0">
                                          <p:val>
                                            <p:strVal val="0-#ppt_w/2"/>
                                          </p:val>
                                        </p:tav>
                                        <p:tav tm="100000">
                                          <p:val>
                                            <p:strVal val="#ppt_x"/>
                                          </p:val>
                                        </p:tav>
                                      </p:tavLst>
                                    </p:anim>
                                    <p:anim calcmode="lin" valueType="num">
                                      <p:cBhvr additive="base">
                                        <p:cTn id="14" dur="500" fill="hold"/>
                                        <p:tgtEl>
                                          <p:spTgt spid="1741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18"/>
                                        </p:tgtEl>
                                        <p:attrNameLst>
                                          <p:attrName>style.visibility</p:attrName>
                                        </p:attrNameLst>
                                      </p:cBhvr>
                                      <p:to>
                                        <p:strVal val="visible"/>
                                      </p:to>
                                    </p:set>
                                    <p:anim calcmode="lin" valueType="num">
                                      <p:cBhvr additive="base">
                                        <p:cTn id="19" dur="500" fill="hold"/>
                                        <p:tgtEl>
                                          <p:spTgt spid="17418"/>
                                        </p:tgtEl>
                                        <p:attrNameLst>
                                          <p:attrName>ppt_x</p:attrName>
                                        </p:attrNameLst>
                                      </p:cBhvr>
                                      <p:tavLst>
                                        <p:tav tm="0">
                                          <p:val>
                                            <p:strVal val="0-#ppt_w/2"/>
                                          </p:val>
                                        </p:tav>
                                        <p:tav tm="100000">
                                          <p:val>
                                            <p:strVal val="#ppt_x"/>
                                          </p:val>
                                        </p:tav>
                                      </p:tavLst>
                                    </p:anim>
                                    <p:anim calcmode="lin" valueType="num">
                                      <p:cBhvr additive="base">
                                        <p:cTn id="20" dur="500" fill="hold"/>
                                        <p:tgtEl>
                                          <p:spTgt spid="174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8"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6699"/>
        </a:solidFill>
        <a:effectLst/>
      </p:bgPr>
    </p:bg>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1066800" y="1600200"/>
            <a:ext cx="1905000" cy="301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chemeClr val="bg1"/>
                </a:solidFill>
                <a:effectLst>
                  <a:outerShdw blurRad="38100" dist="38100" dir="2700000" algn="tl">
                    <a:srgbClr val="000000"/>
                  </a:outerShdw>
                </a:effectLst>
                <a:latin typeface="Rockwell Condensed" pitchFamily="18" charset="0"/>
              </a:rPr>
              <a:t>Sometimes, the Earth’s magnetic poles flip.  This happens every half-million years or so.</a:t>
            </a:r>
          </a:p>
        </p:txBody>
      </p:sp>
      <p:pic>
        <p:nvPicPr>
          <p:cNvPr id="20484" name="Picture 4" descr="magnetosphe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1981200"/>
            <a:ext cx="4114800" cy="3889375"/>
          </a:xfrm>
          <a:prstGeom prst="rect">
            <a:avLst/>
          </a:prstGeom>
          <a:noFill/>
          <a:extLst>
            <a:ext uri="{909E8E84-426E-40DD-AFC4-6F175D3DCCD1}">
              <a14:hiddenFill xmlns:a14="http://schemas.microsoft.com/office/drawing/2010/main">
                <a:solidFill>
                  <a:srgbClr val="FFFFFF"/>
                </a:solidFill>
              </a14:hiddenFill>
            </a:ext>
          </a:extLst>
        </p:spPr>
      </p:pic>
      <p:sp>
        <p:nvSpPr>
          <p:cNvPr id="20485" name="Text Box 5"/>
          <p:cNvSpPr txBox="1">
            <a:spLocks noChangeArrowheads="1"/>
          </p:cNvSpPr>
          <p:nvPr/>
        </p:nvSpPr>
        <p:spPr bwMode="auto">
          <a:xfrm>
            <a:off x="4495800" y="1524000"/>
            <a:ext cx="1770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solidFill>
                  <a:schemeClr val="bg1"/>
                </a:solidFill>
                <a:latin typeface="Tempus Sans ITC" pitchFamily="82" charset="0"/>
              </a:rPr>
              <a:t>Magnetic North Pole</a:t>
            </a:r>
          </a:p>
        </p:txBody>
      </p:sp>
      <p:sp>
        <p:nvSpPr>
          <p:cNvPr id="20486" name="Line 6"/>
          <p:cNvSpPr>
            <a:spLocks noChangeShapeType="1"/>
          </p:cNvSpPr>
          <p:nvPr/>
        </p:nvSpPr>
        <p:spPr bwMode="auto">
          <a:xfrm flipH="1">
            <a:off x="5791200" y="1600200"/>
            <a:ext cx="533400" cy="9906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7" name="Text Box 7"/>
          <p:cNvSpPr txBox="1">
            <a:spLocks noChangeArrowheads="1"/>
          </p:cNvSpPr>
          <p:nvPr/>
        </p:nvSpPr>
        <p:spPr bwMode="auto">
          <a:xfrm>
            <a:off x="5851525" y="6045200"/>
            <a:ext cx="17383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solidFill>
                  <a:schemeClr val="bg1"/>
                </a:solidFill>
                <a:latin typeface="Tempus Sans ITC" pitchFamily="82" charset="0"/>
              </a:rPr>
              <a:t>Magnetic South Pole</a:t>
            </a:r>
          </a:p>
        </p:txBody>
      </p:sp>
      <p:sp>
        <p:nvSpPr>
          <p:cNvPr id="20488" name="Line 8"/>
          <p:cNvSpPr>
            <a:spLocks noChangeShapeType="1"/>
          </p:cNvSpPr>
          <p:nvPr/>
        </p:nvSpPr>
        <p:spPr bwMode="auto">
          <a:xfrm flipV="1">
            <a:off x="5638800" y="4495800"/>
            <a:ext cx="304800" cy="1676400"/>
          </a:xfrm>
          <a:prstGeom prst="line">
            <a:avLst/>
          </a:prstGeom>
          <a:noFill/>
          <a:ln w="9525">
            <a:solidFill>
              <a:srgbClr val="FFFF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dissolve">
                                      <p:cBhvr>
                                        <p:cTn id="7" dur="500"/>
                                        <p:tgtEl>
                                          <p:spTgt spid="204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8000"/>
        </a:solidFill>
        <a:effectLst/>
      </p:bgPr>
    </p:bg>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143000" y="1143000"/>
            <a:ext cx="6827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bg1"/>
                </a:solidFill>
              </a:rPr>
              <a:t>We use the Earth’s magnetic field to find direction.</a:t>
            </a:r>
          </a:p>
        </p:txBody>
      </p:sp>
      <p:sp>
        <p:nvSpPr>
          <p:cNvPr id="21507" name="Text Box 3"/>
          <p:cNvSpPr txBox="1">
            <a:spLocks noChangeArrowheads="1"/>
          </p:cNvSpPr>
          <p:nvPr/>
        </p:nvSpPr>
        <p:spPr bwMode="auto">
          <a:xfrm>
            <a:off x="1143000" y="4800600"/>
            <a:ext cx="68738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chemeClr val="bg1"/>
                </a:solidFill>
              </a:rPr>
              <a:t>The needle of a compass always points toward the magnetic south pole.</a:t>
            </a:r>
          </a:p>
        </p:txBody>
      </p:sp>
      <p:sp>
        <p:nvSpPr>
          <p:cNvPr id="21509" name="Text Box 5"/>
          <p:cNvSpPr txBox="1">
            <a:spLocks noChangeArrowheads="1"/>
          </p:cNvSpPr>
          <p:nvPr/>
        </p:nvSpPr>
        <p:spPr bwMode="auto">
          <a:xfrm>
            <a:off x="609600" y="5715000"/>
            <a:ext cx="80533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chemeClr val="bg1"/>
                </a:solidFill>
              </a:rPr>
              <a:t>We call this direction “North” (remember, opposites attract)</a:t>
            </a:r>
          </a:p>
        </p:txBody>
      </p:sp>
      <p:pic>
        <p:nvPicPr>
          <p:cNvPr id="21510" name="Picture 6" descr="HH0166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95600" y="1828800"/>
            <a:ext cx="3133725" cy="2628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wipe(up)">
                                      <p:cBhvr>
                                        <p:cTn id="7" dur="5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21510"/>
                                        </p:tgtEl>
                                        <p:attrNameLst>
                                          <p:attrName>style.visibility</p:attrName>
                                        </p:attrNameLst>
                                      </p:cBhvr>
                                      <p:to>
                                        <p:strVal val="visible"/>
                                      </p:to>
                                    </p:set>
                                    <p:anim calcmode="lin" valueType="num">
                                      <p:cBhvr>
                                        <p:cTn id="12" dur="500" fill="hold"/>
                                        <p:tgtEl>
                                          <p:spTgt spid="21510"/>
                                        </p:tgtEl>
                                        <p:attrNameLst>
                                          <p:attrName>ppt_w</p:attrName>
                                        </p:attrNameLst>
                                      </p:cBhvr>
                                      <p:tavLst>
                                        <p:tav tm="0">
                                          <p:val>
                                            <p:fltVal val="0"/>
                                          </p:val>
                                        </p:tav>
                                        <p:tav tm="100000">
                                          <p:val>
                                            <p:strVal val="#ppt_w"/>
                                          </p:val>
                                        </p:tav>
                                      </p:tavLst>
                                    </p:anim>
                                    <p:anim calcmode="lin" valueType="num">
                                      <p:cBhvr>
                                        <p:cTn id="13" dur="500" fill="hold"/>
                                        <p:tgtEl>
                                          <p:spTgt spid="21510"/>
                                        </p:tgtEl>
                                        <p:attrNameLst>
                                          <p:attrName>ppt_h</p:attrName>
                                        </p:attrNameLst>
                                      </p:cBhvr>
                                      <p:tavLst>
                                        <p:tav tm="0">
                                          <p:val>
                                            <p:fltVal val="0"/>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21507"/>
                                        </p:tgtEl>
                                        <p:attrNameLst>
                                          <p:attrName>style.visibility</p:attrName>
                                        </p:attrNameLst>
                                      </p:cBhvr>
                                      <p:to>
                                        <p:strVal val="visible"/>
                                      </p:to>
                                    </p:set>
                                    <p:animEffect transition="in" filter="wipe(up)">
                                      <p:cBhvr>
                                        <p:cTn id="18" dur="500"/>
                                        <p:tgtEl>
                                          <p:spTgt spid="2150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1509"/>
                                        </p:tgtEl>
                                        <p:attrNameLst>
                                          <p:attrName>style.visibility</p:attrName>
                                        </p:attrNameLst>
                                      </p:cBhvr>
                                      <p:to>
                                        <p:strVal val="visible"/>
                                      </p:to>
                                    </p:set>
                                    <p:animEffect transition="in" filter="wipe(up)">
                                      <p:cBhvr>
                                        <p:cTn id="23" dur="500"/>
                                        <p:tgtEl>
                                          <p:spTgt spid="215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1507" grpId="0" autoUpdateAnimBg="0"/>
      <p:bldP spid="2150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2530" name="Picture 2" descr="BD05214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4163" y="1711325"/>
            <a:ext cx="3494087" cy="3435350"/>
          </a:xfrm>
          <a:prstGeom prst="rect">
            <a:avLst/>
          </a:prstGeom>
          <a:noFill/>
          <a:extLst>
            <a:ext uri="{909E8E84-426E-40DD-AFC4-6F175D3DCCD1}">
              <a14:hiddenFill xmlns:a14="http://schemas.microsoft.com/office/drawing/2010/main">
                <a:solidFill>
                  <a:srgbClr val="FFFFFF"/>
                </a:solidFill>
              </a14:hiddenFill>
            </a:ext>
          </a:extLst>
        </p:spPr>
      </p:pic>
      <p:sp>
        <p:nvSpPr>
          <p:cNvPr id="22531" name="Text Box 3"/>
          <p:cNvSpPr txBox="1">
            <a:spLocks noChangeArrowheads="1"/>
          </p:cNvSpPr>
          <p:nvPr/>
        </p:nvSpPr>
        <p:spPr bwMode="auto">
          <a:xfrm>
            <a:off x="457200" y="228600"/>
            <a:ext cx="47767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rgbClr val="FFFF66"/>
                </a:solidFill>
                <a:effectLst>
                  <a:outerShdw blurRad="38100" dist="38100" dir="2700000" algn="tl">
                    <a:srgbClr val="000000"/>
                  </a:outerShdw>
                </a:effectLst>
                <a:latin typeface="Rockwell Condensed" pitchFamily="18" charset="0"/>
              </a:rPr>
              <a:t>The sun has a magnetic field, too.  It extends far above the sun’s surface.</a:t>
            </a:r>
          </a:p>
        </p:txBody>
      </p:sp>
      <p:sp>
        <p:nvSpPr>
          <p:cNvPr id="22532" name="Text Box 4"/>
          <p:cNvSpPr txBox="1">
            <a:spLocks noChangeArrowheads="1"/>
          </p:cNvSpPr>
          <p:nvPr/>
        </p:nvSpPr>
        <p:spPr bwMode="auto">
          <a:xfrm>
            <a:off x="4419600" y="5334000"/>
            <a:ext cx="42132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rgbClr val="FFFF66"/>
                </a:solidFill>
                <a:effectLst>
                  <a:outerShdw blurRad="38100" dist="38100" dir="2700000" algn="tl">
                    <a:srgbClr val="000000"/>
                  </a:outerShdw>
                </a:effectLst>
                <a:latin typeface="Rockwell Condensed" pitchFamily="18" charset="0"/>
              </a:rPr>
              <a:t>Other planets in the solar system also have these magnetic fields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5000" fill="hold"/>
                                        <p:tgtEl>
                                          <p:spTgt spid="22530"/>
                                        </p:tgtEl>
                                        <p:attrNameLst>
                                          <p:attrName>ppt_w</p:attrName>
                                        </p:attrNameLst>
                                      </p:cBhvr>
                                      <p:tavLst>
                                        <p:tav tm="0" fmla="#ppt_w*sin(2.5*pi*$)">
                                          <p:val>
                                            <p:fltVal val="0"/>
                                          </p:val>
                                        </p:tav>
                                        <p:tav tm="100000">
                                          <p:val>
                                            <p:fltVal val="1"/>
                                          </p:val>
                                        </p:tav>
                                      </p:tavLst>
                                    </p:anim>
                                    <p:anim calcmode="lin" valueType="num">
                                      <p:cBhvr>
                                        <p:cTn id="8" dur="5000" fill="hold"/>
                                        <p:tgtEl>
                                          <p:spTgt spid="225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9FF99"/>
        </a:solidFill>
        <a:effectLst/>
      </p:bgPr>
    </p:bg>
    <p:spTree>
      <p:nvGrpSpPr>
        <p:cNvPr id="1" name=""/>
        <p:cNvGrpSpPr/>
        <p:nvPr/>
      </p:nvGrpSpPr>
      <p:grpSpPr>
        <a:xfrm>
          <a:off x="0" y="0"/>
          <a:ext cx="0" cy="0"/>
          <a:chOff x="0" y="0"/>
          <a:chExt cx="0" cy="0"/>
        </a:xfrm>
      </p:grpSpPr>
      <p:pic>
        <p:nvPicPr>
          <p:cNvPr id="27650" name="Picture 2" descr="van allen radiation belts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828800"/>
            <a:ext cx="5334000" cy="2751138"/>
          </a:xfrm>
          <a:prstGeom prst="rect">
            <a:avLst/>
          </a:prstGeom>
          <a:noFill/>
          <a:extLst>
            <a:ext uri="{909E8E84-426E-40DD-AFC4-6F175D3DCCD1}">
              <a14:hiddenFill xmlns:a14="http://schemas.microsoft.com/office/drawing/2010/main">
                <a:solidFill>
                  <a:srgbClr val="FFFFFF"/>
                </a:solidFill>
              </a14:hiddenFill>
            </a:ext>
          </a:extLst>
        </p:spPr>
      </p:pic>
      <p:sp>
        <p:nvSpPr>
          <p:cNvPr id="27652" name="Text Box 4"/>
          <p:cNvSpPr txBox="1">
            <a:spLocks noChangeArrowheads="1"/>
          </p:cNvSpPr>
          <p:nvPr/>
        </p:nvSpPr>
        <p:spPr bwMode="auto">
          <a:xfrm>
            <a:off x="762000" y="1143000"/>
            <a:ext cx="1600200" cy="4984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400">
                <a:effectLst>
                  <a:outerShdw blurRad="38100" dist="38100" dir="2700000" algn="tl">
                    <a:srgbClr val="FFFFFF"/>
                  </a:outerShdw>
                </a:effectLst>
                <a:latin typeface="Copperplate Gothic Light" pitchFamily="34" charset="0"/>
              </a:rPr>
              <a:t>When a charged particle enters a magnetic field, an electric force is exerted on it.  If a charged particle moves at an angle to a magnetic field, the magnetic force acting on it will cause it to move in a spiral around the magnetic field lines</a:t>
            </a:r>
            <a:r>
              <a:rPr lang="en-US" altLang="en-US" sz="1400">
                <a:solidFill>
                  <a:srgbClr val="FFFF66"/>
                </a:solidFill>
                <a:effectLst>
                  <a:outerShdw blurRad="38100" dist="38100" dir="2700000" algn="tl">
                    <a:srgbClr val="000000"/>
                  </a:outerShdw>
                </a:effectLst>
                <a:latin typeface="Copperplate Gothic Light" pitchFamily="34" charset="0"/>
              </a:rPr>
              <a:t>.</a:t>
            </a:r>
            <a:endParaRPr lang="en-US" altLang="en-US">
              <a:solidFill>
                <a:srgbClr val="FFFF66"/>
              </a:solidFill>
              <a:effectLst>
                <a:outerShdw blurRad="38100" dist="38100" dir="2700000" algn="tl">
                  <a:srgbClr val="000000"/>
                </a:outerShdw>
              </a:effectLst>
              <a:latin typeface="Copperplate Gothic Light"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blinds(horizontal)">
                                      <p:cBhvr>
                                        <p:cTn id="7" dur="5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2438400" y="1371600"/>
            <a:ext cx="4191000"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b="0" dirty="0">
                <a:solidFill>
                  <a:srgbClr val="800000"/>
                </a:solidFill>
                <a:effectLst>
                  <a:outerShdw blurRad="38100" dist="38100" dir="2700000" algn="tl">
                    <a:srgbClr val="000000"/>
                  </a:outerShdw>
                </a:effectLst>
                <a:latin typeface="Tahoma" pitchFamily="34" charset="0"/>
              </a:rPr>
              <a:t>Magnets have been known for centuries</a:t>
            </a:r>
            <a:r>
              <a:rPr lang="en-US" altLang="en-US" sz="1800" b="0" dirty="0" smtClean="0">
                <a:solidFill>
                  <a:srgbClr val="800000"/>
                </a:solidFill>
                <a:effectLst>
                  <a:outerShdw blurRad="38100" dist="38100" dir="2700000" algn="tl">
                    <a:srgbClr val="000000"/>
                  </a:outerShdw>
                </a:effectLst>
                <a:latin typeface="Tahoma" pitchFamily="34" charset="0"/>
              </a:rPr>
              <a:t>.</a:t>
            </a:r>
          </a:p>
          <a:p>
            <a:endParaRPr lang="en-US" altLang="en-US" sz="1800" b="0" dirty="0">
              <a:solidFill>
                <a:srgbClr val="800000"/>
              </a:solidFill>
              <a:effectLst>
                <a:outerShdw blurRad="38100" dist="38100" dir="2700000" algn="tl">
                  <a:srgbClr val="000000"/>
                </a:outerShdw>
              </a:effectLst>
              <a:latin typeface="Tahoma" pitchFamily="34" charset="0"/>
            </a:endParaRPr>
          </a:p>
          <a:p>
            <a:r>
              <a:rPr lang="en-US" altLang="en-US" sz="1800" b="0" dirty="0">
                <a:solidFill>
                  <a:srgbClr val="800000"/>
                </a:solidFill>
                <a:effectLst>
                  <a:outerShdw blurRad="38100" dist="38100" dir="2700000" algn="tl">
                    <a:srgbClr val="000000"/>
                  </a:outerShdw>
                </a:effectLst>
                <a:latin typeface="Tahoma" pitchFamily="34" charset="0"/>
              </a:rPr>
              <a:t>The Chinese and Greeks knew about the “magical” properties of magnets.  </a:t>
            </a:r>
            <a:endParaRPr lang="en-US" altLang="en-US" sz="1800" b="0" dirty="0" smtClean="0">
              <a:solidFill>
                <a:srgbClr val="800000"/>
              </a:solidFill>
              <a:effectLst>
                <a:outerShdw blurRad="38100" dist="38100" dir="2700000" algn="tl">
                  <a:srgbClr val="000000"/>
                </a:outerShdw>
              </a:effectLst>
              <a:latin typeface="Tahoma" pitchFamily="34" charset="0"/>
            </a:endParaRPr>
          </a:p>
          <a:p>
            <a:endParaRPr lang="en-US" altLang="en-US" sz="1800" b="0" dirty="0">
              <a:solidFill>
                <a:srgbClr val="800000"/>
              </a:solidFill>
              <a:effectLst>
                <a:outerShdw blurRad="38100" dist="38100" dir="2700000" algn="tl">
                  <a:srgbClr val="000000"/>
                </a:outerShdw>
              </a:effectLst>
              <a:latin typeface="Tahoma" pitchFamily="34" charset="0"/>
            </a:endParaRPr>
          </a:p>
          <a:p>
            <a:r>
              <a:rPr lang="en-US" altLang="en-US" sz="1800" b="0" dirty="0" smtClean="0">
                <a:solidFill>
                  <a:srgbClr val="800000"/>
                </a:solidFill>
                <a:effectLst>
                  <a:outerShdw blurRad="38100" dist="38100" dir="2700000" algn="tl">
                    <a:srgbClr val="000000"/>
                  </a:outerShdw>
                </a:effectLst>
                <a:latin typeface="Tahoma" pitchFamily="34" charset="0"/>
              </a:rPr>
              <a:t>The </a:t>
            </a:r>
            <a:r>
              <a:rPr lang="en-US" altLang="en-US" sz="1800" b="0" dirty="0">
                <a:solidFill>
                  <a:srgbClr val="800000"/>
                </a:solidFill>
                <a:effectLst>
                  <a:outerShdw blurRad="38100" dist="38100" dir="2700000" algn="tl">
                    <a:srgbClr val="000000"/>
                  </a:outerShdw>
                </a:effectLst>
                <a:latin typeface="Tahoma" pitchFamily="34" charset="0"/>
              </a:rPr>
              <a:t>ancient Greeks used a stone substance called </a:t>
            </a:r>
            <a:r>
              <a:rPr lang="en-US" altLang="en-US" sz="1800" b="0" dirty="0">
                <a:effectLst>
                  <a:outerShdw blurRad="38100" dist="38100" dir="2700000" algn="tl">
                    <a:srgbClr val="000000"/>
                  </a:outerShdw>
                </a:effectLst>
                <a:latin typeface="Tahoma" pitchFamily="34" charset="0"/>
              </a:rPr>
              <a:t>“magnetite.”  </a:t>
            </a:r>
            <a:r>
              <a:rPr lang="en-US" altLang="en-US" sz="1800" b="0" dirty="0">
                <a:solidFill>
                  <a:srgbClr val="800000"/>
                </a:solidFill>
                <a:effectLst>
                  <a:outerShdw blurRad="38100" dist="38100" dir="2700000" algn="tl">
                    <a:srgbClr val="000000"/>
                  </a:outerShdw>
                </a:effectLst>
                <a:latin typeface="Tahoma" pitchFamily="34" charset="0"/>
              </a:rPr>
              <a:t>They discovered that the stone always pointed in the same direction.  </a:t>
            </a:r>
            <a:endParaRPr lang="en-US" altLang="en-US" sz="1800" b="0" dirty="0" smtClean="0">
              <a:solidFill>
                <a:srgbClr val="800000"/>
              </a:solidFill>
              <a:effectLst>
                <a:outerShdw blurRad="38100" dist="38100" dir="2700000" algn="tl">
                  <a:srgbClr val="000000"/>
                </a:outerShdw>
              </a:effectLst>
              <a:latin typeface="Tahoma" pitchFamily="34" charset="0"/>
            </a:endParaRPr>
          </a:p>
          <a:p>
            <a:endParaRPr lang="en-US" altLang="en-US" sz="1800" b="0" dirty="0">
              <a:solidFill>
                <a:srgbClr val="800000"/>
              </a:solidFill>
              <a:effectLst>
                <a:outerShdw blurRad="38100" dist="38100" dir="2700000" algn="tl">
                  <a:srgbClr val="000000"/>
                </a:outerShdw>
              </a:effectLst>
              <a:latin typeface="Tahoma" pitchFamily="34" charset="0"/>
            </a:endParaRPr>
          </a:p>
          <a:p>
            <a:r>
              <a:rPr lang="en-US" altLang="en-US" sz="1800" b="0" dirty="0" smtClean="0">
                <a:solidFill>
                  <a:srgbClr val="800000"/>
                </a:solidFill>
                <a:effectLst>
                  <a:outerShdw blurRad="38100" dist="38100" dir="2700000" algn="tl">
                    <a:srgbClr val="000000"/>
                  </a:outerShdw>
                </a:effectLst>
                <a:latin typeface="Tahoma" pitchFamily="34" charset="0"/>
              </a:rPr>
              <a:t>Later</a:t>
            </a:r>
            <a:r>
              <a:rPr lang="en-US" altLang="en-US" sz="1800" b="0" dirty="0">
                <a:solidFill>
                  <a:srgbClr val="800000"/>
                </a:solidFill>
                <a:effectLst>
                  <a:outerShdw blurRad="38100" dist="38100" dir="2700000" algn="tl">
                    <a:srgbClr val="000000"/>
                  </a:outerShdw>
                </a:effectLst>
                <a:latin typeface="Tahoma" pitchFamily="34" charset="0"/>
              </a:rPr>
              <a:t>, stones of magnetite called </a:t>
            </a:r>
            <a:r>
              <a:rPr lang="en-US" altLang="en-US" sz="1800" b="0" dirty="0">
                <a:effectLst>
                  <a:outerShdw blurRad="38100" dist="38100" dir="2700000" algn="tl">
                    <a:srgbClr val="000000"/>
                  </a:outerShdw>
                </a:effectLst>
                <a:latin typeface="Tahoma" pitchFamily="34" charset="0"/>
              </a:rPr>
              <a:t>“lodestones” </a:t>
            </a:r>
            <a:r>
              <a:rPr lang="en-US" altLang="en-US" sz="1800" b="0" dirty="0">
                <a:solidFill>
                  <a:srgbClr val="800000"/>
                </a:solidFill>
                <a:effectLst>
                  <a:outerShdw blurRad="38100" dist="38100" dir="2700000" algn="tl">
                    <a:srgbClr val="000000"/>
                  </a:outerShdw>
                </a:effectLst>
                <a:latin typeface="Tahoma" pitchFamily="34" charset="0"/>
              </a:rPr>
              <a:t>were used in navigation.</a:t>
            </a:r>
          </a:p>
        </p:txBody>
      </p:sp>
      <p:pic>
        <p:nvPicPr>
          <p:cNvPr id="18438" name="Picture 6" descr="DD0048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8439" name="Picture 7" descr="DD0048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10250"/>
            <a:ext cx="91440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Effect transition="in" filter="dissolve">
                                      <p:cBhvr>
                                        <p:cTn id="7"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25603" name="Picture 3" descr="van allen radiation belts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048000"/>
            <a:ext cx="5943600" cy="2971800"/>
          </a:xfrm>
          <a:prstGeom prst="rect">
            <a:avLst/>
          </a:prstGeom>
          <a:noFill/>
          <a:extLst>
            <a:ext uri="{909E8E84-426E-40DD-AFC4-6F175D3DCCD1}">
              <a14:hiddenFill xmlns:a14="http://schemas.microsoft.com/office/drawing/2010/main">
                <a:solidFill>
                  <a:srgbClr val="FFFFFF"/>
                </a:solidFill>
              </a14:hiddenFill>
            </a:ext>
          </a:extLst>
        </p:spPr>
      </p:pic>
      <p:sp>
        <p:nvSpPr>
          <p:cNvPr id="25604" name="Text Box 4"/>
          <p:cNvSpPr txBox="1">
            <a:spLocks noChangeArrowheads="1"/>
          </p:cNvSpPr>
          <p:nvPr/>
        </p:nvSpPr>
        <p:spPr bwMode="auto">
          <a:xfrm>
            <a:off x="2743200" y="914400"/>
            <a:ext cx="4192588" cy="155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latin typeface="Lucida Sans" pitchFamily="34" charset="0"/>
              </a:rPr>
              <a:t>The solar wind is constantly bombarding the Earth’s magnetic field.  Sometimes these charged particles penetrate that field.  These particles are found in two large regions known as the Van Allen Belts.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604"/>
                                        </p:tgtEl>
                                        <p:attrNameLst>
                                          <p:attrName>style.visibility</p:attrName>
                                        </p:attrNameLst>
                                      </p:cBhvr>
                                      <p:to>
                                        <p:strVal val="visible"/>
                                      </p:to>
                                    </p:set>
                                    <p:animEffect transition="in" filter="randombar(horizontal)">
                                      <p:cBhvr>
                                        <p:cTn id="7" dur="500"/>
                                        <p:tgtEl>
                                          <p:spTgt spid="256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C0000"/>
        </a:solidFill>
        <a:effectLst/>
      </p:bgPr>
    </p:bg>
    <p:spTree>
      <p:nvGrpSpPr>
        <p:cNvPr id="1" name=""/>
        <p:cNvGrpSpPr/>
        <p:nvPr/>
      </p:nvGrpSpPr>
      <p:grpSpPr>
        <a:xfrm>
          <a:off x="0" y="0"/>
          <a:ext cx="0" cy="0"/>
          <a:chOff x="0" y="0"/>
          <a:chExt cx="0" cy="0"/>
        </a:xfrm>
      </p:grpSpPr>
      <p:pic>
        <p:nvPicPr>
          <p:cNvPr id="23554" name="Picture 2" descr="earths magnetic fie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447800"/>
            <a:ext cx="4525963" cy="3325813"/>
          </a:xfrm>
          <a:prstGeom prst="rect">
            <a:avLst/>
          </a:prstGeom>
          <a:noFill/>
          <a:extLst>
            <a:ext uri="{909E8E84-426E-40DD-AFC4-6F175D3DCCD1}">
              <a14:hiddenFill xmlns:a14="http://schemas.microsoft.com/office/drawing/2010/main">
                <a:solidFill>
                  <a:srgbClr val="FFFFFF"/>
                </a:solidFill>
              </a14:hiddenFill>
            </a:ext>
          </a:extLst>
        </p:spPr>
      </p:pic>
      <p:sp>
        <p:nvSpPr>
          <p:cNvPr id="23555" name="Text Box 3"/>
          <p:cNvSpPr txBox="1">
            <a:spLocks noChangeArrowheads="1"/>
          </p:cNvSpPr>
          <p:nvPr/>
        </p:nvSpPr>
        <p:spPr bwMode="auto">
          <a:xfrm>
            <a:off x="685800" y="381000"/>
            <a:ext cx="5943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chemeClr val="bg1"/>
                </a:solidFill>
                <a:latin typeface="Papyrus" pitchFamily="66" charset="0"/>
              </a:rPr>
              <a:t>The Earth’s magnetic field extends far into space.  It is called the “magnetosphere.”</a:t>
            </a:r>
          </a:p>
        </p:txBody>
      </p:sp>
      <p:sp>
        <p:nvSpPr>
          <p:cNvPr id="23556" name="Text Box 4"/>
          <p:cNvSpPr txBox="1">
            <a:spLocks noChangeArrowheads="1"/>
          </p:cNvSpPr>
          <p:nvPr/>
        </p:nvSpPr>
        <p:spPr bwMode="auto">
          <a:xfrm>
            <a:off x="914400" y="4876800"/>
            <a:ext cx="772636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t/>
            </a:r>
            <a:br>
              <a:rPr lang="en-US" altLang="en-US"/>
            </a:br>
            <a:r>
              <a:rPr lang="en-US" altLang="en-US">
                <a:solidFill>
                  <a:schemeClr val="bg1"/>
                </a:solidFill>
                <a:latin typeface="Papyrus" pitchFamily="66" charset="0"/>
              </a:rPr>
              <a:t>When the magnetic particles from the sun, called “solar wind”, strike this magnetosphere, we see a phenomenon called…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5"/>
                                        </p:tgtEl>
                                        <p:attrNameLst>
                                          <p:attrName>style.visibility</p:attrName>
                                        </p:attrNameLst>
                                      </p:cBhvr>
                                      <p:to>
                                        <p:strVal val="visible"/>
                                      </p:to>
                                    </p:set>
                                    <p:animEffect transition="in" filter="dissolve">
                                      <p:cBhvr>
                                        <p:cTn id="7" dur="500"/>
                                        <p:tgtEl>
                                          <p:spTgt spid="235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3556"/>
                                        </p:tgtEl>
                                        <p:attrNameLst>
                                          <p:attrName>style.visibility</p:attrName>
                                        </p:attrNameLst>
                                      </p:cBhvr>
                                      <p:to>
                                        <p:strVal val="visible"/>
                                      </p:to>
                                    </p:set>
                                    <p:animEffect transition="in" filter="dissolve">
                                      <p:cBhvr>
                                        <p:cTn id="12" dur="500"/>
                                        <p:tgtEl>
                                          <p:spTgt spid="2355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32" fill="hold" nodeType="clickEffect">
                                  <p:stCondLst>
                                    <p:cond delay="0"/>
                                  </p:stCondLst>
                                  <p:childTnLst>
                                    <p:set>
                                      <p:cBhvr>
                                        <p:cTn id="16" dur="1" fill="hold">
                                          <p:stCondLst>
                                            <p:cond delay="0"/>
                                          </p:stCondLst>
                                        </p:cTn>
                                        <p:tgtEl>
                                          <p:spTgt spid="23554"/>
                                        </p:tgtEl>
                                        <p:attrNameLst>
                                          <p:attrName>style.visibility</p:attrName>
                                        </p:attrNameLst>
                                      </p:cBhvr>
                                      <p:to>
                                        <p:strVal val="visible"/>
                                      </p:to>
                                    </p:set>
                                    <p:anim calcmode="lin" valueType="num">
                                      <p:cBhvr>
                                        <p:cTn id="17" dur="500" fill="hold"/>
                                        <p:tgtEl>
                                          <p:spTgt spid="23554"/>
                                        </p:tgtEl>
                                        <p:attrNameLst>
                                          <p:attrName>ppt_w</p:attrName>
                                        </p:attrNameLst>
                                      </p:cBhvr>
                                      <p:tavLst>
                                        <p:tav tm="0">
                                          <p:val>
                                            <p:strVal val="4*#ppt_w"/>
                                          </p:val>
                                        </p:tav>
                                        <p:tav tm="100000">
                                          <p:val>
                                            <p:strVal val="#ppt_w"/>
                                          </p:val>
                                        </p:tav>
                                      </p:tavLst>
                                    </p:anim>
                                    <p:anim calcmode="lin" valueType="num">
                                      <p:cBhvr>
                                        <p:cTn id="18" dur="500" fill="hold"/>
                                        <p:tgtEl>
                                          <p:spTgt spid="23554"/>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autoUpdateAnimBg="0"/>
      <p:bldP spid="23556"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C66FF"/>
        </a:solidFill>
        <a:effectLst/>
      </p:bgPr>
    </p:bg>
    <p:spTree>
      <p:nvGrpSpPr>
        <p:cNvPr id="1" name=""/>
        <p:cNvGrpSpPr/>
        <p:nvPr/>
      </p:nvGrpSpPr>
      <p:grpSpPr>
        <a:xfrm>
          <a:off x="0" y="0"/>
          <a:ext cx="0" cy="0"/>
          <a:chOff x="0" y="0"/>
          <a:chExt cx="0" cy="0"/>
        </a:xfrm>
      </p:grpSpPr>
      <p:pic>
        <p:nvPicPr>
          <p:cNvPr id="24578" name="Picture 2" descr="aurora 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600200"/>
            <a:ext cx="4340225" cy="2989263"/>
          </a:xfrm>
          <a:prstGeom prst="rect">
            <a:avLst/>
          </a:prstGeom>
          <a:noFill/>
          <a:extLst>
            <a:ext uri="{909E8E84-426E-40DD-AFC4-6F175D3DCCD1}">
              <a14:hiddenFill xmlns:a14="http://schemas.microsoft.com/office/drawing/2010/main">
                <a:solidFill>
                  <a:srgbClr val="FFFFFF"/>
                </a:solidFill>
              </a14:hiddenFill>
            </a:ext>
          </a:extLst>
        </p:spPr>
      </p:pic>
      <p:sp>
        <p:nvSpPr>
          <p:cNvPr id="24579" name="Text Box 3"/>
          <p:cNvSpPr txBox="1">
            <a:spLocks noChangeArrowheads="1"/>
          </p:cNvSpPr>
          <p:nvPr/>
        </p:nvSpPr>
        <p:spPr bwMode="auto">
          <a:xfrm>
            <a:off x="228600" y="838200"/>
            <a:ext cx="58293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effectLst>
                  <a:outerShdw blurRad="38100" dist="38100" dir="2700000" algn="tl">
                    <a:srgbClr val="FFFFFF"/>
                  </a:outerShdw>
                </a:effectLst>
                <a:latin typeface="Bernard MT Condensed" pitchFamily="18" charset="0"/>
              </a:rPr>
              <a:t>The Aurora Borealis in the Northern Hemisphere</a:t>
            </a:r>
          </a:p>
        </p:txBody>
      </p:sp>
      <p:sp>
        <p:nvSpPr>
          <p:cNvPr id="24581" name="Text Box 5"/>
          <p:cNvSpPr txBox="1">
            <a:spLocks noChangeArrowheads="1"/>
          </p:cNvSpPr>
          <p:nvPr/>
        </p:nvSpPr>
        <p:spPr bwMode="auto">
          <a:xfrm>
            <a:off x="2590800" y="4953000"/>
            <a:ext cx="6335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effectLst>
                  <a:outerShdw blurRad="38100" dist="38100" dir="2700000" algn="tl">
                    <a:srgbClr val="FFFFFF"/>
                  </a:outerShdw>
                </a:effectLst>
                <a:latin typeface="Bernard MT Condensed" pitchFamily="18" charset="0"/>
              </a:rPr>
              <a:t>And the Aurora Australis in the Southern Hemisphere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500" fill="hold"/>
                                        <p:tgtEl>
                                          <p:spTgt spid="24578"/>
                                        </p:tgtEl>
                                        <p:attrNameLst>
                                          <p:attrName>ppt_w</p:attrName>
                                        </p:attrNameLst>
                                      </p:cBhvr>
                                      <p:tavLst>
                                        <p:tav tm="0">
                                          <p:val>
                                            <p:fltVal val="0"/>
                                          </p:val>
                                        </p:tav>
                                        <p:tav tm="100000">
                                          <p:val>
                                            <p:strVal val="#ppt_w"/>
                                          </p:val>
                                        </p:tav>
                                      </p:tavLst>
                                    </p:anim>
                                    <p:anim calcmode="lin" valueType="num">
                                      <p:cBhvr>
                                        <p:cTn id="8" dur="500" fill="hold"/>
                                        <p:tgtEl>
                                          <p:spTgt spid="2457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pic>
        <p:nvPicPr>
          <p:cNvPr id="16386" name="Picture 2" descr="far side cartoon my brain is ful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76525" y="1066800"/>
            <a:ext cx="3975100" cy="4953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66"/>
        </a:solid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505200" y="2667000"/>
            <a:ext cx="48006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a:latin typeface="Matura MT Script Capitals" pitchFamily="66" charset="0"/>
              </a:rPr>
              <a:t>William Gilbert, an English physician, first proposed </a:t>
            </a:r>
            <a:r>
              <a:rPr lang="en-US" altLang="en-US" dirty="0" smtClean="0">
                <a:latin typeface="Matura MT Script Capitals" pitchFamily="66" charset="0"/>
              </a:rPr>
              <a:t>(in 1600) </a:t>
            </a:r>
            <a:r>
              <a:rPr lang="en-US" altLang="en-US" dirty="0">
                <a:latin typeface="Matura MT Script Capitals" pitchFamily="66" charset="0"/>
              </a:rPr>
              <a:t>that the earth itself is a magnet, and he predicted that the Earth would be found to have magnetic poles.</a:t>
            </a:r>
          </a:p>
        </p:txBody>
      </p:sp>
      <p:pic>
        <p:nvPicPr>
          <p:cNvPr id="19461" name="Picture 5" descr="PE0334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447800"/>
            <a:ext cx="1989138" cy="2971800"/>
          </a:xfrm>
          <a:prstGeom prst="rect">
            <a:avLst/>
          </a:prstGeom>
          <a:noFill/>
          <a:extLst>
            <a:ext uri="{909E8E84-426E-40DD-AFC4-6F175D3DCCD1}">
              <a14:hiddenFill xmlns:a14="http://schemas.microsoft.com/office/drawing/2010/main">
                <a:solidFill>
                  <a:srgbClr val="FFFFFF"/>
                </a:solidFill>
              </a14:hiddenFill>
            </a:ext>
          </a:extLst>
        </p:spPr>
      </p:pic>
      <p:pic>
        <p:nvPicPr>
          <p:cNvPr id="19463" name="Picture 7" descr="DD01140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15200" y="5181600"/>
            <a:ext cx="1573213" cy="1490663"/>
          </a:xfrm>
          <a:prstGeom prst="rect">
            <a:avLst/>
          </a:prstGeom>
          <a:noFill/>
          <a:extLst>
            <a:ext uri="{909E8E84-426E-40DD-AFC4-6F175D3DCCD1}">
              <a14:hiddenFill xmlns:a14="http://schemas.microsoft.com/office/drawing/2010/main">
                <a:solidFill>
                  <a:srgbClr val="FFFFFF"/>
                </a:solidFill>
              </a14:hiddenFill>
            </a:ext>
          </a:extLst>
        </p:spPr>
      </p:pic>
      <p:pic>
        <p:nvPicPr>
          <p:cNvPr id="19464" name="Picture 8" descr="DD01139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0"/>
            <a:ext cx="1600200" cy="15160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9461"/>
                                        </p:tgtEl>
                                        <p:attrNameLst>
                                          <p:attrName>style.visibility</p:attrName>
                                        </p:attrNameLst>
                                      </p:cBhvr>
                                      <p:to>
                                        <p:strVal val="visible"/>
                                      </p:to>
                                    </p:set>
                                    <p:animEffect transition="in" filter="dissolve">
                                      <p:cBhvr>
                                        <p:cTn id="7" dur="500"/>
                                        <p:tgtEl>
                                          <p:spTgt spid="194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58"/>
                                        </p:tgtEl>
                                        <p:attrNameLst>
                                          <p:attrName>style.visibility</p:attrName>
                                        </p:attrNameLst>
                                      </p:cBhvr>
                                      <p:to>
                                        <p:strVal val="visible"/>
                                      </p:to>
                                    </p:set>
                                    <p:animEffect transition="in" filter="wipe(left)">
                                      <p:cBhvr>
                                        <p:cTn id="12" dur="500"/>
                                        <p:tgtEl>
                                          <p:spTgt spid="194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9966"/>
        </a:solid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127125" y="411163"/>
            <a:ext cx="3378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0">
                <a:effectLst>
                  <a:outerShdw blurRad="38100" dist="38100" dir="2700000" algn="tl">
                    <a:srgbClr val="FFFFFF"/>
                  </a:outerShdw>
                </a:effectLst>
                <a:latin typeface="Showcard Gothic" pitchFamily="82" charset="0"/>
              </a:rPr>
              <a:t>What is Magnetism?</a:t>
            </a:r>
          </a:p>
        </p:txBody>
      </p:sp>
      <p:sp>
        <p:nvSpPr>
          <p:cNvPr id="3075" name="Text Box 3"/>
          <p:cNvSpPr txBox="1">
            <a:spLocks noChangeArrowheads="1"/>
          </p:cNvSpPr>
          <p:nvPr/>
        </p:nvSpPr>
        <p:spPr bwMode="auto">
          <a:xfrm>
            <a:off x="4191000" y="2214563"/>
            <a:ext cx="44958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b="0" dirty="0">
                <a:latin typeface="Showcard Gothic" pitchFamily="82" charset="0"/>
              </a:rPr>
              <a:t>Magnetism is </a:t>
            </a:r>
            <a:r>
              <a:rPr lang="en-US" altLang="en-US" b="0" dirty="0">
                <a:solidFill>
                  <a:srgbClr val="0070C0"/>
                </a:solidFill>
                <a:latin typeface="Showcard Gothic" pitchFamily="82" charset="0"/>
              </a:rPr>
              <a:t>the force of attraction or repulsion of a magnetic material due to the arrangement of its atoms</a:t>
            </a:r>
            <a:r>
              <a:rPr lang="en-US" altLang="en-US" b="0" dirty="0">
                <a:latin typeface="Showcard Gothic" pitchFamily="82" charset="0"/>
              </a:rPr>
              <a:t>,  particularly its electrons</a:t>
            </a:r>
            <a:r>
              <a:rPr lang="en-US" altLang="en-US" sz="2000" b="0" dirty="0">
                <a:latin typeface="Showcard Gothic" pitchFamily="82" charset="0"/>
              </a:rPr>
              <a:t>.</a:t>
            </a:r>
          </a:p>
        </p:txBody>
      </p:sp>
      <p:pic>
        <p:nvPicPr>
          <p:cNvPr id="3077" name="Picture 5" descr="AN00790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2286000"/>
            <a:ext cx="3294063" cy="3435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dissolve">
                                      <p:cBhvr>
                                        <p:cTn id="7" dur="500"/>
                                        <p:tgtEl>
                                          <p:spTgt spid="3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075"/>
                                        </p:tgtEl>
                                        <p:attrNameLst>
                                          <p:attrName>style.visibility</p:attrName>
                                        </p:attrNameLst>
                                      </p:cBhvr>
                                      <p:to>
                                        <p:strVal val="visible"/>
                                      </p:to>
                                    </p:set>
                                    <p:anim calcmode="lin" valueType="num">
                                      <p:cBhvr additive="base">
                                        <p:cTn id="12" dur="500" fill="hold"/>
                                        <p:tgtEl>
                                          <p:spTgt spid="3075"/>
                                        </p:tgtEl>
                                        <p:attrNameLst>
                                          <p:attrName>ppt_x</p:attrName>
                                        </p:attrNameLst>
                                      </p:cBhvr>
                                      <p:tavLst>
                                        <p:tav tm="0">
                                          <p:val>
                                            <p:strVal val="0-#ppt_w/2"/>
                                          </p:val>
                                        </p:tav>
                                        <p:tav tm="100000">
                                          <p:val>
                                            <p:strVal val="#ppt_x"/>
                                          </p:val>
                                        </p:tav>
                                      </p:tavLst>
                                    </p:anim>
                                    <p:anim calcmode="lin" valueType="num">
                                      <p:cBhvr additive="base">
                                        <p:cTn id="13" dur="500" fill="hold"/>
                                        <p:tgtEl>
                                          <p:spTgt spid="307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7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800000"/>
        </a:solidFill>
        <a:effectLst/>
      </p:bgPr>
    </p:bg>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685800" y="685800"/>
            <a:ext cx="6781800" cy="222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800" b="0" dirty="0">
                <a:solidFill>
                  <a:srgbClr val="FFFF66"/>
                </a:solidFill>
                <a:latin typeface="Broadway" pitchFamily="82" charset="0"/>
              </a:rPr>
              <a:t>The ends of a magnet are where the magnetic effect is the </a:t>
            </a:r>
          </a:p>
          <a:p>
            <a:r>
              <a:rPr lang="en-US" altLang="en-US" sz="2800" b="0" dirty="0">
                <a:solidFill>
                  <a:srgbClr val="FFFF66"/>
                </a:solidFill>
                <a:latin typeface="Broadway" pitchFamily="82" charset="0"/>
              </a:rPr>
              <a:t>strongest.  These are called </a:t>
            </a:r>
            <a:r>
              <a:rPr lang="en-US" altLang="en-US" sz="2800" b="0" dirty="0">
                <a:solidFill>
                  <a:srgbClr val="00B0F0"/>
                </a:solidFill>
                <a:latin typeface="Broadway" pitchFamily="82" charset="0"/>
              </a:rPr>
              <a:t>“poles.”  </a:t>
            </a:r>
            <a:r>
              <a:rPr lang="en-US" altLang="en-US" sz="2800" b="0" dirty="0">
                <a:solidFill>
                  <a:srgbClr val="FFFF66"/>
                </a:solidFill>
                <a:latin typeface="Broadway" pitchFamily="82" charset="0"/>
              </a:rPr>
              <a:t>Each magnet has</a:t>
            </a:r>
          </a:p>
          <a:p>
            <a:r>
              <a:rPr lang="en-US" altLang="en-US" sz="2800" b="0" dirty="0">
                <a:solidFill>
                  <a:srgbClr val="FFFF66"/>
                </a:solidFill>
                <a:latin typeface="Broadway" pitchFamily="82" charset="0"/>
              </a:rPr>
              <a:t>2 poles – 1 north, 1 south.</a:t>
            </a:r>
          </a:p>
        </p:txBody>
      </p:sp>
      <p:pic>
        <p:nvPicPr>
          <p:cNvPr id="4102" name="Picture 6" descr="dipol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370263"/>
            <a:ext cx="4156075" cy="31099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dissolve">
                                      <p:cBhvr>
                                        <p:cTn id="7" dur="500"/>
                                        <p:tgtEl>
                                          <p:spTgt spid="41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4100"/>
                                        </p:tgtEl>
                                        <p:attrNameLst>
                                          <p:attrName>style.visibility</p:attrName>
                                        </p:attrNameLst>
                                      </p:cBhvr>
                                      <p:to>
                                        <p:strVal val="visible"/>
                                      </p:to>
                                    </p:set>
                                    <p:animEffect transition="in" filter="slide(fromTop)">
                                      <p:cBhvr>
                                        <p:cTn id="12"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pattFill prst="smConfetti">
          <a:fgClr>
            <a:srgbClr val="00CC66"/>
          </a:fgClr>
          <a:bgClr>
            <a:srgbClr val="99FF66"/>
          </a:bgClr>
        </a:pattFill>
        <a:effectLst/>
      </p:bgPr>
    </p:bg>
    <p:spTree>
      <p:nvGrpSpPr>
        <p:cNvPr id="1" name=""/>
        <p:cNvGrpSpPr/>
        <p:nvPr/>
      </p:nvGrpSpPr>
      <p:grpSpPr>
        <a:xfrm>
          <a:off x="0" y="0"/>
          <a:ext cx="0" cy="0"/>
          <a:chOff x="0" y="0"/>
          <a:chExt cx="0" cy="0"/>
        </a:xfrm>
      </p:grpSpPr>
      <p:pic>
        <p:nvPicPr>
          <p:cNvPr id="5124" name="Picture 4" descr="likes repe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2286000"/>
            <a:ext cx="4084638" cy="1423988"/>
          </a:xfrm>
          <a:prstGeom prst="rect">
            <a:avLst/>
          </a:prstGeom>
          <a:noFill/>
          <a:extLst>
            <a:ext uri="{909E8E84-426E-40DD-AFC4-6F175D3DCCD1}">
              <a14:hiddenFill xmlns:a14="http://schemas.microsoft.com/office/drawing/2010/main">
                <a:solidFill>
                  <a:srgbClr val="FFFFFF"/>
                </a:solidFill>
              </a14:hiddenFill>
            </a:ext>
          </a:extLst>
        </p:spPr>
      </p:pic>
      <p:sp>
        <p:nvSpPr>
          <p:cNvPr id="5125" name="Text Box 5"/>
          <p:cNvSpPr txBox="1">
            <a:spLocks noChangeArrowheads="1"/>
          </p:cNvSpPr>
          <p:nvPr/>
        </p:nvSpPr>
        <p:spPr bwMode="auto">
          <a:xfrm>
            <a:off x="3352800" y="1676400"/>
            <a:ext cx="3248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a:solidFill>
                  <a:srgbClr val="006600"/>
                </a:solidFill>
                <a:effectLst>
                  <a:outerShdw blurRad="38100" dist="38100" dir="2700000" algn="tl">
                    <a:srgbClr val="000000"/>
                  </a:outerShdw>
                </a:effectLst>
                <a:latin typeface="Rockwell Extra Bold" pitchFamily="18" charset="0"/>
              </a:rPr>
              <a:t>Like repels like…</a:t>
            </a:r>
          </a:p>
        </p:txBody>
      </p:sp>
      <p:sp>
        <p:nvSpPr>
          <p:cNvPr id="5126" name="Text Box 6"/>
          <p:cNvSpPr txBox="1">
            <a:spLocks noChangeArrowheads="1"/>
          </p:cNvSpPr>
          <p:nvPr/>
        </p:nvSpPr>
        <p:spPr bwMode="auto">
          <a:xfrm>
            <a:off x="2362200" y="4191000"/>
            <a:ext cx="3463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solidFill>
                  <a:srgbClr val="006600"/>
                </a:solidFill>
                <a:effectLst>
                  <a:outerShdw blurRad="38100" dist="38100" dir="2700000" algn="tl">
                    <a:srgbClr val="000000"/>
                  </a:outerShdw>
                </a:effectLst>
                <a:latin typeface="Rockwell Extra Bold" pitchFamily="18" charset="0"/>
              </a:rPr>
              <a:t>Opposites attract!</a:t>
            </a:r>
          </a:p>
        </p:txBody>
      </p:sp>
      <p:pic>
        <p:nvPicPr>
          <p:cNvPr id="5127" name="Picture 7" descr="opposites attra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4953000"/>
            <a:ext cx="4038600" cy="1514475"/>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AN02131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304800"/>
            <a:ext cx="2552700" cy="31638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wipe(up)">
                                      <p:cBhvr>
                                        <p:cTn id="7" dur="500"/>
                                        <p:tgtEl>
                                          <p:spTgt spid="51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grpId="0" nodeType="clickEffect">
                                  <p:stCondLst>
                                    <p:cond delay="0"/>
                                  </p:stCondLst>
                                  <p:childTnLst>
                                    <p:set>
                                      <p:cBhvr>
                                        <p:cTn id="11" dur="1" fill="hold">
                                          <p:stCondLst>
                                            <p:cond delay="499"/>
                                          </p:stCondLst>
                                        </p:cTn>
                                        <p:tgtEl>
                                          <p:spTgt spid="5125"/>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5127"/>
                                        </p:tgtEl>
                                        <p:attrNameLst>
                                          <p:attrName>style.visibility</p:attrName>
                                        </p:attrNameLst>
                                      </p:cBhvr>
                                      <p:to>
                                        <p:strVal val="visible"/>
                                      </p:to>
                                    </p:set>
                                    <p:animEffect transition="in" filter="wipe(up)">
                                      <p:cBhvr>
                                        <p:cTn id="16" dur="500"/>
                                        <p:tgtEl>
                                          <p:spTgt spid="512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5126"/>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nodeType="clickEffect">
                                  <p:stCondLst>
                                    <p:cond delay="0"/>
                                  </p:stCondLst>
                                  <p:childTnLst>
                                    <p:set>
                                      <p:cBhvr>
                                        <p:cTn id="24" dur="1" fill="hold">
                                          <p:stCondLst>
                                            <p:cond delay="0"/>
                                          </p:stCondLst>
                                        </p:cTn>
                                        <p:tgtEl>
                                          <p:spTgt spid="5128"/>
                                        </p:tgtEl>
                                        <p:attrNameLst>
                                          <p:attrName>style.visibility</p:attrName>
                                        </p:attrNameLst>
                                      </p:cBhvr>
                                      <p:to>
                                        <p:strVal val="visible"/>
                                      </p:to>
                                    </p:set>
                                    <p:anim calcmode="lin" valueType="num">
                                      <p:cBhvr>
                                        <p:cTn id="25" dur="500" fill="hold"/>
                                        <p:tgtEl>
                                          <p:spTgt spid="5128"/>
                                        </p:tgtEl>
                                        <p:attrNameLst>
                                          <p:attrName>ppt_w</p:attrName>
                                        </p:attrNameLst>
                                      </p:cBhvr>
                                      <p:tavLst>
                                        <p:tav tm="0">
                                          <p:val>
                                            <p:fltVal val="0"/>
                                          </p:val>
                                        </p:tav>
                                        <p:tav tm="100000">
                                          <p:val>
                                            <p:strVal val="#ppt_w"/>
                                          </p:val>
                                        </p:tav>
                                      </p:tavLst>
                                    </p:anim>
                                    <p:anim calcmode="lin" valueType="num">
                                      <p:cBhvr>
                                        <p:cTn id="26" dur="500" fill="hold"/>
                                        <p:tgtEl>
                                          <p:spTgt spid="512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utoUpdateAnimBg="0"/>
      <p:bldP spid="5126"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209800" y="838200"/>
            <a:ext cx="427355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600">
                <a:latin typeface="Broadway" pitchFamily="82" charset="0"/>
              </a:rPr>
              <a:t>Poles of a magnet always</a:t>
            </a:r>
          </a:p>
          <a:p>
            <a:r>
              <a:rPr lang="en-US" altLang="en-US" sz="3600">
                <a:latin typeface="Broadway" pitchFamily="82" charset="0"/>
              </a:rPr>
              <a:t>Come in pairs!</a:t>
            </a:r>
          </a:p>
        </p:txBody>
      </p:sp>
      <p:pic>
        <p:nvPicPr>
          <p:cNvPr id="13315" name="Picture 3" descr="PE07113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0" y="3276600"/>
            <a:ext cx="2516188" cy="2740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barn(inHorizontal)">
                                      <p:cBhvr>
                                        <p:cTn id="7" dur="500"/>
                                        <p:tgtEl>
                                          <p:spTgt spid="133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4"/>
                                        </p:tgtEl>
                                        <p:attrNameLst>
                                          <p:attrName>style.visibility</p:attrName>
                                        </p:attrNameLst>
                                      </p:cBhvr>
                                      <p:to>
                                        <p:strVal val="visible"/>
                                      </p:to>
                                    </p:set>
                                    <p:animEffect transition="in" filter="dissolve">
                                      <p:cBhvr>
                                        <p:cTn id="12"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362200" y="309563"/>
            <a:ext cx="64008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4000">
                <a:solidFill>
                  <a:srgbClr val="800000"/>
                </a:solidFill>
                <a:effectLst>
                  <a:outerShdw blurRad="38100" dist="38100" dir="2700000" algn="tl">
                    <a:srgbClr val="C0C0C0"/>
                  </a:outerShdw>
                </a:effectLst>
                <a:latin typeface="Tempus Sans ITC" pitchFamily="82" charset="0"/>
              </a:rPr>
              <a:t>If you cut a magnet in half,</a:t>
            </a:r>
            <a:r>
              <a:rPr lang="en-US" altLang="en-US" b="0"/>
              <a:t> </a:t>
            </a:r>
          </a:p>
        </p:txBody>
      </p:sp>
      <p:sp>
        <p:nvSpPr>
          <p:cNvPr id="6147" name="Text Box 3"/>
          <p:cNvSpPr txBox="1">
            <a:spLocks noChangeArrowheads="1"/>
          </p:cNvSpPr>
          <p:nvPr/>
        </p:nvSpPr>
        <p:spPr bwMode="auto">
          <a:xfrm>
            <a:off x="914400" y="5486400"/>
            <a:ext cx="43211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a:solidFill>
                  <a:srgbClr val="800000"/>
                </a:solidFill>
                <a:effectLst>
                  <a:outerShdw blurRad="38100" dist="38100" dir="2700000" algn="tl">
                    <a:srgbClr val="C0C0C0"/>
                  </a:outerShdw>
                </a:effectLst>
                <a:latin typeface="Tempus Sans ITC" pitchFamily="82" charset="0"/>
              </a:rPr>
              <a:t>you get 2 magnets!</a:t>
            </a:r>
          </a:p>
        </p:txBody>
      </p:sp>
      <p:pic>
        <p:nvPicPr>
          <p:cNvPr id="6148" name="Picture 4" descr="magnetism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600200"/>
            <a:ext cx="3840163" cy="1806575"/>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PE03750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6400" y="1752600"/>
            <a:ext cx="3138488" cy="3468688"/>
          </a:xfrm>
          <a:prstGeom prst="rect">
            <a:avLst/>
          </a:prstGeom>
          <a:noFill/>
          <a:extLst>
            <a:ext uri="{909E8E84-426E-40DD-AFC4-6F175D3DCCD1}">
              <a14:hiddenFill xmlns:a14="http://schemas.microsoft.com/office/drawing/2010/main">
                <a:solidFill>
                  <a:srgbClr val="FFFFFF"/>
                </a:solidFill>
              </a14:hiddenFill>
            </a:ext>
          </a:extLst>
        </p:spPr>
      </p:pic>
      <p:sp>
        <p:nvSpPr>
          <p:cNvPr id="6151" name="Line 7"/>
          <p:cNvSpPr>
            <a:spLocks noChangeShapeType="1"/>
          </p:cNvSpPr>
          <p:nvPr/>
        </p:nvSpPr>
        <p:spPr bwMode="auto">
          <a:xfrm>
            <a:off x="2514600" y="1219200"/>
            <a:ext cx="0" cy="28194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1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6" presetClass="entr" presetSubtype="37" fill="hold" nodeType="clickEffect">
                                  <p:stCondLst>
                                    <p:cond delay="0"/>
                                  </p:stCondLst>
                                  <p:childTnLst>
                                    <p:set>
                                      <p:cBhvr>
                                        <p:cTn id="10" dur="1" fill="hold">
                                          <p:stCondLst>
                                            <p:cond delay="0"/>
                                          </p:stCondLst>
                                        </p:cTn>
                                        <p:tgtEl>
                                          <p:spTgt spid="6148"/>
                                        </p:tgtEl>
                                        <p:attrNameLst>
                                          <p:attrName>style.visibility</p:attrName>
                                        </p:attrNameLst>
                                      </p:cBhvr>
                                      <p:to>
                                        <p:strVal val="visible"/>
                                      </p:to>
                                    </p:set>
                                    <p:animEffect transition="in" filter="barn(outVertical)">
                                      <p:cBhvr>
                                        <p:cTn id="11" dur="500"/>
                                        <p:tgtEl>
                                          <p:spTgt spid="614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6146"/>
                                        </p:tgtEl>
                                        <p:attrNameLst>
                                          <p:attrName>style.visibility</p:attrName>
                                        </p:attrNameLst>
                                      </p:cBhvr>
                                      <p:to>
                                        <p:strVal val="visible"/>
                                      </p:to>
                                    </p:set>
                                    <p:animEffect transition="in" filter="strips(downLeft)">
                                      <p:cBhvr>
                                        <p:cTn id="16" dur="500"/>
                                        <p:tgtEl>
                                          <p:spTgt spid="614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6151"/>
                                        </p:tgtEl>
                                        <p:attrNameLst>
                                          <p:attrName>style.visibility</p:attrName>
                                        </p:attrNameLst>
                                      </p:cBhvr>
                                      <p:to>
                                        <p:strVal val="visible"/>
                                      </p:to>
                                    </p:set>
                                    <p:animEffect transition="in" filter="wipe(down)">
                                      <p:cBhvr>
                                        <p:cTn id="21" dur="500"/>
                                        <p:tgtEl>
                                          <p:spTgt spid="615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6147"/>
                                        </p:tgtEl>
                                        <p:attrNameLst>
                                          <p:attrName>style.visibility</p:attrName>
                                        </p:attrNameLst>
                                      </p:cBhvr>
                                      <p:to>
                                        <p:strVal val="visible"/>
                                      </p:to>
                                    </p:set>
                                    <p:animEffect transition="in" filter="strips(downLeft)">
                                      <p:cBhvr>
                                        <p:cTn id="26"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P spid="6147" grpId="0" autoUpdateAnimBg="0"/>
      <p:bldP spid="6151"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pattFill prst="pct50">
          <a:fgClr>
            <a:srgbClr val="00CC66"/>
          </a:fgClr>
          <a:bgClr>
            <a:srgbClr val="FFFFFF"/>
          </a:bgClr>
        </a:patt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517525" y="117475"/>
            <a:ext cx="42830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solidFill>
                  <a:schemeClr val="bg1"/>
                </a:solidFill>
                <a:effectLst>
                  <a:outerShdw blurRad="38100" dist="38100" dir="2700000" algn="tl">
                    <a:srgbClr val="C0C0C0"/>
                  </a:outerShdw>
                </a:effectLst>
                <a:latin typeface="Snap ITC" pitchFamily="82" charset="0"/>
              </a:rPr>
              <a:t>Magnetic Fields</a:t>
            </a:r>
          </a:p>
        </p:txBody>
      </p:sp>
      <p:pic>
        <p:nvPicPr>
          <p:cNvPr id="7171" name="Picture 3" descr="F1-2-9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143000"/>
            <a:ext cx="4114800" cy="2833688"/>
          </a:xfrm>
          <a:prstGeom prst="rect">
            <a:avLst/>
          </a:prstGeom>
          <a:noFill/>
          <a:extLst>
            <a:ext uri="{909E8E84-426E-40DD-AFC4-6F175D3DCCD1}">
              <a14:hiddenFill xmlns:a14="http://schemas.microsoft.com/office/drawing/2010/main">
                <a:solidFill>
                  <a:srgbClr val="FFFFFF"/>
                </a:solidFill>
              </a14:hiddenFill>
            </a:ext>
          </a:extLst>
        </p:spPr>
      </p:pic>
      <p:sp>
        <p:nvSpPr>
          <p:cNvPr id="7172" name="Text Box 4"/>
          <p:cNvSpPr txBox="1">
            <a:spLocks noChangeArrowheads="1"/>
          </p:cNvSpPr>
          <p:nvPr/>
        </p:nvSpPr>
        <p:spPr bwMode="auto">
          <a:xfrm>
            <a:off x="2574925" y="4927600"/>
            <a:ext cx="6561138"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200">
                <a:solidFill>
                  <a:schemeClr val="bg1"/>
                </a:solidFill>
                <a:effectLst>
                  <a:outerShdw blurRad="38100" dist="38100" dir="2700000" algn="tl">
                    <a:srgbClr val="C0C0C0"/>
                  </a:outerShdw>
                </a:effectLst>
                <a:latin typeface="Tempus Sans ITC" pitchFamily="82" charset="0"/>
              </a:rPr>
              <a:t>The region where the magnetic forces</a:t>
            </a:r>
          </a:p>
          <a:p>
            <a:pPr algn="ctr"/>
            <a:r>
              <a:rPr lang="en-US" altLang="en-US" sz="3200">
                <a:solidFill>
                  <a:schemeClr val="bg1"/>
                </a:solidFill>
                <a:effectLst>
                  <a:outerShdw blurRad="38100" dist="38100" dir="2700000" algn="tl">
                    <a:srgbClr val="C0C0C0"/>
                  </a:outerShdw>
                </a:effectLst>
                <a:latin typeface="Tempus Sans ITC" pitchFamily="82" charset="0"/>
              </a:rPr>
              <a:t>act is called the “magnetic field”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checkerboard(across)">
                                      <p:cBhvr>
                                        <p:cTn id="7" dur="500"/>
                                        <p:tgtEl>
                                          <p:spTgt spid="7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172"/>
                                        </p:tgtEl>
                                        <p:attrNameLst>
                                          <p:attrName>style.visibility</p:attrName>
                                        </p:attrNameLst>
                                      </p:cBhvr>
                                      <p:to>
                                        <p:strVal val="visible"/>
                                      </p:to>
                                    </p:set>
                                    <p:animEffect transition="in" filter="slide(fromBottom)">
                                      <p:cBhvr>
                                        <p:cTn id="12" dur="5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66FFFF"/>
    </a:accent1>
    <a:accent2>
      <a:srgbClr val="3333CC"/>
    </a:accent2>
    <a:accent3>
      <a:srgbClr val="FFFFFF"/>
    </a:accent3>
    <a:accent4>
      <a:srgbClr val="000000"/>
    </a:accent4>
    <a:accent5>
      <a:srgbClr val="B8FFFF"/>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664</TotalTime>
  <Words>549</Words>
  <Application>Microsoft Office PowerPoint</Application>
  <PresentationFormat>On-screen Show (4:3)</PresentationFormat>
  <Paragraphs>64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Dell Computer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binghamr</dc:creator>
  <cp:lastModifiedBy>Dave Edinger</cp:lastModifiedBy>
  <cp:revision>19</cp:revision>
  <dcterms:created xsi:type="dcterms:W3CDTF">2002-01-28T19:22:09Z</dcterms:created>
  <dcterms:modified xsi:type="dcterms:W3CDTF">2015-04-15T18:50:35Z</dcterms:modified>
</cp:coreProperties>
</file>