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46" y="-60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D0545A7-0BA6-4C9B-9A1E-12A74A739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56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76BDD-438B-4136-9BF4-6610F15E5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2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046B5-76B1-4D7F-BC09-E2F5074C7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5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C8B59-9D36-4B70-B331-7686DD90F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2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84769-C98D-408A-AF8F-0351C4004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A42D6-CE9B-4178-951E-B10E2F601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0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F3C45-0135-4DEA-A6D7-85001075E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96D19-91FD-40FB-8ED1-8408EF2A1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F008-DBEC-46E8-9AF0-E87D1EDB9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1337-575E-4003-91C8-FEEEBA5A8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895D-B7DC-4D93-9C74-1FF4BEC89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32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BB2F-C914-44F5-9996-196B8C492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2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55F18-514B-4D7A-9A57-A634A53B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5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567DC6E-D99F-49DF-BD26-BE7F993E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371600"/>
            <a:ext cx="6172200" cy="2286000"/>
          </a:xfrm>
        </p:spPr>
        <p:txBody>
          <a:bodyPr/>
          <a:lstStyle/>
          <a:p>
            <a:pPr eaLnBrk="1" hangingPunct="1"/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Electrical Current </a:t>
            </a:r>
            <a:r>
              <a:rPr lang="en-US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endParaRPr lang="en-US" altLang="en-US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Circuits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010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2. </a:t>
            </a:r>
            <a:r>
              <a:rPr lang="en-US" altLang="en-US" u="sng" smtClean="0"/>
              <a:t>Parallel</a:t>
            </a:r>
            <a:r>
              <a:rPr lang="en-US" altLang="en-US" smtClean="0"/>
              <a:t>:  different loads are located on separate branches</a:t>
            </a:r>
          </a:p>
        </p:txBody>
      </p:sp>
      <p:pic>
        <p:nvPicPr>
          <p:cNvPr id="17412" name="Picture 4" descr="Parall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352800"/>
            <a:ext cx="8024813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Current?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3429000" cy="1371600"/>
          </a:xfrm>
        </p:spPr>
        <p:txBody>
          <a:bodyPr/>
          <a:lstStyle/>
          <a:p>
            <a:pPr eaLnBrk="1" hangingPunct="1"/>
            <a:r>
              <a:rPr lang="en-US" altLang="en-US" sz="2400" u="sng" smtClean="0"/>
              <a:t>Current</a:t>
            </a:r>
            <a:r>
              <a:rPr lang="en-US" altLang="en-US" sz="2400" smtClean="0"/>
              <a:t>:  the rate at which charge passes a given point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038600" y="4419600"/>
            <a:ext cx="45688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>
                <a:solidFill>
                  <a:schemeClr val="folHlink"/>
                </a:solidFill>
              </a:rPr>
              <a:t>Made by electrons moving in a wire</a:t>
            </a:r>
          </a:p>
        </p:txBody>
      </p:sp>
      <p:pic>
        <p:nvPicPr>
          <p:cNvPr id="7173" name="Picture 5" descr="wboknxvq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3505200"/>
            <a:ext cx="2362200" cy="235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1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AC/DC...what does that mean?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AC/DC</a:t>
            </a:r>
            <a:r>
              <a:rPr lang="en-US" altLang="en-US" smtClean="0"/>
              <a:t>: explains how current gets moved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895600"/>
            <a:ext cx="4048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u="sng">
                <a:solidFill>
                  <a:schemeClr val="folHlink"/>
                </a:solidFill>
              </a:rPr>
              <a:t>DC</a:t>
            </a:r>
            <a:r>
              <a:rPr lang="en-US" altLang="en-US" sz="2000">
                <a:solidFill>
                  <a:schemeClr val="folHlink"/>
                </a:solidFill>
              </a:rPr>
              <a:t>:  Direct Current (one-direction)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9600" y="4876800"/>
            <a:ext cx="4487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u="sng">
                <a:solidFill>
                  <a:schemeClr val="folHlink"/>
                </a:solidFill>
              </a:rPr>
              <a:t>AC</a:t>
            </a:r>
            <a:r>
              <a:rPr lang="en-US" altLang="en-US" sz="2000">
                <a:solidFill>
                  <a:schemeClr val="folHlink"/>
                </a:solidFill>
              </a:rPr>
              <a:t>: Alternating Current (bi-directional)</a:t>
            </a:r>
          </a:p>
        </p:txBody>
      </p:sp>
      <p:pic>
        <p:nvPicPr>
          <p:cNvPr id="9222" name="Picture 6" descr="D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76600"/>
            <a:ext cx="625792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7" descr="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334000"/>
            <a:ext cx="615791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/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Voltage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u="sng" smtClean="0"/>
              <a:t>Voltage</a:t>
            </a:r>
            <a:r>
              <a:rPr lang="en-US" altLang="en-US" smtClean="0"/>
              <a:t>: difference in energy per unit charge as the charge moves between two points in the path of a circuit</a:t>
            </a:r>
          </a:p>
        </p:txBody>
      </p:sp>
      <p:pic>
        <p:nvPicPr>
          <p:cNvPr id="10244" name="Picture 4" descr="j013990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26130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279525" y="4102100"/>
            <a:ext cx="2266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>
                <a:solidFill>
                  <a:schemeClr val="folHlink"/>
                </a:solidFill>
              </a:rPr>
              <a:t>Voltage can vary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Resistance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981200"/>
            <a:ext cx="3429000" cy="1219200"/>
          </a:xfrm>
        </p:spPr>
        <p:txBody>
          <a:bodyPr/>
          <a:lstStyle/>
          <a:p>
            <a:pPr eaLnBrk="1" hangingPunct="1"/>
            <a:r>
              <a:rPr lang="en-US" altLang="en-US" sz="2400" u="sng" smtClean="0"/>
              <a:t>Resistance</a:t>
            </a:r>
            <a:r>
              <a:rPr lang="en-US" altLang="en-US" sz="2400" smtClean="0"/>
              <a:t>: opposition to the flow of charge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3429000"/>
            <a:ext cx="286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folHlink"/>
                </a:solidFill>
              </a:rPr>
              <a:t>Expressed in ohms 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667000" y="4191000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4400">
                <a:solidFill>
                  <a:schemeClr val="folHlink"/>
                </a:solidFill>
              </a:rPr>
              <a:t>Ώ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47800" y="5638800"/>
            <a:ext cx="648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folHlink"/>
                </a:solidFill>
              </a:rPr>
              <a:t>As resistance increases…current decreases!!!!</a:t>
            </a:r>
          </a:p>
        </p:txBody>
      </p:sp>
      <p:pic>
        <p:nvPicPr>
          <p:cNvPr id="11272" name="Picture 8" descr="lubdr_fv[1]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2209800"/>
            <a:ext cx="3429000" cy="331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/>
      <p:bldP spid="11269" grpId="0"/>
      <p:bldP spid="112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Ohm’s Law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Amperes (A) = </a:t>
            </a:r>
            <a:r>
              <a:rPr lang="en-US" altLang="en-US" u="sng" smtClean="0"/>
              <a:t>volts</a:t>
            </a:r>
            <a:r>
              <a:rPr lang="en-US" altLang="en-US" smtClean="0"/>
              <a:t> (V)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                         ohms (Ώ)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066800" y="3860800"/>
            <a:ext cx="1457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>
                <a:solidFill>
                  <a:schemeClr val="folHlink"/>
                </a:solidFill>
              </a:rPr>
              <a:t>I = Current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4394200"/>
            <a:ext cx="1503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>
                <a:solidFill>
                  <a:schemeClr val="folHlink"/>
                </a:solidFill>
              </a:rPr>
              <a:t>V = Voltage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90600" y="4927600"/>
            <a:ext cx="1912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>
                <a:solidFill>
                  <a:schemeClr val="folHlink"/>
                </a:solidFill>
              </a:rPr>
              <a:t>R = Resistance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038600" y="4114800"/>
            <a:ext cx="1041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200">
                <a:solidFill>
                  <a:schemeClr val="folHlink"/>
                </a:solidFill>
              </a:rPr>
              <a:t>I = </a:t>
            </a:r>
            <a:r>
              <a:rPr lang="en-US" altLang="en-US" sz="3200" u="sng">
                <a:solidFill>
                  <a:schemeClr val="folHlink"/>
                </a:solidFill>
              </a:rPr>
              <a:t>V</a:t>
            </a:r>
            <a:endParaRPr lang="en-US" altLang="en-US" sz="3200">
              <a:solidFill>
                <a:schemeClr val="folHlink"/>
              </a:solidFill>
            </a:endParaRPr>
          </a:p>
          <a:p>
            <a:r>
              <a:rPr lang="en-US" altLang="en-US" sz="3200">
                <a:solidFill>
                  <a:schemeClr val="folHlink"/>
                </a:solidFill>
              </a:rPr>
              <a:t>     R</a:t>
            </a:r>
            <a:endParaRPr lang="en-US" altLang="en-US" sz="3200" u="sng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6" grpId="0"/>
      <p:bldP spid="13317" grpId="0"/>
      <p:bldP spid="13318" grpId="0"/>
      <p:bldP spid="133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Electric Power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rate at which electrical energy is used to do work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022725" y="3187700"/>
            <a:ext cx="3121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>
                <a:solidFill>
                  <a:schemeClr val="folHlink"/>
                </a:solidFill>
              </a:rPr>
              <a:t>Expressed in Watts (W)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514600" y="5486400"/>
            <a:ext cx="3649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folHlink"/>
                </a:solidFill>
              </a:rPr>
              <a:t>Power = voltage x current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108325" y="4160838"/>
            <a:ext cx="25066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4800">
                <a:solidFill>
                  <a:schemeClr val="folHlink"/>
                </a:solidFill>
              </a:rPr>
              <a:t>P = V x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/>
      <p:bldP spid="14341" grpId="0"/>
      <p:bldP spid="143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Circuits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Complete, closed path through which electric charges flow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28800" y="3124200"/>
            <a:ext cx="113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folHlink"/>
                </a:solidFill>
              </a:rPr>
              <a:t>Closed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400800" y="3048000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400">
                <a:solidFill>
                  <a:schemeClr val="folHlink"/>
                </a:solidFill>
              </a:rPr>
              <a:t>Open</a:t>
            </a:r>
          </a:p>
        </p:txBody>
      </p:sp>
      <p:pic>
        <p:nvPicPr>
          <p:cNvPr id="15366" name="Picture 6" descr="Closed Circ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7600"/>
            <a:ext cx="4457700" cy="304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4648200" y="3429000"/>
            <a:ext cx="0" cy="3429000"/>
          </a:xfrm>
          <a:prstGeom prst="line">
            <a:avLst/>
          </a:prstGeom>
          <a:noFill/>
          <a:ln w="1079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368" name="Picture 8" descr="Open Circ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3733800"/>
            <a:ext cx="43815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/>
      <p:bldP spid="153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Types of Circuits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7010400" cy="533400"/>
          </a:xfrm>
        </p:spPr>
        <p:txBody>
          <a:bodyPr/>
          <a:lstStyle/>
          <a:p>
            <a:pPr eaLnBrk="1" hangingPunct="1"/>
            <a:r>
              <a:rPr lang="en-US" altLang="en-US" smtClean="0"/>
              <a:t>1. </a:t>
            </a:r>
            <a:r>
              <a:rPr lang="en-US" altLang="en-US" u="sng" smtClean="0"/>
              <a:t>Series</a:t>
            </a:r>
            <a:r>
              <a:rPr lang="en-US" altLang="en-US" smtClean="0"/>
              <a:t>: all parts are connected in one loop</a:t>
            </a:r>
          </a:p>
        </p:txBody>
      </p:sp>
      <p:pic>
        <p:nvPicPr>
          <p:cNvPr id="16389" name="Picture 5" descr="S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67818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228</TotalTime>
  <Words>198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Cascade</vt:lpstr>
      <vt:lpstr>Electrical Current &amp; Circuits</vt:lpstr>
      <vt:lpstr>What Is A Current? </vt:lpstr>
      <vt:lpstr>AC/DC...what does that mean?</vt:lpstr>
      <vt:lpstr>Voltage</vt:lpstr>
      <vt:lpstr>Resistance</vt:lpstr>
      <vt:lpstr>Ohm’s Law </vt:lpstr>
      <vt:lpstr>Electric Power</vt:lpstr>
      <vt:lpstr>Circuits</vt:lpstr>
      <vt:lpstr>Two Types of Circuits</vt:lpstr>
      <vt:lpstr>Types Of Circuits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Current and Circuits</dc:title>
  <dc:creator>David Buchak</dc:creator>
  <cp:lastModifiedBy>Dave Edinger</cp:lastModifiedBy>
  <cp:revision>59</cp:revision>
  <dcterms:created xsi:type="dcterms:W3CDTF">2004-02-09T00:59:03Z</dcterms:created>
  <dcterms:modified xsi:type="dcterms:W3CDTF">2015-04-15T19:16:36Z</dcterms:modified>
</cp:coreProperties>
</file>