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4" r:id="rId4"/>
    <p:sldId id="265" r:id="rId5"/>
    <p:sldId id="266" r:id="rId6"/>
    <p:sldId id="267" r:id="rId7"/>
    <p:sldId id="262"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99" autoAdjust="0"/>
  </p:normalViewPr>
  <p:slideViewPr>
    <p:cSldViewPr snapToGrid="0">
      <p:cViewPr varScale="1">
        <p:scale>
          <a:sx n="79" d="100"/>
          <a:sy n="79" d="100"/>
        </p:scale>
        <p:origin x="-250"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87DC5F-D30F-40ED-9915-296EAA0A8E0C}" type="slidenum">
              <a:rPr lang="en-US"/>
              <a:pPr>
                <a:defRPr/>
              </a:pPr>
              <a:t>‹#›</a:t>
            </a:fld>
            <a:endParaRPr lang="en-US"/>
          </a:p>
        </p:txBody>
      </p:sp>
    </p:spTree>
    <p:extLst>
      <p:ext uri="{BB962C8B-B14F-4D97-AF65-F5344CB8AC3E}">
        <p14:creationId xmlns:p14="http://schemas.microsoft.com/office/powerpoint/2010/main" val="980157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6B48CD-25A7-43B4-AAC4-CE47E2D60342}" type="slidenum">
              <a:rPr lang="en-US"/>
              <a:pPr>
                <a:defRPr/>
              </a:pPr>
              <a:t>‹#›</a:t>
            </a:fld>
            <a:endParaRPr lang="en-US"/>
          </a:p>
        </p:txBody>
      </p:sp>
    </p:spTree>
    <p:extLst>
      <p:ext uri="{BB962C8B-B14F-4D97-AF65-F5344CB8AC3E}">
        <p14:creationId xmlns:p14="http://schemas.microsoft.com/office/powerpoint/2010/main" val="422646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B62E44-57CA-42E1-999A-57031C2A5A74}" type="slidenum">
              <a:rPr lang="en-US"/>
              <a:pPr>
                <a:defRPr/>
              </a:pPr>
              <a:t>‹#›</a:t>
            </a:fld>
            <a:endParaRPr lang="en-US"/>
          </a:p>
        </p:txBody>
      </p:sp>
    </p:spTree>
    <p:extLst>
      <p:ext uri="{BB962C8B-B14F-4D97-AF65-F5344CB8AC3E}">
        <p14:creationId xmlns:p14="http://schemas.microsoft.com/office/powerpoint/2010/main" val="1955529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A5BC30-FCBC-46D9-AF36-B31C9DDB497C}" type="slidenum">
              <a:rPr lang="en-US"/>
              <a:pPr>
                <a:defRPr/>
              </a:pPr>
              <a:t>‹#›</a:t>
            </a:fld>
            <a:endParaRPr lang="en-US"/>
          </a:p>
        </p:txBody>
      </p:sp>
    </p:spTree>
    <p:extLst>
      <p:ext uri="{BB962C8B-B14F-4D97-AF65-F5344CB8AC3E}">
        <p14:creationId xmlns:p14="http://schemas.microsoft.com/office/powerpoint/2010/main" val="2176011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F7D6C7-1C35-48C9-9BE0-622C02FE411E}" type="slidenum">
              <a:rPr lang="en-US"/>
              <a:pPr>
                <a:defRPr/>
              </a:pPr>
              <a:t>‹#›</a:t>
            </a:fld>
            <a:endParaRPr lang="en-US"/>
          </a:p>
        </p:txBody>
      </p:sp>
    </p:spTree>
    <p:extLst>
      <p:ext uri="{BB962C8B-B14F-4D97-AF65-F5344CB8AC3E}">
        <p14:creationId xmlns:p14="http://schemas.microsoft.com/office/powerpoint/2010/main" val="273408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24FB9E1-A3DB-417E-B592-F610D6C52606}" type="slidenum">
              <a:rPr lang="en-US"/>
              <a:pPr>
                <a:defRPr/>
              </a:pPr>
              <a:t>‹#›</a:t>
            </a:fld>
            <a:endParaRPr lang="en-US"/>
          </a:p>
        </p:txBody>
      </p:sp>
    </p:spTree>
    <p:extLst>
      <p:ext uri="{BB962C8B-B14F-4D97-AF65-F5344CB8AC3E}">
        <p14:creationId xmlns:p14="http://schemas.microsoft.com/office/powerpoint/2010/main" val="3442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65BDF68-0EF8-47AE-9B49-805F11078EB1}" type="slidenum">
              <a:rPr lang="en-US"/>
              <a:pPr>
                <a:defRPr/>
              </a:pPr>
              <a:t>‹#›</a:t>
            </a:fld>
            <a:endParaRPr lang="en-US"/>
          </a:p>
        </p:txBody>
      </p:sp>
    </p:spTree>
    <p:extLst>
      <p:ext uri="{BB962C8B-B14F-4D97-AF65-F5344CB8AC3E}">
        <p14:creationId xmlns:p14="http://schemas.microsoft.com/office/powerpoint/2010/main" val="131438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C67E84-D234-417C-A5AF-2EF5847ECE1A}" type="slidenum">
              <a:rPr lang="en-US"/>
              <a:pPr>
                <a:defRPr/>
              </a:pPr>
              <a:t>‹#›</a:t>
            </a:fld>
            <a:endParaRPr lang="en-US"/>
          </a:p>
        </p:txBody>
      </p:sp>
    </p:spTree>
    <p:extLst>
      <p:ext uri="{BB962C8B-B14F-4D97-AF65-F5344CB8AC3E}">
        <p14:creationId xmlns:p14="http://schemas.microsoft.com/office/powerpoint/2010/main" val="104445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EAF24CE-9FD7-4570-8DB9-22348B5F552A}" type="slidenum">
              <a:rPr lang="en-US"/>
              <a:pPr>
                <a:defRPr/>
              </a:pPr>
              <a:t>‹#›</a:t>
            </a:fld>
            <a:endParaRPr lang="en-US"/>
          </a:p>
        </p:txBody>
      </p:sp>
    </p:spTree>
    <p:extLst>
      <p:ext uri="{BB962C8B-B14F-4D97-AF65-F5344CB8AC3E}">
        <p14:creationId xmlns:p14="http://schemas.microsoft.com/office/powerpoint/2010/main" val="4109671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6ABDB7C-E3E1-4665-9162-5DE052B6DC36}" type="slidenum">
              <a:rPr lang="en-US"/>
              <a:pPr>
                <a:defRPr/>
              </a:pPr>
              <a:t>‹#›</a:t>
            </a:fld>
            <a:endParaRPr lang="en-US"/>
          </a:p>
        </p:txBody>
      </p:sp>
    </p:spTree>
    <p:extLst>
      <p:ext uri="{BB962C8B-B14F-4D97-AF65-F5344CB8AC3E}">
        <p14:creationId xmlns:p14="http://schemas.microsoft.com/office/powerpoint/2010/main" val="639852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98843D7-25F4-4129-8BAA-6471900111CD}" type="slidenum">
              <a:rPr lang="en-US"/>
              <a:pPr>
                <a:defRPr/>
              </a:pPr>
              <a:t>‹#›</a:t>
            </a:fld>
            <a:endParaRPr lang="en-US"/>
          </a:p>
        </p:txBody>
      </p:sp>
    </p:spTree>
    <p:extLst>
      <p:ext uri="{BB962C8B-B14F-4D97-AF65-F5344CB8AC3E}">
        <p14:creationId xmlns:p14="http://schemas.microsoft.com/office/powerpoint/2010/main" val="945926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0A9D6CF-2489-4CFD-894B-A205A3901B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r>
              <a:rPr lang="en-US" altLang="en-US" sz="7200" b="1" dirty="0" smtClean="0">
                <a:effectLst>
                  <a:outerShdw blurRad="38100" dist="38100" dir="2700000" algn="tl">
                    <a:srgbClr val="000000">
                      <a:alpha val="43137"/>
                    </a:srgbClr>
                  </a:outerShdw>
                </a:effectLst>
                <a:latin typeface="Copperplate Gothic Bold" pitchFamily="34" charset="0"/>
              </a:rPr>
              <a:t>Circuits </a:t>
            </a:r>
            <a:r>
              <a:rPr lang="en-US" altLang="en-US" sz="7200" b="1" dirty="0" smtClean="0">
                <a:effectLst>
                  <a:outerShdw blurRad="38100" dist="38100" dir="2700000" algn="tl">
                    <a:srgbClr val="000000">
                      <a:alpha val="43137"/>
                    </a:srgbClr>
                  </a:outerShdw>
                </a:effectLst>
                <a:latin typeface="Copperplate Gothic Bold" pitchFamily="34" charset="0"/>
              </a:rPr>
              <a:t>&amp;</a:t>
            </a:r>
            <a:br>
              <a:rPr lang="en-US" altLang="en-US" sz="7200" b="1" dirty="0" smtClean="0">
                <a:effectLst>
                  <a:outerShdw blurRad="38100" dist="38100" dir="2700000" algn="tl">
                    <a:srgbClr val="000000">
                      <a:alpha val="43137"/>
                    </a:srgbClr>
                  </a:outerShdw>
                </a:effectLst>
                <a:latin typeface="Copperplate Gothic Bold" pitchFamily="34" charset="0"/>
              </a:rPr>
            </a:br>
            <a:r>
              <a:rPr lang="en-US" altLang="en-US" sz="7200" b="1" dirty="0" smtClean="0">
                <a:effectLst>
                  <a:outerShdw blurRad="38100" dist="38100" dir="2700000" algn="tl">
                    <a:srgbClr val="000000">
                      <a:alpha val="43137"/>
                    </a:srgbClr>
                  </a:outerShdw>
                </a:effectLst>
                <a:latin typeface="Copperplate Gothic Bold" pitchFamily="34" charset="0"/>
              </a:rPr>
              <a:t>Electronics</a:t>
            </a:r>
            <a:endParaRPr lang="en-US" altLang="en-US" sz="7200" b="1" dirty="0" smtClean="0">
              <a:effectLst>
                <a:outerShdw blurRad="38100" dist="38100" dir="2700000" algn="tl">
                  <a:srgbClr val="000000">
                    <a:alpha val="43137"/>
                  </a:srgbClr>
                </a:outerShdw>
              </a:effectLst>
              <a:latin typeface="Copperplate Gothic Bold" pitchFamily="34" charset="0"/>
            </a:endParaRPr>
          </a:p>
        </p:txBody>
      </p:sp>
      <p:sp>
        <p:nvSpPr>
          <p:cNvPr id="2051" name="Rectangle 3"/>
          <p:cNvSpPr>
            <a:spLocks noGrp="1" noChangeArrowheads="1"/>
          </p:cNvSpPr>
          <p:nvPr>
            <p:ph type="subTitle" idx="1"/>
          </p:nvPr>
        </p:nvSpPr>
        <p:spPr>
          <a:xfrm>
            <a:off x="1385888" y="3900488"/>
            <a:ext cx="6400800" cy="1752600"/>
          </a:xfrm>
        </p:spPr>
        <p:txBody>
          <a:bodyPr/>
          <a:lstStyle/>
          <a:p>
            <a:pPr eaLnBrk="1" hangingPunct="1"/>
            <a:endParaRPr lang="en-US" altLang="en-US" sz="2000" dirty="0" smtClean="0">
              <a:latin typeface="Copperplate Gothic Bold" pitchFamily="34" charset="0"/>
            </a:endParaRPr>
          </a:p>
        </p:txBody>
      </p:sp>
      <p:sp>
        <p:nvSpPr>
          <p:cNvPr id="2052" name="Rectangle 4"/>
          <p:cNvSpPr>
            <a:spLocks noChangeArrowheads="1"/>
          </p:cNvSpPr>
          <p:nvPr/>
        </p:nvSpPr>
        <p:spPr bwMode="auto">
          <a:xfrm>
            <a:off x="3124200" y="6477000"/>
            <a:ext cx="6019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28600"/>
            <a:ext cx="7772400" cy="1143000"/>
          </a:xfrm>
        </p:spPr>
        <p:txBody>
          <a:bodyPr/>
          <a:lstStyle/>
          <a:p>
            <a:pPr eaLnBrk="1" hangingPunct="1"/>
            <a:r>
              <a:rPr lang="en-US" altLang="en-US" b="1" smtClean="0"/>
              <a:t>Ohm’s Law</a:t>
            </a:r>
          </a:p>
        </p:txBody>
      </p:sp>
      <p:sp>
        <p:nvSpPr>
          <p:cNvPr id="3075" name="Rectangle 3"/>
          <p:cNvSpPr>
            <a:spLocks noGrp="1" noChangeArrowheads="1"/>
          </p:cNvSpPr>
          <p:nvPr>
            <p:ph type="body" idx="1"/>
          </p:nvPr>
        </p:nvSpPr>
        <p:spPr>
          <a:xfrm>
            <a:off x="609600" y="1143000"/>
            <a:ext cx="7772400" cy="5486400"/>
          </a:xfrm>
        </p:spPr>
        <p:txBody>
          <a:bodyPr/>
          <a:lstStyle/>
          <a:p>
            <a:pPr eaLnBrk="1" hangingPunct="1"/>
            <a:r>
              <a:rPr lang="en-US" altLang="en-US" sz="2400" smtClean="0">
                <a:cs typeface="Times New Roman" pitchFamily="18" charset="0"/>
              </a:rPr>
              <a:t>When you connect a conductor (wire) and a device (light bulb) to the + and – terminals on a battery an electrical current flows. The amount of current depends on the amount of voltage supplied.  The current around the circuit also depends on the resistance of the wire and the amount of devices in the circuit.  This relationship of voltage, current, and resistance is known as Ohm’s Law.</a:t>
            </a:r>
          </a:p>
          <a:p>
            <a:pPr algn="ctr" eaLnBrk="1" hangingPunct="1">
              <a:buFontTx/>
              <a:buNone/>
            </a:pPr>
            <a:r>
              <a:rPr lang="en-US" altLang="en-US" sz="2400" i="1" smtClean="0">
                <a:cs typeface="Times New Roman" pitchFamily="18" charset="0"/>
              </a:rPr>
              <a:t>Voltage = current × resistance</a:t>
            </a:r>
            <a:endParaRPr lang="en-US" altLang="en-US" sz="2400" smtClean="0">
              <a:cs typeface="Times New Roman" pitchFamily="18" charset="0"/>
            </a:endParaRPr>
          </a:p>
          <a:p>
            <a:pPr algn="ctr" eaLnBrk="1" hangingPunct="1">
              <a:buFontTx/>
              <a:buNone/>
            </a:pPr>
            <a:r>
              <a:rPr lang="en-US" altLang="en-US" sz="2400" b="1" i="1" smtClean="0">
                <a:solidFill>
                  <a:schemeClr val="accent2"/>
                </a:solidFill>
                <a:cs typeface="Times New Roman" pitchFamily="18" charset="0"/>
              </a:rPr>
              <a:t>V </a:t>
            </a:r>
            <a:r>
              <a:rPr lang="en-US" altLang="en-US" sz="2400" i="1" smtClean="0">
                <a:solidFill>
                  <a:schemeClr val="accent2"/>
                </a:solidFill>
                <a:cs typeface="Times New Roman" pitchFamily="18" charset="0"/>
              </a:rPr>
              <a:t>=</a:t>
            </a:r>
            <a:r>
              <a:rPr lang="en-US" altLang="en-US" sz="2400" b="1" i="1" smtClean="0">
                <a:solidFill>
                  <a:schemeClr val="accent2"/>
                </a:solidFill>
                <a:cs typeface="Times New Roman" pitchFamily="18" charset="0"/>
              </a:rPr>
              <a:t> IR</a:t>
            </a:r>
            <a:r>
              <a:rPr lang="en-US" altLang="en-US" b="1" smtClean="0"/>
              <a:t> </a:t>
            </a:r>
          </a:p>
          <a:p>
            <a:pPr eaLnBrk="1" hangingPunct="1">
              <a:buFontTx/>
              <a:buNone/>
            </a:pPr>
            <a:r>
              <a:rPr lang="en-US" altLang="en-US" b="1" smtClean="0">
                <a:solidFill>
                  <a:schemeClr val="accent2"/>
                </a:solidFill>
              </a:rPr>
              <a:t>V</a:t>
            </a:r>
            <a:r>
              <a:rPr lang="en-US" altLang="en-US" smtClean="0"/>
              <a:t> = Voltage (V)</a:t>
            </a:r>
          </a:p>
          <a:p>
            <a:pPr eaLnBrk="1" hangingPunct="1">
              <a:buFontTx/>
              <a:buNone/>
            </a:pPr>
            <a:r>
              <a:rPr lang="en-US" altLang="en-US" b="1" smtClean="0">
                <a:solidFill>
                  <a:schemeClr val="accent2"/>
                </a:solidFill>
              </a:rPr>
              <a:t>I</a:t>
            </a:r>
            <a:r>
              <a:rPr lang="en-US" altLang="en-US" smtClean="0"/>
              <a:t> = Current </a:t>
            </a:r>
            <a:r>
              <a:rPr lang="en-US" altLang="en-US" smtClean="0">
                <a:sym typeface="Wingdings" pitchFamily="2" charset="2"/>
              </a:rPr>
              <a:t> Amperes </a:t>
            </a:r>
            <a:r>
              <a:rPr lang="en-US" altLang="en-US" smtClean="0"/>
              <a:t>(A)</a:t>
            </a:r>
          </a:p>
          <a:p>
            <a:pPr eaLnBrk="1" hangingPunct="1">
              <a:buFontTx/>
              <a:buNone/>
            </a:pPr>
            <a:r>
              <a:rPr lang="en-US" altLang="en-US" b="1" smtClean="0">
                <a:solidFill>
                  <a:schemeClr val="accent2"/>
                </a:solidFill>
              </a:rPr>
              <a:t>R</a:t>
            </a:r>
            <a:r>
              <a:rPr lang="en-US" altLang="en-US" smtClean="0"/>
              <a:t> = Resistance </a:t>
            </a:r>
            <a:r>
              <a:rPr lang="en-US" altLang="en-US" smtClean="0">
                <a:sym typeface="Wingdings" pitchFamily="2" charset="2"/>
              </a:rPr>
              <a:t> Ohms </a:t>
            </a:r>
            <a:r>
              <a:rPr lang="en-US" altLang="en-US" smtClean="0"/>
              <a:t>(</a:t>
            </a:r>
            <a:r>
              <a:rPr lang="en-US" altLang="en-US" smtClean="0">
                <a:cs typeface="Times New Roman" pitchFamily="18" charset="0"/>
              </a:rPr>
              <a:t>Ω</a:t>
            </a:r>
            <a:r>
              <a:rPr lang="en-US" altLang="en-US"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284163"/>
            <a:ext cx="7772400" cy="1143000"/>
          </a:xfrm>
        </p:spPr>
        <p:txBody>
          <a:bodyPr/>
          <a:lstStyle/>
          <a:p>
            <a:pPr eaLnBrk="1" hangingPunct="1"/>
            <a:r>
              <a:rPr lang="en-US" altLang="en-US" b="1" smtClean="0">
                <a:latin typeface="Georgia" pitchFamily="18" charset="0"/>
              </a:rPr>
              <a:t>Series Circuit</a:t>
            </a:r>
          </a:p>
        </p:txBody>
      </p:sp>
      <p:sp>
        <p:nvSpPr>
          <p:cNvPr id="4099" name="Rectangle 3"/>
          <p:cNvSpPr>
            <a:spLocks noGrp="1" noChangeArrowheads="1"/>
          </p:cNvSpPr>
          <p:nvPr>
            <p:ph type="body" idx="1"/>
          </p:nvPr>
        </p:nvSpPr>
        <p:spPr>
          <a:xfrm>
            <a:off x="0" y="1143000"/>
            <a:ext cx="5029200" cy="5715000"/>
          </a:xfrm>
        </p:spPr>
        <p:txBody>
          <a:bodyPr/>
          <a:lstStyle/>
          <a:p>
            <a:pPr marL="609600" indent="-609600" eaLnBrk="1" hangingPunct="1">
              <a:defRPr/>
            </a:pPr>
            <a:r>
              <a:rPr lang="en-US" dirty="0" smtClean="0">
                <a:latin typeface="Georgia" pitchFamily="18" charset="0"/>
              </a:rPr>
              <a:t>A circuit needs three things.</a:t>
            </a:r>
          </a:p>
          <a:p>
            <a:pPr marL="990600" lvl="1" indent="-533400" eaLnBrk="1" hangingPunct="1">
              <a:buFontTx/>
              <a:buAutoNum type="arabicParenR"/>
              <a:defRPr/>
            </a:pPr>
            <a:r>
              <a:rPr lang="en-US" dirty="0" smtClean="0">
                <a:solidFill>
                  <a:schemeClr val="accent2"/>
                </a:solidFill>
                <a:latin typeface="Georgia" pitchFamily="18" charset="0"/>
              </a:rPr>
              <a:t>Energy source</a:t>
            </a:r>
          </a:p>
          <a:p>
            <a:pPr marL="990600" lvl="1" indent="-533400" eaLnBrk="1" hangingPunct="1">
              <a:buFontTx/>
              <a:buAutoNum type="arabicParenR"/>
              <a:defRPr/>
            </a:pPr>
            <a:r>
              <a:rPr lang="en-US" dirty="0" smtClean="0">
                <a:solidFill>
                  <a:schemeClr val="accent2"/>
                </a:solidFill>
                <a:latin typeface="Georgia" pitchFamily="18" charset="0"/>
              </a:rPr>
              <a:t>Path</a:t>
            </a:r>
          </a:p>
          <a:p>
            <a:pPr marL="990600" lvl="1" indent="-533400" eaLnBrk="1" hangingPunct="1">
              <a:buFontTx/>
              <a:buAutoNum type="arabicParenR"/>
              <a:defRPr/>
            </a:pPr>
            <a:r>
              <a:rPr lang="en-US" dirty="0" smtClean="0">
                <a:solidFill>
                  <a:schemeClr val="accent2"/>
                </a:solidFill>
                <a:latin typeface="Georgia" pitchFamily="18" charset="0"/>
              </a:rPr>
              <a:t>Load</a:t>
            </a:r>
          </a:p>
          <a:p>
            <a:pPr marL="609600" indent="-609600" eaLnBrk="1" hangingPunct="1">
              <a:defRPr/>
            </a:pPr>
            <a:r>
              <a:rPr lang="en-US" b="1" u="sng" dirty="0" smtClean="0">
                <a:solidFill>
                  <a:srgbClr val="990000"/>
                </a:solidFill>
                <a:latin typeface="Georgia" pitchFamily="18" charset="0"/>
              </a:rPr>
              <a:t>Series circuit</a:t>
            </a:r>
            <a:r>
              <a:rPr lang="en-US" dirty="0" smtClean="0">
                <a:latin typeface="Georgia" pitchFamily="18" charset="0"/>
              </a:rPr>
              <a:t>: </a:t>
            </a:r>
            <a:r>
              <a:rPr lang="en-US" sz="2000" dirty="0" smtClean="0">
                <a:latin typeface="Georgia" pitchFamily="18" charset="0"/>
              </a:rPr>
              <a:t>circuit</a:t>
            </a:r>
          </a:p>
          <a:p>
            <a:pPr marL="0" indent="0" eaLnBrk="1" hangingPunct="1">
              <a:buFontTx/>
              <a:buNone/>
              <a:defRPr/>
            </a:pPr>
            <a:r>
              <a:rPr lang="en-US" sz="2000" dirty="0" smtClean="0">
                <a:latin typeface="Georgia" pitchFamily="18" charset="0"/>
              </a:rPr>
              <a:t>          in which current only flows in one</a:t>
            </a:r>
          </a:p>
          <a:p>
            <a:pPr marL="0" indent="0" eaLnBrk="1" hangingPunct="1">
              <a:buFontTx/>
              <a:buNone/>
              <a:defRPr/>
            </a:pPr>
            <a:r>
              <a:rPr lang="en-US" sz="2000" dirty="0">
                <a:latin typeface="Georgia" pitchFamily="18" charset="0"/>
              </a:rPr>
              <a:t> </a:t>
            </a:r>
            <a:r>
              <a:rPr lang="en-US" sz="2000" dirty="0" smtClean="0">
                <a:latin typeface="Georgia" pitchFamily="18" charset="0"/>
              </a:rPr>
              <a:t>         direction.</a:t>
            </a:r>
          </a:p>
        </p:txBody>
      </p:sp>
      <p:pic>
        <p:nvPicPr>
          <p:cNvPr id="4100" name="Picture 4" descr="series circu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295400"/>
            <a:ext cx="4267200" cy="529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Oval 5"/>
          <p:cNvSpPr>
            <a:spLocks noChangeArrowheads="1"/>
          </p:cNvSpPr>
          <p:nvPr/>
        </p:nvSpPr>
        <p:spPr bwMode="auto">
          <a:xfrm>
            <a:off x="4800600" y="4419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latin typeface="Arial" charset="0"/>
              </a:rPr>
              <a:t>-</a:t>
            </a:r>
          </a:p>
        </p:txBody>
      </p:sp>
      <p:sp>
        <p:nvSpPr>
          <p:cNvPr id="4102" name="Oval 6"/>
          <p:cNvSpPr>
            <a:spLocks noChangeArrowheads="1"/>
          </p:cNvSpPr>
          <p:nvPr/>
        </p:nvSpPr>
        <p:spPr bwMode="auto">
          <a:xfrm>
            <a:off x="-304800" y="49530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latin typeface="Arial" charset="0"/>
              </a:rPr>
              <a:t>-</a:t>
            </a:r>
          </a:p>
        </p:txBody>
      </p:sp>
      <p:sp>
        <p:nvSpPr>
          <p:cNvPr id="4103" name="Oval 7"/>
          <p:cNvSpPr>
            <a:spLocks noChangeArrowheads="1"/>
          </p:cNvSpPr>
          <p:nvPr/>
        </p:nvSpPr>
        <p:spPr bwMode="auto">
          <a:xfrm>
            <a:off x="-304800" y="52578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latin typeface="Arial" charset="0"/>
              </a:rPr>
              <a:t>-</a:t>
            </a:r>
          </a:p>
        </p:txBody>
      </p:sp>
      <p:sp>
        <p:nvSpPr>
          <p:cNvPr id="10248" name="Oval 8"/>
          <p:cNvSpPr>
            <a:spLocks noChangeArrowheads="1"/>
          </p:cNvSpPr>
          <p:nvPr/>
        </p:nvSpPr>
        <p:spPr bwMode="auto">
          <a:xfrm>
            <a:off x="4800600" y="4038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latin typeface="Arial" charset="0"/>
              </a:rPr>
              <a:t>-</a:t>
            </a:r>
          </a:p>
        </p:txBody>
      </p:sp>
      <p:sp>
        <p:nvSpPr>
          <p:cNvPr id="10249" name="Oval 9"/>
          <p:cNvSpPr>
            <a:spLocks noChangeArrowheads="1"/>
          </p:cNvSpPr>
          <p:nvPr/>
        </p:nvSpPr>
        <p:spPr bwMode="auto">
          <a:xfrm>
            <a:off x="4800600" y="3657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latin typeface="Arial" charset="0"/>
              </a:rPr>
              <a:t>-</a:t>
            </a:r>
          </a:p>
        </p:txBody>
      </p:sp>
      <p:sp>
        <p:nvSpPr>
          <p:cNvPr id="10250" name="Rectangle 10"/>
          <p:cNvSpPr>
            <a:spLocks noChangeArrowheads="1"/>
          </p:cNvSpPr>
          <p:nvPr/>
        </p:nvSpPr>
        <p:spPr bwMode="auto">
          <a:xfrm>
            <a:off x="5486400" y="1631950"/>
            <a:ext cx="1828800" cy="882650"/>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0251" name="Freeform 11"/>
          <p:cNvSpPr>
            <a:spLocks/>
          </p:cNvSpPr>
          <p:nvPr/>
        </p:nvSpPr>
        <p:spPr bwMode="auto">
          <a:xfrm>
            <a:off x="7745413" y="1066800"/>
            <a:ext cx="1038225" cy="1257300"/>
          </a:xfrm>
          <a:custGeom>
            <a:avLst/>
            <a:gdLst>
              <a:gd name="T0" fmla="*/ 2147483647 w 654"/>
              <a:gd name="T1" fmla="*/ 2147483647 h 732"/>
              <a:gd name="T2" fmla="*/ 2147483647 w 654"/>
              <a:gd name="T3" fmla="*/ 2147483647 h 732"/>
              <a:gd name="T4" fmla="*/ 2147483647 w 654"/>
              <a:gd name="T5" fmla="*/ 2147483647 h 732"/>
              <a:gd name="T6" fmla="*/ 2147483647 w 654"/>
              <a:gd name="T7" fmla="*/ 2147483647 h 732"/>
              <a:gd name="T8" fmla="*/ 2147483647 w 654"/>
              <a:gd name="T9" fmla="*/ 0 h 732"/>
              <a:gd name="T10" fmla="*/ 2147483647 w 654"/>
              <a:gd name="T11" fmla="*/ 2147483647 h 732"/>
              <a:gd name="T12" fmla="*/ 2147483647 w 654"/>
              <a:gd name="T13" fmla="*/ 2147483647 h 732"/>
              <a:gd name="T14" fmla="*/ 2147483647 w 654"/>
              <a:gd name="T15" fmla="*/ 2147483647 h 732"/>
              <a:gd name="T16" fmla="*/ 2147483647 w 654"/>
              <a:gd name="T17" fmla="*/ 2147483647 h 732"/>
              <a:gd name="T18" fmla="*/ 2147483647 w 654"/>
              <a:gd name="T19" fmla="*/ 2147483647 h 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54" h="732">
                <a:moveTo>
                  <a:pt x="209" y="708"/>
                </a:moveTo>
                <a:lnTo>
                  <a:pt x="167" y="558"/>
                </a:lnTo>
                <a:cubicBezTo>
                  <a:pt x="135" y="494"/>
                  <a:pt x="34" y="403"/>
                  <a:pt x="17" y="324"/>
                </a:cubicBezTo>
                <a:cubicBezTo>
                  <a:pt x="0" y="245"/>
                  <a:pt x="14" y="138"/>
                  <a:pt x="65" y="84"/>
                </a:cubicBezTo>
                <a:cubicBezTo>
                  <a:pt x="116" y="30"/>
                  <a:pt x="238" y="0"/>
                  <a:pt x="326" y="0"/>
                </a:cubicBezTo>
                <a:cubicBezTo>
                  <a:pt x="414" y="0"/>
                  <a:pt x="541" y="28"/>
                  <a:pt x="593" y="84"/>
                </a:cubicBezTo>
                <a:cubicBezTo>
                  <a:pt x="645" y="140"/>
                  <a:pt x="654" y="256"/>
                  <a:pt x="638" y="336"/>
                </a:cubicBezTo>
                <a:cubicBezTo>
                  <a:pt x="622" y="416"/>
                  <a:pt x="528" y="502"/>
                  <a:pt x="497" y="564"/>
                </a:cubicBezTo>
                <a:lnTo>
                  <a:pt x="449" y="708"/>
                </a:lnTo>
                <a:cubicBezTo>
                  <a:pt x="401" y="732"/>
                  <a:pt x="249" y="732"/>
                  <a:pt x="209" y="708"/>
                </a:cubicBezTo>
                <a:close/>
              </a:path>
            </a:pathLst>
          </a:custGeom>
          <a:solidFill>
            <a:srgbClr val="FFFF00">
              <a:alpha val="50195"/>
            </a:srgbClr>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2" name="Freeform 12"/>
          <p:cNvSpPr>
            <a:spLocks/>
          </p:cNvSpPr>
          <p:nvPr/>
        </p:nvSpPr>
        <p:spPr bwMode="auto">
          <a:xfrm>
            <a:off x="7772400" y="2819400"/>
            <a:ext cx="1038225" cy="1257300"/>
          </a:xfrm>
          <a:custGeom>
            <a:avLst/>
            <a:gdLst>
              <a:gd name="T0" fmla="*/ 2147483647 w 654"/>
              <a:gd name="T1" fmla="*/ 2147483647 h 732"/>
              <a:gd name="T2" fmla="*/ 2147483647 w 654"/>
              <a:gd name="T3" fmla="*/ 2147483647 h 732"/>
              <a:gd name="T4" fmla="*/ 2147483647 w 654"/>
              <a:gd name="T5" fmla="*/ 2147483647 h 732"/>
              <a:gd name="T6" fmla="*/ 2147483647 w 654"/>
              <a:gd name="T7" fmla="*/ 2147483647 h 732"/>
              <a:gd name="T8" fmla="*/ 2147483647 w 654"/>
              <a:gd name="T9" fmla="*/ 0 h 732"/>
              <a:gd name="T10" fmla="*/ 2147483647 w 654"/>
              <a:gd name="T11" fmla="*/ 2147483647 h 732"/>
              <a:gd name="T12" fmla="*/ 2147483647 w 654"/>
              <a:gd name="T13" fmla="*/ 2147483647 h 732"/>
              <a:gd name="T14" fmla="*/ 2147483647 w 654"/>
              <a:gd name="T15" fmla="*/ 2147483647 h 732"/>
              <a:gd name="T16" fmla="*/ 2147483647 w 654"/>
              <a:gd name="T17" fmla="*/ 2147483647 h 732"/>
              <a:gd name="T18" fmla="*/ 2147483647 w 654"/>
              <a:gd name="T19" fmla="*/ 2147483647 h 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54" h="732">
                <a:moveTo>
                  <a:pt x="209" y="708"/>
                </a:moveTo>
                <a:lnTo>
                  <a:pt x="167" y="558"/>
                </a:lnTo>
                <a:cubicBezTo>
                  <a:pt x="135" y="494"/>
                  <a:pt x="34" y="403"/>
                  <a:pt x="17" y="324"/>
                </a:cubicBezTo>
                <a:cubicBezTo>
                  <a:pt x="0" y="245"/>
                  <a:pt x="14" y="138"/>
                  <a:pt x="65" y="84"/>
                </a:cubicBezTo>
                <a:cubicBezTo>
                  <a:pt x="116" y="30"/>
                  <a:pt x="238" y="0"/>
                  <a:pt x="326" y="0"/>
                </a:cubicBezTo>
                <a:cubicBezTo>
                  <a:pt x="414" y="0"/>
                  <a:pt x="541" y="28"/>
                  <a:pt x="593" y="84"/>
                </a:cubicBezTo>
                <a:cubicBezTo>
                  <a:pt x="645" y="140"/>
                  <a:pt x="654" y="256"/>
                  <a:pt x="638" y="336"/>
                </a:cubicBezTo>
                <a:cubicBezTo>
                  <a:pt x="622" y="416"/>
                  <a:pt x="528" y="502"/>
                  <a:pt x="497" y="564"/>
                </a:cubicBezTo>
                <a:lnTo>
                  <a:pt x="449" y="708"/>
                </a:lnTo>
                <a:cubicBezTo>
                  <a:pt x="401" y="732"/>
                  <a:pt x="249" y="732"/>
                  <a:pt x="209" y="708"/>
                </a:cubicBezTo>
                <a:close/>
              </a:path>
            </a:pathLst>
          </a:custGeom>
          <a:solidFill>
            <a:srgbClr val="FFFF00">
              <a:alpha val="50195"/>
            </a:srgbClr>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Freeform 13"/>
          <p:cNvSpPr>
            <a:spLocks/>
          </p:cNvSpPr>
          <p:nvPr/>
        </p:nvSpPr>
        <p:spPr bwMode="auto">
          <a:xfrm>
            <a:off x="7772400" y="4724400"/>
            <a:ext cx="1038225" cy="1257300"/>
          </a:xfrm>
          <a:custGeom>
            <a:avLst/>
            <a:gdLst>
              <a:gd name="T0" fmla="*/ 2147483647 w 654"/>
              <a:gd name="T1" fmla="*/ 2147483647 h 732"/>
              <a:gd name="T2" fmla="*/ 2147483647 w 654"/>
              <a:gd name="T3" fmla="*/ 2147483647 h 732"/>
              <a:gd name="T4" fmla="*/ 2147483647 w 654"/>
              <a:gd name="T5" fmla="*/ 2147483647 h 732"/>
              <a:gd name="T6" fmla="*/ 2147483647 w 654"/>
              <a:gd name="T7" fmla="*/ 2147483647 h 732"/>
              <a:gd name="T8" fmla="*/ 2147483647 w 654"/>
              <a:gd name="T9" fmla="*/ 0 h 732"/>
              <a:gd name="T10" fmla="*/ 2147483647 w 654"/>
              <a:gd name="T11" fmla="*/ 2147483647 h 732"/>
              <a:gd name="T12" fmla="*/ 2147483647 w 654"/>
              <a:gd name="T13" fmla="*/ 2147483647 h 732"/>
              <a:gd name="T14" fmla="*/ 2147483647 w 654"/>
              <a:gd name="T15" fmla="*/ 2147483647 h 732"/>
              <a:gd name="T16" fmla="*/ 2147483647 w 654"/>
              <a:gd name="T17" fmla="*/ 2147483647 h 732"/>
              <a:gd name="T18" fmla="*/ 2147483647 w 654"/>
              <a:gd name="T19" fmla="*/ 2147483647 h 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54" h="732">
                <a:moveTo>
                  <a:pt x="209" y="708"/>
                </a:moveTo>
                <a:lnTo>
                  <a:pt x="167" y="558"/>
                </a:lnTo>
                <a:cubicBezTo>
                  <a:pt x="135" y="494"/>
                  <a:pt x="34" y="403"/>
                  <a:pt x="17" y="324"/>
                </a:cubicBezTo>
                <a:cubicBezTo>
                  <a:pt x="0" y="245"/>
                  <a:pt x="14" y="138"/>
                  <a:pt x="65" y="84"/>
                </a:cubicBezTo>
                <a:cubicBezTo>
                  <a:pt x="116" y="30"/>
                  <a:pt x="238" y="0"/>
                  <a:pt x="326" y="0"/>
                </a:cubicBezTo>
                <a:cubicBezTo>
                  <a:pt x="414" y="0"/>
                  <a:pt x="541" y="28"/>
                  <a:pt x="593" y="84"/>
                </a:cubicBezTo>
                <a:cubicBezTo>
                  <a:pt x="645" y="140"/>
                  <a:pt x="654" y="256"/>
                  <a:pt x="638" y="336"/>
                </a:cubicBezTo>
                <a:cubicBezTo>
                  <a:pt x="622" y="416"/>
                  <a:pt x="528" y="502"/>
                  <a:pt x="497" y="564"/>
                </a:cubicBezTo>
                <a:lnTo>
                  <a:pt x="449" y="708"/>
                </a:lnTo>
                <a:cubicBezTo>
                  <a:pt x="401" y="732"/>
                  <a:pt x="249" y="732"/>
                  <a:pt x="209" y="708"/>
                </a:cubicBezTo>
                <a:close/>
              </a:path>
            </a:pathLst>
          </a:custGeom>
          <a:solidFill>
            <a:srgbClr val="FFFF00">
              <a:alpha val="50195"/>
            </a:srgbClr>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110" name="Picture 14" descr="series_circui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5918200"/>
            <a:ext cx="132715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fill="remove" grpId="0" nodeType="clickEffect">
                                  <p:stCondLst>
                                    <p:cond delay="0"/>
                                  </p:stCondLst>
                                  <p:childTnLst>
                                    <p:animMotion origin="layout" path="M -6.66667E-6 3.33333E-6 L -6.66667E-6 -0.28611 L 0.08749 -0.28611 L 0.09166 -0.32778 L 0.19791 -0.32778 L 0.19999 -0.28611 L 0.41874 -0.28611 L 0.42083 0.25 L -6.66667E-6 0.24722 L -6.66667E-6 0.18333 " pathEditMode="relative" ptsTypes="AAAAAAAAAA">
                                      <p:cBhvr>
                                        <p:cTn id="6" dur="3000" fill="hold"/>
                                        <p:tgtEl>
                                          <p:spTgt spid="10245"/>
                                        </p:tgtEl>
                                        <p:attrNameLst>
                                          <p:attrName>ppt_x</p:attrName>
                                          <p:attrName>ppt_y</p:attrName>
                                        </p:attrNameLst>
                                      </p:cBhvr>
                                    </p:animMotion>
                                  </p:childTnLst>
                                </p:cTn>
                              </p:par>
                              <p:par>
                                <p:cTn id="7" presetID="1" presetClass="entr" presetSubtype="0" fill="hold" grpId="0" nodeType="withEffect">
                                  <p:stCondLst>
                                    <p:cond delay="1000"/>
                                  </p:stCondLst>
                                  <p:childTnLst>
                                    <p:set>
                                      <p:cBhvr>
                                        <p:cTn id="8" dur="1" fill="hold">
                                          <p:stCondLst>
                                            <p:cond delay="0"/>
                                          </p:stCondLst>
                                        </p:cTn>
                                        <p:tgtEl>
                                          <p:spTgt spid="10251"/>
                                        </p:tgtEl>
                                        <p:attrNameLst>
                                          <p:attrName>style.visibility</p:attrName>
                                        </p:attrNameLst>
                                      </p:cBhvr>
                                      <p:to>
                                        <p:strVal val="visible"/>
                                      </p:to>
                                    </p:set>
                                  </p:childTnLst>
                                </p:cTn>
                              </p:par>
                              <p:par>
                                <p:cTn id="9" presetID="0" presetClass="path" presetSubtype="0" fill="remove" grpId="0" nodeType="withEffect">
                                  <p:stCondLst>
                                    <p:cond delay="500"/>
                                  </p:stCondLst>
                                  <p:childTnLst>
                                    <p:animMotion origin="layout" path="M 3.33333E-6 0.00787 L 3.33333E-6 -0.22592 L 0.0875 -0.22592 L 0.09166 -0.26667 L 0.19791 -0.26667 L 0.2 -0.22592 L 0.41875 -0.22592 L 0.42083 0.30695 L 3.33333E-6 0.3037 L 3.33333E-6 0.24005 " pathEditMode="relative" rAng="0" ptsTypes="AAAAAAAAAA">
                                      <p:cBhvr>
                                        <p:cTn id="10" dur="3000" fill="hold"/>
                                        <p:tgtEl>
                                          <p:spTgt spid="10248"/>
                                        </p:tgtEl>
                                        <p:attrNameLst>
                                          <p:attrName>ppt_x</p:attrName>
                                          <p:attrName>ppt_y</p:attrName>
                                        </p:attrNameLst>
                                      </p:cBhvr>
                                      <p:rCtr x="21042" y="1227"/>
                                    </p:animMotion>
                                  </p:childTnLst>
                                </p:cTn>
                              </p:par>
                              <p:par>
                                <p:cTn id="11" presetID="1" presetClass="entr" presetSubtype="0" fill="hold" grpId="0" nodeType="withEffect">
                                  <p:stCondLst>
                                    <p:cond delay="1600"/>
                                  </p:stCondLst>
                                  <p:childTnLst>
                                    <p:set>
                                      <p:cBhvr>
                                        <p:cTn id="12" dur="1" fill="hold">
                                          <p:stCondLst>
                                            <p:cond delay="0"/>
                                          </p:stCondLst>
                                        </p:cTn>
                                        <p:tgtEl>
                                          <p:spTgt spid="10252"/>
                                        </p:tgtEl>
                                        <p:attrNameLst>
                                          <p:attrName>style.visibility</p:attrName>
                                        </p:attrNameLst>
                                      </p:cBhvr>
                                      <p:to>
                                        <p:strVal val="visible"/>
                                      </p:to>
                                    </p:set>
                                  </p:childTnLst>
                                </p:cTn>
                              </p:par>
                              <p:par>
                                <p:cTn id="13" presetID="0" presetClass="path" presetSubtype="0" fill="remove" grpId="0" nodeType="withEffect">
                                  <p:stCondLst>
                                    <p:cond delay="1000"/>
                                  </p:stCondLst>
                                  <p:childTnLst>
                                    <p:animMotion origin="layout" path="M 3.33333E-6 0.00578 L 3.33333E-6 -0.17269 L 0.0875 -0.17269 L 0.09166 -0.21274 L 0.19791 -0.21274 L 0.2 -0.17269 L 0.41875 -0.17269 L 0.42083 0.36666 L 3.33333E-6 0.3625 L 3.33333E-6 0.29814 " pathEditMode="relative" rAng="0" ptsTypes="AAAAAAAAAA">
                                      <p:cBhvr>
                                        <p:cTn id="14" dur="3000" fill="hold"/>
                                        <p:tgtEl>
                                          <p:spTgt spid="10249"/>
                                        </p:tgtEl>
                                        <p:attrNameLst>
                                          <p:attrName>ppt_x</p:attrName>
                                          <p:attrName>ppt_y</p:attrName>
                                        </p:attrNameLst>
                                      </p:cBhvr>
                                      <p:rCtr x="21042" y="7106"/>
                                    </p:animMotion>
                                  </p:childTnLst>
                                </p:cTn>
                              </p:par>
                              <p:par>
                                <p:cTn id="15" presetID="1" presetClass="entr" presetSubtype="0" fill="hold" grpId="0" nodeType="withEffect">
                                  <p:stCondLst>
                                    <p:cond delay="2100"/>
                                  </p:stCondLst>
                                  <p:childTnLst>
                                    <p:set>
                                      <p:cBhvr>
                                        <p:cTn id="16" dur="1" fill="hold">
                                          <p:stCondLst>
                                            <p:cond delay="0"/>
                                          </p:stCondLst>
                                        </p:cTn>
                                        <p:tgtEl>
                                          <p:spTgt spid="1025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50"/>
                                        </p:tgtEl>
                                        <p:attrNameLst>
                                          <p:attrName>style.visibility</p:attrName>
                                        </p:attrNameLst>
                                      </p:cBhvr>
                                      <p:to>
                                        <p:strVal val="visible"/>
                                      </p:to>
                                    </p:set>
                                  </p:childTnLst>
                                </p:cTn>
                              </p:par>
                            </p:childTnLst>
                          </p:cTn>
                        </p:par>
                        <p:par>
                          <p:cTn id="21" fill="hold" nodeType="afterGroup">
                            <p:stCondLst>
                              <p:cond delay="0"/>
                            </p:stCondLst>
                            <p:childTnLst>
                              <p:par>
                                <p:cTn id="22" presetID="1" presetClass="exit" presetSubtype="0" fill="hold" grpId="1" nodeType="afterEffect">
                                  <p:stCondLst>
                                    <p:cond delay="0"/>
                                  </p:stCondLst>
                                  <p:childTnLst>
                                    <p:set>
                                      <p:cBhvr>
                                        <p:cTn id="23" dur="1" fill="hold">
                                          <p:stCondLst>
                                            <p:cond delay="0"/>
                                          </p:stCondLst>
                                        </p:cTn>
                                        <p:tgtEl>
                                          <p:spTgt spid="10251"/>
                                        </p:tgtEl>
                                        <p:attrNameLst>
                                          <p:attrName>style.visibility</p:attrName>
                                        </p:attrNameLst>
                                      </p:cBhvr>
                                      <p:to>
                                        <p:strVal val="hidden"/>
                                      </p:to>
                                    </p:set>
                                  </p:childTnLst>
                                </p:cTn>
                              </p:par>
                              <p:par>
                                <p:cTn id="24" presetID="1" presetClass="exit" presetSubtype="0" fill="hold" grpId="1" nodeType="withEffect">
                                  <p:stCondLst>
                                    <p:cond delay="0"/>
                                  </p:stCondLst>
                                  <p:childTnLst>
                                    <p:set>
                                      <p:cBhvr>
                                        <p:cTn id="25" dur="1" fill="hold">
                                          <p:stCondLst>
                                            <p:cond delay="0"/>
                                          </p:stCondLst>
                                        </p:cTn>
                                        <p:tgtEl>
                                          <p:spTgt spid="10252"/>
                                        </p:tgtEl>
                                        <p:attrNameLst>
                                          <p:attrName>style.visibility</p:attrName>
                                        </p:attrNameLst>
                                      </p:cBhvr>
                                      <p:to>
                                        <p:strVal val="hidden"/>
                                      </p:to>
                                    </p:set>
                                  </p:childTnLst>
                                </p:cTn>
                              </p:par>
                              <p:par>
                                <p:cTn id="26" presetID="1" presetClass="exit" presetSubtype="0" fill="hold" grpId="1" nodeType="withEffect">
                                  <p:stCondLst>
                                    <p:cond delay="0"/>
                                  </p:stCondLst>
                                  <p:childTnLst>
                                    <p:set>
                                      <p:cBhvr>
                                        <p:cTn id="27" dur="1" fill="hold">
                                          <p:stCondLst>
                                            <p:cond delay="0"/>
                                          </p:stCondLst>
                                        </p:cTn>
                                        <p:tgtEl>
                                          <p:spTgt spid="102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48" grpId="0" animBg="1"/>
      <p:bldP spid="10249" grpId="0" animBg="1"/>
      <p:bldP spid="10250" grpId="0" animBg="1"/>
      <p:bldP spid="10251" grpId="0" animBg="1"/>
      <p:bldP spid="10251" grpId="1" animBg="1"/>
      <p:bldP spid="10252" grpId="0" animBg="1"/>
      <p:bldP spid="10252" grpId="1" animBg="1"/>
      <p:bldP spid="10253" grpId="0" animBg="1"/>
      <p:bldP spid="1025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parallel circuit"/>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 y="1905000"/>
            <a:ext cx="7543800" cy="521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p:cNvSpPr>
            <a:spLocks noGrp="1" noChangeArrowheads="1"/>
          </p:cNvSpPr>
          <p:nvPr>
            <p:ph type="title"/>
          </p:nvPr>
        </p:nvSpPr>
        <p:spPr/>
        <p:txBody>
          <a:bodyPr/>
          <a:lstStyle/>
          <a:p>
            <a:pPr eaLnBrk="1" hangingPunct="1"/>
            <a:r>
              <a:rPr lang="en-US" altLang="en-US" b="1" smtClean="0">
                <a:latin typeface="Georgia" pitchFamily="18" charset="0"/>
              </a:rPr>
              <a:t>Parallel Circuit</a:t>
            </a:r>
          </a:p>
        </p:txBody>
      </p:sp>
      <p:sp>
        <p:nvSpPr>
          <p:cNvPr id="5124" name="Rectangle 3"/>
          <p:cNvSpPr>
            <a:spLocks noGrp="1" noChangeArrowheads="1"/>
          </p:cNvSpPr>
          <p:nvPr>
            <p:ph type="body" idx="1"/>
          </p:nvPr>
        </p:nvSpPr>
        <p:spPr>
          <a:xfrm>
            <a:off x="0" y="1524000"/>
            <a:ext cx="9144000" cy="5334000"/>
          </a:xfrm>
        </p:spPr>
        <p:txBody>
          <a:bodyPr/>
          <a:lstStyle/>
          <a:p>
            <a:pPr eaLnBrk="1" hangingPunct="1"/>
            <a:r>
              <a:rPr lang="en-US" altLang="en-US" b="1" u="sng" smtClean="0">
                <a:solidFill>
                  <a:srgbClr val="990000"/>
                </a:solidFill>
                <a:latin typeface="Georgia" pitchFamily="18" charset="0"/>
              </a:rPr>
              <a:t>Parallel circuit</a:t>
            </a:r>
            <a:r>
              <a:rPr lang="en-US" altLang="en-US" smtClean="0">
                <a:solidFill>
                  <a:srgbClr val="990000"/>
                </a:solidFill>
                <a:latin typeface="Georgia" pitchFamily="18" charset="0"/>
              </a:rPr>
              <a:t>-</a:t>
            </a:r>
            <a:r>
              <a:rPr lang="en-US" altLang="en-US" smtClean="0">
                <a:latin typeface="Georgia" pitchFamily="18" charset="0"/>
              </a:rPr>
              <a:t> circuit in which electric current can follow more than one path.</a:t>
            </a:r>
          </a:p>
        </p:txBody>
      </p:sp>
      <p:sp>
        <p:nvSpPr>
          <p:cNvPr id="11269" name="Oval 5"/>
          <p:cNvSpPr>
            <a:spLocks noChangeArrowheads="1"/>
          </p:cNvSpPr>
          <p:nvPr/>
        </p:nvSpPr>
        <p:spPr bwMode="auto">
          <a:xfrm>
            <a:off x="914400" y="4800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1800" b="1">
              <a:latin typeface="Arial" charset="0"/>
            </a:endParaRPr>
          </a:p>
        </p:txBody>
      </p:sp>
      <p:sp>
        <p:nvSpPr>
          <p:cNvPr id="11270" name="Oval 6"/>
          <p:cNvSpPr>
            <a:spLocks noChangeArrowheads="1"/>
          </p:cNvSpPr>
          <p:nvPr/>
        </p:nvSpPr>
        <p:spPr bwMode="auto">
          <a:xfrm>
            <a:off x="914400" y="4419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1800" b="1">
              <a:latin typeface="Arial" charset="0"/>
            </a:endParaRPr>
          </a:p>
        </p:txBody>
      </p:sp>
      <p:sp>
        <p:nvSpPr>
          <p:cNvPr id="11271" name="Oval 7"/>
          <p:cNvSpPr>
            <a:spLocks noChangeArrowheads="1"/>
          </p:cNvSpPr>
          <p:nvPr/>
        </p:nvSpPr>
        <p:spPr bwMode="auto">
          <a:xfrm>
            <a:off x="914400" y="4038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1800" b="1">
              <a:latin typeface="Arial" charset="0"/>
            </a:endParaRPr>
          </a:p>
        </p:txBody>
      </p:sp>
      <p:sp>
        <p:nvSpPr>
          <p:cNvPr id="11272" name="Freeform 8"/>
          <p:cNvSpPr>
            <a:spLocks/>
          </p:cNvSpPr>
          <p:nvPr/>
        </p:nvSpPr>
        <p:spPr bwMode="auto">
          <a:xfrm>
            <a:off x="7162800" y="4114800"/>
            <a:ext cx="962025" cy="1028700"/>
          </a:xfrm>
          <a:custGeom>
            <a:avLst/>
            <a:gdLst>
              <a:gd name="T0" fmla="*/ 2147483647 w 654"/>
              <a:gd name="T1" fmla="*/ 2147483647 h 732"/>
              <a:gd name="T2" fmla="*/ 2147483647 w 654"/>
              <a:gd name="T3" fmla="*/ 2147483647 h 732"/>
              <a:gd name="T4" fmla="*/ 2147483647 w 654"/>
              <a:gd name="T5" fmla="*/ 2147483647 h 732"/>
              <a:gd name="T6" fmla="*/ 2147483647 w 654"/>
              <a:gd name="T7" fmla="*/ 2147483647 h 732"/>
              <a:gd name="T8" fmla="*/ 2147483647 w 654"/>
              <a:gd name="T9" fmla="*/ 0 h 732"/>
              <a:gd name="T10" fmla="*/ 2147483647 w 654"/>
              <a:gd name="T11" fmla="*/ 2147483647 h 732"/>
              <a:gd name="T12" fmla="*/ 2147483647 w 654"/>
              <a:gd name="T13" fmla="*/ 2147483647 h 732"/>
              <a:gd name="T14" fmla="*/ 2147483647 w 654"/>
              <a:gd name="T15" fmla="*/ 2147483647 h 732"/>
              <a:gd name="T16" fmla="*/ 2147483647 w 654"/>
              <a:gd name="T17" fmla="*/ 2147483647 h 732"/>
              <a:gd name="T18" fmla="*/ 2147483647 w 654"/>
              <a:gd name="T19" fmla="*/ 2147483647 h 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54" h="732">
                <a:moveTo>
                  <a:pt x="209" y="708"/>
                </a:moveTo>
                <a:lnTo>
                  <a:pt x="167" y="558"/>
                </a:lnTo>
                <a:cubicBezTo>
                  <a:pt x="135" y="494"/>
                  <a:pt x="34" y="403"/>
                  <a:pt x="17" y="324"/>
                </a:cubicBezTo>
                <a:cubicBezTo>
                  <a:pt x="0" y="245"/>
                  <a:pt x="14" y="138"/>
                  <a:pt x="65" y="84"/>
                </a:cubicBezTo>
                <a:cubicBezTo>
                  <a:pt x="116" y="30"/>
                  <a:pt x="238" y="0"/>
                  <a:pt x="326" y="0"/>
                </a:cubicBezTo>
                <a:cubicBezTo>
                  <a:pt x="414" y="0"/>
                  <a:pt x="541" y="28"/>
                  <a:pt x="593" y="84"/>
                </a:cubicBezTo>
                <a:cubicBezTo>
                  <a:pt x="645" y="140"/>
                  <a:pt x="654" y="256"/>
                  <a:pt x="638" y="336"/>
                </a:cubicBezTo>
                <a:cubicBezTo>
                  <a:pt x="622" y="416"/>
                  <a:pt x="528" y="502"/>
                  <a:pt x="497" y="564"/>
                </a:cubicBezTo>
                <a:lnTo>
                  <a:pt x="449" y="708"/>
                </a:lnTo>
                <a:cubicBezTo>
                  <a:pt x="401" y="732"/>
                  <a:pt x="249" y="732"/>
                  <a:pt x="209" y="708"/>
                </a:cubicBezTo>
                <a:close/>
              </a:path>
            </a:pathLst>
          </a:custGeom>
          <a:solidFill>
            <a:srgbClr val="FFFF00">
              <a:alpha val="50195"/>
            </a:srgbClr>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3" name="Freeform 9"/>
          <p:cNvSpPr>
            <a:spLocks/>
          </p:cNvSpPr>
          <p:nvPr/>
        </p:nvSpPr>
        <p:spPr bwMode="auto">
          <a:xfrm>
            <a:off x="5105400" y="4114800"/>
            <a:ext cx="962025" cy="1028700"/>
          </a:xfrm>
          <a:custGeom>
            <a:avLst/>
            <a:gdLst>
              <a:gd name="T0" fmla="*/ 2147483647 w 654"/>
              <a:gd name="T1" fmla="*/ 2147483647 h 732"/>
              <a:gd name="T2" fmla="*/ 2147483647 w 654"/>
              <a:gd name="T3" fmla="*/ 2147483647 h 732"/>
              <a:gd name="T4" fmla="*/ 2147483647 w 654"/>
              <a:gd name="T5" fmla="*/ 2147483647 h 732"/>
              <a:gd name="T6" fmla="*/ 2147483647 w 654"/>
              <a:gd name="T7" fmla="*/ 2147483647 h 732"/>
              <a:gd name="T8" fmla="*/ 2147483647 w 654"/>
              <a:gd name="T9" fmla="*/ 0 h 732"/>
              <a:gd name="T10" fmla="*/ 2147483647 w 654"/>
              <a:gd name="T11" fmla="*/ 2147483647 h 732"/>
              <a:gd name="T12" fmla="*/ 2147483647 w 654"/>
              <a:gd name="T13" fmla="*/ 2147483647 h 732"/>
              <a:gd name="T14" fmla="*/ 2147483647 w 654"/>
              <a:gd name="T15" fmla="*/ 2147483647 h 732"/>
              <a:gd name="T16" fmla="*/ 2147483647 w 654"/>
              <a:gd name="T17" fmla="*/ 2147483647 h 732"/>
              <a:gd name="T18" fmla="*/ 2147483647 w 654"/>
              <a:gd name="T19" fmla="*/ 2147483647 h 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54" h="732">
                <a:moveTo>
                  <a:pt x="209" y="708"/>
                </a:moveTo>
                <a:lnTo>
                  <a:pt x="167" y="558"/>
                </a:lnTo>
                <a:cubicBezTo>
                  <a:pt x="135" y="494"/>
                  <a:pt x="34" y="403"/>
                  <a:pt x="17" y="324"/>
                </a:cubicBezTo>
                <a:cubicBezTo>
                  <a:pt x="0" y="245"/>
                  <a:pt x="14" y="138"/>
                  <a:pt x="65" y="84"/>
                </a:cubicBezTo>
                <a:cubicBezTo>
                  <a:pt x="116" y="30"/>
                  <a:pt x="238" y="0"/>
                  <a:pt x="326" y="0"/>
                </a:cubicBezTo>
                <a:cubicBezTo>
                  <a:pt x="414" y="0"/>
                  <a:pt x="541" y="28"/>
                  <a:pt x="593" y="84"/>
                </a:cubicBezTo>
                <a:cubicBezTo>
                  <a:pt x="645" y="140"/>
                  <a:pt x="654" y="256"/>
                  <a:pt x="638" y="336"/>
                </a:cubicBezTo>
                <a:cubicBezTo>
                  <a:pt x="622" y="416"/>
                  <a:pt x="528" y="502"/>
                  <a:pt x="497" y="564"/>
                </a:cubicBezTo>
                <a:lnTo>
                  <a:pt x="449" y="708"/>
                </a:lnTo>
                <a:cubicBezTo>
                  <a:pt x="401" y="732"/>
                  <a:pt x="249" y="732"/>
                  <a:pt x="209" y="708"/>
                </a:cubicBezTo>
                <a:close/>
              </a:path>
            </a:pathLst>
          </a:custGeom>
          <a:solidFill>
            <a:srgbClr val="FFFF00">
              <a:alpha val="50195"/>
            </a:srgbClr>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4" name="Freeform 10"/>
          <p:cNvSpPr>
            <a:spLocks/>
          </p:cNvSpPr>
          <p:nvPr/>
        </p:nvSpPr>
        <p:spPr bwMode="auto">
          <a:xfrm>
            <a:off x="3200400" y="4114800"/>
            <a:ext cx="962025" cy="1028700"/>
          </a:xfrm>
          <a:custGeom>
            <a:avLst/>
            <a:gdLst>
              <a:gd name="T0" fmla="*/ 2147483647 w 654"/>
              <a:gd name="T1" fmla="*/ 2147483647 h 732"/>
              <a:gd name="T2" fmla="*/ 2147483647 w 654"/>
              <a:gd name="T3" fmla="*/ 2147483647 h 732"/>
              <a:gd name="T4" fmla="*/ 2147483647 w 654"/>
              <a:gd name="T5" fmla="*/ 2147483647 h 732"/>
              <a:gd name="T6" fmla="*/ 2147483647 w 654"/>
              <a:gd name="T7" fmla="*/ 2147483647 h 732"/>
              <a:gd name="T8" fmla="*/ 2147483647 w 654"/>
              <a:gd name="T9" fmla="*/ 0 h 732"/>
              <a:gd name="T10" fmla="*/ 2147483647 w 654"/>
              <a:gd name="T11" fmla="*/ 2147483647 h 732"/>
              <a:gd name="T12" fmla="*/ 2147483647 w 654"/>
              <a:gd name="T13" fmla="*/ 2147483647 h 732"/>
              <a:gd name="T14" fmla="*/ 2147483647 w 654"/>
              <a:gd name="T15" fmla="*/ 2147483647 h 732"/>
              <a:gd name="T16" fmla="*/ 2147483647 w 654"/>
              <a:gd name="T17" fmla="*/ 2147483647 h 732"/>
              <a:gd name="T18" fmla="*/ 2147483647 w 654"/>
              <a:gd name="T19" fmla="*/ 2147483647 h 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54" h="732">
                <a:moveTo>
                  <a:pt x="209" y="708"/>
                </a:moveTo>
                <a:lnTo>
                  <a:pt x="167" y="558"/>
                </a:lnTo>
                <a:cubicBezTo>
                  <a:pt x="135" y="494"/>
                  <a:pt x="34" y="403"/>
                  <a:pt x="17" y="324"/>
                </a:cubicBezTo>
                <a:cubicBezTo>
                  <a:pt x="0" y="245"/>
                  <a:pt x="14" y="138"/>
                  <a:pt x="65" y="84"/>
                </a:cubicBezTo>
                <a:cubicBezTo>
                  <a:pt x="116" y="30"/>
                  <a:pt x="238" y="0"/>
                  <a:pt x="326" y="0"/>
                </a:cubicBezTo>
                <a:cubicBezTo>
                  <a:pt x="414" y="0"/>
                  <a:pt x="541" y="28"/>
                  <a:pt x="593" y="84"/>
                </a:cubicBezTo>
                <a:cubicBezTo>
                  <a:pt x="645" y="140"/>
                  <a:pt x="654" y="256"/>
                  <a:pt x="638" y="336"/>
                </a:cubicBezTo>
                <a:cubicBezTo>
                  <a:pt x="622" y="416"/>
                  <a:pt x="528" y="502"/>
                  <a:pt x="497" y="564"/>
                </a:cubicBezTo>
                <a:lnTo>
                  <a:pt x="449" y="708"/>
                </a:lnTo>
                <a:cubicBezTo>
                  <a:pt x="401" y="732"/>
                  <a:pt x="249" y="732"/>
                  <a:pt x="209" y="708"/>
                </a:cubicBezTo>
                <a:close/>
              </a:path>
            </a:pathLst>
          </a:custGeom>
          <a:solidFill>
            <a:srgbClr val="FFFF00">
              <a:alpha val="50195"/>
            </a:srgbClr>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5" name="Rectangle 11"/>
          <p:cNvSpPr>
            <a:spLocks noChangeArrowheads="1"/>
          </p:cNvSpPr>
          <p:nvPr/>
        </p:nvSpPr>
        <p:spPr bwMode="auto">
          <a:xfrm>
            <a:off x="5257800" y="3429000"/>
            <a:ext cx="685800" cy="457200"/>
          </a:xfrm>
          <a:prstGeom prst="rect">
            <a:avLst/>
          </a:prstGeom>
          <a:solidFill>
            <a:srgbClr val="FFFFF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pic>
        <p:nvPicPr>
          <p:cNvPr id="5132" name="Picture 12" descr="MPj040146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0"/>
            <a:ext cx="1676400"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7" name="Oval 13"/>
          <p:cNvSpPr>
            <a:spLocks noChangeArrowheads="1"/>
          </p:cNvSpPr>
          <p:nvPr/>
        </p:nvSpPr>
        <p:spPr bwMode="auto">
          <a:xfrm>
            <a:off x="914400" y="4800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1800" b="1">
              <a:latin typeface="Arial" charset="0"/>
            </a:endParaRPr>
          </a:p>
        </p:txBody>
      </p:sp>
      <p:sp>
        <p:nvSpPr>
          <p:cNvPr id="11278" name="Oval 14"/>
          <p:cNvSpPr>
            <a:spLocks noChangeArrowheads="1"/>
          </p:cNvSpPr>
          <p:nvPr/>
        </p:nvSpPr>
        <p:spPr bwMode="auto">
          <a:xfrm>
            <a:off x="914400" y="4419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1800" b="1">
              <a:latin typeface="Arial" charset="0"/>
            </a:endParaRPr>
          </a:p>
        </p:txBody>
      </p:sp>
      <p:sp>
        <p:nvSpPr>
          <p:cNvPr id="11279" name="Oval 15"/>
          <p:cNvSpPr>
            <a:spLocks noChangeArrowheads="1"/>
          </p:cNvSpPr>
          <p:nvPr/>
        </p:nvSpPr>
        <p:spPr bwMode="auto">
          <a:xfrm>
            <a:off x="914400" y="4038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1800" b="1">
              <a:latin typeface="Arial" charset="0"/>
            </a:endParaRPr>
          </a:p>
        </p:txBody>
      </p:sp>
      <p:sp>
        <p:nvSpPr>
          <p:cNvPr id="11280" name="Oval 16"/>
          <p:cNvSpPr>
            <a:spLocks noChangeArrowheads="1"/>
          </p:cNvSpPr>
          <p:nvPr/>
        </p:nvSpPr>
        <p:spPr bwMode="auto">
          <a:xfrm>
            <a:off x="914400" y="4800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1800" b="1">
              <a:latin typeface="Arial" charset="0"/>
            </a:endParaRPr>
          </a:p>
        </p:txBody>
      </p:sp>
      <p:sp>
        <p:nvSpPr>
          <p:cNvPr id="11281" name="Oval 17"/>
          <p:cNvSpPr>
            <a:spLocks noChangeArrowheads="1"/>
          </p:cNvSpPr>
          <p:nvPr/>
        </p:nvSpPr>
        <p:spPr bwMode="auto">
          <a:xfrm>
            <a:off x="914400" y="4038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1800" b="1">
              <a:latin typeface="Arial" charset="0"/>
            </a:endParaRPr>
          </a:p>
        </p:txBody>
      </p:sp>
      <p:sp>
        <p:nvSpPr>
          <p:cNvPr id="11282" name="Oval 18"/>
          <p:cNvSpPr>
            <a:spLocks noChangeArrowheads="1"/>
          </p:cNvSpPr>
          <p:nvPr/>
        </p:nvSpPr>
        <p:spPr bwMode="auto">
          <a:xfrm>
            <a:off x="914400" y="4800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1800" b="1">
              <a:latin typeface="Arial" charset="0"/>
            </a:endParaRPr>
          </a:p>
        </p:txBody>
      </p:sp>
      <p:sp>
        <p:nvSpPr>
          <p:cNvPr id="11283" name="Oval 19"/>
          <p:cNvSpPr>
            <a:spLocks noChangeArrowheads="1"/>
          </p:cNvSpPr>
          <p:nvPr/>
        </p:nvSpPr>
        <p:spPr bwMode="auto">
          <a:xfrm>
            <a:off x="914400" y="4419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1800" b="1">
              <a:latin typeface="Arial" charset="0"/>
            </a:endParaRPr>
          </a:p>
        </p:txBody>
      </p:sp>
      <p:sp>
        <p:nvSpPr>
          <p:cNvPr id="11284" name="Oval 20"/>
          <p:cNvSpPr>
            <a:spLocks noChangeArrowheads="1"/>
          </p:cNvSpPr>
          <p:nvPr/>
        </p:nvSpPr>
        <p:spPr bwMode="auto">
          <a:xfrm>
            <a:off x="914400" y="4038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n-US" altLang="en-US" sz="1800" b="1">
              <a:latin typeface="Arial" charset="0"/>
            </a:endParaRPr>
          </a:p>
        </p:txBody>
      </p:sp>
      <p:pic>
        <p:nvPicPr>
          <p:cNvPr id="5141" name="Picture 21" descr="parallel_circui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409700"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fill="remove" grpId="0" nodeType="clickEffect" nodePh="1">
                                  <p:stCondLst>
                                    <p:cond delay="0"/>
                                  </p:stCondLst>
                                  <p:endCondLst>
                                    <p:cond evt="begin" delay="0">
                                      <p:tn val="5"/>
                                    </p:cond>
                                  </p:endCondLst>
                                  <p:childTnLst>
                                    <p:animMotion origin="layout" path="M -0.00278 -0.10555 L -0.00139 -0.26481 L 0.08333 -0.26666 L 0.08333 -0.30555 L 0.19288 -0.30555 L 0.19288 -0.26666 L 0.28333 -0.26481 L 0.28333 0.23334 L 3.33333E-6 0.22917 L 3.33333E-6 0.16875 " pathEditMode="relative" rAng="0" ptsTypes="AAAAAAAAAA">
                                      <p:cBhvr>
                                        <p:cTn id="6" dur="8000" fill="hold"/>
                                        <p:tgtEl>
                                          <p:spTgt spid="11269">
                                            <p:txEl>
                                              <p:charRg st="4294967295" end="4294967295"/>
                                            </p:txEl>
                                          </p:spTgt>
                                        </p:tgtEl>
                                        <p:attrNameLst>
                                          <p:attrName>ppt_x</p:attrName>
                                          <p:attrName>ppt_y</p:attrName>
                                        </p:attrNameLst>
                                      </p:cBhvr>
                                      <p:rCtr x="14306" y="6944"/>
                                    </p:animMotion>
                                  </p:childTnLst>
                                </p:cTn>
                              </p:par>
                              <p:par>
                                <p:cTn id="7" presetID="0" presetClass="path" presetSubtype="0" fill="remove" grpId="0" nodeType="withEffect" nodePh="1">
                                  <p:stCondLst>
                                    <p:cond delay="1500"/>
                                  </p:stCondLst>
                                  <p:endCondLst>
                                    <p:cond evt="begin" delay="0">
                                      <p:tn val="7"/>
                                    </p:cond>
                                  </p:endCondLst>
                                  <p:childTnLst>
                                    <p:animMotion origin="layout" path="M -0.00278 -0.10555 L -0.00139 -0.26481 L 0.08333 -0.26666 L 0.08333 -0.30555 L 0.19288 -0.30555 L 0.19288 -0.26666 L 0.28333 -0.26481 L 0.28333 0.02222 " pathEditMode="relative" rAng="0" ptsTypes="AAAAAAAA">
                                      <p:cBhvr>
                                        <p:cTn id="8" dur="4000" fill="hold"/>
                                        <p:tgtEl>
                                          <p:spTgt spid="11277">
                                            <p:txEl>
                                              <p:charRg st="4294967295" end="4294967295"/>
                                            </p:txEl>
                                          </p:spTgt>
                                        </p:tgtEl>
                                        <p:attrNameLst>
                                          <p:attrName>ppt_x</p:attrName>
                                          <p:attrName>ppt_y</p:attrName>
                                        </p:attrNameLst>
                                      </p:cBhvr>
                                      <p:rCtr x="14306" y="-3611"/>
                                    </p:animMotion>
                                  </p:childTnLst>
                                </p:cTn>
                              </p:par>
                              <p:par>
                                <p:cTn id="9" presetID="1" presetClass="entr" presetSubtype="0" fill="hold" grpId="0" nodeType="withEffect">
                                  <p:stCondLst>
                                    <p:cond delay="4100"/>
                                  </p:stCondLst>
                                  <p:childTnLst>
                                    <p:set>
                                      <p:cBhvr>
                                        <p:cTn id="10" dur="1" fill="hold">
                                          <p:stCondLst>
                                            <p:cond delay="0"/>
                                          </p:stCondLst>
                                        </p:cTn>
                                        <p:tgtEl>
                                          <p:spTgt spid="11272"/>
                                        </p:tgtEl>
                                        <p:attrNameLst>
                                          <p:attrName>style.visibility</p:attrName>
                                        </p:attrNameLst>
                                      </p:cBhvr>
                                      <p:to>
                                        <p:strVal val="visible"/>
                                      </p:to>
                                    </p:set>
                                  </p:childTnLst>
                                </p:cTn>
                              </p:par>
                              <p:par>
                                <p:cTn id="11" presetID="0" presetClass="path" presetSubtype="0" fill="remove" grpId="0" nodeType="withEffect" nodePh="1">
                                  <p:stCondLst>
                                    <p:cond delay="0"/>
                                  </p:stCondLst>
                                  <p:endCondLst>
                                    <p:cond evt="begin" delay="0">
                                      <p:tn val="11"/>
                                    </p:cond>
                                  </p:endCondLst>
                                  <p:childTnLst>
                                    <p:animMotion origin="layout" path="M -0.00278 -0.06713 L -0.00139 -0.20834 L 0.08333 -0.21019 L 0.08333 -0.24445 L 0.19288 -0.24445 L 0.19288 -0.21019 L 0.49583 -0.20556 L 0.49583 0.28518 L -0.00278 0.28889 L -0.00278 0.23518 " pathEditMode="relative" rAng="0" ptsTypes="AAAAAAAAAA">
                                      <p:cBhvr>
                                        <p:cTn id="12" dur="7500" fill="hold"/>
                                        <p:tgtEl>
                                          <p:spTgt spid="11270">
                                            <p:txEl>
                                              <p:charRg st="4294967295" end="4294967295"/>
                                            </p:txEl>
                                          </p:spTgt>
                                        </p:tgtEl>
                                        <p:attrNameLst>
                                          <p:attrName>ppt_x</p:attrName>
                                          <p:attrName>ppt_y</p:attrName>
                                        </p:attrNameLst>
                                      </p:cBhvr>
                                      <p:rCtr x="24931" y="8935"/>
                                    </p:animMotion>
                                  </p:childTnLst>
                                </p:cTn>
                              </p:par>
                              <p:par>
                                <p:cTn id="13" presetID="0" presetClass="path" presetSubtype="0" fill="remove" grpId="0" nodeType="withEffect" nodePh="1">
                                  <p:stCondLst>
                                    <p:cond delay="1000"/>
                                  </p:stCondLst>
                                  <p:endCondLst>
                                    <p:cond evt="begin" delay="0">
                                      <p:tn val="13"/>
                                    </p:cond>
                                  </p:endCondLst>
                                  <p:childTnLst>
                                    <p:animMotion origin="layout" path="M -0.00278 -0.06713 L -0.00139 -0.20834 L 0.08333 -0.21019 L 0.08333 -0.24445 L 0.19288 -0.24445 L 0.19288 -0.21019 L 0.49583 -0.20556 L 0.49583 0.08148 " pathEditMode="relative" rAng="0" ptsTypes="AAAAAAAA">
                                      <p:cBhvr>
                                        <p:cTn id="14" dur="3750" fill="hold"/>
                                        <p:tgtEl>
                                          <p:spTgt spid="11278">
                                            <p:txEl>
                                              <p:charRg st="4294967295" end="4294967295"/>
                                            </p:txEl>
                                          </p:spTgt>
                                        </p:tgtEl>
                                        <p:attrNameLst>
                                          <p:attrName>ppt_x</p:attrName>
                                          <p:attrName>ppt_y</p:attrName>
                                        </p:attrNameLst>
                                      </p:cBhvr>
                                      <p:rCtr x="24931" y="-1435"/>
                                    </p:animMotion>
                                  </p:childTnLst>
                                </p:cTn>
                              </p:par>
                              <p:par>
                                <p:cTn id="15" presetID="1" presetClass="entr" presetSubtype="0" fill="hold" grpId="0" nodeType="withEffect">
                                  <p:stCondLst>
                                    <p:cond delay="3900"/>
                                  </p:stCondLst>
                                  <p:childTnLst>
                                    <p:set>
                                      <p:cBhvr>
                                        <p:cTn id="16" dur="1" fill="hold">
                                          <p:stCondLst>
                                            <p:cond delay="0"/>
                                          </p:stCondLst>
                                        </p:cTn>
                                        <p:tgtEl>
                                          <p:spTgt spid="11273"/>
                                        </p:tgtEl>
                                        <p:attrNameLst>
                                          <p:attrName>style.visibility</p:attrName>
                                        </p:attrNameLst>
                                      </p:cBhvr>
                                      <p:to>
                                        <p:strVal val="visible"/>
                                      </p:to>
                                    </p:set>
                                  </p:childTnLst>
                                </p:cTn>
                              </p:par>
                              <p:par>
                                <p:cTn id="17" presetID="0" presetClass="path" presetSubtype="0" fill="remove" grpId="0" nodeType="withEffect" nodePh="1">
                                  <p:stCondLst>
                                    <p:cond delay="1000"/>
                                  </p:stCondLst>
                                  <p:endCondLst>
                                    <p:cond evt="begin" delay="0">
                                      <p:tn val="17"/>
                                    </p:cond>
                                  </p:endCondLst>
                                  <p:childTnLst>
                                    <p:animMotion origin="layout" path="M 3.33333E-6 -0.0081 L 0.00191 -0.15231 L 0.08333 -0.15926 L 0.08472 -0.19444 L 0.19305 -0.18704 L 0.19305 -0.15926 L 0.71944 -0.14954 L 0.71944 0.34074 L -0.00278 0.34259 L -0.00278 0.28889 " pathEditMode="relative" rAng="0" ptsTypes="AAAAAAAAAA">
                                      <p:cBhvr>
                                        <p:cTn id="18" dur="7000" fill="hold"/>
                                        <p:tgtEl>
                                          <p:spTgt spid="11271">
                                            <p:txEl>
                                              <p:charRg st="4294967295" end="4294967295"/>
                                            </p:txEl>
                                          </p:spTgt>
                                        </p:tgtEl>
                                        <p:attrNameLst>
                                          <p:attrName>ppt_x</p:attrName>
                                          <p:attrName>ppt_y</p:attrName>
                                        </p:attrNameLst>
                                      </p:cBhvr>
                                      <p:rCtr x="35833" y="8218"/>
                                    </p:animMotion>
                                  </p:childTnLst>
                                </p:cTn>
                              </p:par>
                              <p:par>
                                <p:cTn id="19" presetID="0" presetClass="path" presetSubtype="0" fill="remove" grpId="0" nodeType="withEffect" nodePh="1">
                                  <p:stCondLst>
                                    <p:cond delay="1000"/>
                                  </p:stCondLst>
                                  <p:endCondLst>
                                    <p:cond evt="begin" delay="0">
                                      <p:tn val="19"/>
                                    </p:cond>
                                  </p:endCondLst>
                                  <p:childTnLst>
                                    <p:animMotion origin="layout" path="M 3.33333E-6 -0.0081 L 0.00191 -0.15231 L 0.08333 -0.15926 L 0.08472 -0.19444 L 0.19305 -0.18704 L 0.19305 -0.15926 L 0.71944 -0.14954 L 0.71944 0.13333 " pathEditMode="relative" rAng="0" ptsTypes="AAAAAAAA">
                                      <p:cBhvr>
                                        <p:cTn id="20" dur="3500" fill="hold"/>
                                        <p:tgtEl>
                                          <p:spTgt spid="11279">
                                            <p:txEl>
                                              <p:charRg st="4294967295" end="4294967295"/>
                                            </p:txEl>
                                          </p:spTgt>
                                        </p:tgtEl>
                                        <p:attrNameLst>
                                          <p:attrName>ppt_x</p:attrName>
                                          <p:attrName>ppt_y</p:attrName>
                                        </p:attrNameLst>
                                      </p:cBhvr>
                                      <p:rCtr x="35972" y="-2245"/>
                                    </p:animMotion>
                                  </p:childTnLst>
                                </p:cTn>
                              </p:par>
                              <p:par>
                                <p:cTn id="21" presetID="1" presetClass="entr" presetSubtype="0" fill="hold" grpId="0" nodeType="withEffect">
                                  <p:stCondLst>
                                    <p:cond delay="3600"/>
                                  </p:stCondLst>
                                  <p:childTnLst>
                                    <p:set>
                                      <p:cBhvr>
                                        <p:cTn id="22" dur="1" fill="hold">
                                          <p:stCondLst>
                                            <p:cond delay="0"/>
                                          </p:stCondLst>
                                        </p:cTn>
                                        <p:tgtEl>
                                          <p:spTgt spid="1127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11274"/>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1273"/>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1272"/>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27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28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28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28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28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281"/>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0" presetClass="path" presetSubtype="0" fill="remove" nodeType="clickEffect">
                                  <p:stCondLst>
                                    <p:cond delay="0"/>
                                  </p:stCondLst>
                                  <p:childTnLst>
                                    <p:animMotion origin="layout" path="M -0.00278 -0.10555 L -0.00139 -0.26481 L 0.08333 -0.26666 L 0.08333 -0.30555 L 0.19288 -0.30555 L 0.19288 -0.26666 L 0.28333 -0.26481 L 0.28333 0.23334 L 3.33333E-6 0.22917 L 3.33333E-6 0.16875 " pathEditMode="relative" rAng="0" ptsTypes="AAAAAAAAAA">
                                      <p:cBhvr>
                                        <p:cTn id="50" dur="8000" fill="hold"/>
                                        <p:tgtEl>
                                          <p:spTgt spid="11280"/>
                                        </p:tgtEl>
                                        <p:attrNameLst>
                                          <p:attrName>ppt_x</p:attrName>
                                          <p:attrName>ppt_y</p:attrName>
                                        </p:attrNameLst>
                                      </p:cBhvr>
                                      <p:rCtr x="14306" y="6944"/>
                                    </p:animMotion>
                                  </p:childTnLst>
                                </p:cTn>
                              </p:par>
                              <p:par>
                                <p:cTn id="51" presetID="0" presetClass="path" presetSubtype="0" fill="remove" nodeType="withEffect">
                                  <p:stCondLst>
                                    <p:cond delay="1500"/>
                                  </p:stCondLst>
                                  <p:childTnLst>
                                    <p:animMotion origin="layout" path="M -0.00278 -0.10555 L -0.00139 -0.26481 L 0.08333 -0.26666 L 0.08333 -0.30555 L 0.19288 -0.30555 L 0.19288 -0.26666 L 0.28333 -0.26481 L 0.28333 0.02222 " pathEditMode="relative" rAng="0" ptsTypes="AAAAAAAA">
                                      <p:cBhvr>
                                        <p:cTn id="52" dur="4000" fill="hold"/>
                                        <p:tgtEl>
                                          <p:spTgt spid="11282"/>
                                        </p:tgtEl>
                                        <p:attrNameLst>
                                          <p:attrName>ppt_x</p:attrName>
                                          <p:attrName>ppt_y</p:attrName>
                                        </p:attrNameLst>
                                      </p:cBhvr>
                                      <p:rCtr x="14306" y="-3611"/>
                                    </p:animMotion>
                                  </p:childTnLst>
                                </p:cTn>
                              </p:par>
                              <p:par>
                                <p:cTn id="53" presetID="1" presetClass="entr" presetSubtype="0" fill="hold" grpId="2" nodeType="withEffect">
                                  <p:stCondLst>
                                    <p:cond delay="4100"/>
                                  </p:stCondLst>
                                  <p:childTnLst>
                                    <p:set>
                                      <p:cBhvr>
                                        <p:cTn id="54" dur="1" fill="hold">
                                          <p:stCondLst>
                                            <p:cond delay="0"/>
                                          </p:stCondLst>
                                        </p:cTn>
                                        <p:tgtEl>
                                          <p:spTgt spid="11274"/>
                                        </p:tgtEl>
                                        <p:attrNameLst>
                                          <p:attrName>style.visibility</p:attrName>
                                        </p:attrNameLst>
                                      </p:cBhvr>
                                      <p:to>
                                        <p:strVal val="visible"/>
                                      </p:to>
                                    </p:set>
                                  </p:childTnLst>
                                </p:cTn>
                              </p:par>
                              <p:par>
                                <p:cTn id="55" presetID="0" presetClass="path" presetSubtype="0" fill="remove" nodeType="withEffect">
                                  <p:stCondLst>
                                    <p:cond delay="1000"/>
                                  </p:stCondLst>
                                  <p:childTnLst>
                                    <p:animMotion origin="layout" path="M -0.00278 -0.06713 L -0.00139 -0.20833 L 0.08333 -0.21018 L 0.08333 -0.24444 L 0.19288 -0.24444 L 0.19288 -0.21018 L 0.49583 -0.20555 " pathEditMode="relative" rAng="0" ptsTypes="AAAAAAA">
                                      <p:cBhvr>
                                        <p:cTn id="56" dur="3750" fill="hold"/>
                                        <p:tgtEl>
                                          <p:spTgt spid="11283"/>
                                        </p:tgtEl>
                                        <p:attrNameLst>
                                          <p:attrName>ppt_x</p:attrName>
                                          <p:attrName>ppt_y</p:attrName>
                                        </p:attrNameLst>
                                      </p:cBhvr>
                                      <p:rCtr x="24931" y="-8866"/>
                                    </p:animMotion>
                                  </p:childTnLst>
                                </p:cTn>
                              </p:par>
                              <p:par>
                                <p:cTn id="57" presetID="0" presetClass="path" presetSubtype="0" fill="remove" nodeType="withEffect">
                                  <p:stCondLst>
                                    <p:cond delay="1000"/>
                                  </p:stCondLst>
                                  <p:childTnLst>
                                    <p:animMotion origin="layout" path="M 3.33333E-6 -0.0081 L 0.00191 -0.15231 L 0.08333 -0.15926 L 0.08472 -0.19444 L 0.19305 -0.18704 L 0.19305 -0.15926 L 0.71944 -0.14954 L 0.71944 0.34074 L -0.00278 0.34259 L -0.00278 0.28889 " pathEditMode="relative" rAng="0" ptsTypes="AAAAAAAAAA">
                                      <p:cBhvr>
                                        <p:cTn id="58" dur="7000" fill="hold"/>
                                        <p:tgtEl>
                                          <p:spTgt spid="11281"/>
                                        </p:tgtEl>
                                        <p:attrNameLst>
                                          <p:attrName>ppt_x</p:attrName>
                                          <p:attrName>ppt_y</p:attrName>
                                        </p:attrNameLst>
                                      </p:cBhvr>
                                      <p:rCtr x="35833" y="8218"/>
                                    </p:animMotion>
                                  </p:childTnLst>
                                </p:cTn>
                              </p:par>
                              <p:par>
                                <p:cTn id="59" presetID="0" presetClass="path" presetSubtype="0" fill="remove" nodeType="withEffect">
                                  <p:stCondLst>
                                    <p:cond delay="1000"/>
                                  </p:stCondLst>
                                  <p:childTnLst>
                                    <p:animMotion origin="layout" path="M 3.33333E-6 -0.0081 L 0.00191 -0.15231 L 0.08333 -0.15926 L 0.08472 -0.19444 L 0.19305 -0.18704 L 0.19305 -0.15926 L 0.71944 -0.14954 L 0.71944 0.13333 " pathEditMode="relative" rAng="0" ptsTypes="AAAAAAAA">
                                      <p:cBhvr>
                                        <p:cTn id="60" dur="3500" fill="hold"/>
                                        <p:tgtEl>
                                          <p:spTgt spid="11284"/>
                                        </p:tgtEl>
                                        <p:attrNameLst>
                                          <p:attrName>ppt_x</p:attrName>
                                          <p:attrName>ppt_y</p:attrName>
                                        </p:attrNameLst>
                                      </p:cBhvr>
                                      <p:rCtr x="35972" y="-2245"/>
                                    </p:animMotion>
                                  </p:childTnLst>
                                </p:cTn>
                              </p:par>
                              <p:par>
                                <p:cTn id="61" presetID="1" presetClass="entr" presetSubtype="0" fill="hold" grpId="2" nodeType="withEffect">
                                  <p:stCondLst>
                                    <p:cond delay="3600"/>
                                  </p:stCondLst>
                                  <p:childTnLst>
                                    <p:set>
                                      <p:cBhvr>
                                        <p:cTn id="62" dur="1" fill="hold">
                                          <p:stCondLst>
                                            <p:cond delay="0"/>
                                          </p:stCondLst>
                                        </p:cTn>
                                        <p:tgtEl>
                                          <p:spTgt spid="112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P spid="11270" grpId="0"/>
      <p:bldP spid="11271" grpId="0"/>
      <p:bldP spid="11272" grpId="0" animBg="1"/>
      <p:bldP spid="11272" grpId="1" animBg="1"/>
      <p:bldP spid="11272" grpId="2" animBg="1"/>
      <p:bldP spid="11273" grpId="0" animBg="1"/>
      <p:bldP spid="11273" grpId="1" animBg="1"/>
      <p:bldP spid="11274" grpId="0" animBg="1"/>
      <p:bldP spid="11274" grpId="1" animBg="1"/>
      <p:bldP spid="11274" grpId="2" animBg="1"/>
      <p:bldP spid="11275" grpId="0" animBg="1"/>
      <p:bldP spid="11277" grpId="0"/>
      <p:bldP spid="11278" grpId="0"/>
      <p:bldP spid="11279" grpId="0"/>
      <p:bldP spid="11280" grpId="0" animBg="1"/>
      <p:bldP spid="11281" grpId="0" animBg="1"/>
      <p:bldP spid="11282" grpId="0" animBg="1"/>
      <p:bldP spid="11283" grpId="0" animBg="1"/>
      <p:bldP spid="1128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b="1" smtClean="0">
                <a:latin typeface="Georgia" pitchFamily="18" charset="0"/>
              </a:rPr>
              <a:t>Measure Electricity</a:t>
            </a:r>
          </a:p>
        </p:txBody>
      </p:sp>
      <p:sp>
        <p:nvSpPr>
          <p:cNvPr id="6147" name="Rectangle 3"/>
          <p:cNvSpPr>
            <a:spLocks noGrp="1" noChangeArrowheads="1"/>
          </p:cNvSpPr>
          <p:nvPr>
            <p:ph type="body" idx="1"/>
          </p:nvPr>
        </p:nvSpPr>
        <p:spPr>
          <a:xfrm>
            <a:off x="0" y="1524000"/>
            <a:ext cx="4953000" cy="5334000"/>
          </a:xfrm>
        </p:spPr>
        <p:txBody>
          <a:bodyPr/>
          <a:lstStyle/>
          <a:p>
            <a:pPr eaLnBrk="1" hangingPunct="1">
              <a:lnSpc>
                <a:spcPct val="90000"/>
              </a:lnSpc>
            </a:pPr>
            <a:r>
              <a:rPr lang="en-US" altLang="en-US" sz="2400" b="1" u="sng" smtClean="0">
                <a:solidFill>
                  <a:srgbClr val="FF0000"/>
                </a:solidFill>
                <a:latin typeface="Georgia" pitchFamily="18" charset="0"/>
              </a:rPr>
              <a:t>Voltage</a:t>
            </a:r>
            <a:r>
              <a:rPr lang="en-US" altLang="en-US" sz="2400" smtClean="0">
                <a:latin typeface="Georgia" pitchFamily="18" charset="0"/>
              </a:rPr>
              <a:t>: energy that is available to push electrons through the path.</a:t>
            </a:r>
          </a:p>
          <a:p>
            <a:pPr lvl="1" eaLnBrk="1" hangingPunct="1">
              <a:lnSpc>
                <a:spcPct val="90000"/>
              </a:lnSpc>
            </a:pPr>
            <a:r>
              <a:rPr lang="en-US" altLang="en-US" sz="2000" smtClean="0">
                <a:latin typeface="Georgia" pitchFamily="18" charset="0"/>
              </a:rPr>
              <a:t>Measured in volts (</a:t>
            </a:r>
            <a:r>
              <a:rPr lang="en-US" altLang="en-US" sz="2000" b="1" smtClean="0">
                <a:solidFill>
                  <a:srgbClr val="FF0000"/>
                </a:solidFill>
                <a:latin typeface="Georgia" pitchFamily="18" charset="0"/>
              </a:rPr>
              <a:t>V</a:t>
            </a:r>
            <a:r>
              <a:rPr lang="en-US" altLang="en-US" sz="2000" smtClean="0">
                <a:latin typeface="Georgia" pitchFamily="18" charset="0"/>
              </a:rPr>
              <a:t>) by a voltmeter.</a:t>
            </a:r>
          </a:p>
          <a:p>
            <a:pPr eaLnBrk="1" hangingPunct="1">
              <a:lnSpc>
                <a:spcPct val="90000"/>
              </a:lnSpc>
            </a:pPr>
            <a:r>
              <a:rPr lang="en-US" altLang="en-US" sz="2400" b="1" u="sng" smtClean="0">
                <a:solidFill>
                  <a:schemeClr val="folHlink"/>
                </a:solidFill>
                <a:latin typeface="Georgia" pitchFamily="18" charset="0"/>
              </a:rPr>
              <a:t>Current</a:t>
            </a:r>
            <a:r>
              <a:rPr lang="en-US" altLang="en-US" sz="2400" smtClean="0">
                <a:latin typeface="Georgia" pitchFamily="18" charset="0"/>
              </a:rPr>
              <a:t>: amount of electric current.</a:t>
            </a:r>
          </a:p>
          <a:p>
            <a:pPr lvl="1" eaLnBrk="1" hangingPunct="1">
              <a:lnSpc>
                <a:spcPct val="90000"/>
              </a:lnSpc>
            </a:pPr>
            <a:r>
              <a:rPr lang="en-US" altLang="en-US" sz="2000" smtClean="0">
                <a:latin typeface="Georgia" pitchFamily="18" charset="0"/>
              </a:rPr>
              <a:t>Measured in amps (</a:t>
            </a:r>
            <a:r>
              <a:rPr lang="en-US" altLang="en-US" sz="2000" b="1" smtClean="0">
                <a:solidFill>
                  <a:srgbClr val="FF0000"/>
                </a:solidFill>
                <a:latin typeface="Georgia" pitchFamily="18" charset="0"/>
              </a:rPr>
              <a:t>A</a:t>
            </a:r>
            <a:r>
              <a:rPr lang="en-US" altLang="en-US" sz="2000" smtClean="0">
                <a:latin typeface="Georgia" pitchFamily="18" charset="0"/>
              </a:rPr>
              <a:t>) by an ammeter.</a:t>
            </a:r>
          </a:p>
          <a:p>
            <a:pPr eaLnBrk="1" hangingPunct="1">
              <a:lnSpc>
                <a:spcPct val="90000"/>
              </a:lnSpc>
            </a:pPr>
            <a:r>
              <a:rPr lang="en-US" altLang="en-US" sz="2400" b="1" u="sng" smtClean="0">
                <a:solidFill>
                  <a:schemeClr val="accent2"/>
                </a:solidFill>
                <a:latin typeface="Georgia" pitchFamily="18" charset="0"/>
              </a:rPr>
              <a:t>Resistance</a:t>
            </a:r>
            <a:r>
              <a:rPr lang="en-US" altLang="en-US" sz="2400" smtClean="0">
                <a:latin typeface="Georgia" pitchFamily="18" charset="0"/>
              </a:rPr>
              <a:t>: material that resists the flow of electricity.</a:t>
            </a:r>
          </a:p>
          <a:p>
            <a:pPr lvl="1" eaLnBrk="1" hangingPunct="1">
              <a:lnSpc>
                <a:spcPct val="90000"/>
              </a:lnSpc>
            </a:pPr>
            <a:r>
              <a:rPr lang="en-US" altLang="en-US" sz="2000" smtClean="0">
                <a:latin typeface="Georgia" pitchFamily="18" charset="0"/>
              </a:rPr>
              <a:t>Measured in ohms (</a:t>
            </a:r>
            <a:r>
              <a:rPr lang="el-GR" altLang="en-US" sz="2000" b="1" smtClean="0">
                <a:solidFill>
                  <a:srgbClr val="FF0000"/>
                </a:solidFill>
                <a:latin typeface="Georgia" pitchFamily="18" charset="0"/>
              </a:rPr>
              <a:t>Ω</a:t>
            </a:r>
            <a:r>
              <a:rPr lang="en-US" altLang="en-US" sz="2000" smtClean="0">
                <a:latin typeface="Georgia" pitchFamily="18" charset="0"/>
              </a:rPr>
              <a:t>).</a:t>
            </a:r>
          </a:p>
          <a:p>
            <a:pPr lvl="1" eaLnBrk="1" hangingPunct="1">
              <a:lnSpc>
                <a:spcPct val="90000"/>
              </a:lnSpc>
            </a:pPr>
            <a:r>
              <a:rPr lang="en-US" altLang="en-US" sz="2000" smtClean="0">
                <a:latin typeface="Georgia" pitchFamily="18" charset="0"/>
              </a:rPr>
              <a:t>Length, diameter, material, and temperature affect amount of resistance.</a:t>
            </a:r>
            <a:endParaRPr lang="el-GR" altLang="en-US" sz="2000" smtClean="0">
              <a:latin typeface="Georgia" pitchFamily="18" charset="0"/>
            </a:endParaRPr>
          </a:p>
        </p:txBody>
      </p:sp>
      <p:pic>
        <p:nvPicPr>
          <p:cNvPr id="6148" name="Picture 4" descr="parallel circuit"/>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29200" y="1524000"/>
            <a:ext cx="3911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Rectangle 5"/>
          <p:cNvSpPr>
            <a:spLocks noChangeArrowheads="1"/>
          </p:cNvSpPr>
          <p:nvPr/>
        </p:nvSpPr>
        <p:spPr bwMode="auto">
          <a:xfrm>
            <a:off x="5486400" y="1219200"/>
            <a:ext cx="1295400" cy="1066800"/>
          </a:xfrm>
          <a:prstGeom prst="rect">
            <a:avLst/>
          </a:prstGeom>
          <a:solidFill>
            <a:srgbClr val="FF0000">
              <a:alpha val="50195"/>
            </a:srgb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294" name="Rectangle 6"/>
          <p:cNvSpPr>
            <a:spLocks noChangeArrowheads="1"/>
          </p:cNvSpPr>
          <p:nvPr/>
        </p:nvSpPr>
        <p:spPr bwMode="auto">
          <a:xfrm>
            <a:off x="6096000" y="2971800"/>
            <a:ext cx="1295400" cy="1066800"/>
          </a:xfrm>
          <a:prstGeom prst="rect">
            <a:avLst/>
          </a:prstGeom>
          <a:solidFill>
            <a:schemeClr val="accent2">
              <a:alpha val="50195"/>
            </a:scheme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295" name="Rectangle 7"/>
          <p:cNvSpPr>
            <a:spLocks noChangeArrowheads="1"/>
          </p:cNvSpPr>
          <p:nvPr/>
        </p:nvSpPr>
        <p:spPr bwMode="auto">
          <a:xfrm>
            <a:off x="7924800" y="3352800"/>
            <a:ext cx="152400" cy="2971800"/>
          </a:xfrm>
          <a:prstGeom prst="rect">
            <a:avLst/>
          </a:prstGeom>
          <a:solidFill>
            <a:schemeClr val="folHlink">
              <a:alpha val="50195"/>
            </a:scheme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296" name="Rectangle 8"/>
          <p:cNvSpPr>
            <a:spLocks noChangeArrowheads="1"/>
          </p:cNvSpPr>
          <p:nvPr/>
        </p:nvSpPr>
        <p:spPr bwMode="auto">
          <a:xfrm>
            <a:off x="6096000" y="4419600"/>
            <a:ext cx="1295400" cy="1066800"/>
          </a:xfrm>
          <a:prstGeom prst="rect">
            <a:avLst/>
          </a:prstGeom>
          <a:solidFill>
            <a:schemeClr val="accent2">
              <a:alpha val="50195"/>
            </a:scheme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
        <p:nvSpPr>
          <p:cNvPr id="12297" name="Rectangle 9"/>
          <p:cNvSpPr>
            <a:spLocks noChangeArrowheads="1"/>
          </p:cNvSpPr>
          <p:nvPr/>
        </p:nvSpPr>
        <p:spPr bwMode="auto">
          <a:xfrm>
            <a:off x="6096000" y="5791200"/>
            <a:ext cx="1295400" cy="1066800"/>
          </a:xfrm>
          <a:prstGeom prst="rect">
            <a:avLst/>
          </a:prstGeom>
          <a:solidFill>
            <a:schemeClr val="accent2">
              <a:alpha val="50195"/>
            </a:schemeClr>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fade">
                                      <p:cBhvr>
                                        <p:cTn id="7" dur="2000"/>
                                        <p:tgtEl>
                                          <p:spTgt spid="122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5"/>
                                        </p:tgtEl>
                                        <p:attrNameLst>
                                          <p:attrName>style.visibility</p:attrName>
                                        </p:attrNameLst>
                                      </p:cBhvr>
                                      <p:to>
                                        <p:strVal val="visible"/>
                                      </p:to>
                                    </p:set>
                                    <p:animEffect transition="in" filter="fade">
                                      <p:cBhvr>
                                        <p:cTn id="12" dur="2000"/>
                                        <p:tgtEl>
                                          <p:spTgt spid="122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4"/>
                                        </p:tgtEl>
                                        <p:attrNameLst>
                                          <p:attrName>style.visibility</p:attrName>
                                        </p:attrNameLst>
                                      </p:cBhvr>
                                      <p:to>
                                        <p:strVal val="visible"/>
                                      </p:to>
                                    </p:set>
                                    <p:animEffect transition="in" filter="fade">
                                      <p:cBhvr>
                                        <p:cTn id="17" dur="2000"/>
                                        <p:tgtEl>
                                          <p:spTgt spid="12294"/>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296"/>
                                        </p:tgtEl>
                                        <p:attrNameLst>
                                          <p:attrName>style.visibility</p:attrName>
                                        </p:attrNameLst>
                                      </p:cBhvr>
                                      <p:to>
                                        <p:strVal val="visible"/>
                                      </p:to>
                                    </p:set>
                                    <p:animEffect transition="in" filter="fade">
                                      <p:cBhvr>
                                        <p:cTn id="20" dur="2000"/>
                                        <p:tgtEl>
                                          <p:spTgt spid="1229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297"/>
                                        </p:tgtEl>
                                        <p:attrNameLst>
                                          <p:attrName>style.visibility</p:attrName>
                                        </p:attrNameLst>
                                      </p:cBhvr>
                                      <p:to>
                                        <p:strVal val="visible"/>
                                      </p:to>
                                    </p:set>
                                    <p:animEffect transition="in" filter="fade">
                                      <p:cBhvr>
                                        <p:cTn id="23" dur="2000"/>
                                        <p:tgtEl>
                                          <p:spTgt spid="12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p:bldP spid="12294" grpId="0" animBg="1"/>
      <p:bldP spid="12295" grpId="0" animBg="1"/>
      <p:bldP spid="12296" grpId="0" animBg="1"/>
      <p:bldP spid="1229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0" y="0"/>
            <a:ext cx="9144000" cy="2209800"/>
          </a:xfrm>
        </p:spPr>
        <p:txBody>
          <a:bodyPr/>
          <a:lstStyle/>
          <a:p>
            <a:pPr eaLnBrk="1" hangingPunct="1"/>
            <a:r>
              <a:rPr lang="en-US" altLang="en-US" b="1" u="sng" smtClean="0">
                <a:latin typeface="Georgia" pitchFamily="18" charset="0"/>
              </a:rPr>
              <a:t>Ohm’s Law</a:t>
            </a:r>
            <a:r>
              <a:rPr lang="en-US" altLang="en-US" smtClean="0">
                <a:latin typeface="Georgia" pitchFamily="18" charset="0"/>
              </a:rPr>
              <a:t>: current in a wire is equal to the voltage divided by the resistance.</a:t>
            </a:r>
          </a:p>
          <a:p>
            <a:pPr lvl="1" eaLnBrk="1" hangingPunct="1"/>
            <a:endParaRPr lang="en-US" altLang="en-US" smtClean="0">
              <a:latin typeface="Georgia" pitchFamily="18" charset="0"/>
            </a:endParaRPr>
          </a:p>
        </p:txBody>
      </p:sp>
      <p:pic>
        <p:nvPicPr>
          <p:cNvPr id="7171" name="Picture 3" descr="parallel circuit"/>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0" y="1905000"/>
            <a:ext cx="7543800" cy="521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Oval 4"/>
          <p:cNvSpPr>
            <a:spLocks noChangeArrowheads="1"/>
          </p:cNvSpPr>
          <p:nvPr/>
        </p:nvSpPr>
        <p:spPr bwMode="auto">
          <a:xfrm>
            <a:off x="914400" y="4800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latin typeface="Arial" charset="0"/>
              </a:rPr>
              <a:t>-</a:t>
            </a:r>
          </a:p>
        </p:txBody>
      </p:sp>
      <p:sp>
        <p:nvSpPr>
          <p:cNvPr id="13317" name="Oval 5"/>
          <p:cNvSpPr>
            <a:spLocks noChangeArrowheads="1"/>
          </p:cNvSpPr>
          <p:nvPr/>
        </p:nvSpPr>
        <p:spPr bwMode="auto">
          <a:xfrm>
            <a:off x="914400" y="4419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latin typeface="Arial" charset="0"/>
              </a:rPr>
              <a:t>-</a:t>
            </a:r>
          </a:p>
        </p:txBody>
      </p:sp>
      <p:sp>
        <p:nvSpPr>
          <p:cNvPr id="13318" name="Oval 6"/>
          <p:cNvSpPr>
            <a:spLocks noChangeArrowheads="1"/>
          </p:cNvSpPr>
          <p:nvPr/>
        </p:nvSpPr>
        <p:spPr bwMode="auto">
          <a:xfrm>
            <a:off x="914400" y="4038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latin typeface="Arial" charset="0"/>
              </a:rPr>
              <a:t>-</a:t>
            </a:r>
          </a:p>
        </p:txBody>
      </p:sp>
      <p:sp>
        <p:nvSpPr>
          <p:cNvPr id="13319" name="Freeform 7"/>
          <p:cNvSpPr>
            <a:spLocks/>
          </p:cNvSpPr>
          <p:nvPr/>
        </p:nvSpPr>
        <p:spPr bwMode="auto">
          <a:xfrm>
            <a:off x="7162800" y="4114800"/>
            <a:ext cx="962025" cy="1028700"/>
          </a:xfrm>
          <a:custGeom>
            <a:avLst/>
            <a:gdLst>
              <a:gd name="T0" fmla="*/ 2147483647 w 654"/>
              <a:gd name="T1" fmla="*/ 2147483647 h 732"/>
              <a:gd name="T2" fmla="*/ 2147483647 w 654"/>
              <a:gd name="T3" fmla="*/ 2147483647 h 732"/>
              <a:gd name="T4" fmla="*/ 2147483647 w 654"/>
              <a:gd name="T5" fmla="*/ 2147483647 h 732"/>
              <a:gd name="T6" fmla="*/ 2147483647 w 654"/>
              <a:gd name="T7" fmla="*/ 2147483647 h 732"/>
              <a:gd name="T8" fmla="*/ 2147483647 w 654"/>
              <a:gd name="T9" fmla="*/ 0 h 732"/>
              <a:gd name="T10" fmla="*/ 2147483647 w 654"/>
              <a:gd name="T11" fmla="*/ 2147483647 h 732"/>
              <a:gd name="T12" fmla="*/ 2147483647 w 654"/>
              <a:gd name="T13" fmla="*/ 2147483647 h 732"/>
              <a:gd name="T14" fmla="*/ 2147483647 w 654"/>
              <a:gd name="T15" fmla="*/ 2147483647 h 732"/>
              <a:gd name="T16" fmla="*/ 2147483647 w 654"/>
              <a:gd name="T17" fmla="*/ 2147483647 h 732"/>
              <a:gd name="T18" fmla="*/ 2147483647 w 654"/>
              <a:gd name="T19" fmla="*/ 2147483647 h 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54" h="732">
                <a:moveTo>
                  <a:pt x="209" y="708"/>
                </a:moveTo>
                <a:lnTo>
                  <a:pt x="167" y="558"/>
                </a:lnTo>
                <a:cubicBezTo>
                  <a:pt x="135" y="494"/>
                  <a:pt x="34" y="403"/>
                  <a:pt x="17" y="324"/>
                </a:cubicBezTo>
                <a:cubicBezTo>
                  <a:pt x="0" y="245"/>
                  <a:pt x="14" y="138"/>
                  <a:pt x="65" y="84"/>
                </a:cubicBezTo>
                <a:cubicBezTo>
                  <a:pt x="116" y="30"/>
                  <a:pt x="238" y="0"/>
                  <a:pt x="326" y="0"/>
                </a:cubicBezTo>
                <a:cubicBezTo>
                  <a:pt x="414" y="0"/>
                  <a:pt x="541" y="28"/>
                  <a:pt x="593" y="84"/>
                </a:cubicBezTo>
                <a:cubicBezTo>
                  <a:pt x="645" y="140"/>
                  <a:pt x="654" y="256"/>
                  <a:pt x="638" y="336"/>
                </a:cubicBezTo>
                <a:cubicBezTo>
                  <a:pt x="622" y="416"/>
                  <a:pt x="528" y="502"/>
                  <a:pt x="497" y="564"/>
                </a:cubicBezTo>
                <a:lnTo>
                  <a:pt x="449" y="708"/>
                </a:lnTo>
                <a:cubicBezTo>
                  <a:pt x="401" y="732"/>
                  <a:pt x="249" y="732"/>
                  <a:pt x="209" y="708"/>
                </a:cubicBezTo>
                <a:close/>
              </a:path>
            </a:pathLst>
          </a:custGeom>
          <a:solidFill>
            <a:srgbClr val="FFFF00">
              <a:alpha val="50195"/>
            </a:srgbClr>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0" name="Freeform 8"/>
          <p:cNvSpPr>
            <a:spLocks/>
          </p:cNvSpPr>
          <p:nvPr/>
        </p:nvSpPr>
        <p:spPr bwMode="auto">
          <a:xfrm>
            <a:off x="5105400" y="4114800"/>
            <a:ext cx="962025" cy="1028700"/>
          </a:xfrm>
          <a:custGeom>
            <a:avLst/>
            <a:gdLst>
              <a:gd name="T0" fmla="*/ 2147483647 w 654"/>
              <a:gd name="T1" fmla="*/ 2147483647 h 732"/>
              <a:gd name="T2" fmla="*/ 2147483647 w 654"/>
              <a:gd name="T3" fmla="*/ 2147483647 h 732"/>
              <a:gd name="T4" fmla="*/ 2147483647 w 654"/>
              <a:gd name="T5" fmla="*/ 2147483647 h 732"/>
              <a:gd name="T6" fmla="*/ 2147483647 w 654"/>
              <a:gd name="T7" fmla="*/ 2147483647 h 732"/>
              <a:gd name="T8" fmla="*/ 2147483647 w 654"/>
              <a:gd name="T9" fmla="*/ 0 h 732"/>
              <a:gd name="T10" fmla="*/ 2147483647 w 654"/>
              <a:gd name="T11" fmla="*/ 2147483647 h 732"/>
              <a:gd name="T12" fmla="*/ 2147483647 w 654"/>
              <a:gd name="T13" fmla="*/ 2147483647 h 732"/>
              <a:gd name="T14" fmla="*/ 2147483647 w 654"/>
              <a:gd name="T15" fmla="*/ 2147483647 h 732"/>
              <a:gd name="T16" fmla="*/ 2147483647 w 654"/>
              <a:gd name="T17" fmla="*/ 2147483647 h 732"/>
              <a:gd name="T18" fmla="*/ 2147483647 w 654"/>
              <a:gd name="T19" fmla="*/ 2147483647 h 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54" h="732">
                <a:moveTo>
                  <a:pt x="209" y="708"/>
                </a:moveTo>
                <a:lnTo>
                  <a:pt x="167" y="558"/>
                </a:lnTo>
                <a:cubicBezTo>
                  <a:pt x="135" y="494"/>
                  <a:pt x="34" y="403"/>
                  <a:pt x="17" y="324"/>
                </a:cubicBezTo>
                <a:cubicBezTo>
                  <a:pt x="0" y="245"/>
                  <a:pt x="14" y="138"/>
                  <a:pt x="65" y="84"/>
                </a:cubicBezTo>
                <a:cubicBezTo>
                  <a:pt x="116" y="30"/>
                  <a:pt x="238" y="0"/>
                  <a:pt x="326" y="0"/>
                </a:cubicBezTo>
                <a:cubicBezTo>
                  <a:pt x="414" y="0"/>
                  <a:pt x="541" y="28"/>
                  <a:pt x="593" y="84"/>
                </a:cubicBezTo>
                <a:cubicBezTo>
                  <a:pt x="645" y="140"/>
                  <a:pt x="654" y="256"/>
                  <a:pt x="638" y="336"/>
                </a:cubicBezTo>
                <a:cubicBezTo>
                  <a:pt x="622" y="416"/>
                  <a:pt x="528" y="502"/>
                  <a:pt x="497" y="564"/>
                </a:cubicBezTo>
                <a:lnTo>
                  <a:pt x="449" y="708"/>
                </a:lnTo>
                <a:cubicBezTo>
                  <a:pt x="401" y="732"/>
                  <a:pt x="249" y="732"/>
                  <a:pt x="209" y="708"/>
                </a:cubicBezTo>
                <a:close/>
              </a:path>
            </a:pathLst>
          </a:custGeom>
          <a:solidFill>
            <a:srgbClr val="FFFF00">
              <a:alpha val="50195"/>
            </a:srgbClr>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1" name="Freeform 9"/>
          <p:cNvSpPr>
            <a:spLocks/>
          </p:cNvSpPr>
          <p:nvPr/>
        </p:nvSpPr>
        <p:spPr bwMode="auto">
          <a:xfrm>
            <a:off x="3200400" y="4114800"/>
            <a:ext cx="962025" cy="1028700"/>
          </a:xfrm>
          <a:custGeom>
            <a:avLst/>
            <a:gdLst>
              <a:gd name="T0" fmla="*/ 2147483647 w 654"/>
              <a:gd name="T1" fmla="*/ 2147483647 h 732"/>
              <a:gd name="T2" fmla="*/ 2147483647 w 654"/>
              <a:gd name="T3" fmla="*/ 2147483647 h 732"/>
              <a:gd name="T4" fmla="*/ 2147483647 w 654"/>
              <a:gd name="T5" fmla="*/ 2147483647 h 732"/>
              <a:gd name="T6" fmla="*/ 2147483647 w 654"/>
              <a:gd name="T7" fmla="*/ 2147483647 h 732"/>
              <a:gd name="T8" fmla="*/ 2147483647 w 654"/>
              <a:gd name="T9" fmla="*/ 0 h 732"/>
              <a:gd name="T10" fmla="*/ 2147483647 w 654"/>
              <a:gd name="T11" fmla="*/ 2147483647 h 732"/>
              <a:gd name="T12" fmla="*/ 2147483647 w 654"/>
              <a:gd name="T13" fmla="*/ 2147483647 h 732"/>
              <a:gd name="T14" fmla="*/ 2147483647 w 654"/>
              <a:gd name="T15" fmla="*/ 2147483647 h 732"/>
              <a:gd name="T16" fmla="*/ 2147483647 w 654"/>
              <a:gd name="T17" fmla="*/ 2147483647 h 732"/>
              <a:gd name="T18" fmla="*/ 2147483647 w 654"/>
              <a:gd name="T19" fmla="*/ 2147483647 h 73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654" h="732">
                <a:moveTo>
                  <a:pt x="209" y="708"/>
                </a:moveTo>
                <a:lnTo>
                  <a:pt x="167" y="558"/>
                </a:lnTo>
                <a:cubicBezTo>
                  <a:pt x="135" y="494"/>
                  <a:pt x="34" y="403"/>
                  <a:pt x="17" y="324"/>
                </a:cubicBezTo>
                <a:cubicBezTo>
                  <a:pt x="0" y="245"/>
                  <a:pt x="14" y="138"/>
                  <a:pt x="65" y="84"/>
                </a:cubicBezTo>
                <a:cubicBezTo>
                  <a:pt x="116" y="30"/>
                  <a:pt x="238" y="0"/>
                  <a:pt x="326" y="0"/>
                </a:cubicBezTo>
                <a:cubicBezTo>
                  <a:pt x="414" y="0"/>
                  <a:pt x="541" y="28"/>
                  <a:pt x="593" y="84"/>
                </a:cubicBezTo>
                <a:cubicBezTo>
                  <a:pt x="645" y="140"/>
                  <a:pt x="654" y="256"/>
                  <a:pt x="638" y="336"/>
                </a:cubicBezTo>
                <a:cubicBezTo>
                  <a:pt x="622" y="416"/>
                  <a:pt x="528" y="502"/>
                  <a:pt x="497" y="564"/>
                </a:cubicBezTo>
                <a:lnTo>
                  <a:pt x="449" y="708"/>
                </a:lnTo>
                <a:cubicBezTo>
                  <a:pt x="401" y="732"/>
                  <a:pt x="249" y="732"/>
                  <a:pt x="209" y="708"/>
                </a:cubicBezTo>
                <a:close/>
              </a:path>
            </a:pathLst>
          </a:custGeom>
          <a:solidFill>
            <a:srgbClr val="FFFF00">
              <a:alpha val="50195"/>
            </a:srgbClr>
          </a:solidFill>
          <a:ln w="952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2" name="Oval 10"/>
          <p:cNvSpPr>
            <a:spLocks noChangeArrowheads="1"/>
          </p:cNvSpPr>
          <p:nvPr/>
        </p:nvSpPr>
        <p:spPr bwMode="auto">
          <a:xfrm>
            <a:off x="914400" y="4800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latin typeface="Arial" charset="0"/>
              </a:rPr>
              <a:t>-</a:t>
            </a:r>
          </a:p>
        </p:txBody>
      </p:sp>
      <p:sp>
        <p:nvSpPr>
          <p:cNvPr id="13323" name="Oval 11"/>
          <p:cNvSpPr>
            <a:spLocks noChangeArrowheads="1"/>
          </p:cNvSpPr>
          <p:nvPr/>
        </p:nvSpPr>
        <p:spPr bwMode="auto">
          <a:xfrm>
            <a:off x="914400" y="4419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latin typeface="Arial" charset="0"/>
              </a:rPr>
              <a:t>-</a:t>
            </a:r>
          </a:p>
        </p:txBody>
      </p:sp>
      <p:sp>
        <p:nvSpPr>
          <p:cNvPr id="13324" name="Oval 12"/>
          <p:cNvSpPr>
            <a:spLocks noChangeArrowheads="1"/>
          </p:cNvSpPr>
          <p:nvPr/>
        </p:nvSpPr>
        <p:spPr bwMode="auto">
          <a:xfrm>
            <a:off x="914400" y="4038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latin typeface="Arial" charset="0"/>
              </a:rPr>
              <a:t>-</a:t>
            </a:r>
          </a:p>
        </p:txBody>
      </p:sp>
      <p:sp>
        <p:nvSpPr>
          <p:cNvPr id="7181" name="Oval 13"/>
          <p:cNvSpPr>
            <a:spLocks noChangeArrowheads="1"/>
          </p:cNvSpPr>
          <p:nvPr/>
        </p:nvSpPr>
        <p:spPr bwMode="auto">
          <a:xfrm>
            <a:off x="914400" y="4800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latin typeface="Arial" charset="0"/>
              </a:rPr>
              <a:t>-</a:t>
            </a:r>
          </a:p>
        </p:txBody>
      </p:sp>
      <p:sp>
        <p:nvSpPr>
          <p:cNvPr id="7182" name="Oval 14"/>
          <p:cNvSpPr>
            <a:spLocks noChangeArrowheads="1"/>
          </p:cNvSpPr>
          <p:nvPr/>
        </p:nvSpPr>
        <p:spPr bwMode="auto">
          <a:xfrm>
            <a:off x="914400" y="4038600"/>
            <a:ext cx="304800" cy="304800"/>
          </a:xfrm>
          <a:prstGeom prst="ellipse">
            <a:avLst/>
          </a:prstGeom>
          <a:solidFill>
            <a:srgbClr val="FF0000">
              <a:alpha val="50195"/>
            </a:srgbClr>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latin typeface="Arial" charset="0"/>
              </a:rPr>
              <a:t>-</a:t>
            </a:r>
          </a:p>
        </p:txBody>
      </p:sp>
      <p:sp>
        <p:nvSpPr>
          <p:cNvPr id="13327" name="Text Box 15"/>
          <p:cNvSpPr txBox="1">
            <a:spLocks noChangeArrowheads="1"/>
          </p:cNvSpPr>
          <p:nvPr/>
        </p:nvSpPr>
        <p:spPr bwMode="auto">
          <a:xfrm>
            <a:off x="1282700" y="3429000"/>
            <a:ext cx="527050" cy="366713"/>
          </a:xfrm>
          <a:prstGeom prst="rect">
            <a:avLst/>
          </a:prstGeom>
          <a:noFill/>
          <a:ln>
            <a:noFill/>
          </a:ln>
          <a:effectLst/>
          <a:extLst>
            <a:ext uri="{909E8E84-426E-40DD-AFC4-6F175D3DCCD1}">
              <a14:hiddenFill xmlns:a14="http://schemas.microsoft.com/office/drawing/2010/main">
                <a:solidFill>
                  <a:srgbClr val="FF6600">
                    <a:alpha val="50195"/>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a:latin typeface="Arial" charset="0"/>
              </a:rPr>
              <a:t>6 A</a:t>
            </a:r>
          </a:p>
        </p:txBody>
      </p:sp>
      <p:sp>
        <p:nvSpPr>
          <p:cNvPr id="13328" name="Text Box 16"/>
          <p:cNvSpPr txBox="1">
            <a:spLocks noChangeArrowheads="1"/>
          </p:cNvSpPr>
          <p:nvPr/>
        </p:nvSpPr>
        <p:spPr bwMode="auto">
          <a:xfrm>
            <a:off x="2492375" y="4191000"/>
            <a:ext cx="546100" cy="366713"/>
          </a:xfrm>
          <a:prstGeom prst="rect">
            <a:avLst/>
          </a:prstGeom>
          <a:noFill/>
          <a:ln>
            <a:noFill/>
          </a:ln>
          <a:effectLst/>
          <a:extLst>
            <a:ext uri="{909E8E84-426E-40DD-AFC4-6F175D3DCCD1}">
              <a14:hiddenFill xmlns:a14="http://schemas.microsoft.com/office/drawing/2010/main">
                <a:solidFill>
                  <a:srgbClr val="FF6600">
                    <a:alpha val="50195"/>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a:latin typeface="Arial" charset="0"/>
              </a:rPr>
              <a:t>2 </a:t>
            </a:r>
            <a:r>
              <a:rPr lang="el-GR" altLang="en-US" sz="1800">
                <a:latin typeface="Arial" charset="0"/>
                <a:cs typeface="Arial" charset="0"/>
              </a:rPr>
              <a:t>Ω</a:t>
            </a:r>
          </a:p>
        </p:txBody>
      </p:sp>
      <p:sp>
        <p:nvSpPr>
          <p:cNvPr id="13329" name="Text Box 17"/>
          <p:cNvSpPr txBox="1">
            <a:spLocks noChangeArrowheads="1"/>
          </p:cNvSpPr>
          <p:nvPr/>
        </p:nvSpPr>
        <p:spPr bwMode="auto">
          <a:xfrm>
            <a:off x="4397375" y="4191000"/>
            <a:ext cx="546100" cy="366713"/>
          </a:xfrm>
          <a:prstGeom prst="rect">
            <a:avLst/>
          </a:prstGeom>
          <a:noFill/>
          <a:ln>
            <a:noFill/>
          </a:ln>
          <a:effectLst/>
          <a:extLst>
            <a:ext uri="{909E8E84-426E-40DD-AFC4-6F175D3DCCD1}">
              <a14:hiddenFill xmlns:a14="http://schemas.microsoft.com/office/drawing/2010/main">
                <a:solidFill>
                  <a:srgbClr val="FF6600">
                    <a:alpha val="50195"/>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a:latin typeface="Arial" charset="0"/>
              </a:rPr>
              <a:t>3 </a:t>
            </a:r>
            <a:r>
              <a:rPr lang="el-GR" altLang="en-US" sz="1800">
                <a:latin typeface="Arial" charset="0"/>
                <a:cs typeface="Arial" charset="0"/>
              </a:rPr>
              <a:t>Ω</a:t>
            </a:r>
          </a:p>
        </p:txBody>
      </p:sp>
      <p:sp>
        <p:nvSpPr>
          <p:cNvPr id="13330" name="Text Box 18"/>
          <p:cNvSpPr txBox="1">
            <a:spLocks noChangeArrowheads="1"/>
          </p:cNvSpPr>
          <p:nvPr/>
        </p:nvSpPr>
        <p:spPr bwMode="auto">
          <a:xfrm>
            <a:off x="6454775" y="4191000"/>
            <a:ext cx="546100" cy="366713"/>
          </a:xfrm>
          <a:prstGeom prst="rect">
            <a:avLst/>
          </a:prstGeom>
          <a:noFill/>
          <a:ln>
            <a:noFill/>
          </a:ln>
          <a:effectLst/>
          <a:extLst>
            <a:ext uri="{909E8E84-426E-40DD-AFC4-6F175D3DCCD1}">
              <a14:hiddenFill xmlns:a14="http://schemas.microsoft.com/office/drawing/2010/main">
                <a:solidFill>
                  <a:srgbClr val="FF6600">
                    <a:alpha val="50195"/>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a:latin typeface="Arial" charset="0"/>
              </a:rPr>
              <a:t>5 </a:t>
            </a:r>
            <a:r>
              <a:rPr lang="el-GR" altLang="en-US" sz="1800">
                <a:latin typeface="Arial" charset="0"/>
                <a:cs typeface="Arial" charset="0"/>
              </a:rPr>
              <a:t>Ω</a:t>
            </a:r>
          </a:p>
        </p:txBody>
      </p:sp>
      <p:sp>
        <p:nvSpPr>
          <p:cNvPr id="7187" name="Text Box 19"/>
          <p:cNvSpPr txBox="1">
            <a:spLocks noChangeArrowheads="1"/>
          </p:cNvSpPr>
          <p:nvPr/>
        </p:nvSpPr>
        <p:spPr bwMode="auto">
          <a:xfrm>
            <a:off x="762000" y="5410200"/>
            <a:ext cx="563563" cy="366713"/>
          </a:xfrm>
          <a:prstGeom prst="rect">
            <a:avLst/>
          </a:prstGeom>
          <a:noFill/>
          <a:ln>
            <a:noFill/>
          </a:ln>
          <a:effectLst/>
          <a:extLst>
            <a:ext uri="{909E8E84-426E-40DD-AFC4-6F175D3DCCD1}">
              <a14:hiddenFill xmlns:a14="http://schemas.microsoft.com/office/drawing/2010/main">
                <a:solidFill>
                  <a:srgbClr val="FF6600">
                    <a:alpha val="50195"/>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1800" b="1">
                <a:latin typeface="Georgia" pitchFamily="18" charset="0"/>
              </a:rPr>
              <a:t>6 A</a:t>
            </a:r>
          </a:p>
        </p:txBody>
      </p:sp>
      <p:sp>
        <p:nvSpPr>
          <p:cNvPr id="13332" name="Text Box 20"/>
          <p:cNvSpPr txBox="1">
            <a:spLocks noChangeArrowheads="1"/>
          </p:cNvSpPr>
          <p:nvPr/>
        </p:nvSpPr>
        <p:spPr bwMode="auto">
          <a:xfrm>
            <a:off x="1587500" y="838200"/>
            <a:ext cx="4267200" cy="641350"/>
          </a:xfrm>
          <a:prstGeom prst="rect">
            <a:avLst/>
          </a:prstGeom>
          <a:noFill/>
          <a:ln>
            <a:noFill/>
          </a:ln>
          <a:effectLst/>
          <a:extLst>
            <a:ext uri="{909E8E84-426E-40DD-AFC4-6F175D3DCCD1}">
              <a14:hiddenFill xmlns:a14="http://schemas.microsoft.com/office/drawing/2010/main">
                <a:solidFill>
                  <a:srgbClr val="FF6600">
                    <a:alpha val="50195"/>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3600">
                <a:solidFill>
                  <a:schemeClr val="accent2"/>
                </a:solidFill>
                <a:latin typeface="Schoolbully" pitchFamily="2" charset="0"/>
              </a:rPr>
              <a:t>Voltage</a:t>
            </a:r>
            <a:r>
              <a:rPr lang="en-US" altLang="en-US" sz="3600" b="1">
                <a:latin typeface="Schoolbully" pitchFamily="2" charset="0"/>
              </a:rPr>
              <a:t> = 6 </a:t>
            </a:r>
            <a:r>
              <a:rPr lang="en-US" altLang="en-US" sz="3600">
                <a:solidFill>
                  <a:schemeClr val="accent2"/>
                </a:solidFill>
                <a:latin typeface="Schoolbully" pitchFamily="2" charset="0"/>
              </a:rPr>
              <a:t>amps</a:t>
            </a:r>
            <a:r>
              <a:rPr lang="en-US" altLang="en-US" sz="3600" b="1">
                <a:latin typeface="Schoolbully" pitchFamily="2" charset="0"/>
              </a:rPr>
              <a:t> </a:t>
            </a:r>
            <a:r>
              <a:rPr lang="en-US" altLang="en-US" sz="3600" b="1">
                <a:latin typeface="Schoolbully" pitchFamily="2" charset="0"/>
                <a:cs typeface="Arial" charset="0"/>
              </a:rPr>
              <a:t>× 10 </a:t>
            </a:r>
            <a:r>
              <a:rPr lang="el-GR" altLang="en-US" sz="3600">
                <a:solidFill>
                  <a:schemeClr val="accent2"/>
                </a:solidFill>
                <a:latin typeface="Schoolbully" pitchFamily="2" charset="0"/>
                <a:cs typeface="Arial" charset="0"/>
              </a:rPr>
              <a:t>Ω</a:t>
            </a:r>
          </a:p>
        </p:txBody>
      </p:sp>
      <p:sp>
        <p:nvSpPr>
          <p:cNvPr id="13333" name="Text Box 21"/>
          <p:cNvSpPr txBox="1">
            <a:spLocks noChangeArrowheads="1"/>
          </p:cNvSpPr>
          <p:nvPr/>
        </p:nvSpPr>
        <p:spPr bwMode="auto">
          <a:xfrm>
            <a:off x="1600200" y="1447800"/>
            <a:ext cx="3078163" cy="641350"/>
          </a:xfrm>
          <a:prstGeom prst="rect">
            <a:avLst/>
          </a:prstGeom>
          <a:noFill/>
          <a:ln>
            <a:noFill/>
          </a:ln>
          <a:effectLst/>
          <a:extLst>
            <a:ext uri="{909E8E84-426E-40DD-AFC4-6F175D3DCCD1}">
              <a14:hiddenFill xmlns:a14="http://schemas.microsoft.com/office/drawing/2010/main">
                <a:solidFill>
                  <a:srgbClr val="FF6600">
                    <a:alpha val="50195"/>
                  </a:srgbClr>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3600">
                <a:solidFill>
                  <a:schemeClr val="accent2"/>
                </a:solidFill>
                <a:latin typeface="Schoolbully" pitchFamily="2" charset="0"/>
              </a:rPr>
              <a:t>Voltage</a:t>
            </a:r>
            <a:r>
              <a:rPr lang="en-US" altLang="en-US" sz="3600" b="1">
                <a:latin typeface="Schoolbully" pitchFamily="2" charset="0"/>
              </a:rPr>
              <a:t> = </a:t>
            </a:r>
            <a:r>
              <a:rPr lang="en-US" altLang="en-US" sz="3600" b="1">
                <a:solidFill>
                  <a:srgbClr val="FF0000"/>
                </a:solidFill>
                <a:latin typeface="Schoolbully" pitchFamily="2" charset="0"/>
              </a:rPr>
              <a:t>60 Volts</a:t>
            </a:r>
            <a:endParaRPr lang="el-GR" altLang="en-US" sz="3600" b="1">
              <a:solidFill>
                <a:srgbClr val="FF0000"/>
              </a:solidFill>
              <a:latin typeface="Schoolbully" pitchFamily="2"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fill="remove" nodeType="clickEffect">
                                  <p:stCondLst>
                                    <p:cond delay="0"/>
                                  </p:stCondLst>
                                  <p:childTnLst>
                                    <p:animMotion origin="layout" path="M -0.00278 -0.10555 L -0.00139 -0.26481 L 0.08333 -0.26666 L 0.08333 -0.30555 L 0.19288 -0.30555 L 0.19288 -0.26666 L 0.28333 -0.26481 L 0.28333 0.23334 L 3.33333E-6 0.22917 L 3.33333E-6 0.16875 " pathEditMode="relative" rAng="0" ptsTypes="AAAAAAAAAA">
                                      <p:cBhvr>
                                        <p:cTn id="6" dur="8000" fill="hold"/>
                                        <p:tgtEl>
                                          <p:spTgt spid="13316"/>
                                        </p:tgtEl>
                                        <p:attrNameLst>
                                          <p:attrName>ppt_x</p:attrName>
                                          <p:attrName>ppt_y</p:attrName>
                                        </p:attrNameLst>
                                      </p:cBhvr>
                                      <p:rCtr x="14306" y="6944"/>
                                    </p:animMotion>
                                  </p:childTnLst>
                                </p:cTn>
                              </p:par>
                              <p:par>
                                <p:cTn id="7" presetID="0" presetClass="path" presetSubtype="0" fill="remove" nodeType="withEffect">
                                  <p:stCondLst>
                                    <p:cond delay="1500"/>
                                  </p:stCondLst>
                                  <p:childTnLst>
                                    <p:animMotion origin="layout" path="M -0.00278 -0.10555 L -0.00139 -0.26481 L 0.08333 -0.26666 L 0.08333 -0.30555 L 0.19288 -0.30555 L 0.19288 -0.26666 L 0.28333 -0.26481 L 0.28333 0.02222 " pathEditMode="relative" rAng="0" ptsTypes="AAAAAAAA">
                                      <p:cBhvr>
                                        <p:cTn id="8" dur="4000" fill="hold"/>
                                        <p:tgtEl>
                                          <p:spTgt spid="13322"/>
                                        </p:tgtEl>
                                        <p:attrNameLst>
                                          <p:attrName>ppt_x</p:attrName>
                                          <p:attrName>ppt_y</p:attrName>
                                        </p:attrNameLst>
                                      </p:cBhvr>
                                      <p:rCtr x="14306" y="-3611"/>
                                    </p:animMotion>
                                  </p:childTnLst>
                                </p:cTn>
                              </p:par>
                              <p:par>
                                <p:cTn id="9" presetID="1" presetClass="entr" presetSubtype="0" fill="hold" grpId="0" nodeType="withEffect">
                                  <p:stCondLst>
                                    <p:cond delay="4100"/>
                                  </p:stCondLst>
                                  <p:childTnLst>
                                    <p:set>
                                      <p:cBhvr>
                                        <p:cTn id="10" dur="1" fill="hold">
                                          <p:stCondLst>
                                            <p:cond delay="0"/>
                                          </p:stCondLst>
                                        </p:cTn>
                                        <p:tgtEl>
                                          <p:spTgt spid="13319"/>
                                        </p:tgtEl>
                                        <p:attrNameLst>
                                          <p:attrName>style.visibility</p:attrName>
                                        </p:attrNameLst>
                                      </p:cBhvr>
                                      <p:to>
                                        <p:strVal val="visible"/>
                                      </p:to>
                                    </p:set>
                                  </p:childTnLst>
                                </p:cTn>
                              </p:par>
                              <p:par>
                                <p:cTn id="11" presetID="0" presetClass="path" presetSubtype="0" fill="remove" nodeType="withEffect">
                                  <p:stCondLst>
                                    <p:cond delay="0"/>
                                  </p:stCondLst>
                                  <p:childTnLst>
                                    <p:animMotion origin="layout" path="M -0.00278 -0.06713 L -0.00139 -0.20834 L 0.08333 -0.21019 L 0.08333 -0.24445 L 0.19288 -0.24445 L 0.19288 -0.21019 L 0.49583 -0.20556 L 0.49583 0.28518 L -0.00278 0.28889 L -0.00278 0.23518 " pathEditMode="relative" rAng="0" ptsTypes="AAAAAAAAAA">
                                      <p:cBhvr>
                                        <p:cTn id="12" dur="7500" fill="hold"/>
                                        <p:tgtEl>
                                          <p:spTgt spid="13317"/>
                                        </p:tgtEl>
                                        <p:attrNameLst>
                                          <p:attrName>ppt_x</p:attrName>
                                          <p:attrName>ppt_y</p:attrName>
                                        </p:attrNameLst>
                                      </p:cBhvr>
                                      <p:rCtr x="24931" y="8935"/>
                                    </p:animMotion>
                                  </p:childTnLst>
                                </p:cTn>
                              </p:par>
                              <p:par>
                                <p:cTn id="13" presetID="0" presetClass="path" presetSubtype="0" fill="remove" nodeType="withEffect">
                                  <p:stCondLst>
                                    <p:cond delay="1000"/>
                                  </p:stCondLst>
                                  <p:childTnLst>
                                    <p:animMotion origin="layout" path="M -0.00278 -0.06713 L -0.00139 -0.20834 L 0.08333 -0.21019 L 0.08333 -0.24445 L 0.19288 -0.24445 L 0.19288 -0.21019 L 0.49583 -0.20556 L 0.49583 0.08148 " pathEditMode="relative" rAng="0" ptsTypes="AAAAAAAA">
                                      <p:cBhvr>
                                        <p:cTn id="14" dur="3750" fill="hold"/>
                                        <p:tgtEl>
                                          <p:spTgt spid="13323"/>
                                        </p:tgtEl>
                                        <p:attrNameLst>
                                          <p:attrName>ppt_x</p:attrName>
                                          <p:attrName>ppt_y</p:attrName>
                                        </p:attrNameLst>
                                      </p:cBhvr>
                                      <p:rCtr x="24931" y="-1435"/>
                                    </p:animMotion>
                                  </p:childTnLst>
                                </p:cTn>
                              </p:par>
                              <p:par>
                                <p:cTn id="15" presetID="1" presetClass="entr" presetSubtype="0" fill="hold" grpId="0" nodeType="withEffect">
                                  <p:stCondLst>
                                    <p:cond delay="3900"/>
                                  </p:stCondLst>
                                  <p:childTnLst>
                                    <p:set>
                                      <p:cBhvr>
                                        <p:cTn id="16" dur="1" fill="hold">
                                          <p:stCondLst>
                                            <p:cond delay="0"/>
                                          </p:stCondLst>
                                        </p:cTn>
                                        <p:tgtEl>
                                          <p:spTgt spid="13320"/>
                                        </p:tgtEl>
                                        <p:attrNameLst>
                                          <p:attrName>style.visibility</p:attrName>
                                        </p:attrNameLst>
                                      </p:cBhvr>
                                      <p:to>
                                        <p:strVal val="visible"/>
                                      </p:to>
                                    </p:set>
                                  </p:childTnLst>
                                </p:cTn>
                              </p:par>
                              <p:par>
                                <p:cTn id="17" presetID="0" presetClass="path" presetSubtype="0" fill="remove" nodeType="withEffect">
                                  <p:stCondLst>
                                    <p:cond delay="1000"/>
                                  </p:stCondLst>
                                  <p:childTnLst>
                                    <p:animMotion origin="layout" path="M 3.33333E-6 -0.0081 L 0.00191 -0.15231 L 0.08333 -0.15926 L 0.08472 -0.19444 L 0.19305 -0.18704 L 0.19305 -0.15926 L 0.71944 -0.14954 L 0.71944 0.34074 L -0.00278 0.34259 L -0.00278 0.28889 " pathEditMode="relative" rAng="0" ptsTypes="AAAAAAAAAA">
                                      <p:cBhvr>
                                        <p:cTn id="18" dur="7000" fill="hold"/>
                                        <p:tgtEl>
                                          <p:spTgt spid="13318"/>
                                        </p:tgtEl>
                                        <p:attrNameLst>
                                          <p:attrName>ppt_x</p:attrName>
                                          <p:attrName>ppt_y</p:attrName>
                                        </p:attrNameLst>
                                      </p:cBhvr>
                                      <p:rCtr x="35833" y="8218"/>
                                    </p:animMotion>
                                  </p:childTnLst>
                                </p:cTn>
                              </p:par>
                              <p:par>
                                <p:cTn id="19" presetID="0" presetClass="path" presetSubtype="0" fill="remove" nodeType="withEffect">
                                  <p:stCondLst>
                                    <p:cond delay="1000"/>
                                  </p:stCondLst>
                                  <p:childTnLst>
                                    <p:animMotion origin="layout" path="M 3.33333E-6 -0.0081 L 0.00191 -0.15231 L 0.08333 -0.15926 L 0.08472 -0.19444 L 0.19305 -0.18704 L 0.19305 -0.15926 L 0.71944 -0.14954 L 0.71944 0.13333 " pathEditMode="relative" rAng="0" ptsTypes="AAAAAAAA">
                                      <p:cBhvr>
                                        <p:cTn id="20" dur="3500" fill="hold"/>
                                        <p:tgtEl>
                                          <p:spTgt spid="13324"/>
                                        </p:tgtEl>
                                        <p:attrNameLst>
                                          <p:attrName>ppt_x</p:attrName>
                                          <p:attrName>ppt_y</p:attrName>
                                        </p:attrNameLst>
                                      </p:cBhvr>
                                      <p:rCtr x="35972" y="-2245"/>
                                    </p:animMotion>
                                  </p:childTnLst>
                                </p:cTn>
                              </p:par>
                              <p:par>
                                <p:cTn id="21" presetID="1" presetClass="entr" presetSubtype="0" fill="hold" grpId="0" nodeType="withEffect">
                                  <p:stCondLst>
                                    <p:cond delay="3600"/>
                                  </p:stCondLst>
                                  <p:childTnLst>
                                    <p:set>
                                      <p:cBhvr>
                                        <p:cTn id="22" dur="1" fill="hold">
                                          <p:stCondLst>
                                            <p:cond delay="0"/>
                                          </p:stCondLst>
                                        </p:cTn>
                                        <p:tgtEl>
                                          <p:spTgt spid="1332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3328"/>
                                        </p:tgtEl>
                                        <p:attrNameLst>
                                          <p:attrName>style.visibility</p:attrName>
                                        </p:attrNameLst>
                                      </p:cBhvr>
                                      <p:to>
                                        <p:strVal val="visible"/>
                                      </p:to>
                                    </p:set>
                                    <p:anim to="" calcmode="lin" valueType="num">
                                      <p:cBhvr>
                                        <p:cTn id="27" dur="1" fill="hold"/>
                                        <p:tgtEl>
                                          <p:spTgt spid="13328"/>
                                        </p:tgtEl>
                                        <p:attrNameLst>
                                          <p:attrName/>
                                        </p:attrNameLst>
                                      </p:cBhvr>
                                    </p:anim>
                                  </p:childTnLst>
                                </p:cTn>
                              </p:par>
                              <p:par>
                                <p:cTn id="28" presetID="24" presetClass="entr" presetSubtype="0" fill="hold" grpId="0" nodeType="withEffect">
                                  <p:stCondLst>
                                    <p:cond delay="0"/>
                                  </p:stCondLst>
                                  <p:childTnLst>
                                    <p:set>
                                      <p:cBhvr>
                                        <p:cTn id="29" dur="1" fill="hold">
                                          <p:stCondLst>
                                            <p:cond delay="0"/>
                                          </p:stCondLst>
                                        </p:cTn>
                                        <p:tgtEl>
                                          <p:spTgt spid="13329"/>
                                        </p:tgtEl>
                                        <p:attrNameLst>
                                          <p:attrName>style.visibility</p:attrName>
                                        </p:attrNameLst>
                                      </p:cBhvr>
                                      <p:to>
                                        <p:strVal val="visible"/>
                                      </p:to>
                                    </p:set>
                                    <p:anim to="" calcmode="lin" valueType="num">
                                      <p:cBhvr>
                                        <p:cTn id="30" dur="1" fill="hold"/>
                                        <p:tgtEl>
                                          <p:spTgt spid="13329"/>
                                        </p:tgtEl>
                                        <p:attrNameLst>
                                          <p:attrName/>
                                        </p:attrNameLst>
                                      </p:cBhvr>
                                    </p:anim>
                                  </p:childTnLst>
                                </p:cTn>
                              </p:par>
                              <p:par>
                                <p:cTn id="31" presetID="24" presetClass="entr" presetSubtype="0" fill="hold" grpId="0" nodeType="withEffect">
                                  <p:stCondLst>
                                    <p:cond delay="0"/>
                                  </p:stCondLst>
                                  <p:childTnLst>
                                    <p:set>
                                      <p:cBhvr>
                                        <p:cTn id="32" dur="1" fill="hold">
                                          <p:stCondLst>
                                            <p:cond delay="0"/>
                                          </p:stCondLst>
                                        </p:cTn>
                                        <p:tgtEl>
                                          <p:spTgt spid="13330"/>
                                        </p:tgtEl>
                                        <p:attrNameLst>
                                          <p:attrName>style.visibility</p:attrName>
                                        </p:attrNameLst>
                                      </p:cBhvr>
                                      <p:to>
                                        <p:strVal val="visible"/>
                                      </p:to>
                                    </p:set>
                                    <p:anim to="" calcmode="lin" valueType="num">
                                      <p:cBhvr>
                                        <p:cTn id="33" dur="1" fill="hold"/>
                                        <p:tgtEl>
                                          <p:spTgt spid="13330"/>
                                        </p:tgtEl>
                                        <p:attrNameLst>
                                          <p:attrName/>
                                        </p:attrNameLst>
                                      </p:cBhvr>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4" presetClass="entr" presetSubtype="0" fill="hold" grpId="0" nodeType="clickEffect">
                                  <p:stCondLst>
                                    <p:cond delay="0"/>
                                  </p:stCondLst>
                                  <p:childTnLst>
                                    <p:set>
                                      <p:cBhvr>
                                        <p:cTn id="37" dur="1" fill="hold">
                                          <p:stCondLst>
                                            <p:cond delay="0"/>
                                          </p:stCondLst>
                                        </p:cTn>
                                        <p:tgtEl>
                                          <p:spTgt spid="13327"/>
                                        </p:tgtEl>
                                        <p:attrNameLst>
                                          <p:attrName>style.visibility</p:attrName>
                                        </p:attrNameLst>
                                      </p:cBhvr>
                                      <p:to>
                                        <p:strVal val="visible"/>
                                      </p:to>
                                    </p:set>
                                    <p:anim to="" calcmode="lin" valueType="num">
                                      <p:cBhvr>
                                        <p:cTn id="38" dur="1" fill="hold"/>
                                        <p:tgtEl>
                                          <p:spTgt spid="13327"/>
                                        </p:tgtEl>
                                        <p:attrNameLst>
                                          <p:attrName/>
                                        </p:attrNameLst>
                                      </p:cBhvr>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8" presetClass="entr" presetSubtype="0" accel="50000" fill="hold" grpId="0" nodeType="clickEffect">
                                  <p:stCondLst>
                                    <p:cond delay="0"/>
                                  </p:stCondLst>
                                  <p:iterate type="lt">
                                    <p:tmPct val="50000"/>
                                  </p:iterate>
                                  <p:childTnLst>
                                    <p:set>
                                      <p:cBhvr>
                                        <p:cTn id="42" dur="1" fill="hold">
                                          <p:stCondLst>
                                            <p:cond delay="0"/>
                                          </p:stCondLst>
                                        </p:cTn>
                                        <p:tgtEl>
                                          <p:spTgt spid="13332"/>
                                        </p:tgtEl>
                                        <p:attrNameLst>
                                          <p:attrName>style.visibility</p:attrName>
                                        </p:attrNameLst>
                                      </p:cBhvr>
                                      <p:to>
                                        <p:strVal val="visible"/>
                                      </p:to>
                                    </p:set>
                                    <p:set>
                                      <p:cBhvr>
                                        <p:cTn id="43" dur="455" fill="hold">
                                          <p:stCondLst>
                                            <p:cond delay="0"/>
                                          </p:stCondLst>
                                        </p:cTn>
                                        <p:tgtEl>
                                          <p:spTgt spid="13332"/>
                                        </p:tgtEl>
                                        <p:attrNameLst>
                                          <p:attrName>style.rotation</p:attrName>
                                        </p:attrNameLst>
                                      </p:cBhvr>
                                      <p:to>
                                        <p:strVal val="-45.0"/>
                                      </p:to>
                                    </p:set>
                                    <p:anim calcmode="lin" valueType="num">
                                      <p:cBhvr>
                                        <p:cTn id="44" dur="455" fill="hold">
                                          <p:stCondLst>
                                            <p:cond delay="455"/>
                                          </p:stCondLst>
                                        </p:cTn>
                                        <p:tgtEl>
                                          <p:spTgt spid="13332"/>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13332"/>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13332"/>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13332"/>
                                        </p:tgtEl>
                                        <p:attrNameLst>
                                          <p:attrName>ppt_y</p:attrName>
                                        </p:attrNameLst>
                                      </p:cBhvr>
                                      <p:tavLst>
                                        <p:tav tm="0">
                                          <p:val>
                                            <p:strVal val="#ppt_y-(0.354*#ppt_w-0.172*#ppt_h)"/>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13333"/>
                                        </p:tgtEl>
                                        <p:attrNameLst>
                                          <p:attrName>style.visibility</p:attrName>
                                        </p:attrNameLst>
                                      </p:cBhvr>
                                      <p:to>
                                        <p:strVal val="visible"/>
                                      </p:to>
                                    </p:set>
                                    <p:anim to="" calcmode="lin" valueType="num">
                                      <p:cBhvr>
                                        <p:cTn id="52" dur="1" fill="hold"/>
                                        <p:tgtEl>
                                          <p:spTgt spid="1333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animBg="1"/>
      <p:bldP spid="13320" grpId="0" animBg="1"/>
      <p:bldP spid="13321" grpId="0" animBg="1"/>
      <p:bldP spid="13327" grpId="0"/>
      <p:bldP spid="13328" grpId="0"/>
      <p:bldP spid="13329" grpId="0"/>
      <p:bldP spid="13330" grpId="0"/>
      <p:bldP spid="13332" grpId="0"/>
      <p:bldP spid="133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b="1" smtClean="0"/>
              <a:t>E</a:t>
            </a:r>
            <a:r>
              <a:rPr lang="en-US" altLang="en-US" sz="3200" b="1" smtClean="0"/>
              <a:t>lectric Power</a:t>
            </a:r>
          </a:p>
        </p:txBody>
      </p:sp>
      <p:sp>
        <p:nvSpPr>
          <p:cNvPr id="8195" name="Rectangle 3"/>
          <p:cNvSpPr>
            <a:spLocks noGrp="1" noChangeArrowheads="1"/>
          </p:cNvSpPr>
          <p:nvPr>
            <p:ph type="body" idx="1"/>
          </p:nvPr>
        </p:nvSpPr>
        <p:spPr/>
        <p:txBody>
          <a:bodyPr/>
          <a:lstStyle/>
          <a:p>
            <a:pPr eaLnBrk="1" hangingPunct="1">
              <a:lnSpc>
                <a:spcPct val="90000"/>
              </a:lnSpc>
            </a:pPr>
            <a:r>
              <a:rPr lang="en-US" altLang="en-US" sz="2400" smtClean="0"/>
              <a:t>In order for appliances to run and do work in your house the appliance or machine must convert electricity into another energy like (sound, heat, mechanical energy, etc.)</a:t>
            </a:r>
          </a:p>
          <a:p>
            <a:pPr lvl="1" eaLnBrk="1" hangingPunct="1">
              <a:lnSpc>
                <a:spcPct val="90000"/>
              </a:lnSpc>
            </a:pPr>
            <a:r>
              <a:rPr lang="en-US" altLang="en-US" sz="2000" smtClean="0"/>
              <a:t>The unit for electric power is the </a:t>
            </a:r>
            <a:r>
              <a:rPr lang="en-US" altLang="en-US" sz="2000" smtClean="0">
                <a:solidFill>
                  <a:srgbClr val="990000"/>
                </a:solidFill>
              </a:rPr>
              <a:t>kilowatt</a:t>
            </a:r>
            <a:r>
              <a:rPr lang="en-US" altLang="en-US" sz="2000" smtClean="0"/>
              <a:t> (kW)</a:t>
            </a:r>
          </a:p>
          <a:p>
            <a:pPr lvl="1" eaLnBrk="1" hangingPunct="1">
              <a:lnSpc>
                <a:spcPct val="90000"/>
              </a:lnSpc>
            </a:pPr>
            <a:r>
              <a:rPr lang="en-US" altLang="en-US" sz="2000" smtClean="0"/>
              <a:t>1 kilowatt = 1,000 watts</a:t>
            </a:r>
          </a:p>
          <a:p>
            <a:pPr algn="ctr" eaLnBrk="1" hangingPunct="1">
              <a:lnSpc>
                <a:spcPct val="90000"/>
              </a:lnSpc>
              <a:buFontTx/>
              <a:buNone/>
            </a:pPr>
            <a:r>
              <a:rPr lang="en-US" altLang="en-US" sz="2400" b="1" i="1" smtClean="0">
                <a:solidFill>
                  <a:schemeClr val="accent2"/>
                </a:solidFill>
              </a:rPr>
              <a:t>Power = current </a:t>
            </a:r>
            <a:r>
              <a:rPr lang="en-US" altLang="en-US" sz="2400" b="1" i="1" smtClean="0">
                <a:solidFill>
                  <a:schemeClr val="accent2"/>
                </a:solidFill>
                <a:cs typeface="Times New Roman" pitchFamily="18" charset="0"/>
              </a:rPr>
              <a:t>×</a:t>
            </a:r>
            <a:r>
              <a:rPr lang="en-US" altLang="en-US" sz="2400" b="1" i="1" smtClean="0">
                <a:solidFill>
                  <a:schemeClr val="accent2"/>
                </a:solidFill>
              </a:rPr>
              <a:t> voltage</a:t>
            </a:r>
          </a:p>
          <a:p>
            <a:pPr algn="ctr" eaLnBrk="1" hangingPunct="1">
              <a:lnSpc>
                <a:spcPct val="90000"/>
              </a:lnSpc>
              <a:buFontTx/>
              <a:buNone/>
            </a:pPr>
            <a:r>
              <a:rPr lang="en-US" altLang="en-US" sz="2400" b="1" i="1" smtClean="0"/>
              <a:t>P = IV</a:t>
            </a:r>
          </a:p>
          <a:p>
            <a:pPr eaLnBrk="1" hangingPunct="1">
              <a:lnSpc>
                <a:spcPct val="90000"/>
              </a:lnSpc>
            </a:pPr>
            <a:r>
              <a:rPr lang="en-US" altLang="en-US" sz="2400" smtClean="0"/>
              <a:t>Electric power is used by your house or a building such as a school, store, or company and Georgia Power Company charges by the kilowatt hour (kWh)</a:t>
            </a:r>
          </a:p>
          <a:p>
            <a:pPr lvl="1" eaLnBrk="1" hangingPunct="1">
              <a:lnSpc>
                <a:spcPct val="90000"/>
              </a:lnSpc>
            </a:pPr>
            <a:r>
              <a:rPr lang="en-US" altLang="en-US" sz="2000" smtClean="0"/>
              <a:t>1 kWh is generally the amount of electricity needed to light 10 100-W bulbs for one hour.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Elemental</Template>
  <TotalTime>812</TotalTime>
  <Words>385</Words>
  <Application>Microsoft Office PowerPoint</Application>
  <PresentationFormat>On-screen Show (4:3)</PresentationFormat>
  <Paragraphs>55</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Times New Roman</vt:lpstr>
      <vt:lpstr>Arial</vt:lpstr>
      <vt:lpstr>Calibri</vt:lpstr>
      <vt:lpstr>Copperplate Gothic Bold</vt:lpstr>
      <vt:lpstr>Wingdings</vt:lpstr>
      <vt:lpstr>Georgia</vt:lpstr>
      <vt:lpstr>Schoolbully</vt:lpstr>
      <vt:lpstr>Default Design</vt:lpstr>
      <vt:lpstr>Circuits &amp; Electronics</vt:lpstr>
      <vt:lpstr>Ohm’s Law</vt:lpstr>
      <vt:lpstr>Series Circuit</vt:lpstr>
      <vt:lpstr>Parallel Circuit</vt:lpstr>
      <vt:lpstr>Measure Electricity</vt:lpstr>
      <vt:lpstr>PowerPoint Presentation</vt:lpstr>
      <vt:lpstr>Electric Power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Electricity</dc:title>
  <dc:creator>cwarner</dc:creator>
  <cp:lastModifiedBy>Dave Edinger</cp:lastModifiedBy>
  <cp:revision>32</cp:revision>
  <dcterms:created xsi:type="dcterms:W3CDTF">2004-11-11T15:01:35Z</dcterms:created>
  <dcterms:modified xsi:type="dcterms:W3CDTF">2015-04-15T19:14:33Z</dcterms:modified>
</cp:coreProperties>
</file>