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839E9-DF06-4BF7-8B58-CA1F70139E20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40F0B-6664-4A1F-AD09-C703F9DA6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89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589E82-5C08-4E9D-AEB5-E0D38DA1F3C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CD8198-5FBA-4154-82FA-E18CFCD295C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86200"/>
            <a:ext cx="7772400" cy="838200"/>
          </a:xfrm>
        </p:spPr>
        <p:txBody>
          <a:bodyPr/>
          <a:lstStyle/>
          <a:p>
            <a:pPr algn="ctr"/>
            <a:r>
              <a:rPr lang="en-US" dirty="0" smtClean="0"/>
              <a:t>Work and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/>
          <a:p>
            <a:pPr algn="ctr"/>
            <a:r>
              <a:rPr lang="en-US" dirty="0" smtClean="0"/>
              <a:t>What is a machine??</a:t>
            </a:r>
            <a:endParaRPr lang="en-US" dirty="0"/>
          </a:p>
        </p:txBody>
      </p:sp>
      <p:pic>
        <p:nvPicPr>
          <p:cNvPr id="1026" name="Picture 2" descr="C:\Documents and Settings\schonhoni\Local Settings\Temporary Internet Files\Content.IE5\NWH3ZP7L\MP9004387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57847"/>
            <a:ext cx="2057400" cy="27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schonhoni\Local Settings\Temporary Internet Files\Content.IE5\CW4FVBLU\MP90031410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343400"/>
            <a:ext cx="1343801" cy="251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schonhoni\Local Settings\Temporary Internet Files\Content.IE5\XT8LCO5O\MP900314107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-276578"/>
            <a:ext cx="2057400" cy="274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38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65495E-6 C -0.00885 -0.00763 -0.00451 -0.00555 -0.01232 -0.00809 C -0.01736 -0.00763 -0.02239 -0.00763 -0.02726 -0.00647 C -0.02986 -0.00601 -0.03212 -0.00439 -0.03455 -0.00324 C -0.03576 -0.00277 -0.03837 -0.00162 -0.03837 -0.00162 C -0.04878 -0.00231 -0.06319 0.00162 -0.0717 -0.00971 C -0.07812 -0.01827 -0.07222 -0.01249 -0.07899 -0.01642 C -0.08229 -0.0185 -0.08889 -0.02289 -0.08889 -0.02289 C -0.09201 -0.02243 -0.10069 -0.02243 -0.10503 -0.01966 C -0.11371 -0.01411 -0.11476 -0.00694 -0.12604 -0.00324 C -0.13489 0.00278 -0.14323 0.00023 -0.15191 -0.00486 C -0.15434 -0.00624 -0.15694 -0.00694 -0.15937 -0.00809 C -0.16059 -0.00856 -0.16302 -0.00971 -0.16302 -0.00971 C -0.16458 -0.01665 -0.16666 -0.01758 -0.1717 -0.01966 C -0.17934 -0.01619 -0.18472 -0.00832 -0.19271 -0.00486 C -0.19861 0.00046 -0.20555 0.00254 -0.21232 0.00509 C -0.22014 0.0044 -0.22795 0.00463 -0.23576 0.00324 C -0.23732 0.00301 -0.23819 0.00069 -0.23958 -2.65495E-6 C -0.24548 -0.00347 -0.25208 -0.00647 -0.25798 -0.00971 C -0.26441 -0.01318 -0.27118 -0.01434 -0.27778 -0.01642 C -0.27951 -0.01619 -0.28732 -0.01526 -0.2901 -0.01318 C -0.29149 -0.01202 -0.2967 -0.00601 -0.29878 -0.00486 C -0.30139 -0.00347 -0.30625 -0.00162 -0.30625 -0.00162 C -0.31267 0.00416 -0.32118 0.00347 -0.32847 0.00671 C -0.36476 0.0037 -0.33767 0.0074 -0.35434 -2.65495E-6 C -0.36007 -0.02266 -0.38507 -0.00393 -0.39757 0.00162 C -0.40121 0.00694 -0.40607 0.00763 -0.41111 0.00995 C -0.41528 0.0118 -0.41944 0.01619 -0.42344 0.01804 C -0.42691 0.01943 -0.43333 0.02151 -0.43333 0.02151 C -0.44097 0.01989 -0.44826 0.01642 -0.45555 0.01318 C -0.45729 0.01156 -0.45937 0.01041 -0.46059 0.00833 C -0.46163 0.00694 -0.46094 0.00463 -0.4618 0.00324 C -0.46389 0.00046 -0.46753 0.00093 -0.47048 -2.65495E-6 C -0.47969 -0.00832 -0.48229 -0.00439 -0.49635 -0.00324 C -0.49844 -0.00277 -0.50052 -0.00231 -0.50243 -0.00162 C -0.50503 -0.00069 -0.50989 0.00162 -0.50989 0.00162 C -0.51476 0.00625 -0.51962 0.00856 -0.52465 0.01318 C -0.52743 0.01573 -0.53455 0.01642 -0.53455 0.01642 C -0.5441 0.0229 -0.5408 0.0222 -0.55798 0.01804 C -0.5592 0.01781 -0.56701 0.00879 -0.5717 0.00671 C -0.57604 0.00046 -0.58403 -0.00763 -0.5901 -0.00971 C -0.59739 -0.01943 -0.59271 -0.01503 -0.61371 -0.01156 C -0.61684 -0.0111 -0.62014 -0.00925 -0.62361 -0.00809 C -0.62517 -0.00763 -0.62847 -0.00647 -0.62847 -0.00647 C -0.64618 0.01711 -0.66041 -0.00647 -0.67535 -0.01318 C -0.68194 -0.01989 -0.68524 -0.0296 -0.69271 -0.03446 C -0.69635 -0.03931 -0.69948 -0.0407 -0.70382 -0.0444 C -0.71198 -0.0407 -0.72118 -0.0407 -0.72969 -0.03931 C -0.7309 -0.03816 -0.73194 -0.037 -0.73333 -0.03608 C -0.73455 -0.03538 -0.73611 -0.03538 -0.73715 -0.03446 C -0.74618 -0.02659 -0.73507 -0.03145 -0.74566 -0.02798 C -0.75121 -0.02289 -0.75781 -0.02243 -0.76423 -0.01966 C -0.7651 -0.02128 -0.76562 -0.02313 -0.76666 -0.02451 C -0.76771 -0.0259 -0.76944 -0.02636 -0.77048 -0.02798 C -0.77135 -0.02937 -0.77101 -0.03145 -0.7717 -0.03284 C -0.77604 -0.04348 -0.78246 -0.05527 -0.79132 -0.0592 C -0.79705 -0.06614 -0.79305 -0.0629 -0.8 -0.06568 C -0.80243 -0.0666 -0.80746 -0.06892 -0.80746 -0.06892 C -0.81319 -0.06776 -0.82048 -0.071 -0.82465 -0.06568 C -0.83073 -0.05782 -0.83819 -0.03931 -0.84566 -0.03608 C -0.84982 -0.03076 -0.85208 -0.0296 -0.85798 -0.02798 C -0.86684 -0.03029 -0.87552 -0.03099 -0.8816 -0.04116 C -0.88246 -0.04278 -0.88281 -0.0451 -0.88403 -0.04602 C -0.88628 -0.04787 -0.89132 -0.04926 -0.89132 -0.04926 C -0.89635 -0.0488 -0.90139 -0.04949 -0.90625 -0.04764 C -0.90746 -0.04718 -0.90677 -0.04417 -0.90746 -0.04278 C -0.9092 -0.03978 -0.91354 -0.03446 -0.91354 -0.03446 C -0.9158 -0.02706 -0.92048 -0.01758 -0.92604 -0.0148 C -0.9276 -0.01411 -0.92934 -0.01387 -0.9309 -0.01318 C -0.93351 -0.01226 -0.93837 -0.00971 -0.93837 -0.00971 C -0.94045 -0.01017 -0.94687 -0.01156 -0.94948 -0.01318 C -0.95087 -0.01411 -0.95312 -0.01642 -0.95312 -0.01642 L -0.94323 -0.01156 " pathEditMode="relative" ptsTypes="fffffffffffffffffffffffffffffffffffffffffffffffffffffffffffffffffffffffAA">
                                      <p:cBhvr>
                                        <p:cTn id="6" dur="6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7567E-6 C 0.00417 0.00208 0.00799 0.0037 0.01233 0.00509 C 0.03854 0.00277 0.03958 0.00208 0.07153 0.00347 C 0.07552 0.00532 0.07865 0.00809 0.08264 0.00994 C 0.08837 0.00948 0.09427 0.00948 0.1 0.00832 C 0.10886 0.00647 0.11511 -0.00417 0.12587 -0.00648 C 0.13559 -0.01087 0.14011 -0.00208 0.14809 0.00185 C 0.15417 0.00994 0.1599 0.0148 0.16788 0.01827 C 0.16945 0.01781 0.17483 0.01619 0.17639 0.0148 C 0.18316 0.00855 0.17708 0.0111 0.18386 0.0067 C 0.19219 0.00115 0.20052 -0.00116 0.20972 -0.00324 C 0.23438 -0.00162 0.22847 -0.00301 0.24306 0.00347 C 0.24844 0.01017 0.24219 0.00347 0.25052 0.00832 C 0.25278 0.00971 0.25452 0.01179 0.2566 0.01318 C 0.26094 0.01549 0.26597 0.01642 0.27031 0.01827 C 0.27726 0.01087 0.28629 0.00763 0.29497 0.00509 C 0.29913 0.00393 0.30729 0.00185 0.30729 0.00185 C 0.31406 -0.00787 0.32153 -0.00255 0.33195 -0.00162 C 0.34219 -0.00255 0.35417 -0.00208 0.36406 -0.00648 C 0.36945 -0.01318 0.37587 -0.0111 0.38264 -0.00972 C 0.39063 -0.00162 0.39879 0.0067 0.40851 0.00994 C 0.41528 0.00786 0.42031 0.0037 0.42587 -0.00162 C 0.4316 -0.00046 0.4375 -0.0007 0.44306 0.00185 C 0.44913 0.00462 0.45347 0.01318 0.4592 0.01665 C 0.46198 0.01827 0.46511 0.01873 0.46788 0.01989 C 0.47865 0.01757 0.47309 0.02012 0.48386 0.00994 C 0.48698 0.00694 0.49132 0.00786 0.49497 0.0067 C 0.50035 0.00809 0.50625 0.00809 0.51111 0.01156 C 0.51892 0.01711 0.52448 0.02127 0.53195 0.02636 C 0.53906 0.02336 0.54583 0.01989 0.55295 0.01665 C 0.55886 0.0185 0.56424 0.02127 0.57031 0.02312 C 0.60191 0.02127 0.59219 0.0222 0.61233 0.0148 C 0.62083 0.01688 0.62292 0.01827 0.63195 0.01665 C 0.63629 0.01087 0.64254 0.00694 0.64809 0.00347 C 0.65174 -0.00162 0.65677 -0.00232 0.66163 -0.00486 C 0.67986 -0.00255 0.67413 0.00023 0.69497 -0.00162 C 0.70017 -0.00625 0.7059 -0.00856 0.71111 -0.01295 C 0.73142 -0.01087 0.72205 -0.0118 0.73455 -0.00648 C 0.75625 -0.00787 0.75295 -0.00717 0.76667 -0.01295 C 0.77761 -0.00393 0.77274 -0.00648 0.78021 -0.00324 C 0.78681 0.0104 0.79983 0.01457 0.81111 0.01665 C 0.81892 0.01341 0.82535 0.01133 0.83333 0.00994 C 0.85642 -0.00023 0.86875 0.00971 0.88629 0.02151 C 0.88681 0.02151 0.90747 0.01989 0.91476 0.01665 C 0.91962 0.01434 0.92344 0.0104 0.9283 0.00832 C 0.93629 -0.00185 0.93594 -0.00023 0.94809 0.00185 C 0.94965 0.00347 0.95122 0.00555 0.95295 0.0067 C 0.95538 0.00832 0.96042 0.00994 0.96042 0.00994 C 0.96945 0.00902 0.97882 0.00902 0.9875 0.00509 C 0.99219 0.00624 0.99774 0.00994 1.00243 0.00994 " pathEditMode="relative" ptsTypes="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9.25069E-9 C -0.00312 0.00971 0.00313 0.02058 0.01181 0.02775 C 0.01511 0.03076 0.01719 0.03515 0.02223 0.03723 C 0.03195 0.04093 0.04445 0.03862 0.05591 0.03932 C 0.0573 0.03955 0.05955 0.03932 0.06025 0.04024 C 0.06285 0.04278 0.06598 0.04857 0.06598 0.0488 C 0.06806 0.05782 0.07292 0.06869 0.08091 0.07632 C 0.08386 0.08302 0.08021 0.07632 0.0882 0.08464 C 0.0915 0.08811 0.09132 0.09112 0.09566 0.09389 C 0.10209 0.108 0.11685 0.12026 0.13959 0.12188 C 0.14653 0.12257 0.15313 0.12257 0.16025 0.1228 C 0.1665 0.12396 0.16823 0.12558 0.17362 0.12789 C 0.17761 0.13367 0.18021 0.14015 0.1849 0.1457 C 0.18698 0.14986 0.19011 0.15333 0.1849 0.1568 C 0.19132 0.16304 0.19428 0.17021 0.20139 0.17646 C 0.20226 0.17854 0.20157 0.18154 0.20435 0.1827 C 0.21042 0.18548 0.21494 0.18918 0.22032 0.19311 C 0.22587 0.19704 0.2323 0.19866 0.23941 0.2012 C 0.24653 0.20375 0.25087 0.20629 0.25869 0.20745 C 0.26355 0.20999 0.26876 0.21068 0.27396 0.21277 C 0.2757 0.21323 0.27778 0.21392 0.27917 0.21462 C 0.28108 0.21554 0.28264 0.21716 0.28473 0.21785 C 0.2908 0.22017 0.30018 0.22132 0.30695 0.22294 C 0.30886 0.22364 0.3106 0.22433 0.31285 0.22502 C 0.31685 0.22618 0.32084 0.22734 0.32414 0.22826 C 0.34254 0.23242 0.36007 0.23289 0.37466 0.2426 C 0.37744 0.24907 0.37935 0.25254 0.3849 0.25809 C 0.38664 0.26295 0.38959 0.26642 0.39341 0.27058 C 0.39723 0.27891 0.4073 0.28677 0.41858 0.29001 C 0.42969 0.29833 0.43924 0.30759 0.45539 0.30967 C 0.4665 0.31267 0.47171 0.31452 0.48316 0.31591 C 0.49983 0.32169 0.5191 0.32169 0.53473 0.32956 C 0.53803 0.33302 0.53768 0.33696 0.54046 0.34066 C 0.54271 0.34389 0.54619 0.34644 0.54757 0.35014 C 0.54879 0.35199 0.55035 0.35708 0.55157 0.35846 C 0.55504 0.36216 0.56007 0.36656 0.56407 0.37072 C 0.56563 0.3728 0.56615 0.37558 0.56823 0.37812 C 0.56997 0.37974 0.57223 0.38136 0.57414 0.38298 C 0.58316 0.39177 0.58976 0.40009 0.60035 0.40796 C 0.60191 0.40865 0.61702 0.41327 0.6191 0.41397 C 0.62726 0.41906 0.64619 0.41883 0.65452 0.41906 C 0.67726 0.42021 0.70001 0.42137 0.72257 0.42253 C 0.73004 0.42345 0.73646 0.42461 0.74323 0.42738 C 0.74792 0.43224 0.75035 0.43779 0.75643 0.44195 C 0.76042 0.45028 0.76789 0.45791 0.77535 0.46462 C 0.77761 0.47063 0.7856 0.47456 0.79289 0.47803 C 0.79914 0.48104 0.80521 0.48497 0.81216 0.48751 C 0.83299 0.49514 0.86546 0.49607 0.88716 0.49884 C 0.89792 0.5 0.90834 0.50185 0.91928 0.50301 C 0.92466 0.50532 0.93039 0.5074 0.93525 0.51018 C 0.9415 0.52266 0.93195 0.50416 0.93994 0.51526 C 0.95209 0.53238 0.95591 0.55319 0.98108 0.56383 C 0.9882 0.57424 0.97709 0.56013 0.99584 0.57308 C 1.00261 0.57794 1.00799 0.58002 1.01615 0.58349 C 1.02587 0.58742 1.0316 0.59135 1.04254 0.59274 C 1.05035 0.59598 1.05903 0.59644 1.06737 0.59783 C 1.07292 0.6006 1.07327 0.60199 1.07657 0.60615 C 1.07726 0.60731 1.08021 0.60823 1.07935 0.60939 C 1.07865 0.61055 1.07657 0.6087 1.07518 0.60823 C 1.07275 0.60777 1.07119 0.60685 1.0691 0.60615 C 1.06806 0.60523 1.06598 0.60315 1.06598 0.60338 L 1.07796 0.60523 " pathEditMode="relative" rAng="0" ptsTypes="ffffffffffffffffffffffffffffffffffffffffffffffffffffffffffffAA">
                                      <p:cBhvr>
                                        <p:cTn id="10" dur="4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54" y="305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mechanical advantage (MA) = output force / input force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example: imagine that you had to push a 500N weight up a ramp and only needed to push with 50N of force the entire time.  The mechanical advantage would be calculated as follows…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MA = 500N / 50N</a:t>
            </a:r>
          </a:p>
          <a:p>
            <a:pPr marL="0" indent="0" algn="ctr">
              <a:buNone/>
            </a:pPr>
            <a:r>
              <a:rPr lang="en-US" sz="4000" dirty="0" smtClean="0"/>
              <a:t>MA = 10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A machine that has a mechanical advantage that is </a:t>
            </a:r>
            <a:r>
              <a:rPr lang="en-US" sz="2400" dirty="0" smtClean="0">
                <a:solidFill>
                  <a:srgbClr val="FF0000"/>
                </a:solidFill>
              </a:rPr>
              <a:t>greater than 1 </a:t>
            </a:r>
            <a:r>
              <a:rPr lang="en-US" sz="2400" dirty="0" smtClean="0">
                <a:solidFill>
                  <a:srgbClr val="7030A0"/>
                </a:solidFill>
              </a:rPr>
              <a:t>can help move or lift heavy objects because the output force is greater than the input force.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work output of a machine can never be greater than the work input</a:t>
            </a:r>
          </a:p>
          <a:p>
            <a:pPr lvl="1"/>
            <a:r>
              <a:rPr lang="en-US" dirty="0" smtClean="0"/>
              <a:t>Some work done by the machine is used to overcome the friction created by the use of the machine.</a:t>
            </a:r>
          </a:p>
          <a:p>
            <a:pPr lvl="1"/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Mechanical Efficiency- </a:t>
            </a:r>
            <a:r>
              <a:rPr lang="en-US" dirty="0" smtClean="0">
                <a:solidFill>
                  <a:srgbClr val="FF0000"/>
                </a:solidFill>
              </a:rPr>
              <a:t>a quantity (usually percent) that measures the ratio of work output to work input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mechanical efficiency = work output/ work input  x 100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Deals with ENERGY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Efficiency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4937760"/>
          </a:xfrm>
        </p:spPr>
        <p:txBody>
          <a:bodyPr/>
          <a:lstStyle/>
          <a:p>
            <a:r>
              <a:rPr lang="en-US" dirty="0" smtClean="0"/>
              <a:t>An ideal machine would have 100% mechanical efficiency</a:t>
            </a:r>
          </a:p>
          <a:p>
            <a:endParaRPr lang="en-US" dirty="0"/>
          </a:p>
          <a:p>
            <a:pPr lvl="1"/>
            <a:r>
              <a:rPr lang="en-US" dirty="0" smtClean="0"/>
              <a:t>They are impossible to built</a:t>
            </a:r>
          </a:p>
          <a:p>
            <a:pPr lvl="1"/>
            <a:endParaRPr lang="en-US" dirty="0"/>
          </a:p>
          <a:p>
            <a:r>
              <a:rPr lang="en-US" dirty="0" smtClean="0"/>
              <a:t>However, there are ways to make machines more efficient</a:t>
            </a:r>
          </a:p>
          <a:p>
            <a:pPr lvl="1"/>
            <a:r>
              <a:rPr lang="en-US" dirty="0" smtClean="0"/>
              <a:t>Such as a train floating on magnets so there is almost no friction or using lubricants such as oil or grease to decrease friction.</a:t>
            </a:r>
            <a:endParaRPr lang="en-US" dirty="0"/>
          </a:p>
        </p:txBody>
      </p:sp>
      <p:pic>
        <p:nvPicPr>
          <p:cNvPr id="1026" name="Picture 2" descr="http://www.magnet.fsu.edu/education/tutorials/magnetacademy/superconductivity101/images/superconductivity-magl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59961"/>
            <a:ext cx="3810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03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 work input</a:t>
            </a:r>
          </a:p>
          <a:p>
            <a:r>
              <a:rPr lang="en-US" dirty="0" smtClean="0"/>
              <a:t>Explain work output</a:t>
            </a:r>
          </a:p>
          <a:p>
            <a:r>
              <a:rPr lang="en-US" dirty="0" smtClean="0"/>
              <a:t>Explain how a ramp makes work easier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mechanical </a:t>
            </a:r>
            <a:r>
              <a:rPr lang="en-US" u="sng" dirty="0" smtClean="0"/>
              <a:t>efficiency</a:t>
            </a:r>
            <a:r>
              <a:rPr lang="en-US" dirty="0" smtClean="0"/>
              <a:t> of a machine whose work input is 100J and work output is 25J?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that you exert 60N on a machine and the machine exerts 120N on another object.  What is the machine’s mechanical </a:t>
            </a:r>
            <a:r>
              <a:rPr lang="en-US" u="sng" dirty="0" smtClean="0"/>
              <a:t>advantage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Machines: making </a:t>
            </a:r>
            <a:r>
              <a:rPr lang="en-US" b="1" dirty="0" smtClean="0">
                <a:solidFill>
                  <a:srgbClr val="FF0000"/>
                </a:solidFill>
              </a:rPr>
              <a:t>work</a:t>
            </a:r>
            <a:r>
              <a:rPr lang="en-US" dirty="0" smtClean="0"/>
              <a:t>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about changing a tire- what tools do you all need?</a:t>
            </a:r>
          </a:p>
          <a:p>
            <a:r>
              <a:rPr lang="en-US" dirty="0" smtClean="0"/>
              <a:t>Think about the amount of work put into using those tools</a:t>
            </a:r>
          </a:p>
          <a:p>
            <a:r>
              <a:rPr lang="en-US" dirty="0" smtClean="0"/>
              <a:t>What if we didn’t have those tools- now how much work would it be?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Machines</a:t>
            </a:r>
            <a:r>
              <a:rPr lang="en-US" dirty="0" smtClean="0"/>
              <a:t> make work easier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Machine</a:t>
            </a:r>
            <a:r>
              <a:rPr lang="en-US" b="1" dirty="0" smtClean="0">
                <a:solidFill>
                  <a:srgbClr val="FF0000"/>
                </a:solidFill>
              </a:rPr>
              <a:t>- a device that makes work easier by changing the size or direction of a force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everyday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schonhoni\Local Settings\Temporary Internet Files\Content.IE5\UL0TL91G\MP90031436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990600"/>
            <a:ext cx="3003550" cy="273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schonhoni\Local Settings\Temporary Internet Files\Content.IE5\MBAR0HOT\MP90041166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81400"/>
            <a:ext cx="3505200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schonhoni\Local Settings\Temporary Internet Files\Content.IE5\UL0TL91G\MP900305795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2016125"/>
            <a:ext cx="3657600" cy="210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3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in, work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open up a can of paint???</a:t>
            </a:r>
          </a:p>
          <a:p>
            <a:pPr lvl="1"/>
            <a:r>
              <a:rPr lang="en-US" dirty="0" smtClean="0"/>
              <a:t>A lever, such as a screwdriver!</a:t>
            </a:r>
          </a:p>
          <a:p>
            <a:pPr lvl="1"/>
            <a:endParaRPr lang="en-US" dirty="0"/>
          </a:p>
          <a:p>
            <a:r>
              <a:rPr lang="en-US" dirty="0" smtClean="0"/>
              <a:t>You place the top of the screwdriver </a:t>
            </a:r>
          </a:p>
          <a:p>
            <a:pPr marL="0" indent="0">
              <a:buNone/>
            </a:pPr>
            <a:r>
              <a:rPr lang="en-US" dirty="0" smtClean="0"/>
              <a:t>   under the edge of the lid and then push </a:t>
            </a:r>
          </a:p>
          <a:p>
            <a:pPr marL="0" indent="0">
              <a:buNone/>
            </a:pPr>
            <a:r>
              <a:rPr lang="en-US" dirty="0" smtClean="0"/>
              <a:t>   down on the screwdriver’s handle.  The </a:t>
            </a:r>
          </a:p>
          <a:p>
            <a:pPr marL="0" indent="0">
              <a:buNone/>
            </a:pPr>
            <a:r>
              <a:rPr lang="en-US" dirty="0" smtClean="0"/>
              <a:t>   tip of the screwdriver lifts the lid as you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push down.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do work on the screwdriver, and the screwdriver does work on the lid</a:t>
            </a:r>
            <a:endParaRPr lang="en-US" dirty="0"/>
          </a:p>
        </p:txBody>
      </p:sp>
      <p:pic>
        <p:nvPicPr>
          <p:cNvPr id="3074" name="Picture 2" descr="C:\Documents and Settings\schonhoni\Local Settings\Temporary Internet Files\Content.IE5\M71BV532\MP9003866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78" y="838200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96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in, work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4937760"/>
          </a:xfrm>
        </p:spPr>
        <p:txBody>
          <a:bodyPr/>
          <a:lstStyle/>
          <a:p>
            <a:r>
              <a:rPr lang="en-US" dirty="0" smtClean="0"/>
              <a:t>Remember, work is done when a force is applied through a distance </a:t>
            </a:r>
          </a:p>
          <a:p>
            <a:pPr lvl="1"/>
            <a:r>
              <a:rPr lang="en-US" dirty="0" smtClean="0"/>
              <a:t>W = F x d</a:t>
            </a:r>
          </a:p>
          <a:p>
            <a:pPr lvl="1"/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Work input- </a:t>
            </a:r>
            <a:r>
              <a:rPr lang="en-US" dirty="0" smtClean="0">
                <a:solidFill>
                  <a:srgbClr val="FF0000"/>
                </a:solidFill>
              </a:rPr>
              <a:t>the work that you </a:t>
            </a:r>
            <a:r>
              <a:rPr lang="en-US" u="sng" dirty="0" smtClean="0">
                <a:solidFill>
                  <a:srgbClr val="0070C0"/>
                </a:solidFill>
              </a:rPr>
              <a:t>do on </a:t>
            </a:r>
            <a:r>
              <a:rPr lang="en-US" dirty="0" smtClean="0">
                <a:solidFill>
                  <a:srgbClr val="FF0000"/>
                </a:solidFill>
              </a:rPr>
              <a:t>a machine</a:t>
            </a:r>
          </a:p>
          <a:p>
            <a:pPr lvl="1"/>
            <a:r>
              <a:rPr lang="en-US" dirty="0" smtClean="0"/>
              <a:t>You apply a force called the </a:t>
            </a:r>
            <a:r>
              <a:rPr lang="en-US" i="1" dirty="0" smtClean="0">
                <a:solidFill>
                  <a:srgbClr val="FF0000"/>
                </a:solidFill>
              </a:rPr>
              <a:t>input force</a:t>
            </a:r>
            <a:r>
              <a:rPr lang="en-US" dirty="0" smtClean="0"/>
              <a:t>, to the machine through a distance</a:t>
            </a:r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Work output- </a:t>
            </a:r>
            <a:r>
              <a:rPr lang="en-US" dirty="0" smtClean="0">
                <a:solidFill>
                  <a:srgbClr val="FF0000"/>
                </a:solidFill>
              </a:rPr>
              <a:t>the work </a:t>
            </a:r>
            <a:r>
              <a:rPr lang="en-US" u="sng" dirty="0">
                <a:solidFill>
                  <a:srgbClr val="0070C0"/>
                </a:solidFill>
              </a:rPr>
              <a:t>done by </a:t>
            </a:r>
            <a:r>
              <a:rPr lang="en-US" dirty="0" smtClean="0">
                <a:solidFill>
                  <a:srgbClr val="FF0000"/>
                </a:solidFill>
              </a:rPr>
              <a:t>the machine on an object</a:t>
            </a:r>
          </a:p>
          <a:p>
            <a:pPr lvl="1"/>
            <a:r>
              <a:rPr lang="en-US" dirty="0" smtClean="0"/>
              <a:t>The machine applies a force, called the </a:t>
            </a:r>
            <a:r>
              <a:rPr lang="en-US" i="1" dirty="0" smtClean="0">
                <a:solidFill>
                  <a:srgbClr val="FF0000"/>
                </a:solidFill>
              </a:rPr>
              <a:t>output force</a:t>
            </a:r>
            <a:r>
              <a:rPr lang="en-US" dirty="0" smtClean="0"/>
              <a:t>, through a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in, work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paintingyourhouse.info/images/5%20opener%20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86189"/>
            <a:ext cx="34671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www.copestylin.com/images/ha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08612">
            <a:off x="5180151" y="2398781"/>
            <a:ext cx="1828800" cy="24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5803900" y="4572000"/>
            <a:ext cx="7620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98433" y="1600200"/>
            <a:ext cx="7620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60433" y="1752600"/>
            <a:ext cx="3090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Output force- </a:t>
            </a:r>
            <a:r>
              <a:rPr lang="en-US" sz="1600" b="1" u="sng" dirty="0" smtClean="0"/>
              <a:t>the tool </a:t>
            </a:r>
            <a:r>
              <a:rPr lang="en-US" sz="1600" b="1" dirty="0" smtClean="0"/>
              <a:t>is doing the work on the can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4343400"/>
            <a:ext cx="15451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Input force</a:t>
            </a:r>
          </a:p>
          <a:p>
            <a:r>
              <a:rPr lang="en-US" sz="1600" b="1" u="sng" dirty="0" smtClean="0"/>
              <a:t>The person </a:t>
            </a:r>
            <a:r>
              <a:rPr lang="en-US" sz="1600" b="1" dirty="0" smtClean="0"/>
              <a:t>is doing work ON the machine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9472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machines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W = F x 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machine can help us </a:t>
            </a:r>
            <a:r>
              <a:rPr lang="en-US" b="1" u="sng" dirty="0" smtClean="0">
                <a:solidFill>
                  <a:srgbClr val="C00000"/>
                </a:solidFill>
              </a:rPr>
              <a:t>decrease the force</a:t>
            </a:r>
            <a:r>
              <a:rPr lang="en-US" dirty="0" smtClean="0">
                <a:solidFill>
                  <a:srgbClr val="C00000"/>
                </a:solidFill>
              </a:rPr>
              <a:t> by increasing the distance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example, a ramp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Or a machine can help us </a:t>
            </a:r>
            <a:r>
              <a:rPr lang="en-US" b="1" u="sng" dirty="0" smtClean="0">
                <a:solidFill>
                  <a:srgbClr val="C00000"/>
                </a:solidFill>
              </a:rPr>
              <a:t>decrease the distance </a:t>
            </a:r>
            <a:r>
              <a:rPr lang="en-US" dirty="0" smtClean="0">
                <a:solidFill>
                  <a:srgbClr val="C00000"/>
                </a:solidFill>
              </a:rPr>
              <a:t>by increasing the force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example, a nutcracker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5122" name="Picture 2" descr="http://i00.i.aliimg.com/photo/v0/315525960/Nut_Peg_Nut_Crac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2943225" cy="219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diyskate.com/img/ramps/kicker_01/kicker_ramp_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486399" y="2590799"/>
            <a:ext cx="2347913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37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machines help</a:t>
            </a:r>
            <a:endParaRPr lang="en-US" dirty="0"/>
          </a:p>
        </p:txBody>
      </p:sp>
      <p:pic>
        <p:nvPicPr>
          <p:cNvPr id="4" name="Picture 2" descr="http://i00.i.aliimg.com/photo/v0/315525960/Nut_Peg_Nut_Crac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2" y="1220926"/>
            <a:ext cx="2244256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school-for-champions.com/science/images/machines_simple-pulle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43360"/>
            <a:ext cx="14859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tatic.freepik.com/free-photo/worker-hammering-clip-art_4116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1371600"/>
            <a:ext cx="1781175" cy="17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visualphotos.com/photo/1x8465596/Opening_Paint_Can_2Y143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67683"/>
            <a:ext cx="2151219" cy="151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24035" y="1371600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nutcracker increases the force but applies it over a shorter distance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483043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simple pulley changes the direction of the input force, but the size of the output force is the same as the input force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90596" y="1143000"/>
            <a:ext cx="15390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hammer decreases the force, but applies it over a greater distance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3200400"/>
            <a:ext cx="152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 screwdriver is used as a lever, it increase the force and decreases the distance over which the force is applied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0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89154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Some machines make work easier than others do because they can increase force more than other machines can.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Mechanical advantage- </a:t>
            </a:r>
            <a:r>
              <a:rPr lang="en-US" dirty="0" smtClean="0">
                <a:solidFill>
                  <a:srgbClr val="FF0000"/>
                </a:solidFill>
              </a:rPr>
              <a:t>number of times the machine multiplies force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compares the input force with the output force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Calculating it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</a:p>
          <a:p>
            <a:pPr marL="274320" lvl="1" indent="0">
              <a:buNone/>
            </a:pPr>
            <a:endParaRPr lang="en-US" sz="2800" dirty="0">
              <a:solidFill>
                <a:srgbClr val="FF0000"/>
              </a:solidFill>
              <a:sym typeface="Wingdings" pitchFamily="2" charset="2"/>
            </a:endParaRPr>
          </a:p>
          <a:p>
            <a:pPr marL="274320" lvl="1" indent="0">
              <a:buNone/>
            </a:pP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Mechanical advantage (MA) = output force / input force</a:t>
            </a:r>
          </a:p>
          <a:p>
            <a:pPr marL="274320" lvl="1" indent="0" algn="ctr">
              <a:buNone/>
            </a:pPr>
            <a:r>
              <a:rPr lang="en-US" sz="2800" dirty="0" smtClean="0">
                <a:solidFill>
                  <a:srgbClr val="7030A0"/>
                </a:solidFill>
                <a:sym typeface="Wingdings" pitchFamily="2" charset="2"/>
              </a:rPr>
              <a:t>Deals with FORCE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6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</TotalTime>
  <Words>632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Work and Machines</vt:lpstr>
      <vt:lpstr>Machines: making work easier</vt:lpstr>
      <vt:lpstr>Some everyday machines</vt:lpstr>
      <vt:lpstr>Work in, work out</vt:lpstr>
      <vt:lpstr>Work in, work out</vt:lpstr>
      <vt:lpstr>Work in, work out</vt:lpstr>
      <vt:lpstr>How machines help</vt:lpstr>
      <vt:lpstr>How machines help</vt:lpstr>
      <vt:lpstr>Mechanical Advantage</vt:lpstr>
      <vt:lpstr>mechanical advantage (MA) = output force / input force </vt:lpstr>
      <vt:lpstr>Mechanical Efficiency</vt:lpstr>
      <vt:lpstr>Perfect Efficiency </vt:lpstr>
      <vt:lpstr>review</vt:lpstr>
    </vt:vector>
  </TitlesOfParts>
  <Company>rrsd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Machines</dc:title>
  <dc:creator>Nicole Schonhoff</dc:creator>
  <cp:lastModifiedBy>Dave Edinger</cp:lastModifiedBy>
  <cp:revision>34</cp:revision>
  <dcterms:created xsi:type="dcterms:W3CDTF">2012-02-10T13:54:03Z</dcterms:created>
  <dcterms:modified xsi:type="dcterms:W3CDTF">2015-03-20T11:23:35Z</dcterms:modified>
</cp:coreProperties>
</file>