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1" r:id="rId15"/>
    <p:sldId id="272"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2" autoAdjust="0"/>
    <p:restoredTop sz="94693" autoAdjust="0"/>
  </p:normalViewPr>
  <p:slideViewPr>
    <p:cSldViewPr>
      <p:cViewPr>
        <p:scale>
          <a:sx n="91" d="100"/>
          <a:sy n="91" d="100"/>
        </p:scale>
        <p:origin x="86" y="11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482C688-C27B-46D1-995A-C119405CC253}" type="slidenum">
              <a:rPr lang="en-US" altLang="en-US"/>
              <a:pPr/>
              <a:t>‹#›</a:t>
            </a:fld>
            <a:endParaRPr lang="en-US" altLang="en-US"/>
          </a:p>
        </p:txBody>
      </p:sp>
    </p:spTree>
    <p:extLst>
      <p:ext uri="{BB962C8B-B14F-4D97-AF65-F5344CB8AC3E}">
        <p14:creationId xmlns:p14="http://schemas.microsoft.com/office/powerpoint/2010/main" val="1772314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75EE4CE-A86E-447C-B9ED-C2D7581D44AE}" type="slidenum">
              <a:rPr lang="en-US" altLang="en-US"/>
              <a:pPr/>
              <a:t>‹#›</a:t>
            </a:fld>
            <a:endParaRPr lang="en-US" altLang="en-US"/>
          </a:p>
        </p:txBody>
      </p:sp>
    </p:spTree>
    <p:extLst>
      <p:ext uri="{BB962C8B-B14F-4D97-AF65-F5344CB8AC3E}">
        <p14:creationId xmlns:p14="http://schemas.microsoft.com/office/powerpoint/2010/main" val="3990866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AAB290F-2D5E-40EB-BA6B-C32502582266}" type="slidenum">
              <a:rPr lang="en-US" altLang="en-US"/>
              <a:pPr/>
              <a:t>‹#›</a:t>
            </a:fld>
            <a:endParaRPr lang="en-US" altLang="en-US"/>
          </a:p>
        </p:txBody>
      </p:sp>
    </p:spTree>
    <p:extLst>
      <p:ext uri="{BB962C8B-B14F-4D97-AF65-F5344CB8AC3E}">
        <p14:creationId xmlns:p14="http://schemas.microsoft.com/office/powerpoint/2010/main" val="720456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3BAE514-99A9-44B6-8210-F4CE50D1E110}" type="slidenum">
              <a:rPr lang="en-US" altLang="en-US"/>
              <a:pPr/>
              <a:t>‹#›</a:t>
            </a:fld>
            <a:endParaRPr lang="en-US" altLang="en-US"/>
          </a:p>
        </p:txBody>
      </p:sp>
    </p:spTree>
    <p:extLst>
      <p:ext uri="{BB962C8B-B14F-4D97-AF65-F5344CB8AC3E}">
        <p14:creationId xmlns:p14="http://schemas.microsoft.com/office/powerpoint/2010/main" val="4159487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A12F31F-9410-4701-88DB-9AF95BBEA0F3}" type="slidenum">
              <a:rPr lang="en-US" altLang="en-US"/>
              <a:pPr/>
              <a:t>‹#›</a:t>
            </a:fld>
            <a:endParaRPr lang="en-US" altLang="en-US"/>
          </a:p>
        </p:txBody>
      </p:sp>
    </p:spTree>
    <p:extLst>
      <p:ext uri="{BB962C8B-B14F-4D97-AF65-F5344CB8AC3E}">
        <p14:creationId xmlns:p14="http://schemas.microsoft.com/office/powerpoint/2010/main" val="2975860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DFEA835-91E6-4A69-9FA2-7542163F9B98}" type="slidenum">
              <a:rPr lang="en-US" altLang="en-US"/>
              <a:pPr/>
              <a:t>‹#›</a:t>
            </a:fld>
            <a:endParaRPr lang="en-US" altLang="en-US"/>
          </a:p>
        </p:txBody>
      </p:sp>
    </p:spTree>
    <p:extLst>
      <p:ext uri="{BB962C8B-B14F-4D97-AF65-F5344CB8AC3E}">
        <p14:creationId xmlns:p14="http://schemas.microsoft.com/office/powerpoint/2010/main" val="3348545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8ADAE2A9-2C15-4E18-8823-28A0DBEF4828}" type="slidenum">
              <a:rPr lang="en-US" altLang="en-US"/>
              <a:pPr/>
              <a:t>‹#›</a:t>
            </a:fld>
            <a:endParaRPr lang="en-US" altLang="en-US"/>
          </a:p>
        </p:txBody>
      </p:sp>
    </p:spTree>
    <p:extLst>
      <p:ext uri="{BB962C8B-B14F-4D97-AF65-F5344CB8AC3E}">
        <p14:creationId xmlns:p14="http://schemas.microsoft.com/office/powerpoint/2010/main" val="98622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E75A8BF5-298F-4DD4-ADFB-FA2132A17CD2}" type="slidenum">
              <a:rPr lang="en-US" altLang="en-US"/>
              <a:pPr/>
              <a:t>‹#›</a:t>
            </a:fld>
            <a:endParaRPr lang="en-US" altLang="en-US"/>
          </a:p>
        </p:txBody>
      </p:sp>
    </p:spTree>
    <p:extLst>
      <p:ext uri="{BB962C8B-B14F-4D97-AF65-F5344CB8AC3E}">
        <p14:creationId xmlns:p14="http://schemas.microsoft.com/office/powerpoint/2010/main" val="915740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80F1DB01-7F9A-4774-B072-67DB94D97DC8}" type="slidenum">
              <a:rPr lang="en-US" altLang="en-US"/>
              <a:pPr/>
              <a:t>‹#›</a:t>
            </a:fld>
            <a:endParaRPr lang="en-US" altLang="en-US"/>
          </a:p>
        </p:txBody>
      </p:sp>
    </p:spTree>
    <p:extLst>
      <p:ext uri="{BB962C8B-B14F-4D97-AF65-F5344CB8AC3E}">
        <p14:creationId xmlns:p14="http://schemas.microsoft.com/office/powerpoint/2010/main" val="3923619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CA77293-18C6-4A32-87C5-CF7049DCCD70}" type="slidenum">
              <a:rPr lang="en-US" altLang="en-US"/>
              <a:pPr/>
              <a:t>‹#›</a:t>
            </a:fld>
            <a:endParaRPr lang="en-US" altLang="en-US"/>
          </a:p>
        </p:txBody>
      </p:sp>
    </p:spTree>
    <p:extLst>
      <p:ext uri="{BB962C8B-B14F-4D97-AF65-F5344CB8AC3E}">
        <p14:creationId xmlns:p14="http://schemas.microsoft.com/office/powerpoint/2010/main" val="3643732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1747320-AA83-4252-BE68-D5A363EB1A70}" type="slidenum">
              <a:rPr lang="en-US" altLang="en-US"/>
              <a:pPr/>
              <a:t>‹#›</a:t>
            </a:fld>
            <a:endParaRPr lang="en-US" altLang="en-US"/>
          </a:p>
        </p:txBody>
      </p:sp>
    </p:spTree>
    <p:extLst>
      <p:ext uri="{BB962C8B-B14F-4D97-AF65-F5344CB8AC3E}">
        <p14:creationId xmlns:p14="http://schemas.microsoft.com/office/powerpoint/2010/main" val="4244089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9077BEC-47A2-414A-9595-4B071245928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rds.yahoo.com/_ylt=A0WTefQlEZJJ1IQA1F2JzbkF;_ylu=X3oDMTBqZWI4bmtmBHBvcwM3NwRzZWMDc3IEdnRpZAM-/SIG=1j9ik2d0r/EXP=1234395813/**http:/images.search.yahoo.com/images/view?back=http%3A%2F%2Fimages.search.yahoo.com%2Fsearch%2Fimages%3Fp%3Drods%2Bof%2Bthe%2Beye%26ni%3D20%26ei%3Dutf-8%26fr%3Dyfp-t-501-s%26xargs%3D0%26pstart%3D1%26b%3D61&amp;w=305&amp;h=135&amp;imgurl=surrealcolor.110mb.com%2FIR_explained_web%2Fcones_rods.jpg&amp;rurl=http%3A%2F%2Fsurrealcolor.110mb.com%2FIR_explained_web%2FIR_explained.htm&amp;size=47.9kB&amp;name=cones_rods.jpg&amp;p=rods+of+the+eye&amp;type=JPG&amp;oid=7332c63c9bf15a9e&amp;no=77&amp;tt=1,469&amp;sigr=11v266fqg&amp;sigi=11mgpohqt&amp;sigb=13iujv0rd" TargetMode="External"/><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wmf"/><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0"/>
            <a:ext cx="7772400" cy="1470025"/>
          </a:xfrm>
        </p:spPr>
        <p:txBody>
          <a:bodyPr/>
          <a:lstStyle/>
          <a:p>
            <a:r>
              <a:rPr lang="en-US" altLang="en-US" sz="8000" b="1" u="sng">
                <a:latin typeface="Maiandra GD" pitchFamily="34" charset="0"/>
              </a:rPr>
              <a:t>The Human Eye</a:t>
            </a:r>
          </a:p>
        </p:txBody>
      </p:sp>
      <p:sp>
        <p:nvSpPr>
          <p:cNvPr id="2051" name="Rectangle 3"/>
          <p:cNvSpPr>
            <a:spLocks noGrp="1" noChangeArrowheads="1"/>
          </p:cNvSpPr>
          <p:nvPr>
            <p:ph type="subTitle" idx="1"/>
          </p:nvPr>
        </p:nvSpPr>
        <p:spPr>
          <a:xfrm>
            <a:off x="0" y="5638800"/>
            <a:ext cx="9144000" cy="1219200"/>
          </a:xfrm>
        </p:spPr>
        <p:txBody>
          <a:bodyPr/>
          <a:lstStyle/>
          <a:p>
            <a:r>
              <a:rPr lang="en-US" altLang="en-US">
                <a:latin typeface="Maiandra GD" pitchFamily="34" charset="0"/>
              </a:rPr>
              <a:t>The eye is about as big as a ping-pong ball and sits in a little hollow area (the eye socket) in the skull.</a:t>
            </a:r>
          </a:p>
        </p:txBody>
      </p:sp>
      <p:pic>
        <p:nvPicPr>
          <p:cNvPr id="2053" name="Picture 5" descr="Image Pre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371600"/>
            <a:ext cx="6553200" cy="42814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 to="" calcmode="lin" valueType="num">
                                      <p:cBhvr>
                                        <p:cTn id="7" dur="1" fill="hold"/>
                                        <p:tgtEl>
                                          <p:spTgt spid="2051">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endParaRPr lang="en-US" altLang="en-US">
              <a:latin typeface="Maiandra GD" pitchFamily="34" charset="0"/>
            </a:endParaRPr>
          </a:p>
        </p:txBody>
      </p:sp>
      <p:sp>
        <p:nvSpPr>
          <p:cNvPr id="14339" name="Rectangle 3"/>
          <p:cNvSpPr>
            <a:spLocks noGrp="1" noChangeArrowheads="1"/>
          </p:cNvSpPr>
          <p:nvPr>
            <p:ph type="body" idx="1"/>
          </p:nvPr>
        </p:nvSpPr>
        <p:spPr/>
        <p:txBody>
          <a:bodyPr/>
          <a:lstStyle/>
          <a:p>
            <a:r>
              <a:rPr lang="en-US" altLang="en-US">
                <a:latin typeface="Maiandra GD" pitchFamily="34" charset="0"/>
              </a:rPr>
              <a:t>In the eye's case, however, the film screen is your retina and the image is upside down.</a:t>
            </a:r>
          </a:p>
          <a:p>
            <a:endParaRPr lang="en-US" altLang="en-US">
              <a:latin typeface="Maiandra GD" pitchFamily="34" charset="0"/>
            </a:endParaRPr>
          </a:p>
        </p:txBody>
      </p:sp>
      <p:pic>
        <p:nvPicPr>
          <p:cNvPr id="14341" name="Picture 5" descr="Eye Emmetr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24200"/>
            <a:ext cx="5943600" cy="3562350"/>
          </a:xfrm>
          <a:prstGeom prst="rect">
            <a:avLst/>
          </a:prstGeom>
          <a:noFill/>
          <a:extLst>
            <a:ext uri="{909E8E84-426E-40DD-AFC4-6F175D3DCCD1}">
              <a14:hiddenFill xmlns:a14="http://schemas.microsoft.com/office/drawing/2010/main">
                <a:solidFill>
                  <a:srgbClr val="FFFFFF"/>
                </a:solidFill>
              </a14:hiddenFill>
            </a:ext>
          </a:extLst>
        </p:spPr>
      </p:pic>
      <p:pic>
        <p:nvPicPr>
          <p:cNvPr id="14343" name="Picture 7" descr="Image P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819400"/>
            <a:ext cx="5105400" cy="3838575"/>
          </a:xfrm>
          <a:prstGeom prst="rect">
            <a:avLst/>
          </a:prstGeom>
          <a:noFill/>
          <a:extLst>
            <a:ext uri="{909E8E84-426E-40DD-AFC4-6F175D3DCCD1}">
              <a14:hiddenFill xmlns:a14="http://schemas.microsoft.com/office/drawing/2010/main">
                <a:solidFill>
                  <a:srgbClr val="FFFFFF"/>
                </a:solidFill>
              </a14:hiddenFill>
            </a:ext>
          </a:extLst>
        </p:spPr>
      </p:pic>
      <p:sp>
        <p:nvSpPr>
          <p:cNvPr id="14344" name="Rectangle 8"/>
          <p:cNvSpPr>
            <a:spLocks noChangeArrowheads="1"/>
          </p:cNvSpPr>
          <p:nvPr/>
        </p:nvSpPr>
        <p:spPr bwMode="auto">
          <a:xfrm>
            <a:off x="457200" y="3505200"/>
            <a:ext cx="2590800" cy="2743200"/>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en-US" sz="2400" b="1">
                <a:solidFill>
                  <a:schemeClr val="bg1"/>
                </a:solidFill>
              </a:rPr>
              <a:t>The lens is a convex lens.</a:t>
            </a:r>
          </a:p>
          <a:p>
            <a:pPr algn="ctr"/>
            <a:r>
              <a:rPr lang="en-US" altLang="en-US">
                <a:solidFill>
                  <a:schemeClr val="bg1"/>
                </a:solidFill>
              </a:rPr>
              <a:t>This causes the light entering the eye to be refracted in a way that causes the rays of light to be focused together.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afterEffect">
                                  <p:stCondLst>
                                    <p:cond delay="0"/>
                                  </p:stCondLst>
                                  <p:childTnLst>
                                    <p:set>
                                      <p:cBhvr>
                                        <p:cTn id="6" dur="1" fill="hold">
                                          <p:stCondLst>
                                            <p:cond delay="0"/>
                                          </p:stCondLst>
                                        </p:cTn>
                                        <p:tgtEl>
                                          <p:spTgt spid="14341"/>
                                        </p:tgtEl>
                                        <p:attrNameLst>
                                          <p:attrName>style.visibility</p:attrName>
                                        </p:attrNameLst>
                                      </p:cBhvr>
                                      <p:to>
                                        <p:strVal val="visible"/>
                                      </p:to>
                                    </p:set>
                                    <p:anim to="" calcmode="lin" valueType="num">
                                      <p:cBhvr>
                                        <p:cTn id="7" dur="1" fill="hold"/>
                                        <p:tgtEl>
                                          <p:spTgt spid="14341"/>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14343"/>
                                        </p:tgtEl>
                                        <p:attrNameLst>
                                          <p:attrName>style.visibility</p:attrName>
                                        </p:attrNameLst>
                                      </p:cBhvr>
                                      <p:to>
                                        <p:strVal val="visible"/>
                                      </p:to>
                                    </p:set>
                                    <p:anim to="" calcmode="lin" valueType="num">
                                      <p:cBhvr>
                                        <p:cTn id="12" dur="1" fill="hold"/>
                                        <p:tgtEl>
                                          <p:spTgt spid="14343"/>
                                        </p:tgtEl>
                                        <p:attrNameLst>
                                          <p:attrName/>
                                        </p:attrNameLst>
                                      </p:cBhvr>
                                    </p:anim>
                                  </p:childTnLst>
                                </p:cTn>
                              </p:par>
                              <p:par>
                                <p:cTn id="13" presetID="24" presetClass="entr" presetSubtype="0" fill="hold" grpId="0" nodeType="withEffect">
                                  <p:stCondLst>
                                    <p:cond delay="0"/>
                                  </p:stCondLst>
                                  <p:childTnLst>
                                    <p:set>
                                      <p:cBhvr>
                                        <p:cTn id="14" dur="1" fill="hold">
                                          <p:stCondLst>
                                            <p:cond delay="0"/>
                                          </p:stCondLst>
                                        </p:cTn>
                                        <p:tgtEl>
                                          <p:spTgt spid="14344"/>
                                        </p:tgtEl>
                                        <p:attrNameLst>
                                          <p:attrName>style.visibility</p:attrName>
                                        </p:attrNameLst>
                                      </p:cBhvr>
                                      <p:to>
                                        <p:strVal val="visible"/>
                                      </p:to>
                                    </p:set>
                                    <p:anim to="" calcmode="lin" valueType="num">
                                      <p:cBhvr>
                                        <p:cTn id="15" dur="1" fill="hold"/>
                                        <p:tgtEl>
                                          <p:spTgt spid="1434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1" name="Picture 7" descr="ro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684463"/>
            <a:ext cx="7620000" cy="4173537"/>
          </a:xfrm>
          <a:prstGeom prst="rect">
            <a:avLst/>
          </a:prstGeom>
          <a:noFill/>
          <a:extLst>
            <a:ext uri="{909E8E84-426E-40DD-AFC4-6F175D3DCCD1}">
              <a14:hiddenFill xmlns:a14="http://schemas.microsoft.com/office/drawing/2010/main">
                <a:solidFill>
                  <a:srgbClr val="FFFFFF"/>
                </a:solidFill>
              </a14:hiddenFill>
            </a:ext>
          </a:extLst>
        </p:spPr>
      </p:pic>
      <p:sp>
        <p:nvSpPr>
          <p:cNvPr id="16386" name="Rectangle 2"/>
          <p:cNvSpPr>
            <a:spLocks noGrp="1" noChangeArrowheads="1"/>
          </p:cNvSpPr>
          <p:nvPr>
            <p:ph type="title"/>
          </p:nvPr>
        </p:nvSpPr>
        <p:spPr/>
        <p:txBody>
          <a:bodyPr/>
          <a:lstStyle/>
          <a:p>
            <a:endParaRPr lang="en-US" altLang="en-US">
              <a:latin typeface="Maiandra GD" pitchFamily="34" charset="0"/>
            </a:endParaRPr>
          </a:p>
        </p:txBody>
      </p:sp>
      <p:sp>
        <p:nvSpPr>
          <p:cNvPr id="16387" name="Rectangle 3"/>
          <p:cNvSpPr>
            <a:spLocks noGrp="1" noChangeArrowheads="1"/>
          </p:cNvSpPr>
          <p:nvPr>
            <p:ph type="body" idx="1"/>
          </p:nvPr>
        </p:nvSpPr>
        <p:spPr>
          <a:xfrm>
            <a:off x="457200" y="304800"/>
            <a:ext cx="8229600" cy="5821363"/>
          </a:xfrm>
        </p:spPr>
        <p:txBody>
          <a:bodyPr/>
          <a:lstStyle/>
          <a:p>
            <a:r>
              <a:rPr lang="en-US" altLang="en-US">
                <a:latin typeface="Maiandra GD" pitchFamily="34" charset="0"/>
              </a:rPr>
              <a:t>The </a:t>
            </a:r>
            <a:r>
              <a:rPr lang="en-US" altLang="en-US" sz="3600" b="1" u="sng">
                <a:latin typeface="Maiandra GD" pitchFamily="34" charset="0"/>
              </a:rPr>
              <a:t>retina</a:t>
            </a:r>
            <a:r>
              <a:rPr lang="en-US" altLang="en-US">
                <a:latin typeface="Maiandra GD" pitchFamily="34" charset="0"/>
              </a:rPr>
              <a:t> uses special cells called </a:t>
            </a:r>
            <a:r>
              <a:rPr lang="en-US" altLang="en-US" b="1">
                <a:latin typeface="Maiandra GD" pitchFamily="34" charset="0"/>
              </a:rPr>
              <a:t>rods</a:t>
            </a:r>
            <a:r>
              <a:rPr lang="en-US" altLang="en-US">
                <a:latin typeface="Maiandra GD" pitchFamily="34" charset="0"/>
              </a:rPr>
              <a:t> and </a:t>
            </a:r>
            <a:r>
              <a:rPr lang="en-US" altLang="en-US" b="1">
                <a:latin typeface="Maiandra GD" pitchFamily="34" charset="0"/>
              </a:rPr>
              <a:t>cones</a:t>
            </a:r>
            <a:r>
              <a:rPr lang="en-US" altLang="en-US">
                <a:latin typeface="Maiandra GD" pitchFamily="34" charset="0"/>
              </a:rPr>
              <a:t> to process light. Just how many rods and cones does your retina have? How about 120 million rods and 7 million cones — in each eye!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endParaRPr lang="en-US" altLang="en-US">
              <a:latin typeface="Maiandra GD" pitchFamily="34" charset="0"/>
            </a:endParaRPr>
          </a:p>
        </p:txBody>
      </p:sp>
      <p:sp>
        <p:nvSpPr>
          <p:cNvPr id="17411" name="Rectangle 3"/>
          <p:cNvSpPr>
            <a:spLocks noGrp="1" noChangeArrowheads="1"/>
          </p:cNvSpPr>
          <p:nvPr>
            <p:ph type="body" idx="1"/>
          </p:nvPr>
        </p:nvSpPr>
        <p:spPr>
          <a:xfrm>
            <a:off x="4572000" y="1600200"/>
            <a:ext cx="4114800" cy="5029200"/>
          </a:xfrm>
        </p:spPr>
        <p:txBody>
          <a:bodyPr/>
          <a:lstStyle/>
          <a:p>
            <a:pPr>
              <a:lnSpc>
                <a:spcPct val="90000"/>
              </a:lnSpc>
            </a:pPr>
            <a:r>
              <a:rPr lang="en-US" altLang="en-US">
                <a:latin typeface="Maiandra GD" pitchFamily="34" charset="0"/>
              </a:rPr>
              <a:t>Rods see in black, white, and shades of gray and tell us the form or shape that something has. </a:t>
            </a:r>
          </a:p>
          <a:p>
            <a:pPr>
              <a:lnSpc>
                <a:spcPct val="90000"/>
              </a:lnSpc>
            </a:pPr>
            <a:r>
              <a:rPr lang="en-US" altLang="en-US">
                <a:latin typeface="Maiandra GD" pitchFamily="34" charset="0"/>
              </a:rPr>
              <a:t>Rods can't tell the difference between colors, but they are super-sensitive, allowing us to see when it's very dark.</a:t>
            </a:r>
          </a:p>
        </p:txBody>
      </p:sp>
      <p:pic>
        <p:nvPicPr>
          <p:cNvPr id="17412" name="Picture 4" descr="Image Pre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43000"/>
            <a:ext cx="3605213" cy="3962400"/>
          </a:xfrm>
          <a:prstGeom prst="rect">
            <a:avLst/>
          </a:prstGeom>
          <a:noFill/>
          <a:extLst>
            <a:ext uri="{909E8E84-426E-40DD-AFC4-6F175D3DCCD1}">
              <a14:hiddenFill xmlns:a14="http://schemas.microsoft.com/office/drawing/2010/main">
                <a:solidFill>
                  <a:srgbClr val="FFFFFF"/>
                </a:solidFill>
              </a14:hiddenFill>
            </a:ext>
          </a:extLst>
        </p:spPr>
      </p:pic>
      <p:sp>
        <p:nvSpPr>
          <p:cNvPr id="17413" name="AutoShape 5"/>
          <p:cNvSpPr>
            <a:spLocks noChangeArrowheads="1"/>
          </p:cNvSpPr>
          <p:nvPr/>
        </p:nvSpPr>
        <p:spPr bwMode="auto">
          <a:xfrm rot="-2297042">
            <a:off x="1447800" y="990600"/>
            <a:ext cx="1143000" cy="609600"/>
          </a:xfrm>
          <a:prstGeom prst="leftArrow">
            <a:avLst>
              <a:gd name="adj1" fmla="val 50000"/>
              <a:gd name="adj2" fmla="val 4687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4" name="AutoShape 6"/>
          <p:cNvSpPr>
            <a:spLocks noChangeArrowheads="1"/>
          </p:cNvSpPr>
          <p:nvPr/>
        </p:nvSpPr>
        <p:spPr bwMode="auto">
          <a:xfrm rot="-2297042">
            <a:off x="2743200" y="1143000"/>
            <a:ext cx="1143000" cy="609600"/>
          </a:xfrm>
          <a:prstGeom prst="leftArrow">
            <a:avLst>
              <a:gd name="adj1" fmla="val 50000"/>
              <a:gd name="adj2" fmla="val 4687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7418" name="Picture 10" descr="Go to fullsize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953000"/>
            <a:ext cx="4343400" cy="190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to="" calcmode="lin" valueType="num">
                                      <p:cBhvr>
                                        <p:cTn id="7" dur="1" fill="hold"/>
                                        <p:tgtEl>
                                          <p:spTgt spid="17411">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 to="" calcmode="lin" valueType="num">
                                      <p:cBhvr>
                                        <p:cTn id="12" dur="1" fill="hold"/>
                                        <p:tgtEl>
                                          <p:spTgt spid="17411">
                                            <p:txEl>
                                              <p:pRg st="1" end="1"/>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17418"/>
                                        </p:tgtEl>
                                        <p:attrNameLst>
                                          <p:attrName>style.visibility</p:attrName>
                                        </p:attrNameLst>
                                      </p:cBhvr>
                                      <p:to>
                                        <p:strVal val="visible"/>
                                      </p:to>
                                    </p:set>
                                    <p:anim to="" calcmode="lin" valueType="num">
                                      <p:cBhvr>
                                        <p:cTn id="15" dur="1" fill="hold"/>
                                        <p:tgtEl>
                                          <p:spTgt spid="1741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457200" y="304800"/>
            <a:ext cx="8382000" cy="3810000"/>
          </a:xfrm>
        </p:spPr>
        <p:txBody>
          <a:bodyPr/>
          <a:lstStyle/>
          <a:p>
            <a:pPr>
              <a:lnSpc>
                <a:spcPct val="80000"/>
              </a:lnSpc>
            </a:pPr>
            <a:r>
              <a:rPr lang="en-US" altLang="en-US" sz="2800">
                <a:latin typeface="Maiandra GD" pitchFamily="34" charset="0"/>
              </a:rPr>
              <a:t>Cones sense color and they need more light than rods to work well. </a:t>
            </a:r>
          </a:p>
          <a:p>
            <a:pPr lvl="1">
              <a:lnSpc>
                <a:spcPct val="80000"/>
              </a:lnSpc>
            </a:pPr>
            <a:r>
              <a:rPr lang="en-US" altLang="en-US" sz="2400">
                <a:latin typeface="Maiandra GD" pitchFamily="34" charset="0"/>
              </a:rPr>
              <a:t>Cones are most helpful in normal or bright light. </a:t>
            </a:r>
          </a:p>
          <a:p>
            <a:pPr>
              <a:lnSpc>
                <a:spcPct val="80000"/>
              </a:lnSpc>
            </a:pPr>
            <a:r>
              <a:rPr lang="en-US" altLang="en-US" sz="2800">
                <a:latin typeface="Maiandra GD" pitchFamily="34" charset="0"/>
              </a:rPr>
              <a:t>The retina has three types of cones. </a:t>
            </a:r>
          </a:p>
          <a:p>
            <a:pPr lvl="1">
              <a:lnSpc>
                <a:spcPct val="80000"/>
              </a:lnSpc>
            </a:pPr>
            <a:r>
              <a:rPr lang="en-US" altLang="en-US" sz="2400">
                <a:latin typeface="Maiandra GD" pitchFamily="34" charset="0"/>
              </a:rPr>
              <a:t>Each cone type is sensitive to one of three different colors — red, green, or blue — to help you see different ranges of color. </a:t>
            </a:r>
          </a:p>
          <a:p>
            <a:pPr>
              <a:lnSpc>
                <a:spcPct val="80000"/>
              </a:lnSpc>
            </a:pPr>
            <a:r>
              <a:rPr lang="en-US" altLang="en-US" sz="2800">
                <a:latin typeface="Maiandra GD" pitchFamily="34" charset="0"/>
              </a:rPr>
              <a:t>Together, these cones can sense combinations of light waves that enable our eyes to see millions of colors.</a:t>
            </a:r>
          </a:p>
        </p:txBody>
      </p:sp>
      <p:pic>
        <p:nvPicPr>
          <p:cNvPr id="18437" name="Picture 5" descr="Image Pre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084638"/>
            <a:ext cx="4572000" cy="2773362"/>
          </a:xfrm>
          <a:prstGeom prst="rect">
            <a:avLst/>
          </a:prstGeom>
          <a:noFill/>
          <a:extLst>
            <a:ext uri="{909E8E84-426E-40DD-AFC4-6F175D3DCCD1}">
              <a14:hiddenFill xmlns:a14="http://schemas.microsoft.com/office/drawing/2010/main">
                <a:solidFill>
                  <a:srgbClr val="FFFFFF"/>
                </a:solidFill>
              </a14:hiddenFill>
            </a:ext>
          </a:extLst>
        </p:spPr>
      </p:pic>
      <p:pic>
        <p:nvPicPr>
          <p:cNvPr id="18439" name="Picture 7" descr="Image P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038600"/>
            <a:ext cx="2565400" cy="2819400"/>
          </a:xfrm>
          <a:prstGeom prst="rect">
            <a:avLst/>
          </a:prstGeom>
          <a:noFill/>
          <a:extLst>
            <a:ext uri="{909E8E84-426E-40DD-AFC4-6F175D3DCCD1}">
              <a14:hiddenFill xmlns:a14="http://schemas.microsoft.com/office/drawing/2010/main">
                <a:solidFill>
                  <a:srgbClr val="FFFFFF"/>
                </a:solidFill>
              </a14:hiddenFill>
            </a:ext>
          </a:extLst>
        </p:spPr>
      </p:pic>
      <p:sp>
        <p:nvSpPr>
          <p:cNvPr id="18440" name="AutoShape 8"/>
          <p:cNvSpPr>
            <a:spLocks noChangeArrowheads="1"/>
          </p:cNvSpPr>
          <p:nvPr/>
        </p:nvSpPr>
        <p:spPr bwMode="auto">
          <a:xfrm rot="-902783">
            <a:off x="3124200" y="4648200"/>
            <a:ext cx="1143000" cy="609600"/>
          </a:xfrm>
          <a:prstGeom prst="leftArrow">
            <a:avLst>
              <a:gd name="adj1" fmla="val 50000"/>
              <a:gd name="adj2" fmla="val 4687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41" name="AutoShape 9"/>
          <p:cNvSpPr>
            <a:spLocks noChangeArrowheads="1"/>
          </p:cNvSpPr>
          <p:nvPr/>
        </p:nvSpPr>
        <p:spPr bwMode="auto">
          <a:xfrm rot="-2297042">
            <a:off x="2286000" y="4038600"/>
            <a:ext cx="1143000" cy="609600"/>
          </a:xfrm>
          <a:prstGeom prst="leftArrow">
            <a:avLst>
              <a:gd name="adj1" fmla="val 50000"/>
              <a:gd name="adj2" fmla="val 4687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to="" calcmode="lin" valueType="num">
                                      <p:cBhvr>
                                        <p:cTn id="7" dur="1" fill="hold"/>
                                        <p:tgtEl>
                                          <p:spTgt spid="18435">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8435">
                                            <p:txEl>
                                              <p:pRg st="1" end="1"/>
                                            </p:txEl>
                                          </p:spTgt>
                                        </p:tgtEl>
                                        <p:attrNameLst>
                                          <p:attrName>style.visibility</p:attrName>
                                        </p:attrNameLst>
                                      </p:cBhvr>
                                      <p:to>
                                        <p:strVal val="visible"/>
                                      </p:to>
                                    </p:set>
                                    <p:anim to="" calcmode="lin" valueType="num">
                                      <p:cBhvr>
                                        <p:cTn id="10" dur="1" fill="hold"/>
                                        <p:tgtEl>
                                          <p:spTgt spid="18435">
                                            <p:txEl>
                                              <p:pRg st="1" end="1"/>
                                            </p:txEl>
                                          </p:spTgt>
                                        </p:tgtEl>
                                        <p:attrNameLst>
                                          <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4" presetClass="entr" presetSubtype="0" fill="hold"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anim to="" calcmode="lin" valueType="num">
                                      <p:cBhvr>
                                        <p:cTn id="15" dur="1" fill="hold"/>
                                        <p:tgtEl>
                                          <p:spTgt spid="18435">
                                            <p:txEl>
                                              <p:pRg st="2" end="2"/>
                                            </p:txEl>
                                          </p:spTgt>
                                        </p:tgtEl>
                                        <p:attrNameLst>
                                          <p:attrName/>
                                        </p:attrNameLst>
                                      </p:cBhvr>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4" presetClass="entr" presetSubtype="0" fill="hold" nodeType="clickEffect">
                                  <p:stCondLst>
                                    <p:cond delay="0"/>
                                  </p:stCondLst>
                                  <p:childTnLst>
                                    <p:set>
                                      <p:cBhvr>
                                        <p:cTn id="19" dur="1" fill="hold">
                                          <p:stCondLst>
                                            <p:cond delay="0"/>
                                          </p:stCondLst>
                                        </p:cTn>
                                        <p:tgtEl>
                                          <p:spTgt spid="18435">
                                            <p:txEl>
                                              <p:pRg st="3" end="3"/>
                                            </p:txEl>
                                          </p:spTgt>
                                        </p:tgtEl>
                                        <p:attrNameLst>
                                          <p:attrName>style.visibility</p:attrName>
                                        </p:attrNameLst>
                                      </p:cBhvr>
                                      <p:to>
                                        <p:strVal val="visible"/>
                                      </p:to>
                                    </p:set>
                                    <p:anim to="" calcmode="lin" valueType="num">
                                      <p:cBhvr>
                                        <p:cTn id="20" dur="1" fill="hold"/>
                                        <p:tgtEl>
                                          <p:spTgt spid="18435">
                                            <p:txEl>
                                              <p:pRg st="3" end="3"/>
                                            </p:txEl>
                                          </p:spTgt>
                                        </p:tgtEl>
                                        <p:attrNameLst>
                                          <p:attrName/>
                                        </p:attrNameLst>
                                      </p:cBhvr>
                                    </p:anim>
                                  </p:childTnLst>
                                </p:cTn>
                              </p:par>
                              <p:par>
                                <p:cTn id="21" presetID="24" presetClass="entr" presetSubtype="0" fill="hold" nodeType="withEffect">
                                  <p:stCondLst>
                                    <p:cond delay="0"/>
                                  </p:stCondLst>
                                  <p:childTnLst>
                                    <p:set>
                                      <p:cBhvr>
                                        <p:cTn id="22" dur="1" fill="hold">
                                          <p:stCondLst>
                                            <p:cond delay="0"/>
                                          </p:stCondLst>
                                        </p:cTn>
                                        <p:tgtEl>
                                          <p:spTgt spid="18437"/>
                                        </p:tgtEl>
                                        <p:attrNameLst>
                                          <p:attrName>style.visibility</p:attrName>
                                        </p:attrNameLst>
                                      </p:cBhvr>
                                      <p:to>
                                        <p:strVal val="visible"/>
                                      </p:to>
                                    </p:set>
                                    <p:anim to="" calcmode="lin" valueType="num">
                                      <p:cBhvr>
                                        <p:cTn id="23" dur="1" fill="hold"/>
                                        <p:tgtEl>
                                          <p:spTgt spid="18437"/>
                                        </p:tgtEl>
                                        <p:attrNameLst>
                                          <p:attrName/>
                                        </p:attrNameLst>
                                      </p:cBhvr>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4" presetClass="entr" presetSubtype="0" fill="hold" nodeType="clickEffect">
                                  <p:stCondLst>
                                    <p:cond delay="0"/>
                                  </p:stCondLst>
                                  <p:childTnLst>
                                    <p:set>
                                      <p:cBhvr>
                                        <p:cTn id="27" dur="1" fill="hold">
                                          <p:stCondLst>
                                            <p:cond delay="0"/>
                                          </p:stCondLst>
                                        </p:cTn>
                                        <p:tgtEl>
                                          <p:spTgt spid="18435">
                                            <p:txEl>
                                              <p:pRg st="4" end="4"/>
                                            </p:txEl>
                                          </p:spTgt>
                                        </p:tgtEl>
                                        <p:attrNameLst>
                                          <p:attrName>style.visibility</p:attrName>
                                        </p:attrNameLst>
                                      </p:cBhvr>
                                      <p:to>
                                        <p:strVal val="visible"/>
                                      </p:to>
                                    </p:set>
                                    <p:anim to="" calcmode="lin" valueType="num">
                                      <p:cBhvr>
                                        <p:cTn id="28" dur="1" fill="hold"/>
                                        <p:tgtEl>
                                          <p:spTgt spid="18435">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sz="5400" b="1">
                <a:latin typeface="Maiandra GD" pitchFamily="34" charset="0"/>
              </a:rPr>
              <a:t>The Optic Nerve</a:t>
            </a:r>
          </a:p>
        </p:txBody>
      </p:sp>
      <p:sp>
        <p:nvSpPr>
          <p:cNvPr id="20483" name="Rectangle 3"/>
          <p:cNvSpPr>
            <a:spLocks noGrp="1" noChangeArrowheads="1"/>
          </p:cNvSpPr>
          <p:nvPr>
            <p:ph type="body" idx="1"/>
          </p:nvPr>
        </p:nvSpPr>
        <p:spPr>
          <a:xfrm>
            <a:off x="457200" y="1600200"/>
            <a:ext cx="4191000" cy="4876800"/>
          </a:xfrm>
        </p:spPr>
        <p:txBody>
          <a:bodyPr/>
          <a:lstStyle/>
          <a:p>
            <a:pPr>
              <a:lnSpc>
                <a:spcPct val="80000"/>
              </a:lnSpc>
            </a:pPr>
            <a:r>
              <a:rPr lang="en-US" altLang="en-US" sz="2800">
                <a:latin typeface="Maiandra GD" pitchFamily="34" charset="0"/>
              </a:rPr>
              <a:t>Think of the optic nerve as the great messenger in the back of your eye. </a:t>
            </a:r>
          </a:p>
          <a:p>
            <a:pPr>
              <a:lnSpc>
                <a:spcPct val="80000"/>
              </a:lnSpc>
            </a:pPr>
            <a:r>
              <a:rPr lang="en-US" altLang="en-US" sz="2800">
                <a:latin typeface="Maiandra GD" pitchFamily="34" charset="0"/>
              </a:rPr>
              <a:t>The rods and cones of the retina change the colors and shapes you see into millions of nerve messages. </a:t>
            </a:r>
          </a:p>
          <a:p>
            <a:pPr>
              <a:lnSpc>
                <a:spcPct val="80000"/>
              </a:lnSpc>
            </a:pPr>
            <a:r>
              <a:rPr lang="en-US" altLang="en-US" sz="2800">
                <a:latin typeface="Maiandra GD" pitchFamily="34" charset="0"/>
              </a:rPr>
              <a:t>Then, the optic nerve carries those messages from the eye to the brain! </a:t>
            </a:r>
          </a:p>
        </p:txBody>
      </p:sp>
      <p:pic>
        <p:nvPicPr>
          <p:cNvPr id="20485" name="Picture 5" descr="Image Pre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828800"/>
            <a:ext cx="4724400" cy="3578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to="" calcmode="lin" valueType="num">
                                      <p:cBhvr>
                                        <p:cTn id="7" dur="1" fill="hold"/>
                                        <p:tgtEl>
                                          <p:spTgt spid="2048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 to="" calcmode="lin" valueType="num">
                                      <p:cBhvr>
                                        <p:cTn id="12" dur="1" fill="hold"/>
                                        <p:tgtEl>
                                          <p:spTgt spid="20483">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 to="" calcmode="lin" valueType="num">
                                      <p:cBhvr>
                                        <p:cTn id="17" dur="1" fill="hold"/>
                                        <p:tgtEl>
                                          <p:spTgt spid="2048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endParaRPr lang="en-US" altLang="en-US"/>
          </a:p>
        </p:txBody>
      </p:sp>
      <p:sp>
        <p:nvSpPr>
          <p:cNvPr id="21507" name="Rectangle 3"/>
          <p:cNvSpPr>
            <a:spLocks noGrp="1" noChangeArrowheads="1"/>
          </p:cNvSpPr>
          <p:nvPr>
            <p:ph type="body" idx="1"/>
          </p:nvPr>
        </p:nvSpPr>
        <p:spPr>
          <a:xfrm>
            <a:off x="457200" y="533400"/>
            <a:ext cx="4114800" cy="6019800"/>
          </a:xfrm>
        </p:spPr>
        <p:txBody>
          <a:bodyPr/>
          <a:lstStyle/>
          <a:p>
            <a:pPr>
              <a:lnSpc>
                <a:spcPct val="90000"/>
              </a:lnSpc>
            </a:pPr>
            <a:r>
              <a:rPr lang="en-US" altLang="en-US" sz="2800">
                <a:latin typeface="Maiandra GD" pitchFamily="34" charset="0"/>
              </a:rPr>
              <a:t>The optic nerve serves as a high-speed telephone line connecting the eye to the brain. </a:t>
            </a:r>
          </a:p>
          <a:p>
            <a:pPr>
              <a:lnSpc>
                <a:spcPct val="90000"/>
              </a:lnSpc>
            </a:pPr>
            <a:r>
              <a:rPr lang="en-US" altLang="en-US" sz="2800">
                <a:latin typeface="Maiandra GD" pitchFamily="34" charset="0"/>
              </a:rPr>
              <a:t>When you see an image, your eye "telephones" your brain with a report on what you are seeing so the brain can translate that report into "cat," "apple," or "bicycle," or whatever the case may be.</a:t>
            </a:r>
          </a:p>
          <a:p>
            <a:pPr>
              <a:lnSpc>
                <a:spcPct val="90000"/>
              </a:lnSpc>
            </a:pPr>
            <a:endParaRPr lang="en-US" altLang="en-US" sz="2800"/>
          </a:p>
        </p:txBody>
      </p:sp>
      <p:pic>
        <p:nvPicPr>
          <p:cNvPr id="21512" name="Picture 8" descr="Image Pre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28600"/>
            <a:ext cx="3714750" cy="4038600"/>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MCj023060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5160963"/>
            <a:ext cx="2525713" cy="1697037"/>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MCj0434734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4114800"/>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descr="MCBD05199_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1000" y="5884863"/>
            <a:ext cx="1143000" cy="9731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to="" calcmode="lin" valueType="num">
                                      <p:cBhvr>
                                        <p:cTn id="7" dur="1" fill="hold"/>
                                        <p:tgtEl>
                                          <p:spTgt spid="21507">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21513"/>
                                        </p:tgtEl>
                                        <p:attrNameLst>
                                          <p:attrName>style.visibility</p:attrName>
                                        </p:attrNameLst>
                                      </p:cBhvr>
                                      <p:to>
                                        <p:strVal val="visible"/>
                                      </p:to>
                                    </p:set>
                                    <p:anim to="" calcmode="lin" valueType="num">
                                      <p:cBhvr>
                                        <p:cTn id="12" dur="1" fill="hold"/>
                                        <p:tgtEl>
                                          <p:spTgt spid="21513"/>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21514"/>
                                        </p:tgtEl>
                                        <p:attrNameLst>
                                          <p:attrName>style.visibility</p:attrName>
                                        </p:attrNameLst>
                                      </p:cBhvr>
                                      <p:to>
                                        <p:strVal val="visible"/>
                                      </p:to>
                                    </p:set>
                                    <p:anim to="" calcmode="lin" valueType="num">
                                      <p:cBhvr>
                                        <p:cTn id="15" dur="1" fill="hold"/>
                                        <p:tgtEl>
                                          <p:spTgt spid="21514"/>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21515"/>
                                        </p:tgtEl>
                                        <p:attrNameLst>
                                          <p:attrName>style.visibility</p:attrName>
                                        </p:attrNameLst>
                                      </p:cBhvr>
                                      <p:to>
                                        <p:strVal val="visible"/>
                                      </p:to>
                                    </p:set>
                                    <p:anim to="" calcmode="lin" valueType="num">
                                      <p:cBhvr>
                                        <p:cTn id="18" dur="1" fill="hold"/>
                                        <p:tgtEl>
                                          <p:spTgt spid="21515"/>
                                        </p:tgtEl>
                                        <p:attrNameLst>
                                          <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4" presetClass="entr" presetSubtype="0" fill="hold" nodeType="clickEffect">
                                  <p:stCondLst>
                                    <p:cond delay="0"/>
                                  </p:stCondLst>
                                  <p:childTnLst>
                                    <p:set>
                                      <p:cBhvr>
                                        <p:cTn id="22" dur="1" fill="hold">
                                          <p:stCondLst>
                                            <p:cond delay="0"/>
                                          </p:stCondLst>
                                        </p:cTn>
                                        <p:tgtEl>
                                          <p:spTgt spid="21507">
                                            <p:txEl>
                                              <p:pRg st="1" end="1"/>
                                            </p:txEl>
                                          </p:spTgt>
                                        </p:tgtEl>
                                        <p:attrNameLst>
                                          <p:attrName>style.visibility</p:attrName>
                                        </p:attrNameLst>
                                      </p:cBhvr>
                                      <p:to>
                                        <p:strVal val="visible"/>
                                      </p:to>
                                    </p:set>
                                    <p:anim to="" calcmode="lin" valueType="num">
                                      <p:cBhvr>
                                        <p:cTn id="23" dur="1" fill="hold"/>
                                        <p:tgtEl>
                                          <p:spTgt spid="21507">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a:xfrm>
            <a:off x="685800" y="0"/>
            <a:ext cx="4038600" cy="1143000"/>
          </a:xfrm>
        </p:spPr>
        <p:txBody>
          <a:bodyPr/>
          <a:lstStyle/>
          <a:p>
            <a:r>
              <a:rPr lang="en-US" altLang="en-US" sz="5400" b="1">
                <a:latin typeface="Maiandra GD" pitchFamily="34" charset="0"/>
              </a:rPr>
              <a:t>The Eyelid</a:t>
            </a:r>
          </a:p>
        </p:txBody>
      </p:sp>
      <p:sp>
        <p:nvSpPr>
          <p:cNvPr id="3077" name="Rectangle 5"/>
          <p:cNvSpPr>
            <a:spLocks noGrp="1" noChangeArrowheads="1"/>
          </p:cNvSpPr>
          <p:nvPr>
            <p:ph type="body" sz="half" idx="1"/>
          </p:nvPr>
        </p:nvSpPr>
        <p:spPr>
          <a:xfrm>
            <a:off x="457200" y="1295400"/>
            <a:ext cx="4800600" cy="5257800"/>
          </a:xfrm>
        </p:spPr>
        <p:txBody>
          <a:bodyPr/>
          <a:lstStyle/>
          <a:p>
            <a:r>
              <a:rPr lang="en-US" altLang="en-US">
                <a:latin typeface="Maiandra GD" pitchFamily="34" charset="0"/>
              </a:rPr>
              <a:t>The eyelid protects the front part of the eye. </a:t>
            </a:r>
          </a:p>
          <a:p>
            <a:r>
              <a:rPr lang="en-US" altLang="en-US">
                <a:latin typeface="Maiandra GD" pitchFamily="34" charset="0"/>
              </a:rPr>
              <a:t>The lid helps keep the eye clean and moist by opening and shutting several times a minute. </a:t>
            </a:r>
          </a:p>
          <a:p>
            <a:pPr lvl="1"/>
            <a:r>
              <a:rPr lang="en-US" altLang="en-US" b="1">
                <a:latin typeface="Maiandra GD" pitchFamily="34" charset="0"/>
              </a:rPr>
              <a:t>Blinking</a:t>
            </a:r>
            <a:r>
              <a:rPr lang="en-US" altLang="en-US">
                <a:latin typeface="Maiandra GD" pitchFamily="34" charset="0"/>
              </a:rPr>
              <a:t> - both a voluntary and involuntary action, meaning you can blink whenever you want to, but it also happens without you even thinking about it.</a:t>
            </a:r>
          </a:p>
        </p:txBody>
      </p:sp>
      <p:pic>
        <p:nvPicPr>
          <p:cNvPr id="3080" name="Picture 8" descr="Image Pre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5425" y="0"/>
            <a:ext cx="3838575"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3077">
                                            <p:txEl>
                                              <p:pRg st="0" end="0"/>
                                            </p:txEl>
                                          </p:spTgt>
                                        </p:tgtEl>
                                        <p:attrNameLst>
                                          <p:attrName>style.visibility</p:attrName>
                                        </p:attrNameLst>
                                      </p:cBhvr>
                                      <p:to>
                                        <p:strVal val="visible"/>
                                      </p:to>
                                    </p:set>
                                    <p:anim to="" calcmode="lin" valueType="num">
                                      <p:cBhvr>
                                        <p:cTn id="7" dur="1" fill="hold"/>
                                        <p:tgtEl>
                                          <p:spTgt spid="3077">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3077">
                                            <p:txEl>
                                              <p:pRg st="1" end="1"/>
                                            </p:txEl>
                                          </p:spTgt>
                                        </p:tgtEl>
                                        <p:attrNameLst>
                                          <p:attrName>style.visibility</p:attrName>
                                        </p:attrNameLst>
                                      </p:cBhvr>
                                      <p:to>
                                        <p:strVal val="visible"/>
                                      </p:to>
                                    </p:set>
                                    <p:anim to="" calcmode="lin" valueType="num">
                                      <p:cBhvr>
                                        <p:cTn id="12" dur="1" fill="hold"/>
                                        <p:tgtEl>
                                          <p:spTgt spid="3077">
                                            <p:txEl>
                                              <p:pRg st="1" end="1"/>
                                            </p:txEl>
                                          </p:spTgt>
                                        </p:tgtEl>
                                        <p:attrNameLst>
                                          <p:attrName/>
                                        </p:attrNameLst>
                                      </p:cBhvr>
                                    </p:anim>
                                  </p:childTnLst>
                                </p:cTn>
                              </p:par>
                            </p:childTnLst>
                          </p:cTn>
                        </p:par>
                        <p:par>
                          <p:cTn id="13" fill="hold" nodeType="afterGroup">
                            <p:stCondLst>
                              <p:cond delay="0"/>
                            </p:stCondLst>
                            <p:childTnLst>
                              <p:par>
                                <p:cTn id="14" presetID="24" presetClass="entr" presetSubtype="0" fill="hold" nodeType="afterEffect">
                                  <p:stCondLst>
                                    <p:cond delay="0"/>
                                  </p:stCondLst>
                                  <p:childTnLst>
                                    <p:set>
                                      <p:cBhvr>
                                        <p:cTn id="15" dur="1" fill="hold">
                                          <p:stCondLst>
                                            <p:cond delay="0"/>
                                          </p:stCondLst>
                                        </p:cTn>
                                        <p:tgtEl>
                                          <p:spTgt spid="3077">
                                            <p:txEl>
                                              <p:pRg st="2" end="2"/>
                                            </p:txEl>
                                          </p:spTgt>
                                        </p:tgtEl>
                                        <p:attrNameLst>
                                          <p:attrName>style.visibility</p:attrName>
                                        </p:attrNameLst>
                                      </p:cBhvr>
                                      <p:to>
                                        <p:strVal val="visible"/>
                                      </p:to>
                                    </p:set>
                                    <p:anim to="" calcmode="lin" valueType="num">
                                      <p:cBhvr>
                                        <p:cTn id="16" dur="1" fill="hold"/>
                                        <p:tgtEl>
                                          <p:spTgt spid="3077">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Image Pre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447800"/>
            <a:ext cx="4191000" cy="3435350"/>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p:txBody>
          <a:bodyPr/>
          <a:lstStyle/>
          <a:p>
            <a:r>
              <a:rPr lang="en-US" altLang="en-US" sz="3600">
                <a:latin typeface="Maiandra GD" pitchFamily="34" charset="0"/>
              </a:rPr>
              <a:t>The eyelid also has great reflexes, which are automatic body responses, that protect the eye.</a:t>
            </a:r>
          </a:p>
        </p:txBody>
      </p:sp>
      <p:sp>
        <p:nvSpPr>
          <p:cNvPr id="6147" name="Rectangle 3"/>
          <p:cNvSpPr>
            <a:spLocks noGrp="1" noChangeArrowheads="1"/>
          </p:cNvSpPr>
          <p:nvPr>
            <p:ph type="body" sz="half" idx="1"/>
          </p:nvPr>
        </p:nvSpPr>
        <p:spPr>
          <a:xfrm>
            <a:off x="457200" y="1905000"/>
            <a:ext cx="4038600" cy="4525963"/>
          </a:xfrm>
        </p:spPr>
        <p:txBody>
          <a:bodyPr/>
          <a:lstStyle/>
          <a:p>
            <a:r>
              <a:rPr lang="en-US" altLang="en-US" sz="2400">
                <a:latin typeface="Maiandra GD" pitchFamily="34" charset="0"/>
              </a:rPr>
              <a:t>When you step into bright light, for example, the eyelids squeeze together tightly to protect your eyes until they can adjust to the light. </a:t>
            </a:r>
          </a:p>
          <a:p>
            <a:r>
              <a:rPr lang="en-US" altLang="en-US" sz="2400">
                <a:latin typeface="Maiandra GD" pitchFamily="34" charset="0"/>
              </a:rPr>
              <a:t>And if someone jumps out at you, your eyes will blink. </a:t>
            </a:r>
          </a:p>
          <a:p>
            <a:pPr lvl="1"/>
            <a:r>
              <a:rPr lang="en-US" altLang="en-US" sz="2000">
                <a:latin typeface="Maiandra GD" pitchFamily="34" charset="0"/>
              </a:rPr>
              <a:t>Your eyelids shut automatically to protect the eye from possible danger.</a:t>
            </a:r>
          </a:p>
        </p:txBody>
      </p:sp>
      <p:sp>
        <p:nvSpPr>
          <p:cNvPr id="6148" name="Rectangle 4"/>
          <p:cNvSpPr>
            <a:spLocks noGrp="1" noChangeArrowheads="1"/>
          </p:cNvSpPr>
          <p:nvPr>
            <p:ph type="body" sz="half" idx="2"/>
          </p:nvPr>
        </p:nvSpPr>
        <p:spPr>
          <a:xfrm>
            <a:off x="4876800" y="4922838"/>
            <a:ext cx="4038600" cy="1935162"/>
          </a:xfrm>
        </p:spPr>
        <p:txBody>
          <a:bodyPr/>
          <a:lstStyle/>
          <a:p>
            <a:pPr lvl="1"/>
            <a:r>
              <a:rPr lang="en-US" altLang="en-US" sz="2000">
                <a:latin typeface="Maiandra GD" pitchFamily="34" charset="0"/>
              </a:rPr>
              <a:t>Don't forget eyelashes! They work with the eyelids to keep dirt and other unwanted stuff out of your eyes.</a:t>
            </a:r>
          </a:p>
          <a:p>
            <a:endParaRPr lang="en-US" altLang="en-US" sz="2400">
              <a:latin typeface="Maiandra G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to="" calcmode="lin" valueType="num">
                                      <p:cBhvr>
                                        <p:cTn id="7" dur="1" fill="hold"/>
                                        <p:tgtEl>
                                          <p:spTgt spid="6147">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 to="" calcmode="lin" valueType="num">
                                      <p:cBhvr>
                                        <p:cTn id="12" dur="1" fill="hold"/>
                                        <p:tgtEl>
                                          <p:spTgt spid="6147">
                                            <p:txEl>
                                              <p:pRg st="1" end="1"/>
                                            </p:txEl>
                                          </p:spTgt>
                                        </p:tgtEl>
                                        <p:attrNameLst>
                                          <p:attrName/>
                                        </p:attrNameLst>
                                      </p:cBhvr>
                                    </p:anim>
                                  </p:childTnLst>
                                </p:cTn>
                              </p:par>
                            </p:childTnLst>
                          </p:cTn>
                        </p:par>
                        <p:par>
                          <p:cTn id="13" fill="hold" nodeType="afterGroup">
                            <p:stCondLst>
                              <p:cond delay="0"/>
                            </p:stCondLst>
                            <p:childTnLst>
                              <p:par>
                                <p:cTn id="14" presetID="24" presetClass="entr" presetSubtype="0" fill="hold" nodeType="afterEffect">
                                  <p:stCondLst>
                                    <p:cond delay="0"/>
                                  </p:stCondLst>
                                  <p:childTnLst>
                                    <p:set>
                                      <p:cBhvr>
                                        <p:cTn id="15" dur="1" fill="hold">
                                          <p:stCondLst>
                                            <p:cond delay="0"/>
                                          </p:stCondLst>
                                        </p:cTn>
                                        <p:tgtEl>
                                          <p:spTgt spid="6147">
                                            <p:txEl>
                                              <p:pRg st="2" end="2"/>
                                            </p:txEl>
                                          </p:spTgt>
                                        </p:tgtEl>
                                        <p:attrNameLst>
                                          <p:attrName>style.visibility</p:attrName>
                                        </p:attrNameLst>
                                      </p:cBhvr>
                                      <p:to>
                                        <p:strVal val="visible"/>
                                      </p:to>
                                    </p:set>
                                    <p:anim to="" calcmode="lin" valueType="num">
                                      <p:cBhvr>
                                        <p:cTn id="16" dur="1" fill="hold"/>
                                        <p:tgtEl>
                                          <p:spTgt spid="6147">
                                            <p:txEl>
                                              <p:pRg st="2" end="2"/>
                                            </p:txEl>
                                          </p:spTgt>
                                        </p:tgtEl>
                                        <p:attrNameLst>
                                          <p:attrName/>
                                        </p:attrNameLst>
                                      </p:cBhvr>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4" presetClass="entr" presetSubtype="0" fill="hold" grpId="0" nodeType="clickEffect">
                                  <p:stCondLst>
                                    <p:cond delay="0"/>
                                  </p:stCondLst>
                                  <p:childTnLst>
                                    <p:set>
                                      <p:cBhvr>
                                        <p:cTn id="20" dur="1" fill="hold">
                                          <p:stCondLst>
                                            <p:cond delay="0"/>
                                          </p:stCondLst>
                                        </p:cTn>
                                        <p:tgtEl>
                                          <p:spTgt spid="6148">
                                            <p:txEl>
                                              <p:pRg st="0" end="0"/>
                                            </p:txEl>
                                          </p:spTgt>
                                        </p:tgtEl>
                                        <p:attrNameLst>
                                          <p:attrName>style.visibility</p:attrName>
                                        </p:attrNameLst>
                                      </p:cBhvr>
                                      <p:to>
                                        <p:strVal val="visible"/>
                                      </p:to>
                                    </p:set>
                                    <p:anim to="" calcmode="lin" valueType="num">
                                      <p:cBhvr>
                                        <p:cTn id="21" dur="1" fill="hold"/>
                                        <p:tgtEl>
                                          <p:spTgt spid="6148">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1" name="Picture 9" descr="Image Previe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1219200"/>
            <a:ext cx="4267200" cy="3441700"/>
          </a:xfrm>
          <a:prstGeom prst="rect">
            <a:avLst/>
          </a:prstGeom>
          <a:noFill/>
          <a:extLst>
            <a:ext uri="{909E8E84-426E-40DD-AFC4-6F175D3DCCD1}">
              <a14:hiddenFill xmlns:a14="http://schemas.microsoft.com/office/drawing/2010/main">
                <a:solidFill>
                  <a:srgbClr val="FFFFFF"/>
                </a:solidFill>
              </a14:hiddenFill>
            </a:ext>
          </a:extLst>
        </p:spPr>
      </p:pic>
      <p:pic>
        <p:nvPicPr>
          <p:cNvPr id="8205" name="Picture 13" descr="Eye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990600"/>
            <a:ext cx="5562600" cy="5153025"/>
          </a:xfrm>
          <a:prstGeom prst="rect">
            <a:avLst/>
          </a:prstGeom>
          <a:noFill/>
          <a:extLst>
            <a:ext uri="{909E8E84-426E-40DD-AFC4-6F175D3DCCD1}">
              <a14:hiddenFill xmlns:a14="http://schemas.microsoft.com/office/drawing/2010/main">
                <a:solidFill>
                  <a:srgbClr val="FFFFFF"/>
                </a:solidFill>
              </a14:hiddenFill>
            </a:ext>
          </a:extLst>
        </p:spPr>
      </p:pic>
      <p:sp>
        <p:nvSpPr>
          <p:cNvPr id="8194" name="Rectangle 2"/>
          <p:cNvSpPr>
            <a:spLocks noGrp="1" noChangeArrowheads="1"/>
          </p:cNvSpPr>
          <p:nvPr>
            <p:ph type="title"/>
          </p:nvPr>
        </p:nvSpPr>
        <p:spPr>
          <a:xfrm>
            <a:off x="4876800" y="274638"/>
            <a:ext cx="3810000" cy="1143000"/>
          </a:xfrm>
        </p:spPr>
        <p:txBody>
          <a:bodyPr/>
          <a:lstStyle/>
          <a:p>
            <a:r>
              <a:rPr lang="en-US" altLang="en-US" sz="5400" b="1">
                <a:latin typeface="Maiandra GD" pitchFamily="34" charset="0"/>
              </a:rPr>
              <a:t>The Sclera</a:t>
            </a:r>
          </a:p>
        </p:txBody>
      </p:sp>
      <p:sp>
        <p:nvSpPr>
          <p:cNvPr id="8195" name="Rectangle 3"/>
          <p:cNvSpPr>
            <a:spLocks noGrp="1" noChangeArrowheads="1"/>
          </p:cNvSpPr>
          <p:nvPr>
            <p:ph type="body" idx="1"/>
          </p:nvPr>
        </p:nvSpPr>
        <p:spPr>
          <a:xfrm>
            <a:off x="228600" y="381000"/>
            <a:ext cx="4343400" cy="5364163"/>
          </a:xfrm>
        </p:spPr>
        <p:txBody>
          <a:bodyPr/>
          <a:lstStyle/>
          <a:p>
            <a:pPr>
              <a:lnSpc>
                <a:spcPct val="90000"/>
              </a:lnSpc>
            </a:pPr>
            <a:r>
              <a:rPr lang="en-US" altLang="en-US" sz="2800">
                <a:latin typeface="Maiandra GD" pitchFamily="34" charset="0"/>
              </a:rPr>
              <a:t>The white part of the eyeball is called the </a:t>
            </a:r>
            <a:r>
              <a:rPr lang="en-US" altLang="en-US" sz="2800" b="1">
                <a:latin typeface="Maiandra GD" pitchFamily="34" charset="0"/>
              </a:rPr>
              <a:t>sclera</a:t>
            </a:r>
            <a:r>
              <a:rPr lang="en-US" altLang="en-US" sz="2800">
                <a:latin typeface="Maiandra GD" pitchFamily="34" charset="0"/>
              </a:rPr>
              <a:t> (say: </a:t>
            </a:r>
            <a:r>
              <a:rPr lang="en-US" altLang="en-US" sz="2800" b="1">
                <a:latin typeface="Maiandra GD" pitchFamily="34" charset="0"/>
              </a:rPr>
              <a:t>sklair</a:t>
            </a:r>
            <a:r>
              <a:rPr lang="en-US" altLang="en-US" sz="2800">
                <a:latin typeface="Maiandra GD" pitchFamily="34" charset="0"/>
              </a:rPr>
              <a:t>-uh). </a:t>
            </a:r>
          </a:p>
          <a:p>
            <a:pPr lvl="1">
              <a:lnSpc>
                <a:spcPct val="90000"/>
              </a:lnSpc>
            </a:pPr>
            <a:r>
              <a:rPr lang="en-US" altLang="en-US" sz="2400">
                <a:latin typeface="Maiandra GD" pitchFamily="34" charset="0"/>
              </a:rPr>
              <a:t>The sclera is made of a tough material and has the important job of covering most of the eyeball. </a:t>
            </a:r>
          </a:p>
          <a:p>
            <a:pPr lvl="2">
              <a:lnSpc>
                <a:spcPct val="90000"/>
              </a:lnSpc>
            </a:pPr>
            <a:r>
              <a:rPr lang="en-US" altLang="en-US" sz="2000">
                <a:latin typeface="Maiandra GD" pitchFamily="34" charset="0"/>
              </a:rPr>
              <a:t>Think of the sclera as your eyeball's outer coat. </a:t>
            </a:r>
          </a:p>
          <a:p>
            <a:pPr lvl="1">
              <a:lnSpc>
                <a:spcPct val="90000"/>
              </a:lnSpc>
            </a:pPr>
            <a:r>
              <a:rPr lang="en-US" altLang="en-US" sz="2400">
                <a:latin typeface="Maiandra GD" pitchFamily="34" charset="0"/>
              </a:rPr>
              <a:t>Look very closely at the white of the eye, and you'll see lines that look like tiny pink threads. These are blood vessels, the tiny tubes that deliver blood, to the sclera.</a:t>
            </a:r>
          </a:p>
          <a:p>
            <a:pPr>
              <a:lnSpc>
                <a:spcPct val="90000"/>
              </a:lnSpc>
            </a:pPr>
            <a:endParaRPr lang="en-US" altLang="en-US" sz="2800">
              <a:latin typeface="Maiandra GD" pitchFamily="34" charset="0"/>
            </a:endParaRPr>
          </a:p>
        </p:txBody>
      </p:sp>
      <p:sp>
        <p:nvSpPr>
          <p:cNvPr id="8206" name="AutoShape 14"/>
          <p:cNvSpPr>
            <a:spLocks noChangeArrowheads="1"/>
          </p:cNvSpPr>
          <p:nvPr/>
        </p:nvSpPr>
        <p:spPr bwMode="auto">
          <a:xfrm rot="2362396">
            <a:off x="6934200" y="5029200"/>
            <a:ext cx="2057400" cy="914400"/>
          </a:xfrm>
          <a:prstGeom prst="leftArrow">
            <a:avLst>
              <a:gd name="adj1" fmla="val 50000"/>
              <a:gd name="adj2" fmla="val 56250"/>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Sclera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to="" calcmode="lin" valueType="num">
                                      <p:cBhvr>
                                        <p:cTn id="7" dur="1" fill="hold"/>
                                        <p:tgtEl>
                                          <p:spTgt spid="8195">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8206"/>
                                        </p:tgtEl>
                                        <p:attrNameLst>
                                          <p:attrName>style.visibility</p:attrName>
                                        </p:attrNameLst>
                                      </p:cBhvr>
                                      <p:to>
                                        <p:strVal val="visible"/>
                                      </p:to>
                                    </p:set>
                                    <p:anim to="" calcmode="lin" valueType="num">
                                      <p:cBhvr>
                                        <p:cTn id="10" dur="1" fill="hold"/>
                                        <p:tgtEl>
                                          <p:spTgt spid="8206"/>
                                        </p:tgtEl>
                                        <p:attrNameLst>
                                          <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4" presetClass="entr" presetSubtype="0" fill="hold" nodeType="clickEffect">
                                  <p:stCondLst>
                                    <p:cond delay="0"/>
                                  </p:stCondLst>
                                  <p:childTnLst>
                                    <p:set>
                                      <p:cBhvr>
                                        <p:cTn id="14" dur="1" fill="hold">
                                          <p:stCondLst>
                                            <p:cond delay="0"/>
                                          </p:stCondLst>
                                        </p:cTn>
                                        <p:tgtEl>
                                          <p:spTgt spid="8195">
                                            <p:txEl>
                                              <p:pRg st="1" end="1"/>
                                            </p:txEl>
                                          </p:spTgt>
                                        </p:tgtEl>
                                        <p:attrNameLst>
                                          <p:attrName>style.visibility</p:attrName>
                                        </p:attrNameLst>
                                      </p:cBhvr>
                                      <p:to>
                                        <p:strVal val="visible"/>
                                      </p:to>
                                    </p:set>
                                    <p:anim to="" calcmode="lin" valueType="num">
                                      <p:cBhvr>
                                        <p:cTn id="15" dur="1" fill="hold"/>
                                        <p:tgtEl>
                                          <p:spTgt spid="8195">
                                            <p:txEl>
                                              <p:pRg st="1" end="1"/>
                                            </p:txEl>
                                          </p:spTgt>
                                        </p:tgtEl>
                                        <p:attrNameLst>
                                          <p:attrName/>
                                        </p:attrNameLst>
                                      </p:cBhvr>
                                    </p:anim>
                                  </p:childTnLst>
                                </p:cTn>
                              </p:par>
                            </p:childTnLst>
                          </p:cTn>
                        </p:par>
                        <p:par>
                          <p:cTn id="16" fill="hold" nodeType="afterGroup">
                            <p:stCondLst>
                              <p:cond delay="0"/>
                            </p:stCondLst>
                            <p:childTnLst>
                              <p:par>
                                <p:cTn id="17" presetID="24" presetClass="entr" presetSubtype="0" fill="hold" nodeType="after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 to="" calcmode="lin" valueType="num">
                                      <p:cBhvr>
                                        <p:cTn id="19" dur="1" fill="hold"/>
                                        <p:tgtEl>
                                          <p:spTgt spid="8195">
                                            <p:txEl>
                                              <p:pRg st="2" end="2"/>
                                            </p:txEl>
                                          </p:spTgt>
                                        </p:tgtEl>
                                        <p:attrNameLst>
                                          <p:attrName/>
                                        </p:attrNameLst>
                                      </p:cBhvr>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4" presetClass="entr" presetSubtype="0" fill="hold" nodeType="clickEffect">
                                  <p:stCondLst>
                                    <p:cond delay="0"/>
                                  </p:stCondLst>
                                  <p:childTnLst>
                                    <p:set>
                                      <p:cBhvr>
                                        <p:cTn id="23" dur="1" fill="hold">
                                          <p:stCondLst>
                                            <p:cond delay="0"/>
                                          </p:stCondLst>
                                        </p:cTn>
                                        <p:tgtEl>
                                          <p:spTgt spid="8195">
                                            <p:txEl>
                                              <p:pRg st="3" end="3"/>
                                            </p:txEl>
                                          </p:spTgt>
                                        </p:tgtEl>
                                        <p:attrNameLst>
                                          <p:attrName>style.visibility</p:attrName>
                                        </p:attrNameLst>
                                      </p:cBhvr>
                                      <p:to>
                                        <p:strVal val="visible"/>
                                      </p:to>
                                    </p:set>
                                    <p:anim to="" calcmode="lin" valueType="num">
                                      <p:cBhvr>
                                        <p:cTn id="24" dur="1" fill="hold"/>
                                        <p:tgtEl>
                                          <p:spTgt spid="8195">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sz="5400" b="1">
                <a:latin typeface="Maiandra GD" pitchFamily="34" charset="0"/>
              </a:rPr>
              <a:t>The Cornea</a:t>
            </a:r>
          </a:p>
        </p:txBody>
      </p:sp>
      <p:sp>
        <p:nvSpPr>
          <p:cNvPr id="9219" name="Rectangle 3"/>
          <p:cNvSpPr>
            <a:spLocks noGrp="1" noChangeArrowheads="1"/>
          </p:cNvSpPr>
          <p:nvPr>
            <p:ph type="body" idx="1"/>
          </p:nvPr>
        </p:nvSpPr>
        <p:spPr>
          <a:xfrm>
            <a:off x="457200" y="1295400"/>
            <a:ext cx="8229600" cy="4830763"/>
          </a:xfrm>
        </p:spPr>
        <p:txBody>
          <a:bodyPr/>
          <a:lstStyle/>
          <a:p>
            <a:r>
              <a:rPr lang="en-US" altLang="en-US">
                <a:latin typeface="Maiandra GD" pitchFamily="34" charset="0"/>
              </a:rPr>
              <a:t>The </a:t>
            </a:r>
            <a:r>
              <a:rPr lang="en-US" altLang="en-US" b="1">
                <a:latin typeface="Maiandra GD" pitchFamily="34" charset="0"/>
              </a:rPr>
              <a:t>cornea</a:t>
            </a:r>
            <a:r>
              <a:rPr lang="en-US" altLang="en-US">
                <a:latin typeface="Maiandra GD" pitchFamily="34" charset="0"/>
              </a:rPr>
              <a:t>, a transparent, curved dome,  sits in front of the colored part of the eye. </a:t>
            </a:r>
          </a:p>
          <a:p>
            <a:pPr lvl="1"/>
            <a:r>
              <a:rPr lang="en-US" altLang="en-US">
                <a:latin typeface="Maiandra GD" pitchFamily="34" charset="0"/>
              </a:rPr>
              <a:t>The cornea helps the eye focus as light makes its way through.</a:t>
            </a:r>
          </a:p>
          <a:p>
            <a:pPr lvl="1"/>
            <a:r>
              <a:rPr lang="en-US" altLang="en-US">
                <a:latin typeface="Maiandra GD" pitchFamily="34" charset="0"/>
              </a:rPr>
              <a:t>It also helps protect the eye.</a:t>
            </a:r>
          </a:p>
        </p:txBody>
      </p:sp>
      <p:pic>
        <p:nvPicPr>
          <p:cNvPr id="9221" name="Picture 5" descr="Image Pre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962400"/>
            <a:ext cx="5562600" cy="2670175"/>
          </a:xfrm>
          <a:prstGeom prst="rect">
            <a:avLst/>
          </a:prstGeom>
          <a:noFill/>
          <a:extLst>
            <a:ext uri="{909E8E84-426E-40DD-AFC4-6F175D3DCCD1}">
              <a14:hiddenFill xmlns:a14="http://schemas.microsoft.com/office/drawing/2010/main">
                <a:solidFill>
                  <a:srgbClr val="FFFFFF"/>
                </a:solidFill>
              </a14:hiddenFill>
            </a:ext>
          </a:extLst>
        </p:spPr>
      </p:pic>
      <p:pic>
        <p:nvPicPr>
          <p:cNvPr id="9223" name="Picture 7" descr="Image P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114800"/>
            <a:ext cx="3657600" cy="24145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afterEffect">
                                  <p:stCondLst>
                                    <p:cond delay="0"/>
                                  </p:stCondLst>
                                  <p:childTnLst>
                                    <p:set>
                                      <p:cBhvr>
                                        <p:cTn id="6" dur="1" fill="hold">
                                          <p:stCondLst>
                                            <p:cond delay="0"/>
                                          </p:stCondLst>
                                        </p:cTn>
                                        <p:tgtEl>
                                          <p:spTgt spid="9223"/>
                                        </p:tgtEl>
                                        <p:attrNameLst>
                                          <p:attrName>style.visibility</p:attrName>
                                        </p:attrNameLst>
                                      </p:cBhvr>
                                      <p:to>
                                        <p:strVal val="visible"/>
                                      </p:to>
                                    </p:set>
                                    <p:anim to="" calcmode="lin" valueType="num">
                                      <p:cBhvr>
                                        <p:cTn id="7" dur="1" fill="hold"/>
                                        <p:tgtEl>
                                          <p:spTgt spid="9223"/>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9219">
                                            <p:txEl>
                                              <p:pRg st="0" end="0"/>
                                            </p:txEl>
                                          </p:spTgt>
                                        </p:tgtEl>
                                        <p:attrNameLst>
                                          <p:attrName>style.visibility</p:attrName>
                                        </p:attrNameLst>
                                      </p:cBhvr>
                                      <p:to>
                                        <p:strVal val="visible"/>
                                      </p:to>
                                    </p:set>
                                    <p:anim to="" calcmode="lin" valueType="num">
                                      <p:cBhvr>
                                        <p:cTn id="12" dur="1" fill="hold"/>
                                        <p:tgtEl>
                                          <p:spTgt spid="9219">
                                            <p:txEl>
                                              <p:pRg st="0" end="0"/>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9221"/>
                                        </p:tgtEl>
                                        <p:attrNameLst>
                                          <p:attrName>style.visibility</p:attrName>
                                        </p:attrNameLst>
                                      </p:cBhvr>
                                      <p:to>
                                        <p:strVal val="visible"/>
                                      </p:to>
                                    </p:set>
                                    <p:anim to="" calcmode="lin" valueType="num">
                                      <p:cBhvr>
                                        <p:cTn id="15" dur="1" fill="hold"/>
                                        <p:tgtEl>
                                          <p:spTgt spid="9221"/>
                                        </p:tgtEl>
                                        <p:attrNameLst>
                                          <p:attrName/>
                                        </p:attrNameLst>
                                      </p:cBhvr>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4" presetClass="entr" presetSubtype="0" fill="hold" nodeType="clickEffect">
                                  <p:stCondLst>
                                    <p:cond delay="0"/>
                                  </p:stCondLst>
                                  <p:childTnLst>
                                    <p:set>
                                      <p:cBhvr>
                                        <p:cTn id="19" dur="1" fill="hold">
                                          <p:stCondLst>
                                            <p:cond delay="0"/>
                                          </p:stCondLst>
                                        </p:cTn>
                                        <p:tgtEl>
                                          <p:spTgt spid="9219">
                                            <p:txEl>
                                              <p:pRg st="1" end="1"/>
                                            </p:txEl>
                                          </p:spTgt>
                                        </p:tgtEl>
                                        <p:attrNameLst>
                                          <p:attrName>style.visibility</p:attrName>
                                        </p:attrNameLst>
                                      </p:cBhvr>
                                      <p:to>
                                        <p:strVal val="visible"/>
                                      </p:to>
                                    </p:set>
                                    <p:anim to="" calcmode="lin" valueType="num">
                                      <p:cBhvr>
                                        <p:cTn id="20" dur="1" fill="hold"/>
                                        <p:tgtEl>
                                          <p:spTgt spid="9219">
                                            <p:txEl>
                                              <p:pRg st="1" end="1"/>
                                            </p:txEl>
                                          </p:spTgt>
                                        </p:tgtEl>
                                        <p:attrNameLst>
                                          <p:attrName/>
                                        </p:attrNameLst>
                                      </p:cBhvr>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4" presetClass="entr" presetSubtype="0" fill="hold" nodeType="clickEffect">
                                  <p:stCondLst>
                                    <p:cond delay="0"/>
                                  </p:stCondLst>
                                  <p:childTnLst>
                                    <p:set>
                                      <p:cBhvr>
                                        <p:cTn id="24" dur="1" fill="hold">
                                          <p:stCondLst>
                                            <p:cond delay="0"/>
                                          </p:stCondLst>
                                        </p:cTn>
                                        <p:tgtEl>
                                          <p:spTgt spid="9219">
                                            <p:txEl>
                                              <p:pRg st="2" end="2"/>
                                            </p:txEl>
                                          </p:spTgt>
                                        </p:tgtEl>
                                        <p:attrNameLst>
                                          <p:attrName>style.visibility</p:attrName>
                                        </p:attrNameLst>
                                      </p:cBhvr>
                                      <p:to>
                                        <p:strVal val="visible"/>
                                      </p:to>
                                    </p:set>
                                    <p:anim to="" calcmode="lin" valueType="num">
                                      <p:cBhvr>
                                        <p:cTn id="25" dur="1" fill="hold"/>
                                        <p:tgtEl>
                                          <p:spTgt spid="9219">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5" descr="Image Pre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447800"/>
            <a:ext cx="3733800" cy="3394075"/>
          </a:xfrm>
          <a:prstGeom prst="rect">
            <a:avLst/>
          </a:prstGeom>
          <a:noFill/>
          <a:extLst>
            <a:ext uri="{909E8E84-426E-40DD-AFC4-6F175D3DCCD1}">
              <a14:hiddenFill xmlns:a14="http://schemas.microsoft.com/office/drawing/2010/main">
                <a:solidFill>
                  <a:srgbClr val="FFFFFF"/>
                </a:solidFill>
              </a14:hiddenFill>
            </a:ext>
          </a:extLst>
        </p:spPr>
      </p:pic>
      <p:sp>
        <p:nvSpPr>
          <p:cNvPr id="10242" name="Rectangle 2"/>
          <p:cNvSpPr>
            <a:spLocks noGrp="1" noChangeArrowheads="1"/>
          </p:cNvSpPr>
          <p:nvPr>
            <p:ph type="title"/>
          </p:nvPr>
        </p:nvSpPr>
        <p:spPr/>
        <p:txBody>
          <a:bodyPr/>
          <a:lstStyle/>
          <a:p>
            <a:r>
              <a:rPr lang="en-US" altLang="en-US" b="1">
                <a:latin typeface="Maiandra GD" pitchFamily="34" charset="0"/>
              </a:rPr>
              <a:t>Behind the cornea are the iris and the pupil.</a:t>
            </a:r>
          </a:p>
        </p:txBody>
      </p:sp>
      <p:sp>
        <p:nvSpPr>
          <p:cNvPr id="10243" name="Rectangle 3"/>
          <p:cNvSpPr>
            <a:spLocks noGrp="1" noChangeArrowheads="1"/>
          </p:cNvSpPr>
          <p:nvPr>
            <p:ph type="body" idx="1"/>
          </p:nvPr>
        </p:nvSpPr>
        <p:spPr>
          <a:xfrm>
            <a:off x="228600" y="1600200"/>
            <a:ext cx="4343400" cy="4953000"/>
          </a:xfrm>
        </p:spPr>
        <p:txBody>
          <a:bodyPr/>
          <a:lstStyle/>
          <a:p>
            <a:pPr>
              <a:lnSpc>
                <a:spcPct val="90000"/>
              </a:lnSpc>
            </a:pPr>
            <a:r>
              <a:rPr lang="en-US" altLang="en-US" sz="2800">
                <a:latin typeface="Maiandra GD" pitchFamily="34" charset="0"/>
              </a:rPr>
              <a:t>The </a:t>
            </a:r>
            <a:r>
              <a:rPr lang="en-US" altLang="en-US" sz="2800" b="1">
                <a:latin typeface="Maiandra GD" pitchFamily="34" charset="0"/>
              </a:rPr>
              <a:t>iris</a:t>
            </a:r>
            <a:r>
              <a:rPr lang="en-US" altLang="en-US" sz="2800">
                <a:latin typeface="Maiandra GD" pitchFamily="34" charset="0"/>
              </a:rPr>
              <a:t> is the colorful part of the eye. </a:t>
            </a:r>
          </a:p>
          <a:p>
            <a:pPr lvl="1">
              <a:lnSpc>
                <a:spcPct val="90000"/>
              </a:lnSpc>
            </a:pPr>
            <a:r>
              <a:rPr lang="en-US" altLang="en-US" sz="2400">
                <a:latin typeface="Maiandra GD" pitchFamily="34" charset="0"/>
              </a:rPr>
              <a:t>When we say a person has blue eyes, we really mean the person has blue irises! </a:t>
            </a:r>
          </a:p>
          <a:p>
            <a:pPr>
              <a:lnSpc>
                <a:spcPct val="90000"/>
              </a:lnSpc>
            </a:pPr>
            <a:r>
              <a:rPr lang="en-US" altLang="en-US" sz="2800">
                <a:latin typeface="Maiandra GD" pitchFamily="34" charset="0"/>
              </a:rPr>
              <a:t>The iris has muscles attached to it that change its shape. </a:t>
            </a:r>
          </a:p>
          <a:p>
            <a:pPr lvl="1">
              <a:lnSpc>
                <a:spcPct val="90000"/>
              </a:lnSpc>
            </a:pPr>
            <a:r>
              <a:rPr lang="en-US" altLang="en-US" sz="2400">
                <a:latin typeface="Maiandra GD" pitchFamily="34" charset="0"/>
              </a:rPr>
              <a:t>This allows the iris to control how much light goes through the </a:t>
            </a:r>
            <a:r>
              <a:rPr lang="en-US" altLang="en-US" sz="2400" b="1">
                <a:latin typeface="Maiandra GD" pitchFamily="34" charset="0"/>
              </a:rPr>
              <a:t>pupil.</a:t>
            </a:r>
            <a:endParaRPr lang="en-US" altLang="en-US" sz="2400">
              <a:latin typeface="Maiandra GD" pitchFamily="34" charset="0"/>
            </a:endParaRPr>
          </a:p>
        </p:txBody>
      </p:sp>
      <p:pic>
        <p:nvPicPr>
          <p:cNvPr id="10247" name="Picture 7" descr="Image P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4724400"/>
            <a:ext cx="2362200" cy="1776413"/>
          </a:xfrm>
          <a:prstGeom prst="rect">
            <a:avLst/>
          </a:prstGeom>
          <a:noFill/>
          <a:extLst>
            <a:ext uri="{909E8E84-426E-40DD-AFC4-6F175D3DCCD1}">
              <a14:hiddenFill xmlns:a14="http://schemas.microsoft.com/office/drawing/2010/main">
                <a:solidFill>
                  <a:srgbClr val="FFFFFF"/>
                </a:solidFill>
              </a14:hiddenFill>
            </a:ext>
          </a:extLst>
        </p:spPr>
      </p:pic>
      <p:pic>
        <p:nvPicPr>
          <p:cNvPr id="10249" name="Picture 9" descr="Image Previe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4724400"/>
            <a:ext cx="2286000" cy="1758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to="" calcmode="lin" valueType="num">
                                      <p:cBhvr>
                                        <p:cTn id="7" dur="1" fill="hold"/>
                                        <p:tgtEl>
                                          <p:spTgt spid="10243">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0245"/>
                                        </p:tgtEl>
                                        <p:attrNameLst>
                                          <p:attrName>style.visibility</p:attrName>
                                        </p:attrNameLst>
                                      </p:cBhvr>
                                      <p:to>
                                        <p:strVal val="visible"/>
                                      </p:to>
                                    </p:set>
                                    <p:anim to="" calcmode="lin" valueType="num">
                                      <p:cBhvr>
                                        <p:cTn id="10" dur="1" fill="hold"/>
                                        <p:tgtEl>
                                          <p:spTgt spid="10245"/>
                                        </p:tgtEl>
                                        <p:attrNameLst>
                                          <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4" presetClass="entr" presetSubtype="0" fill="hold" nodeType="clickEffect">
                                  <p:stCondLst>
                                    <p:cond delay="0"/>
                                  </p:stCondLst>
                                  <p:childTnLst>
                                    <p:set>
                                      <p:cBhvr>
                                        <p:cTn id="14" dur="1" fill="hold">
                                          <p:stCondLst>
                                            <p:cond delay="0"/>
                                          </p:stCondLst>
                                        </p:cTn>
                                        <p:tgtEl>
                                          <p:spTgt spid="10243">
                                            <p:txEl>
                                              <p:pRg st="1" end="1"/>
                                            </p:txEl>
                                          </p:spTgt>
                                        </p:tgtEl>
                                        <p:attrNameLst>
                                          <p:attrName>style.visibility</p:attrName>
                                        </p:attrNameLst>
                                      </p:cBhvr>
                                      <p:to>
                                        <p:strVal val="visible"/>
                                      </p:to>
                                    </p:set>
                                    <p:anim to="" calcmode="lin" valueType="num">
                                      <p:cBhvr>
                                        <p:cTn id="15" dur="1" fill="hold"/>
                                        <p:tgtEl>
                                          <p:spTgt spid="10243">
                                            <p:txEl>
                                              <p:pRg st="1" end="1"/>
                                            </p:txEl>
                                          </p:spTgt>
                                        </p:tgtEl>
                                        <p:attrNameLst>
                                          <p:attrName/>
                                        </p:attrNameLst>
                                      </p:cBhvr>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4" presetClass="entr" presetSubtype="0" fill="hold" nodeType="clickEffect">
                                  <p:stCondLst>
                                    <p:cond delay="0"/>
                                  </p:stCondLst>
                                  <p:childTnLst>
                                    <p:set>
                                      <p:cBhvr>
                                        <p:cTn id="19" dur="1" fill="hold">
                                          <p:stCondLst>
                                            <p:cond delay="0"/>
                                          </p:stCondLst>
                                        </p:cTn>
                                        <p:tgtEl>
                                          <p:spTgt spid="10243">
                                            <p:txEl>
                                              <p:pRg st="2" end="2"/>
                                            </p:txEl>
                                          </p:spTgt>
                                        </p:tgtEl>
                                        <p:attrNameLst>
                                          <p:attrName>style.visibility</p:attrName>
                                        </p:attrNameLst>
                                      </p:cBhvr>
                                      <p:to>
                                        <p:strVal val="visible"/>
                                      </p:to>
                                    </p:set>
                                    <p:anim to="" calcmode="lin" valueType="num">
                                      <p:cBhvr>
                                        <p:cTn id="20" dur="1" fill="hold"/>
                                        <p:tgtEl>
                                          <p:spTgt spid="10243">
                                            <p:txEl>
                                              <p:pRg st="2" end="2"/>
                                            </p:txEl>
                                          </p:spTgt>
                                        </p:tgtEl>
                                        <p:attrNameLst>
                                          <p:attrName/>
                                        </p:attrNameLst>
                                      </p:cBhvr>
                                    </p:anim>
                                  </p:childTnLst>
                                </p:cTn>
                              </p:par>
                            </p:childTnLst>
                          </p:cTn>
                        </p:par>
                        <p:par>
                          <p:cTn id="21" fill="hold" nodeType="afterGroup">
                            <p:stCondLst>
                              <p:cond delay="0"/>
                            </p:stCondLst>
                            <p:childTnLst>
                              <p:par>
                                <p:cTn id="22" presetID="24" presetClass="entr" presetSubtype="0" fill="hold" nodeType="afterEffect">
                                  <p:stCondLst>
                                    <p:cond delay="0"/>
                                  </p:stCondLst>
                                  <p:childTnLst>
                                    <p:set>
                                      <p:cBhvr>
                                        <p:cTn id="23" dur="1" fill="hold">
                                          <p:stCondLst>
                                            <p:cond delay="0"/>
                                          </p:stCondLst>
                                        </p:cTn>
                                        <p:tgtEl>
                                          <p:spTgt spid="10243">
                                            <p:txEl>
                                              <p:pRg st="3" end="3"/>
                                            </p:txEl>
                                          </p:spTgt>
                                        </p:tgtEl>
                                        <p:attrNameLst>
                                          <p:attrName>style.visibility</p:attrName>
                                        </p:attrNameLst>
                                      </p:cBhvr>
                                      <p:to>
                                        <p:strVal val="visible"/>
                                      </p:to>
                                    </p:set>
                                    <p:anim to="" calcmode="lin" valueType="num">
                                      <p:cBhvr>
                                        <p:cTn id="24" dur="1" fill="hold"/>
                                        <p:tgtEl>
                                          <p:spTgt spid="10243">
                                            <p:txEl>
                                              <p:pRg st="3" end="3"/>
                                            </p:txEl>
                                          </p:spTgt>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10247"/>
                                        </p:tgtEl>
                                        <p:attrNameLst>
                                          <p:attrName>style.visibility</p:attrName>
                                        </p:attrNameLst>
                                      </p:cBhvr>
                                      <p:to>
                                        <p:strVal val="visible"/>
                                      </p:to>
                                    </p:set>
                                    <p:anim to="" calcmode="lin" valueType="num">
                                      <p:cBhvr>
                                        <p:cTn id="27" dur="1" fill="hold"/>
                                        <p:tgtEl>
                                          <p:spTgt spid="10247"/>
                                        </p:tgtEl>
                                        <p:attrNameLst>
                                          <p:attrName/>
                                        </p:attrNameLst>
                                      </p:cBhvr>
                                    </p:anim>
                                  </p:childTnLst>
                                </p:cTn>
                              </p:par>
                              <p:par>
                                <p:cTn id="28" presetID="24" presetClass="entr" presetSubtype="0" fill="hold" nodeType="withEffect">
                                  <p:stCondLst>
                                    <p:cond delay="0"/>
                                  </p:stCondLst>
                                  <p:childTnLst>
                                    <p:set>
                                      <p:cBhvr>
                                        <p:cTn id="29" dur="1" fill="hold">
                                          <p:stCondLst>
                                            <p:cond delay="0"/>
                                          </p:stCondLst>
                                        </p:cTn>
                                        <p:tgtEl>
                                          <p:spTgt spid="10249"/>
                                        </p:tgtEl>
                                        <p:attrNameLst>
                                          <p:attrName>style.visibility</p:attrName>
                                        </p:attrNameLst>
                                      </p:cBhvr>
                                      <p:to>
                                        <p:strVal val="visible"/>
                                      </p:to>
                                    </p:set>
                                    <p:anim to="" calcmode="lin" valueType="num">
                                      <p:cBhvr>
                                        <p:cTn id="30" dur="1" fill="hold"/>
                                        <p:tgtEl>
                                          <p:spTgt spid="1024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5" descr="Image Pre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219200"/>
            <a:ext cx="4876800" cy="4557713"/>
          </a:xfrm>
          <a:prstGeom prst="rect">
            <a:avLst/>
          </a:prstGeom>
          <a:noFill/>
          <a:extLst>
            <a:ext uri="{909E8E84-426E-40DD-AFC4-6F175D3DCCD1}">
              <a14:hiddenFill xmlns:a14="http://schemas.microsoft.com/office/drawing/2010/main">
                <a:solidFill>
                  <a:srgbClr val="FFFFFF"/>
                </a:solidFill>
              </a14:hiddenFill>
            </a:ext>
          </a:extLst>
        </p:spPr>
      </p:pic>
      <p:sp>
        <p:nvSpPr>
          <p:cNvPr id="11266" name="Rectangle 2"/>
          <p:cNvSpPr>
            <a:spLocks noGrp="1" noChangeArrowheads="1"/>
          </p:cNvSpPr>
          <p:nvPr>
            <p:ph type="title"/>
          </p:nvPr>
        </p:nvSpPr>
        <p:spPr/>
        <p:txBody>
          <a:bodyPr/>
          <a:lstStyle/>
          <a:p>
            <a:r>
              <a:rPr lang="en-US" altLang="en-US" sz="5400" b="1">
                <a:latin typeface="Maiandra GD" pitchFamily="34" charset="0"/>
              </a:rPr>
              <a:t>The Pupil</a:t>
            </a:r>
          </a:p>
        </p:txBody>
      </p:sp>
      <p:sp>
        <p:nvSpPr>
          <p:cNvPr id="11267" name="Rectangle 3"/>
          <p:cNvSpPr>
            <a:spLocks noGrp="1" noChangeArrowheads="1"/>
          </p:cNvSpPr>
          <p:nvPr>
            <p:ph type="body" idx="1"/>
          </p:nvPr>
        </p:nvSpPr>
        <p:spPr>
          <a:xfrm>
            <a:off x="457200" y="1600200"/>
            <a:ext cx="4191000" cy="5257800"/>
          </a:xfrm>
        </p:spPr>
        <p:txBody>
          <a:bodyPr/>
          <a:lstStyle/>
          <a:p>
            <a:r>
              <a:rPr lang="en-US" altLang="en-US" sz="2800">
                <a:latin typeface="Maiandra GD" pitchFamily="34" charset="0"/>
              </a:rPr>
              <a:t>The pupil is the black circle in the center of the iris, which is really an opening in the iris, and it lets light enter the eye. </a:t>
            </a:r>
          </a:p>
          <a:p>
            <a:pPr lvl="1"/>
            <a:r>
              <a:rPr lang="en-US" altLang="en-US" sz="2400">
                <a:latin typeface="Maiandra GD" pitchFamily="34" charset="0"/>
              </a:rPr>
              <a:t>The pupils will get smaller when the light shines near them and they'll open wider when the light is gone.</a:t>
            </a:r>
          </a:p>
        </p:txBody>
      </p:sp>
      <p:sp>
        <p:nvSpPr>
          <p:cNvPr id="11270" name="AutoShape 6"/>
          <p:cNvSpPr>
            <a:spLocks noChangeArrowheads="1"/>
          </p:cNvSpPr>
          <p:nvPr/>
        </p:nvSpPr>
        <p:spPr bwMode="auto">
          <a:xfrm rot="-1494238">
            <a:off x="3810000" y="3352800"/>
            <a:ext cx="2286000" cy="1143000"/>
          </a:xfrm>
          <a:prstGeom prst="rightArrow">
            <a:avLst>
              <a:gd name="adj1" fmla="val 50000"/>
              <a:gd name="adj2" fmla="val 50000"/>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Pupil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to="" calcmode="lin" valueType="num">
                                      <p:cBhvr>
                                        <p:cTn id="7" dur="1" fill="hold"/>
                                        <p:tgtEl>
                                          <p:spTgt spid="11267">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1270"/>
                                        </p:tgtEl>
                                        <p:attrNameLst>
                                          <p:attrName>style.visibility</p:attrName>
                                        </p:attrNameLst>
                                      </p:cBhvr>
                                      <p:to>
                                        <p:strVal val="visible"/>
                                      </p:to>
                                    </p:set>
                                    <p:anim to="" calcmode="lin" valueType="num">
                                      <p:cBhvr>
                                        <p:cTn id="10" dur="1" fill="hold"/>
                                        <p:tgtEl>
                                          <p:spTgt spid="11270"/>
                                        </p:tgtEl>
                                        <p:attrNameLst>
                                          <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4" presetClass="entr" presetSubtype="0" fill="hold" nodeType="clickEffect">
                                  <p:stCondLst>
                                    <p:cond delay="0"/>
                                  </p:stCondLst>
                                  <p:childTnLst>
                                    <p:set>
                                      <p:cBhvr>
                                        <p:cTn id="14" dur="1" fill="hold">
                                          <p:stCondLst>
                                            <p:cond delay="0"/>
                                          </p:stCondLst>
                                        </p:cTn>
                                        <p:tgtEl>
                                          <p:spTgt spid="11267">
                                            <p:txEl>
                                              <p:pRg st="1" end="1"/>
                                            </p:txEl>
                                          </p:spTgt>
                                        </p:tgtEl>
                                        <p:attrNameLst>
                                          <p:attrName>style.visibility</p:attrName>
                                        </p:attrNameLst>
                                      </p:cBhvr>
                                      <p:to>
                                        <p:strVal val="visible"/>
                                      </p:to>
                                    </p:set>
                                    <p:anim to="" calcmode="lin" valueType="num">
                                      <p:cBhvr>
                                        <p:cTn id="15" dur="1" fill="hold"/>
                                        <p:tgtEl>
                                          <p:spTgt spid="11267">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sz="5400" b="1">
                <a:latin typeface="Maiandra GD" pitchFamily="34" charset="0"/>
              </a:rPr>
              <a:t>The Lens</a:t>
            </a:r>
          </a:p>
        </p:txBody>
      </p:sp>
      <p:sp>
        <p:nvSpPr>
          <p:cNvPr id="12291" name="Rectangle 3"/>
          <p:cNvSpPr>
            <a:spLocks noGrp="1" noChangeArrowheads="1"/>
          </p:cNvSpPr>
          <p:nvPr>
            <p:ph type="body" idx="1"/>
          </p:nvPr>
        </p:nvSpPr>
        <p:spPr>
          <a:xfrm>
            <a:off x="457200" y="1295400"/>
            <a:ext cx="4114800" cy="5562600"/>
          </a:xfrm>
        </p:spPr>
        <p:txBody>
          <a:bodyPr/>
          <a:lstStyle/>
          <a:p>
            <a:r>
              <a:rPr lang="en-US" altLang="en-US">
                <a:latin typeface="Maiandra GD" pitchFamily="34" charset="0"/>
              </a:rPr>
              <a:t>After light enters the pupil, it hits the lens. The lens sits behind the iris and is clear and colorless. </a:t>
            </a:r>
          </a:p>
          <a:p>
            <a:r>
              <a:rPr lang="en-US" altLang="en-US">
                <a:latin typeface="Maiandra GD" pitchFamily="34" charset="0"/>
              </a:rPr>
              <a:t>The lens' job is to focus light rays on the back of the eyeball — a part called the </a:t>
            </a:r>
            <a:r>
              <a:rPr lang="en-US" altLang="en-US" b="1">
                <a:latin typeface="Maiandra GD" pitchFamily="34" charset="0"/>
              </a:rPr>
              <a:t>retina. </a:t>
            </a:r>
          </a:p>
        </p:txBody>
      </p:sp>
      <p:pic>
        <p:nvPicPr>
          <p:cNvPr id="12295" name="Picture 7" descr="Image Pre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219200"/>
            <a:ext cx="3962400" cy="3668713"/>
          </a:xfrm>
          <a:prstGeom prst="rect">
            <a:avLst/>
          </a:prstGeom>
          <a:noFill/>
          <a:extLst>
            <a:ext uri="{909E8E84-426E-40DD-AFC4-6F175D3DCCD1}">
              <a14:hiddenFill xmlns:a14="http://schemas.microsoft.com/office/drawing/2010/main">
                <a:solidFill>
                  <a:srgbClr val="FFFFFF"/>
                </a:solidFill>
              </a14:hiddenFill>
            </a:ext>
          </a:extLst>
        </p:spPr>
      </p:pic>
      <p:pic>
        <p:nvPicPr>
          <p:cNvPr id="12297" name="Picture 9" descr="Image P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4114800"/>
            <a:ext cx="4572000" cy="274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to="" calcmode="lin" valueType="num">
                                      <p:cBhvr>
                                        <p:cTn id="7" dur="1" fill="hold"/>
                                        <p:tgtEl>
                                          <p:spTgt spid="12291">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2295"/>
                                        </p:tgtEl>
                                        <p:attrNameLst>
                                          <p:attrName>style.visibility</p:attrName>
                                        </p:attrNameLst>
                                      </p:cBhvr>
                                      <p:to>
                                        <p:strVal val="visible"/>
                                      </p:to>
                                    </p:set>
                                    <p:anim to="" calcmode="lin" valueType="num">
                                      <p:cBhvr>
                                        <p:cTn id="10" dur="1" fill="hold"/>
                                        <p:tgtEl>
                                          <p:spTgt spid="12295"/>
                                        </p:tgtEl>
                                        <p:attrNameLst>
                                          <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4" presetClass="entr" presetSubtype="0" fill="hold" nodeType="clickEffect">
                                  <p:stCondLst>
                                    <p:cond delay="0"/>
                                  </p:stCondLst>
                                  <p:childTnLst>
                                    <p:set>
                                      <p:cBhvr>
                                        <p:cTn id="14" dur="1" fill="hold">
                                          <p:stCondLst>
                                            <p:cond delay="0"/>
                                          </p:stCondLst>
                                        </p:cTn>
                                        <p:tgtEl>
                                          <p:spTgt spid="12291">
                                            <p:txEl>
                                              <p:pRg st="1" end="1"/>
                                            </p:txEl>
                                          </p:spTgt>
                                        </p:tgtEl>
                                        <p:attrNameLst>
                                          <p:attrName>style.visibility</p:attrName>
                                        </p:attrNameLst>
                                      </p:cBhvr>
                                      <p:to>
                                        <p:strVal val="visible"/>
                                      </p:to>
                                    </p:set>
                                    <p:anim to="" calcmode="lin" valueType="num">
                                      <p:cBhvr>
                                        <p:cTn id="15" dur="1" fill="hold"/>
                                        <p:tgtEl>
                                          <p:spTgt spid="12291">
                                            <p:txEl>
                                              <p:pRg st="1" end="1"/>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12297"/>
                                        </p:tgtEl>
                                        <p:attrNameLst>
                                          <p:attrName>style.visibility</p:attrName>
                                        </p:attrNameLst>
                                      </p:cBhvr>
                                      <p:to>
                                        <p:strVal val="visible"/>
                                      </p:to>
                                    </p:set>
                                    <p:anim to="" calcmode="lin" valueType="num">
                                      <p:cBhvr>
                                        <p:cTn id="18" dur="1" fill="hold"/>
                                        <p:tgtEl>
                                          <p:spTgt spid="1229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endParaRPr lang="en-US" altLang="en-US">
              <a:latin typeface="Maiandra GD" pitchFamily="34" charset="0"/>
            </a:endParaRPr>
          </a:p>
        </p:txBody>
      </p:sp>
      <p:sp>
        <p:nvSpPr>
          <p:cNvPr id="13315" name="Rectangle 3"/>
          <p:cNvSpPr>
            <a:spLocks noGrp="1" noChangeArrowheads="1"/>
          </p:cNvSpPr>
          <p:nvPr>
            <p:ph type="body" idx="1"/>
          </p:nvPr>
        </p:nvSpPr>
        <p:spPr>
          <a:xfrm>
            <a:off x="457200" y="304800"/>
            <a:ext cx="4114800" cy="6553200"/>
          </a:xfrm>
        </p:spPr>
        <p:txBody>
          <a:bodyPr/>
          <a:lstStyle/>
          <a:p>
            <a:pPr>
              <a:lnSpc>
                <a:spcPct val="90000"/>
              </a:lnSpc>
            </a:pPr>
            <a:r>
              <a:rPr lang="en-US" altLang="en-US" sz="2800">
                <a:latin typeface="Maiandra GD" pitchFamily="34" charset="0"/>
              </a:rPr>
              <a:t>The lens works much like the lens of a movie projector at the movies. </a:t>
            </a:r>
          </a:p>
          <a:p>
            <a:pPr>
              <a:lnSpc>
                <a:spcPct val="90000"/>
              </a:lnSpc>
            </a:pPr>
            <a:r>
              <a:rPr lang="en-US" altLang="en-US" sz="2800">
                <a:latin typeface="Maiandra GD" pitchFamily="34" charset="0"/>
              </a:rPr>
              <a:t>Next time you sit in the dark theater, look behind you at the stream of light coming from the projection booth. This light goes through a powerful lens, which is focusing the images onto the screen, so you can see the movie clearly.</a:t>
            </a:r>
            <a:r>
              <a:rPr lang="en-US" altLang="en-US" sz="2400">
                <a:latin typeface="Maiandra GD" pitchFamily="34" charset="0"/>
              </a:rPr>
              <a:t> </a:t>
            </a:r>
          </a:p>
          <a:p>
            <a:pPr>
              <a:lnSpc>
                <a:spcPct val="90000"/>
              </a:lnSpc>
            </a:pPr>
            <a:endParaRPr lang="en-US" altLang="en-US" sz="2400">
              <a:latin typeface="Maiandra GD" pitchFamily="34" charset="0"/>
            </a:endParaRPr>
          </a:p>
        </p:txBody>
      </p:sp>
      <p:pic>
        <p:nvPicPr>
          <p:cNvPr id="13316" name="Picture 4" descr="MPj0399275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52400"/>
            <a:ext cx="38100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Image P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895600"/>
            <a:ext cx="2971800" cy="396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to="" calcmode="lin" valueType="num">
                                      <p:cBhvr>
                                        <p:cTn id="7" dur="1" fill="hold"/>
                                        <p:tgtEl>
                                          <p:spTgt spid="13315">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3316"/>
                                        </p:tgtEl>
                                        <p:attrNameLst>
                                          <p:attrName>style.visibility</p:attrName>
                                        </p:attrNameLst>
                                      </p:cBhvr>
                                      <p:to>
                                        <p:strVal val="visible"/>
                                      </p:to>
                                    </p:set>
                                    <p:anim to="" calcmode="lin" valueType="num">
                                      <p:cBhvr>
                                        <p:cTn id="10" dur="1" fill="hold"/>
                                        <p:tgtEl>
                                          <p:spTgt spid="13316"/>
                                        </p:tgtEl>
                                        <p:attrNameLst>
                                          <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4" presetClass="entr" presetSubtype="0" fill="hold" nodeType="clickEffect">
                                  <p:stCondLst>
                                    <p:cond delay="0"/>
                                  </p:stCondLst>
                                  <p:childTnLst>
                                    <p:set>
                                      <p:cBhvr>
                                        <p:cTn id="14" dur="1" fill="hold">
                                          <p:stCondLst>
                                            <p:cond delay="0"/>
                                          </p:stCondLst>
                                        </p:cTn>
                                        <p:tgtEl>
                                          <p:spTgt spid="13315">
                                            <p:txEl>
                                              <p:pRg st="1" end="1"/>
                                            </p:txEl>
                                          </p:spTgt>
                                        </p:tgtEl>
                                        <p:attrNameLst>
                                          <p:attrName>style.visibility</p:attrName>
                                        </p:attrNameLst>
                                      </p:cBhvr>
                                      <p:to>
                                        <p:strVal val="visible"/>
                                      </p:to>
                                    </p:set>
                                    <p:anim to="" calcmode="lin" valueType="num">
                                      <p:cBhvr>
                                        <p:cTn id="15" dur="1" fill="hold"/>
                                        <p:tgtEl>
                                          <p:spTgt spid="13315">
                                            <p:txEl>
                                              <p:pRg st="1" end="1"/>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13318"/>
                                        </p:tgtEl>
                                        <p:attrNameLst>
                                          <p:attrName>style.visibility</p:attrName>
                                        </p:attrNameLst>
                                      </p:cBhvr>
                                      <p:to>
                                        <p:strVal val="visible"/>
                                      </p:to>
                                    </p:set>
                                    <p:anim to="" calcmode="lin" valueType="num">
                                      <p:cBhvr>
                                        <p:cTn id="18" dur="1" fill="hold"/>
                                        <p:tgtEl>
                                          <p:spTgt spid="1331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142</TotalTime>
  <Words>863</Words>
  <Application>Microsoft Office PowerPoint</Application>
  <PresentationFormat>On-screen Show (4:3)</PresentationFormat>
  <Paragraphs>52</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Default Design</vt:lpstr>
      <vt:lpstr>The Human Eye</vt:lpstr>
      <vt:lpstr>The Eyelid</vt:lpstr>
      <vt:lpstr>The eyelid also has great reflexes, which are automatic body responses, that protect the eye.</vt:lpstr>
      <vt:lpstr>The Sclera</vt:lpstr>
      <vt:lpstr>The Cornea</vt:lpstr>
      <vt:lpstr>Behind the cornea are the iris and the pupil.</vt:lpstr>
      <vt:lpstr>The Pupil</vt:lpstr>
      <vt:lpstr>The Lens</vt:lpstr>
      <vt:lpstr>PowerPoint Presentation</vt:lpstr>
      <vt:lpstr>PowerPoint Presentation</vt:lpstr>
      <vt:lpstr>PowerPoint Presentation</vt:lpstr>
      <vt:lpstr>PowerPoint Presentation</vt:lpstr>
      <vt:lpstr>PowerPoint Presentation</vt:lpstr>
      <vt:lpstr>The Optic Nerve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Human Eye</dc:title>
  <dc:creator>Stephanie Carles</dc:creator>
  <cp:lastModifiedBy>Dave Edinger</cp:lastModifiedBy>
  <cp:revision>7</cp:revision>
  <dcterms:created xsi:type="dcterms:W3CDTF">2009-02-10T22:07:15Z</dcterms:created>
  <dcterms:modified xsi:type="dcterms:W3CDTF">2015-01-11T22:25:52Z</dcterms:modified>
</cp:coreProperties>
</file>