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5A72-7237-4CEF-AA34-FFC6D830D179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BF58-0D28-478B-B23F-BF43E4013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77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5A72-7237-4CEF-AA34-FFC6D830D179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BF58-0D28-478B-B23F-BF43E4013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47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5A72-7237-4CEF-AA34-FFC6D830D179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BF58-0D28-478B-B23F-BF43E4013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19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5A72-7237-4CEF-AA34-FFC6D830D179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BF58-0D28-478B-B23F-BF43E4013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5A72-7237-4CEF-AA34-FFC6D830D179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BF58-0D28-478B-B23F-BF43E4013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26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5A72-7237-4CEF-AA34-FFC6D830D179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BF58-0D28-478B-B23F-BF43E4013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21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5A72-7237-4CEF-AA34-FFC6D830D179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BF58-0D28-478B-B23F-BF43E4013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00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5A72-7237-4CEF-AA34-FFC6D830D179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BF58-0D28-478B-B23F-BF43E4013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54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5A72-7237-4CEF-AA34-FFC6D830D179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BF58-0D28-478B-B23F-BF43E4013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62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5A72-7237-4CEF-AA34-FFC6D830D179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BF58-0D28-478B-B23F-BF43E4013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087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5A72-7237-4CEF-AA34-FFC6D830D179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BF58-0D28-478B-B23F-BF43E4013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28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55A72-7237-4CEF-AA34-FFC6D830D179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ABF58-0D28-478B-B23F-BF43E4013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73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0" y="163513"/>
            <a:ext cx="7772400" cy="527050"/>
          </a:xfrm>
        </p:spPr>
        <p:txBody>
          <a:bodyPr>
            <a:normAutofit fontScale="90000"/>
          </a:bodyPr>
          <a:lstStyle/>
          <a:p>
            <a:r>
              <a:rPr lang="en-US"/>
              <a:t>The Decibel Scale</a:t>
            </a:r>
          </a:p>
        </p:txBody>
      </p:sp>
      <p:graphicFrame>
        <p:nvGraphicFramePr>
          <p:cNvPr id="86038" name="Object 22"/>
          <p:cNvGraphicFramePr>
            <a:graphicFrameLocks noChangeAspect="1"/>
          </p:cNvGraphicFramePr>
          <p:nvPr/>
        </p:nvGraphicFramePr>
        <p:xfrm>
          <a:off x="228600" y="2514600"/>
          <a:ext cx="3733800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3" imgW="2019240" imgH="2143080" progId="Excel.Sheet.8">
                  <p:embed/>
                </p:oleObj>
              </mc:Choice>
              <mc:Fallback>
                <p:oleObj name="Worksheet" r:id="rId3" imgW="2019240" imgH="21430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514600"/>
                        <a:ext cx="3733800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39" name="Text Box 23"/>
          <p:cNvSpPr txBox="1">
            <a:spLocks noChangeArrowheads="1"/>
          </p:cNvSpPr>
          <p:nvPr/>
        </p:nvSpPr>
        <p:spPr bwMode="auto">
          <a:xfrm>
            <a:off x="4286250" y="52197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FF0000"/>
                </a:solidFill>
              </a:rPr>
              <a:t> Pain</a:t>
            </a:r>
          </a:p>
        </p:txBody>
      </p:sp>
      <p:sp>
        <p:nvSpPr>
          <p:cNvPr id="86040" name="Line 24"/>
          <p:cNvSpPr>
            <a:spLocks noChangeShapeType="1"/>
          </p:cNvSpPr>
          <p:nvPr/>
        </p:nvSpPr>
        <p:spPr bwMode="auto">
          <a:xfrm flipH="1">
            <a:off x="4019550" y="5448300"/>
            <a:ext cx="3619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42" name="Text Box 26"/>
          <p:cNvSpPr txBox="1">
            <a:spLocks noChangeArrowheads="1"/>
          </p:cNvSpPr>
          <p:nvPr/>
        </p:nvSpPr>
        <p:spPr bwMode="auto">
          <a:xfrm>
            <a:off x="4381500" y="558165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2"/>
                </a:solidFill>
              </a:rPr>
              <a:t>Damage</a:t>
            </a:r>
          </a:p>
        </p:txBody>
      </p:sp>
      <p:sp>
        <p:nvSpPr>
          <p:cNvPr id="86043" name="Line 27"/>
          <p:cNvSpPr>
            <a:spLocks noChangeShapeType="1"/>
          </p:cNvSpPr>
          <p:nvPr/>
        </p:nvSpPr>
        <p:spPr bwMode="auto">
          <a:xfrm flipH="1">
            <a:off x="4038600" y="5734050"/>
            <a:ext cx="3619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44" name="Text Box 28"/>
          <p:cNvSpPr txBox="1">
            <a:spLocks noChangeArrowheads="1"/>
          </p:cNvSpPr>
          <p:nvPr/>
        </p:nvSpPr>
        <p:spPr bwMode="auto">
          <a:xfrm>
            <a:off x="3848100" y="4152900"/>
            <a:ext cx="51435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>
                <a:solidFill>
                  <a:srgbClr val="006600"/>
                </a:solidFill>
              </a:rPr>
              <a:t>}</a:t>
            </a:r>
          </a:p>
        </p:txBody>
      </p:sp>
      <p:sp>
        <p:nvSpPr>
          <p:cNvPr id="86045" name="Text Box 29"/>
          <p:cNvSpPr txBox="1">
            <a:spLocks noChangeArrowheads="1"/>
          </p:cNvSpPr>
          <p:nvPr/>
        </p:nvSpPr>
        <p:spPr bwMode="auto">
          <a:xfrm>
            <a:off x="4267200" y="3276600"/>
            <a:ext cx="20574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006600"/>
                </a:solidFill>
              </a:rPr>
              <a:t>Constant exposure </a:t>
            </a:r>
            <a:br>
              <a:rPr lang="en-US" i="1">
                <a:solidFill>
                  <a:srgbClr val="006600"/>
                </a:solidFill>
              </a:rPr>
            </a:br>
            <a:r>
              <a:rPr lang="en-US" i="1">
                <a:solidFill>
                  <a:srgbClr val="006600"/>
                </a:solidFill>
              </a:rPr>
              <a:t>leads to permanent hearing loss.</a:t>
            </a:r>
          </a:p>
        </p:txBody>
      </p:sp>
      <p:sp>
        <p:nvSpPr>
          <p:cNvPr id="86046" name="Text Box 30"/>
          <p:cNvSpPr txBox="1">
            <a:spLocks noChangeArrowheads="1"/>
          </p:cNvSpPr>
          <p:nvPr/>
        </p:nvSpPr>
        <p:spPr bwMode="auto">
          <a:xfrm>
            <a:off x="285750" y="742950"/>
            <a:ext cx="87058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99"/>
                </a:solidFill>
              </a:rPr>
              <a:t>The chart below lists the approximate sound levels of various sounds.  The loudness of a given sound depends, of course, on the power of the source of the sound as well as the distance from the source.  Note:  Listening to loud music will gradually damage your hearing!</a:t>
            </a:r>
          </a:p>
        </p:txBody>
      </p:sp>
      <p:pic>
        <p:nvPicPr>
          <p:cNvPr id="86048" name="Picture 32" descr="angus0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638" y="2286000"/>
            <a:ext cx="3154362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232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144000" cy="460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3657600" y="990600"/>
            <a:ext cx="2286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chemeClr val="accent2"/>
                </a:solidFill>
                <a:effectLst/>
              </a:rPr>
              <a:t>Loudness in Decibels</a:t>
            </a:r>
          </a:p>
        </p:txBody>
      </p:sp>
    </p:spTree>
    <p:extLst>
      <p:ext uri="{BB962C8B-B14F-4D97-AF65-F5344CB8AC3E}">
        <p14:creationId xmlns:p14="http://schemas.microsoft.com/office/powerpoint/2010/main" val="399810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65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Worksheet</vt:lpstr>
      <vt:lpstr>The Decibel Scale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Decibel Scale</dc:title>
  <dc:creator>Dave Edinger</dc:creator>
  <cp:lastModifiedBy>Dave Edinger</cp:lastModifiedBy>
  <cp:revision>2</cp:revision>
  <dcterms:created xsi:type="dcterms:W3CDTF">2012-03-05T13:07:54Z</dcterms:created>
  <dcterms:modified xsi:type="dcterms:W3CDTF">2012-03-05T13:39:52Z</dcterms:modified>
</cp:coreProperties>
</file>