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309" r:id="rId3"/>
    <p:sldId id="257" r:id="rId4"/>
    <p:sldId id="298" r:id="rId5"/>
    <p:sldId id="287" r:id="rId6"/>
    <p:sldId id="288" r:id="rId7"/>
    <p:sldId id="258" r:id="rId8"/>
    <p:sldId id="299" r:id="rId9"/>
    <p:sldId id="300" r:id="rId10"/>
    <p:sldId id="301" r:id="rId11"/>
    <p:sldId id="302" r:id="rId12"/>
    <p:sldId id="259" r:id="rId13"/>
    <p:sldId id="260" r:id="rId14"/>
    <p:sldId id="261" r:id="rId15"/>
    <p:sldId id="282" r:id="rId16"/>
    <p:sldId id="276" r:id="rId17"/>
    <p:sldId id="304" r:id="rId18"/>
    <p:sldId id="262" r:id="rId19"/>
    <p:sldId id="303" r:id="rId20"/>
    <p:sldId id="264" r:id="rId21"/>
    <p:sldId id="294" r:id="rId22"/>
    <p:sldId id="266" r:id="rId23"/>
    <p:sldId id="269" r:id="rId24"/>
    <p:sldId id="272" r:id="rId25"/>
    <p:sldId id="273" r:id="rId26"/>
    <p:sldId id="305" r:id="rId27"/>
    <p:sldId id="289" r:id="rId28"/>
    <p:sldId id="283" r:id="rId29"/>
    <p:sldId id="284" r:id="rId30"/>
    <p:sldId id="306" r:id="rId31"/>
    <p:sldId id="307" r:id="rId32"/>
    <p:sldId id="275" r:id="rId33"/>
    <p:sldId id="295" r:id="rId34"/>
    <p:sldId id="308" r:id="rId35"/>
    <p:sldId id="278" r:id="rId36"/>
    <p:sldId id="279" r:id="rId37"/>
    <p:sldId id="290" r:id="rId38"/>
    <p:sldId id="280" r:id="rId39"/>
    <p:sldId id="281" r:id="rId40"/>
    <p:sldId id="296" r:id="rId41"/>
    <p:sldId id="310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6" autoAdjust="0"/>
    <p:restoredTop sz="86491" autoAdjust="0"/>
  </p:normalViewPr>
  <p:slideViewPr>
    <p:cSldViewPr>
      <p:cViewPr>
        <p:scale>
          <a:sx n="83" d="100"/>
          <a:sy n="83" d="100"/>
        </p:scale>
        <p:origin x="-1282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212FA76-4255-4624-8306-D09E179A31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02658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B54623-7276-4C63-A454-BDDEC2DA1A42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19EB0D-7873-46F1-9743-A6A16C523228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2D30BC-D81D-40EE-8702-06969D9B3A92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8B3A8B-36F3-4864-98B8-24F1019D2696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7A6318-7A29-4217-BFBB-36CB190CA041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656D77-E40B-4F43-982A-3FD1ED8A95D4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2E52F5-9FBA-4DCC-8C84-83EBF40B6CCF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3FA76A-E366-466D-94CB-1390BC3CD914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71E847-63E0-4636-9B5C-513B8AEBDF6C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39C38B-7238-4CFB-BED4-52A0B569D096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20051F-BE8F-4E8F-A800-B99F4923C605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39CC9A-ED9A-4444-94F5-EF98235C131E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D73678-EDED-40B9-B743-064BA59A9BC3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40CDC5-A779-457D-8465-F7463A73B95D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A18BA8-651F-4154-BFAE-DBCF4C127D97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474F7F-0BDF-4EA8-AC85-D6D31B303D38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AADA10-5047-48E9-9526-F87A25FA4413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1829B0-53E8-498C-8F09-8A1530C8A764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2A1A5D-FE66-48EE-B83F-B227FEB456DD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04596-83EB-4896-90BA-1C86FE68370C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91FC06-7C92-44C1-BAE3-C2B110DD375E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7F03AA-7DC2-4F46-9346-43DBF98BCA0E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95E539-40D5-4644-8856-04681CEBCF41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9E63EA-91C8-4B6C-9565-2F973EA0037C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D39C68-3FDA-4837-9EA4-73448700EDD4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5BBC46-CB16-4661-813C-EAE4F773B7D0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7D5C72-90B1-4A42-8DFB-255F3CC26B99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0FDD7D-6296-4EA9-85F7-6495E87490DC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265AA6-0CDA-4DCE-8043-84C29E95F052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94A73A-A987-4867-9009-B06A77BDA5EB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51ECE4-260E-48AB-A345-D9A70143E48B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DDF5CE-C3EB-4C2F-B9E6-3FBEEBE1519B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4A75F-39EB-4944-8234-80ED6DBB9903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C66E4D-8F67-4736-B39C-6549C199EEE3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08A359-3442-4CAE-B9A7-13864A86F27D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B5760E-BBD1-40B3-98B6-AB8609586160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F7937A-533A-46DB-B1B2-529420FEF1F1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63B38F-2C15-42F8-AA68-1F554A1D2D66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BA5660-B8A8-475E-901E-8ECF00FBFC95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041A8-0D82-4D21-8D8F-D9C844DCE672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D30682-FE93-48DA-900E-2BF332A840CD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C22D4-0552-41DC-96A0-21BFFF65E3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1061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D1E76-FAF4-4035-A359-DA304A9A08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491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FF62D-6C05-4EC3-950A-F3E1CB9430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6887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F2C85F3-97C9-45AE-95AE-29D0D39DA3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6331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A73D4B0-3ADC-4310-BDDB-237EEFBD8E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8743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27EAAAD-6FC6-498E-AB6D-A6745A1FE7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0660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AC946E1-AD12-414F-B660-5AC98336CB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1350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DE699-97A9-4E24-B0CA-6698CCE649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4757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6DCDFE-0437-41B5-881E-66D2F2CE20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6711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E11425-E9B1-4693-8382-8BD6E3FA8D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5871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53BA8-E6E2-4836-9C88-B2A42AD53E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80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6F517-2C98-499B-83AA-1D051C5F2A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3249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82E1D-D104-4C24-AD9E-BBB68D120E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4819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81D94-F6C3-4900-9450-261A064C86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1010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E517DD-27DB-4637-95A4-44F69069FB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3332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8EBF77F-97F9-47C6-BF8D-9BD3A45E06E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nre.umich.edu/eplab/demos/st0/stroopdesc.html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sylux.psych.tu-dresden.de/i1/kaw/diverses%20Material/www.illusionworks.com/html/ames_room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4800" b="1" i="1">
                <a:solidFill>
                  <a:srgbClr val="FF0000"/>
                </a:solidFill>
                <a:latin typeface="Albertus Extra Bold" pitchFamily="34" charset="0"/>
              </a:rPr>
              <a:t>OPTICAL ILLUSIONS</a:t>
            </a:r>
            <a:br>
              <a:rPr lang="en-US" altLang="en-US" sz="4800" b="1" i="1">
                <a:solidFill>
                  <a:srgbClr val="FF0000"/>
                </a:solidFill>
                <a:latin typeface="Albertus Extra Bold" pitchFamily="34" charset="0"/>
              </a:rPr>
            </a:br>
            <a:r>
              <a:rPr lang="en-US" altLang="en-US" sz="3600" b="1" i="1">
                <a:solidFill>
                  <a:srgbClr val="FF0000"/>
                </a:solidFill>
                <a:latin typeface="Albertus Extra Bold" pitchFamily="34" charset="0"/>
              </a:rPr>
              <a:t>The Art of Seeing</a:t>
            </a:r>
            <a:endParaRPr lang="en-US" altLang="en-US" b="1" i="1">
              <a:solidFill>
                <a:srgbClr val="FF0000"/>
              </a:solidFill>
              <a:latin typeface="Albertus Extra Bold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b="1" i="1" dirty="0" smtClean="0">
                <a:solidFill>
                  <a:srgbClr val="FF0000"/>
                </a:solidFill>
              </a:rPr>
              <a:t>Coach Dave Edinger</a:t>
            </a:r>
          </a:p>
          <a:p>
            <a:r>
              <a:rPr lang="en-US" altLang="en-US" b="1" i="1" dirty="0" smtClean="0">
                <a:solidFill>
                  <a:srgbClr val="FF0000"/>
                </a:solidFill>
              </a:rPr>
              <a:t>Physical Science (8A)</a:t>
            </a:r>
            <a:endParaRPr lang="en-US" altLang="en-US" b="1" i="1" dirty="0">
              <a:solidFill>
                <a:srgbClr val="FF0000"/>
              </a:solidFill>
            </a:endParaRPr>
          </a:p>
          <a:p>
            <a:endParaRPr lang="en-US" altLang="en-US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rgbClr val="FF0000"/>
                </a:solidFill>
                <a:latin typeface="Albertus" pitchFamily="34" charset="0"/>
              </a:rPr>
              <a:t>Illusion #2</a:t>
            </a:r>
            <a:br>
              <a:rPr lang="en-US" altLang="en-US" sz="4000">
                <a:solidFill>
                  <a:srgbClr val="FF0000"/>
                </a:solidFill>
                <a:latin typeface="Albertus" pitchFamily="34" charset="0"/>
              </a:rPr>
            </a:br>
            <a:r>
              <a:rPr lang="en-US" altLang="en-US" sz="4000">
                <a:solidFill>
                  <a:srgbClr val="FF0000"/>
                </a:solidFill>
                <a:latin typeface="Albertus" pitchFamily="34" charset="0"/>
              </a:rPr>
              <a:t>Which line is longer?</a:t>
            </a:r>
          </a:p>
        </p:txBody>
      </p:sp>
      <p:pic>
        <p:nvPicPr>
          <p:cNvPr id="114693" name="Picture 5" descr="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81200"/>
            <a:ext cx="6057900" cy="409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rgbClr val="FF0000"/>
                </a:solidFill>
                <a:latin typeface="Albertus" pitchFamily="34" charset="0"/>
              </a:rPr>
              <a:t>Illusion #3</a:t>
            </a:r>
            <a:br>
              <a:rPr lang="en-US" altLang="en-US" sz="4000">
                <a:solidFill>
                  <a:srgbClr val="FF0000"/>
                </a:solidFill>
                <a:latin typeface="Albertus" pitchFamily="34" charset="0"/>
              </a:rPr>
            </a:br>
            <a:r>
              <a:rPr lang="en-US" altLang="en-US" sz="4000">
                <a:solidFill>
                  <a:srgbClr val="FF0000"/>
                </a:solidFill>
                <a:latin typeface="Albertus" pitchFamily="34" charset="0"/>
              </a:rPr>
              <a:t>Which line is longer?</a:t>
            </a:r>
          </a:p>
        </p:txBody>
      </p:sp>
      <p:pic>
        <p:nvPicPr>
          <p:cNvPr id="116741" name="Picture 5" descr="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81200"/>
            <a:ext cx="571500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rgbClr val="FF0000"/>
                </a:solidFill>
                <a:latin typeface="Albertus" pitchFamily="34" charset="0"/>
              </a:rPr>
              <a:t>Illusion #4</a:t>
            </a:r>
            <a:br>
              <a:rPr lang="en-US" altLang="en-US" sz="4000">
                <a:solidFill>
                  <a:srgbClr val="FF0000"/>
                </a:solidFill>
                <a:latin typeface="Albertus" pitchFamily="34" charset="0"/>
              </a:rPr>
            </a:br>
            <a:r>
              <a:rPr lang="en-US" altLang="en-US" sz="4000">
                <a:solidFill>
                  <a:srgbClr val="FF0000"/>
                </a:solidFill>
                <a:latin typeface="Albertus" pitchFamily="34" charset="0"/>
              </a:rPr>
              <a:t>Water goblet or two faces?</a:t>
            </a:r>
          </a:p>
        </p:txBody>
      </p:sp>
      <p:pic>
        <p:nvPicPr>
          <p:cNvPr id="7172" name="Picture 4" descr="optical illusion 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44725" y="1524000"/>
            <a:ext cx="4852988" cy="487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rgbClr val="FF0000"/>
                </a:solidFill>
                <a:latin typeface="Albertus" pitchFamily="34" charset="0"/>
              </a:rPr>
              <a:t>Illusion #5</a:t>
            </a:r>
            <a:br>
              <a:rPr lang="en-US" altLang="en-US" sz="4000">
                <a:solidFill>
                  <a:srgbClr val="FF0000"/>
                </a:solidFill>
                <a:latin typeface="Albertus" pitchFamily="34" charset="0"/>
              </a:rPr>
            </a:br>
            <a:r>
              <a:rPr lang="en-US" altLang="en-US" sz="4000">
                <a:solidFill>
                  <a:srgbClr val="FF0000"/>
                </a:solidFill>
                <a:latin typeface="Albertus" pitchFamily="34" charset="0"/>
              </a:rPr>
              <a:t>Old woman or young woman?</a:t>
            </a:r>
          </a:p>
        </p:txBody>
      </p:sp>
      <p:pic>
        <p:nvPicPr>
          <p:cNvPr id="8196" name="Picture 4" descr="optical illusion 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8938" y="1524000"/>
            <a:ext cx="3748087" cy="5334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0000"/>
                </a:solidFill>
                <a:latin typeface="Albertus" pitchFamily="34" charset="0"/>
              </a:rPr>
              <a:t>Another version!</a:t>
            </a:r>
          </a:p>
        </p:txBody>
      </p:sp>
      <p:pic>
        <p:nvPicPr>
          <p:cNvPr id="9220" name="Picture 4" descr="oldyou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60675" y="1447800"/>
            <a:ext cx="3833813" cy="5410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altLang="en-US" sz="4000">
                <a:solidFill>
                  <a:srgbClr val="FF0000"/>
                </a:solidFill>
                <a:latin typeface="Albertus" pitchFamily="34" charset="0"/>
              </a:rPr>
              <a:t>Illusion #6</a:t>
            </a:r>
            <a:br>
              <a:rPr lang="en-US" altLang="en-US" sz="4000">
                <a:solidFill>
                  <a:srgbClr val="FF0000"/>
                </a:solidFill>
                <a:latin typeface="Albertus" pitchFamily="34" charset="0"/>
              </a:rPr>
            </a:br>
            <a:r>
              <a:rPr lang="en-US" altLang="en-US" sz="4000">
                <a:solidFill>
                  <a:srgbClr val="FF0000"/>
                </a:solidFill>
                <a:latin typeface="Albertus" pitchFamily="34" charset="0"/>
              </a:rPr>
              <a:t>Skull or woman in a mirror?</a:t>
            </a:r>
          </a:p>
        </p:txBody>
      </p:sp>
      <p:pic>
        <p:nvPicPr>
          <p:cNvPr id="41990" name="Picture 6" descr="ladyskull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524000"/>
            <a:ext cx="5334000" cy="5334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rgbClr val="FF0000"/>
                </a:solidFill>
                <a:latin typeface="Albertus" pitchFamily="34" charset="0"/>
              </a:rPr>
              <a:t>Illusion #7</a:t>
            </a:r>
            <a:br>
              <a:rPr lang="en-US" altLang="en-US" sz="4000">
                <a:solidFill>
                  <a:srgbClr val="FF0000"/>
                </a:solidFill>
                <a:latin typeface="Albertus" pitchFamily="34" charset="0"/>
              </a:rPr>
            </a:br>
            <a:r>
              <a:rPr lang="en-US" altLang="en-US" sz="4000">
                <a:solidFill>
                  <a:srgbClr val="FF0000"/>
                </a:solidFill>
                <a:latin typeface="Albertus" pitchFamily="34" charset="0"/>
              </a:rPr>
              <a:t>Eskimo or Native American head?</a:t>
            </a:r>
          </a:p>
        </p:txBody>
      </p:sp>
      <p:pic>
        <p:nvPicPr>
          <p:cNvPr id="24580" name="Picture 4" descr="nativeskimo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654175"/>
            <a:ext cx="5257800" cy="5203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rgbClr val="FF0000"/>
                </a:solidFill>
                <a:latin typeface="Albertus" pitchFamily="34" charset="0"/>
              </a:rPr>
              <a:t>Illusion #8</a:t>
            </a:r>
            <a:br>
              <a:rPr lang="en-US" altLang="en-US" sz="4000">
                <a:solidFill>
                  <a:srgbClr val="FF0000"/>
                </a:solidFill>
                <a:latin typeface="Albertus" pitchFamily="34" charset="0"/>
              </a:rPr>
            </a:br>
            <a:r>
              <a:rPr lang="en-US" altLang="en-US" sz="4000">
                <a:solidFill>
                  <a:srgbClr val="FF0000"/>
                </a:solidFill>
                <a:latin typeface="Albertus" pitchFamily="34" charset="0"/>
              </a:rPr>
              <a:t>Face or musician?</a:t>
            </a:r>
          </a:p>
        </p:txBody>
      </p:sp>
      <p:pic>
        <p:nvPicPr>
          <p:cNvPr id="120837" name="Picture 5" descr="image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76400"/>
            <a:ext cx="2727325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rgbClr val="FF0000"/>
                </a:solidFill>
                <a:latin typeface="Albertus" pitchFamily="34" charset="0"/>
              </a:rPr>
              <a:t>Illusion #9</a:t>
            </a:r>
            <a:br>
              <a:rPr lang="en-US" altLang="en-US" sz="4000">
                <a:solidFill>
                  <a:srgbClr val="FF0000"/>
                </a:solidFill>
                <a:latin typeface="Albertus" pitchFamily="34" charset="0"/>
              </a:rPr>
            </a:br>
            <a:r>
              <a:rPr lang="en-US" altLang="en-US" sz="4000">
                <a:solidFill>
                  <a:srgbClr val="FF0000"/>
                </a:solidFill>
                <a:latin typeface="Albertus" pitchFamily="34" charset="0"/>
              </a:rPr>
              <a:t>A face?  A word?</a:t>
            </a:r>
          </a:p>
        </p:txBody>
      </p:sp>
      <p:pic>
        <p:nvPicPr>
          <p:cNvPr id="10244" name="Picture 4" descr="optical illusion 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84525" y="1447800"/>
            <a:ext cx="3109913" cy="5410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rgbClr val="FF0000"/>
                </a:solidFill>
                <a:latin typeface="Albertus" pitchFamily="34" charset="0"/>
              </a:rPr>
              <a:t>Illusion #10</a:t>
            </a:r>
            <a:br>
              <a:rPr lang="en-US" altLang="en-US" sz="4000">
                <a:solidFill>
                  <a:srgbClr val="FF0000"/>
                </a:solidFill>
                <a:latin typeface="Albertus" pitchFamily="34" charset="0"/>
              </a:rPr>
            </a:br>
            <a:r>
              <a:rPr lang="en-US" altLang="en-US" sz="4000">
                <a:solidFill>
                  <a:srgbClr val="FF0000"/>
                </a:solidFill>
                <a:latin typeface="Albertus" pitchFamily="34" charset="0"/>
              </a:rPr>
              <a:t>(4) Which word do you see first?</a:t>
            </a:r>
          </a:p>
        </p:txBody>
      </p:sp>
      <p:pic>
        <p:nvPicPr>
          <p:cNvPr id="118789" name="Picture 5" descr="image0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1803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790" name="Picture 6" descr="image0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828800"/>
            <a:ext cx="5295900" cy="218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791" name="Picture 7" descr="C:\Users\Trisha\Desktop\109132793_b7482afea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24400"/>
            <a:ext cx="23622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792" name="Picture 8" descr="C:\Users\Trisha\Desktop\109132792_7532ca403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4724400"/>
            <a:ext cx="6159500" cy="160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16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FF0000"/>
                </a:solidFill>
              </a:rPr>
              <a:t>Daily Objective</a:t>
            </a:r>
          </a:p>
        </p:txBody>
      </p:sp>
      <p:sp>
        <p:nvSpPr>
          <p:cNvPr id="149517" name="Rectangle 1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 altLang="en-US" sz="2800"/>
          </a:p>
          <a:p>
            <a:r>
              <a:rPr lang="en-US" altLang="en-US" sz="2800">
                <a:solidFill>
                  <a:srgbClr val="FF0000"/>
                </a:solidFill>
              </a:rPr>
              <a:t>Students will explore the art of perception and experience its subjectivity by viewing optical illusions and sharing the effect that they have on them.</a:t>
            </a:r>
            <a:r>
              <a:rPr lang="en-US" altLang="en-US" sz="2800"/>
              <a:t> </a:t>
            </a:r>
          </a:p>
        </p:txBody>
      </p:sp>
      <p:pic>
        <p:nvPicPr>
          <p:cNvPr id="149520" name="Picture 16" descr="C:\Users\Trisha\Desktop\optical-illusion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843088"/>
            <a:ext cx="4038600" cy="403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rgbClr val="FF0000"/>
                </a:solidFill>
                <a:latin typeface="Albertus" pitchFamily="34" charset="0"/>
              </a:rPr>
              <a:t>Illusion #11</a:t>
            </a:r>
            <a:br>
              <a:rPr lang="en-US" altLang="en-US" sz="4000">
                <a:solidFill>
                  <a:srgbClr val="FF0000"/>
                </a:solidFill>
                <a:latin typeface="Albertus" pitchFamily="34" charset="0"/>
              </a:rPr>
            </a:br>
            <a:r>
              <a:rPr lang="en-US" altLang="en-US" sz="4000">
                <a:solidFill>
                  <a:srgbClr val="FF0000"/>
                </a:solidFill>
                <a:latin typeface="Albertus" pitchFamily="34" charset="0"/>
              </a:rPr>
              <a:t>Stare at the center for 15 sec and then look up – what do you see?</a:t>
            </a:r>
          </a:p>
        </p:txBody>
      </p:sp>
      <p:pic>
        <p:nvPicPr>
          <p:cNvPr id="12292" name="Picture 4" descr="Jesus illusio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2016125"/>
            <a:ext cx="5486400" cy="49228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>
                <a:solidFill>
                  <a:srgbClr val="FF0000"/>
                </a:solidFill>
                <a:latin typeface="Albertus" pitchFamily="34" charset="0"/>
              </a:rPr>
              <a:t>Illusion #12</a:t>
            </a:r>
            <a:br>
              <a:rPr lang="en-US" altLang="en-US" sz="4000" b="1">
                <a:solidFill>
                  <a:srgbClr val="FF0000"/>
                </a:solidFill>
                <a:latin typeface="Albertus" pitchFamily="34" charset="0"/>
              </a:rPr>
            </a:br>
            <a:r>
              <a:rPr lang="en-US" altLang="en-US" sz="4000" b="1">
                <a:solidFill>
                  <a:srgbClr val="FF0000"/>
                </a:solidFill>
                <a:latin typeface="Albertus" pitchFamily="34" charset="0"/>
              </a:rPr>
              <a:t>Stare at the center for 15 sec and then look up – what do you see?</a:t>
            </a:r>
          </a:p>
        </p:txBody>
      </p:sp>
      <p:pic>
        <p:nvPicPr>
          <p:cNvPr id="59396" name="Picture 4" descr="invertedfla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2133600"/>
            <a:ext cx="4800600" cy="2924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rgbClr val="FF0000"/>
                </a:solidFill>
                <a:latin typeface="Albertus" pitchFamily="34" charset="0"/>
              </a:rPr>
              <a:t>Illusion #13</a:t>
            </a:r>
            <a:br>
              <a:rPr lang="en-US" altLang="en-US" sz="4000">
                <a:solidFill>
                  <a:srgbClr val="FF0000"/>
                </a:solidFill>
                <a:latin typeface="Albertus" pitchFamily="34" charset="0"/>
              </a:rPr>
            </a:br>
            <a:r>
              <a:rPr lang="en-US" altLang="en-US" sz="4000">
                <a:solidFill>
                  <a:srgbClr val="FF0000"/>
                </a:solidFill>
                <a:latin typeface="Albertus" pitchFamily="34" charset="0"/>
              </a:rPr>
              <a:t>How many black dots are there?</a:t>
            </a:r>
          </a:p>
        </p:txBody>
      </p:sp>
      <p:pic>
        <p:nvPicPr>
          <p:cNvPr id="14340" name="Picture 4" descr="optical illusion 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530350"/>
            <a:ext cx="6934200" cy="5327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rgbClr val="FF0000"/>
                </a:solidFill>
                <a:latin typeface="Albertus" pitchFamily="34" charset="0"/>
              </a:rPr>
              <a:t>Illusion #14</a:t>
            </a:r>
            <a:br>
              <a:rPr lang="en-US" altLang="en-US" sz="4000">
                <a:solidFill>
                  <a:srgbClr val="FF0000"/>
                </a:solidFill>
                <a:latin typeface="Albertus" pitchFamily="34" charset="0"/>
              </a:rPr>
            </a:br>
            <a:r>
              <a:rPr lang="en-US" altLang="en-US" sz="4000">
                <a:solidFill>
                  <a:srgbClr val="FF0000"/>
                </a:solidFill>
                <a:latin typeface="Albertus" pitchFamily="34" charset="0"/>
              </a:rPr>
              <a:t>Follow directions below</a:t>
            </a:r>
          </a:p>
        </p:txBody>
      </p:sp>
      <p:pic>
        <p:nvPicPr>
          <p:cNvPr id="17412" name="Picture 4" descr="optical illusion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676400"/>
            <a:ext cx="6248400" cy="4684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rgbClr val="FF0000"/>
                </a:solidFill>
                <a:latin typeface="Albertus" pitchFamily="34" charset="0"/>
              </a:rPr>
              <a:t>Illusion #15</a:t>
            </a:r>
            <a:br>
              <a:rPr lang="en-US" altLang="en-US" sz="4000">
                <a:solidFill>
                  <a:srgbClr val="FF0000"/>
                </a:solidFill>
                <a:latin typeface="Albertus" pitchFamily="34" charset="0"/>
              </a:rPr>
            </a:br>
            <a:r>
              <a:rPr lang="en-US" altLang="en-US" sz="4000">
                <a:solidFill>
                  <a:srgbClr val="FF0000"/>
                </a:solidFill>
                <a:latin typeface="Albertus" pitchFamily="34" charset="0"/>
              </a:rPr>
              <a:t>Stare at the center – what color do the dots become?</a:t>
            </a:r>
          </a:p>
        </p:txBody>
      </p:sp>
      <p:pic>
        <p:nvPicPr>
          <p:cNvPr id="20489" name="Picture 9" descr="pinkdot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28800"/>
            <a:ext cx="4448175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rgbClr val="FF0000"/>
                </a:solidFill>
                <a:latin typeface="Albertus" pitchFamily="34" charset="0"/>
              </a:rPr>
              <a:t>Illusion #16</a:t>
            </a:r>
            <a:br>
              <a:rPr lang="en-US" altLang="en-US" sz="4000">
                <a:solidFill>
                  <a:srgbClr val="FF0000"/>
                </a:solidFill>
                <a:latin typeface="Albertus" pitchFamily="34" charset="0"/>
              </a:rPr>
            </a:br>
            <a:r>
              <a:rPr lang="en-US" altLang="en-US" sz="4000">
                <a:solidFill>
                  <a:srgbClr val="FF0000"/>
                </a:solidFill>
                <a:latin typeface="Albertus" pitchFamily="34" charset="0"/>
              </a:rPr>
              <a:t>Mind Warp</a:t>
            </a:r>
          </a:p>
        </p:txBody>
      </p:sp>
      <p:pic>
        <p:nvPicPr>
          <p:cNvPr id="21511" name="Picture 7" descr="whee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85900"/>
            <a:ext cx="71628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rgbClr val="FF0000"/>
                </a:solidFill>
                <a:latin typeface="Albertus" pitchFamily="34" charset="0"/>
              </a:rPr>
              <a:t>Illusion #17</a:t>
            </a:r>
            <a:br>
              <a:rPr lang="en-US" altLang="en-US" sz="4000">
                <a:solidFill>
                  <a:srgbClr val="FF0000"/>
                </a:solidFill>
                <a:latin typeface="Albertus" pitchFamily="34" charset="0"/>
              </a:rPr>
            </a:br>
            <a:r>
              <a:rPr lang="en-US" altLang="en-US" sz="4000">
                <a:solidFill>
                  <a:srgbClr val="FF0000"/>
                </a:solidFill>
                <a:latin typeface="Albertus" pitchFamily="34" charset="0"/>
              </a:rPr>
              <a:t>How does it move?</a:t>
            </a:r>
            <a:r>
              <a:rPr lang="en-US" altLang="en-US" sz="4000"/>
              <a:t/>
            </a:r>
            <a:br>
              <a:rPr lang="en-US" altLang="en-US" sz="4000"/>
            </a:br>
            <a:endParaRPr lang="en-US" altLang="en-US" sz="4000"/>
          </a:p>
        </p:txBody>
      </p:sp>
      <p:pic>
        <p:nvPicPr>
          <p:cNvPr id="125957" name="Picture 5" descr="optice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71600"/>
            <a:ext cx="5067300" cy="502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>
                <a:solidFill>
                  <a:srgbClr val="FF0000"/>
                </a:solidFill>
                <a:latin typeface="Albertus" pitchFamily="34" charset="0"/>
              </a:rPr>
              <a:t>Illusion #18</a:t>
            </a:r>
            <a:br>
              <a:rPr lang="en-US" altLang="en-US" sz="4000" b="1">
                <a:solidFill>
                  <a:srgbClr val="FF0000"/>
                </a:solidFill>
                <a:latin typeface="Albertus" pitchFamily="34" charset="0"/>
              </a:rPr>
            </a:br>
            <a:r>
              <a:rPr lang="en-US" altLang="en-US" sz="4000" b="1">
                <a:solidFill>
                  <a:srgbClr val="FF0000"/>
                </a:solidFill>
                <a:latin typeface="Albertus" pitchFamily="34" charset="0"/>
              </a:rPr>
              <a:t>Impossible Figures (3)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>
              <a:solidFill>
                <a:srgbClr val="FF0000"/>
              </a:solidFill>
            </a:endParaRPr>
          </a:p>
          <a:p>
            <a:endParaRPr lang="en-US" altLang="en-US">
              <a:solidFill>
                <a:srgbClr val="FF0000"/>
              </a:solidFill>
            </a:endParaRPr>
          </a:p>
          <a:p>
            <a:r>
              <a:rPr lang="en-US" altLang="en-US">
                <a:solidFill>
                  <a:srgbClr val="FF0000"/>
                </a:solidFill>
              </a:rPr>
              <a:t>objects that can be represented in two-dimensional pictures but cannot exist in three-dimensional space</a:t>
            </a:r>
          </a:p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5" descr="forkt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2438400"/>
            <a:ext cx="8077200" cy="1752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5" name="Picture 5" descr="elephant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785813"/>
            <a:ext cx="7315200" cy="5149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i="1">
                <a:solidFill>
                  <a:srgbClr val="FF0000"/>
                </a:solidFill>
              </a:rPr>
              <a:t>What Are Optical Illusions?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b="1" u="sng"/>
          </a:p>
          <a:p>
            <a:r>
              <a:rPr lang="en-US" altLang="en-US" b="1" u="sng">
                <a:solidFill>
                  <a:srgbClr val="FF0000"/>
                </a:solidFill>
                <a:latin typeface="Albertus" pitchFamily="34" charset="0"/>
              </a:rPr>
              <a:t>Warm-up</a:t>
            </a:r>
            <a:r>
              <a:rPr lang="en-US" altLang="en-US" b="1">
                <a:solidFill>
                  <a:srgbClr val="FF0000"/>
                </a:solidFill>
                <a:latin typeface="Albertus" pitchFamily="34" charset="0"/>
              </a:rPr>
              <a:t>: </a:t>
            </a:r>
            <a:r>
              <a:rPr lang="en-US" altLang="en-US">
                <a:solidFill>
                  <a:srgbClr val="FF0000"/>
                </a:solidFill>
                <a:latin typeface="Albertus" pitchFamily="34" charset="0"/>
              </a:rPr>
              <a:t>We’ve all seen them, although you may not have even realized what they are.  When you hear the phrase “Optical Illusion,” what do you think of?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7" name="Picture 7" descr="illus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14400"/>
            <a:ext cx="5334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9" name="Rectangle 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4800">
                <a:solidFill>
                  <a:srgbClr val="FF0000"/>
                </a:solidFill>
                <a:latin typeface="Albertus Extra Bold" pitchFamily="34" charset="0"/>
              </a:rPr>
              <a:t>Playing with Words</a:t>
            </a:r>
          </a:p>
        </p:txBody>
      </p:sp>
      <p:sp>
        <p:nvSpPr>
          <p:cNvPr id="131080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>
                <a:latin typeface="Albertus" pitchFamily="34" charset="0"/>
              </a:rPr>
              <a:t>Perception of letters, words and phrases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/>
          <a:lstStyle/>
          <a:p>
            <a:r>
              <a:rPr lang="en-US" altLang="en-US" sz="2800">
                <a:solidFill>
                  <a:srgbClr val="FF0000"/>
                </a:solidFill>
                <a:latin typeface="Albertus" pitchFamily="34" charset="0"/>
              </a:rPr>
              <a:t>Illusion #19</a:t>
            </a:r>
            <a:br>
              <a:rPr lang="en-US" altLang="en-US" sz="2800">
                <a:solidFill>
                  <a:srgbClr val="FF0000"/>
                </a:solidFill>
                <a:latin typeface="Albertus" pitchFamily="34" charset="0"/>
              </a:rPr>
            </a:br>
            <a:r>
              <a:rPr lang="en-US" altLang="en-US" sz="2800">
                <a:solidFill>
                  <a:srgbClr val="FF0000"/>
                </a:solidFill>
                <a:latin typeface="Albertus" pitchFamily="34" charset="0"/>
              </a:rPr>
              <a:t>Read the following out-loud – now read it again slowly and see if you fell for the trick</a:t>
            </a:r>
            <a:r>
              <a:rPr lang="en-US" altLang="en-US" sz="2800">
                <a:solidFill>
                  <a:srgbClr val="FF0000"/>
                </a:solidFill>
              </a:rPr>
              <a:t>  </a:t>
            </a:r>
            <a:br>
              <a:rPr lang="en-US" altLang="en-US" sz="2800">
                <a:solidFill>
                  <a:srgbClr val="FF0000"/>
                </a:solidFill>
              </a:rPr>
            </a:br>
            <a:endParaRPr lang="en-US" altLang="en-US" sz="2800">
              <a:solidFill>
                <a:srgbClr val="FF0000"/>
              </a:solidFill>
            </a:endParaRPr>
          </a:p>
        </p:txBody>
      </p:sp>
      <p:pic>
        <p:nvPicPr>
          <p:cNvPr id="23556" name="Picture 4" descr="pari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1981200"/>
            <a:ext cx="5105400" cy="3867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FF0000"/>
                </a:solidFill>
                <a:latin typeface="Albertus" pitchFamily="34" charset="0"/>
              </a:rPr>
              <a:t>Illusion #20</a:t>
            </a:r>
          </a:p>
        </p:txBody>
      </p:sp>
      <p:pic>
        <p:nvPicPr>
          <p:cNvPr id="60420" name="Picture 4" descr="Count the F'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524000"/>
            <a:ext cx="8229600" cy="35988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rgbClr val="FF0000"/>
                </a:solidFill>
                <a:latin typeface="Albertus" pitchFamily="34" charset="0"/>
              </a:rPr>
              <a:t>Illusion #21</a:t>
            </a:r>
            <a:br>
              <a:rPr lang="en-US" altLang="en-US" sz="4000">
                <a:solidFill>
                  <a:srgbClr val="FF0000"/>
                </a:solidFill>
                <a:latin typeface="Albertus" pitchFamily="34" charset="0"/>
              </a:rPr>
            </a:br>
            <a:r>
              <a:rPr lang="en-US" altLang="en-US" sz="4000">
                <a:solidFill>
                  <a:srgbClr val="FF0000"/>
                </a:solidFill>
                <a:latin typeface="Albertus" pitchFamily="34" charset="0"/>
              </a:rPr>
              <a:t>What do you think?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Albertus" pitchFamily="34" charset="0"/>
              </a:rPr>
              <a:t>Aoccdrnig to a rscheearch at an Elingsh uinervtisy, it deosn't mttaer in waht oredr the ltteers in a wrod are, the olny iprmoetnt tihng is taht frist and lsat ltteer is at the rghit pclae. The rset can be a toatl mses and you can sitll raed it wouthit porbelm. Tihs is bcuseae we do not raed ervey lteter by it slef but the wrod as a wlohe.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2163762"/>
          </a:xfrm>
        </p:spPr>
        <p:txBody>
          <a:bodyPr/>
          <a:lstStyle/>
          <a:p>
            <a:r>
              <a:rPr lang="en-US" altLang="en-US" b="1">
                <a:solidFill>
                  <a:srgbClr val="FF0000"/>
                </a:solidFill>
                <a:latin typeface="Albertus" pitchFamily="34" charset="0"/>
              </a:rPr>
              <a:t>Illusion #22</a:t>
            </a:r>
            <a:br>
              <a:rPr lang="en-US" altLang="en-US" b="1">
                <a:solidFill>
                  <a:srgbClr val="FF0000"/>
                </a:solidFill>
                <a:latin typeface="Albertus" pitchFamily="34" charset="0"/>
              </a:rPr>
            </a:br>
            <a:r>
              <a:rPr lang="en-US" altLang="en-US" b="1">
                <a:solidFill>
                  <a:srgbClr val="FF0000"/>
                </a:solidFill>
                <a:latin typeface="Albertus" pitchFamily="34" charset="0"/>
              </a:rPr>
              <a:t>The Stroop Effect</a:t>
            </a:r>
            <a:br>
              <a:rPr lang="en-US" altLang="en-US" b="1">
                <a:solidFill>
                  <a:srgbClr val="FF0000"/>
                </a:solidFill>
                <a:latin typeface="Albertus" pitchFamily="34" charset="0"/>
              </a:rPr>
            </a:br>
            <a:r>
              <a:rPr lang="en-US" altLang="en-US" sz="2400" b="1">
                <a:solidFill>
                  <a:srgbClr val="FF0000"/>
                </a:solidFill>
                <a:latin typeface="Albertus" pitchFamily="34" charset="0"/>
              </a:rPr>
              <a:t>Time yourself saying the word – then time yourself saying the color of the ink. What is the difference?</a:t>
            </a:r>
          </a:p>
        </p:txBody>
      </p:sp>
      <p:pic>
        <p:nvPicPr>
          <p:cNvPr id="26628" name="Picture 4" descr="stroop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2667000"/>
            <a:ext cx="6553200" cy="3832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altLang="en-US" b="1">
                <a:solidFill>
                  <a:srgbClr val="FF0000"/>
                </a:solidFill>
                <a:latin typeface="Albertus" pitchFamily="34" charset="0"/>
              </a:rPr>
              <a:t>The Stroop Effect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>
                <a:solidFill>
                  <a:srgbClr val="FF0000"/>
                </a:solidFill>
                <a:latin typeface="Albertus" pitchFamily="34" charset="0"/>
              </a:rPr>
              <a:t>The words themselves have a strong effect over your ability to say the color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solidFill>
                  <a:srgbClr val="FF0000"/>
                </a:solidFill>
                <a:latin typeface="Albertus" pitchFamily="34" charset="0"/>
              </a:rPr>
              <a:t>There is an interference in the information your brain receives - and this causes a problem</a:t>
            </a:r>
          </a:p>
          <a:p>
            <a:pPr>
              <a:lnSpc>
                <a:spcPct val="90000"/>
              </a:lnSpc>
            </a:pPr>
            <a:r>
              <a:rPr lang="en-US" altLang="en-US" sz="2800" b="1" u="sng">
                <a:solidFill>
                  <a:srgbClr val="FF0000"/>
                </a:solidFill>
                <a:latin typeface="Albertus" pitchFamily="34" charset="0"/>
              </a:rPr>
              <a:t>Speed of Processing Theory</a:t>
            </a:r>
          </a:p>
          <a:p>
            <a:pPr lvl="1">
              <a:lnSpc>
                <a:spcPct val="90000"/>
              </a:lnSpc>
            </a:pPr>
            <a:r>
              <a:rPr lang="en-US" altLang="en-US" sz="2400">
                <a:solidFill>
                  <a:srgbClr val="FF0000"/>
                </a:solidFill>
                <a:latin typeface="Albertus" pitchFamily="34" charset="0"/>
              </a:rPr>
              <a:t>Words read faster that colors are named</a:t>
            </a:r>
            <a:endParaRPr lang="en-US" altLang="en-US" sz="2400" b="1" i="1">
              <a:solidFill>
                <a:srgbClr val="FF0000"/>
              </a:solidFill>
              <a:latin typeface="Albertus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b="1" u="sng">
                <a:solidFill>
                  <a:srgbClr val="FF0000"/>
                </a:solidFill>
                <a:latin typeface="Albertus" pitchFamily="34" charset="0"/>
              </a:rPr>
              <a:t>Selective Attention Theory</a:t>
            </a:r>
          </a:p>
          <a:p>
            <a:pPr lvl="1">
              <a:lnSpc>
                <a:spcPct val="90000"/>
              </a:lnSpc>
            </a:pPr>
            <a:r>
              <a:rPr lang="en-US" altLang="en-US" sz="2400">
                <a:solidFill>
                  <a:srgbClr val="FF0000"/>
                </a:solidFill>
                <a:latin typeface="Albertus" pitchFamily="34" charset="0"/>
              </a:rPr>
              <a:t>Naming colors requires more attention than reading the word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solidFill>
                  <a:srgbClr val="FF0000"/>
                </a:solidFill>
                <a:latin typeface="Albertus" pitchFamily="34" charset="0"/>
              </a:rPr>
              <a:t>For Further Reading</a:t>
            </a:r>
            <a:r>
              <a:rPr lang="en-US" altLang="en-US" sz="280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/>
              <a:t>	</a:t>
            </a:r>
            <a:r>
              <a:rPr lang="en-US" altLang="en-US" sz="2800">
                <a:hlinkClick r:id="rId3"/>
              </a:rPr>
              <a:t>http://www.snre.umich.edu/eplab/demos/st0/stroopdesc.html</a:t>
            </a:r>
            <a:endParaRPr lang="en-US" altLang="en-US" sz="280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altLang="en-US" b="1">
                <a:solidFill>
                  <a:srgbClr val="FF0000"/>
                </a:solidFill>
                <a:latin typeface="Albertus" pitchFamily="34" charset="0"/>
              </a:rPr>
              <a:t>Stereograms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>
                <a:latin typeface="Albertus" pitchFamily="34" charset="0"/>
              </a:rPr>
              <a:t>Bring your eyes close to the screen.  As you slowly move your head away from the screen, take your eyes out of focus and a picture will pop out.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rgbClr val="FF0000"/>
                </a:solidFill>
                <a:latin typeface="Albertus" pitchFamily="34" charset="0"/>
              </a:rPr>
              <a:t>Illusion #23</a:t>
            </a:r>
            <a:br>
              <a:rPr lang="en-US" altLang="en-US" sz="4000">
                <a:solidFill>
                  <a:srgbClr val="FF0000"/>
                </a:solidFill>
                <a:latin typeface="Albertus" pitchFamily="34" charset="0"/>
              </a:rPr>
            </a:br>
            <a:r>
              <a:rPr lang="en-US" altLang="en-US" sz="4000">
                <a:solidFill>
                  <a:srgbClr val="FF0000"/>
                </a:solidFill>
                <a:latin typeface="Albertus" pitchFamily="34" charset="0"/>
              </a:rPr>
              <a:t>Try your best – what do you see?</a:t>
            </a:r>
          </a:p>
        </p:txBody>
      </p:sp>
      <p:pic>
        <p:nvPicPr>
          <p:cNvPr id="37893" name="Picture 5" descr="me_shark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736725"/>
            <a:ext cx="7315200" cy="5121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rgbClr val="FF0000"/>
                </a:solidFill>
                <a:latin typeface="Albertus" pitchFamily="34" charset="0"/>
              </a:rPr>
              <a:t>Illusion #24</a:t>
            </a:r>
            <a:br>
              <a:rPr lang="en-US" altLang="en-US" sz="4000">
                <a:solidFill>
                  <a:srgbClr val="FF0000"/>
                </a:solidFill>
                <a:latin typeface="Albertus" pitchFamily="34" charset="0"/>
              </a:rPr>
            </a:br>
            <a:r>
              <a:rPr lang="en-US" altLang="en-US" sz="4000">
                <a:solidFill>
                  <a:srgbClr val="FF0000"/>
                </a:solidFill>
                <a:latin typeface="Albertus" pitchFamily="34" charset="0"/>
              </a:rPr>
              <a:t>And another?</a:t>
            </a:r>
          </a:p>
        </p:txBody>
      </p:sp>
      <p:pic>
        <p:nvPicPr>
          <p:cNvPr id="39941" name="Picture 5" descr="me_saturn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630363"/>
            <a:ext cx="7467600" cy="5227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>
                <a:solidFill>
                  <a:srgbClr val="FF0000"/>
                </a:solidFill>
                <a:latin typeface="Albertus Extra Bold" pitchFamily="34" charset="0"/>
              </a:rPr>
              <a:t>Definition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endParaRPr lang="en-US" altLang="en-US">
              <a:solidFill>
                <a:srgbClr val="FF0000"/>
              </a:solidFill>
            </a:endParaRPr>
          </a:p>
          <a:p>
            <a:r>
              <a:rPr lang="en-US" altLang="en-US">
                <a:solidFill>
                  <a:srgbClr val="FF0000"/>
                </a:solidFill>
                <a:latin typeface="Albertus" pitchFamily="34" charset="0"/>
              </a:rPr>
              <a:t>Involves an apparently inexplicable discrepancy between the appearance of a visual stimulus and its physical reality</a:t>
            </a:r>
          </a:p>
          <a:p>
            <a:endParaRPr lang="en-US" altLang="en-US">
              <a:solidFill>
                <a:srgbClr val="FF0000"/>
              </a:solidFill>
              <a:latin typeface="Albertus" pitchFamily="34" charset="0"/>
            </a:endParaRPr>
          </a:p>
          <a:p>
            <a:r>
              <a:rPr lang="en-US" altLang="en-US">
                <a:solidFill>
                  <a:srgbClr val="FF0000"/>
                </a:solidFill>
                <a:latin typeface="Albertus" pitchFamily="34" charset="0"/>
              </a:rPr>
              <a:t>Visually perceived images that are deceptive or misleading </a:t>
            </a:r>
          </a:p>
          <a:p>
            <a:endParaRPr lang="en-US" altLang="en-US">
              <a:solidFill>
                <a:srgbClr val="FF0000"/>
              </a:solidFill>
              <a:latin typeface="Albertus" pitchFamily="34" charset="0"/>
            </a:endParaRPr>
          </a:p>
        </p:txBody>
      </p:sp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1408113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5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0"/>
            <a:ext cx="1408113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rgbClr val="FF0000"/>
                </a:solidFill>
                <a:latin typeface="Albertus" pitchFamily="34" charset="0"/>
              </a:rPr>
              <a:t>Illusion #25</a:t>
            </a:r>
            <a:br>
              <a:rPr lang="en-US" altLang="en-US" sz="4000">
                <a:solidFill>
                  <a:srgbClr val="FF0000"/>
                </a:solidFill>
                <a:latin typeface="Albertus" pitchFamily="34" charset="0"/>
              </a:rPr>
            </a:br>
            <a:r>
              <a:rPr lang="en-US" altLang="en-US" sz="4000">
                <a:solidFill>
                  <a:srgbClr val="FF0000"/>
                </a:solidFill>
                <a:latin typeface="Albertus" pitchFamily="34" charset="0"/>
              </a:rPr>
              <a:t>Do you see something floating?</a:t>
            </a:r>
          </a:p>
        </p:txBody>
      </p:sp>
      <p:pic>
        <p:nvPicPr>
          <p:cNvPr id="61443" name="Picture 3" descr="candy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600200"/>
            <a:ext cx="6645275" cy="4983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>
                <a:solidFill>
                  <a:srgbClr val="FF0000"/>
                </a:solidFill>
                <a:latin typeface="Albertus Extra Bold" pitchFamily="34" charset="0"/>
              </a:rPr>
              <a:t>Homework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>
                <a:solidFill>
                  <a:srgbClr val="FF0000"/>
                </a:solidFill>
              </a:rPr>
              <a:t>Describe how a person’s perceptions affect that person’s point of view.  What are some examples of this bias?  What role does subjectivity have in your perceptions?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i="1">
                <a:solidFill>
                  <a:srgbClr val="FF0000"/>
                </a:solidFill>
                <a:latin typeface="Albertus Extra Bold" pitchFamily="34" charset="0"/>
              </a:rPr>
              <a:t>The Ames Room</a:t>
            </a:r>
          </a:p>
        </p:txBody>
      </p:sp>
      <p:sp>
        <p:nvSpPr>
          <p:cNvPr id="52233" name="Rectangle 9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altLang="en-US" sz="2800"/>
          </a:p>
          <a:p>
            <a:r>
              <a:rPr lang="en-US" altLang="en-US" sz="2800">
                <a:solidFill>
                  <a:srgbClr val="FF0000"/>
                </a:solidFill>
                <a:latin typeface="Albertus" pitchFamily="34" charset="0"/>
              </a:rPr>
              <a:t>Observe this room.  Take special note of the size, shape, color and details of the room.</a:t>
            </a:r>
          </a:p>
          <a:p>
            <a:r>
              <a:rPr lang="en-US" altLang="en-US" sz="2800">
                <a:solidFill>
                  <a:srgbClr val="FF0000"/>
                </a:solidFill>
                <a:latin typeface="Albertus" pitchFamily="34" charset="0"/>
              </a:rPr>
              <a:t>Can one girl really be that much bigger than the other? </a:t>
            </a:r>
          </a:p>
        </p:txBody>
      </p:sp>
      <p:pic>
        <p:nvPicPr>
          <p:cNvPr id="52232" name="Picture 8" descr="Ames_Roo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33625"/>
            <a:ext cx="4038600" cy="3057525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FF0000"/>
                </a:solidFill>
                <a:latin typeface="Albertus Extra Bold" pitchFamily="34" charset="0"/>
              </a:rPr>
              <a:t>The Ames Room</a:t>
            </a:r>
            <a:endParaRPr lang="en-US" altLang="en-US">
              <a:solidFill>
                <a:srgbClr val="FF0000"/>
              </a:solidFill>
              <a:latin typeface="Albertus Extra Bold" pitchFamily="34" charset="0"/>
            </a:endParaRP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    </a:t>
            </a:r>
            <a:r>
              <a:rPr lang="en-US" altLang="en-US" sz="2000" b="1">
                <a:solidFill>
                  <a:srgbClr val="FF0000"/>
                </a:solidFill>
                <a:latin typeface="Albertus" pitchFamily="34" charset="0"/>
              </a:rPr>
              <a:t>Viewer assumes room is rectangular and the image cast onto the retina is consistent with this hypothesis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000" b="1">
              <a:solidFill>
                <a:srgbClr val="FF0000"/>
              </a:solidFill>
              <a:latin typeface="Albertus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000" b="1">
                <a:solidFill>
                  <a:srgbClr val="FF0000"/>
                </a:solidFill>
                <a:latin typeface="Albertus" pitchFamily="34" charset="0"/>
              </a:rPr>
              <a:t>Naïve viewers conclude that one girl is larger, when in fact she is just closer</a:t>
            </a:r>
          </a:p>
          <a:p>
            <a:pPr>
              <a:lnSpc>
                <a:spcPct val="80000"/>
              </a:lnSpc>
            </a:pPr>
            <a:endParaRPr lang="en-US" altLang="en-US" sz="2000" b="1">
              <a:solidFill>
                <a:srgbClr val="FF0000"/>
              </a:solidFill>
              <a:latin typeface="Albertus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000" b="1">
                <a:solidFill>
                  <a:srgbClr val="FF0000"/>
                </a:solidFill>
                <a:latin typeface="Albertus" pitchFamily="34" charset="0"/>
              </a:rPr>
              <a:t>Further Reading</a:t>
            </a:r>
            <a:r>
              <a:rPr lang="en-US" altLang="en-US" sz="2000" b="1">
                <a:solidFill>
                  <a:srgbClr val="FF0000"/>
                </a:solidFill>
              </a:rPr>
              <a:t>:</a:t>
            </a:r>
            <a:r>
              <a:rPr lang="en-US" altLang="en-US" sz="2000" b="1"/>
              <a:t> </a:t>
            </a:r>
            <a:r>
              <a:rPr lang="en-US" altLang="en-US" sz="2000" b="1">
                <a:hlinkClick r:id="rId3"/>
              </a:rPr>
              <a:t>http://psylux.psych.tu-dresden.de/i1/kaw/diverses%20Material/www.illusionworks.com/html/ames_room.html</a:t>
            </a:r>
            <a:endParaRPr lang="en-US" altLang="en-US" sz="2000" b="1"/>
          </a:p>
          <a:p>
            <a:pPr>
              <a:lnSpc>
                <a:spcPct val="80000"/>
              </a:lnSpc>
            </a:pPr>
            <a:endParaRPr lang="en-US" altLang="en-US" sz="1800"/>
          </a:p>
        </p:txBody>
      </p:sp>
      <p:pic>
        <p:nvPicPr>
          <p:cNvPr id="53253" name="Picture 5" descr="Ames_diagram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088" y="1295400"/>
            <a:ext cx="4430712" cy="47164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b="1">
                <a:solidFill>
                  <a:srgbClr val="FF0000"/>
                </a:solidFill>
                <a:latin typeface="Albertus Extra Bold" pitchFamily="34" charset="0"/>
              </a:rPr>
              <a:t>Optical Illusions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FF0000"/>
                </a:solidFill>
                <a:latin typeface="Albertus" pitchFamily="34" charset="0"/>
              </a:rPr>
              <a:t>The perceptual hypotheses that we create become especially striking when they are wrong</a:t>
            </a:r>
          </a:p>
          <a:p>
            <a:r>
              <a:rPr lang="en-US" altLang="en-US">
                <a:solidFill>
                  <a:srgbClr val="FF0000"/>
                </a:solidFill>
                <a:latin typeface="Albertus" pitchFamily="34" charset="0"/>
              </a:rPr>
              <a:t>Proximity, Depth Cues, Similarity, and Figure Ground perception affect the hypotheses that we make</a:t>
            </a:r>
          </a:p>
          <a:p>
            <a:r>
              <a:rPr lang="en-US" altLang="en-US">
                <a:solidFill>
                  <a:srgbClr val="FF0000"/>
                </a:solidFill>
                <a:latin typeface="Albertus" pitchFamily="34" charset="0"/>
              </a:rPr>
              <a:t>Human perceptions are</a:t>
            </a:r>
            <a:r>
              <a:rPr lang="en-US" altLang="en-US" u="sng">
                <a:solidFill>
                  <a:srgbClr val="FF0000"/>
                </a:solidFill>
                <a:latin typeface="Albertus" pitchFamily="34" charset="0"/>
              </a:rPr>
              <a:t> HIGHLY SUBJECTIVE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>
                <a:solidFill>
                  <a:srgbClr val="FF0000"/>
                </a:solidFill>
                <a:latin typeface="Albertus Extra Bold" pitchFamily="34" charset="0"/>
              </a:rPr>
              <a:t>Let’s Try a Few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FF0000"/>
                </a:solidFill>
                <a:latin typeface="Albertus" pitchFamily="34" charset="0"/>
              </a:rPr>
              <a:t>On the chart provided for you (see optical_illusion_chart.rtf) describe your perceptions for the following illusions.  Be sure to submit this form along with your responses to the homework tomorrow at the beginning of class. </a:t>
            </a:r>
            <a:endParaRPr lang="en-US" altLang="en-US">
              <a:latin typeface="Albertu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rgbClr val="FF0000"/>
                </a:solidFill>
                <a:latin typeface="Albertus" pitchFamily="34" charset="0"/>
              </a:rPr>
              <a:t>Illusion #1 </a:t>
            </a:r>
            <a:br>
              <a:rPr lang="en-US" altLang="en-US" sz="4000">
                <a:solidFill>
                  <a:srgbClr val="FF0000"/>
                </a:solidFill>
                <a:latin typeface="Albertus" pitchFamily="34" charset="0"/>
              </a:rPr>
            </a:br>
            <a:r>
              <a:rPr lang="en-US" altLang="en-US" sz="4000">
                <a:solidFill>
                  <a:srgbClr val="FF0000"/>
                </a:solidFill>
                <a:latin typeface="Albertus" pitchFamily="34" charset="0"/>
              </a:rPr>
              <a:t>Which center circle is bigger?</a:t>
            </a:r>
          </a:p>
        </p:txBody>
      </p:sp>
      <p:pic>
        <p:nvPicPr>
          <p:cNvPr id="112644" name="Picture 4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0"/>
            <a:ext cx="5572125" cy="348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596</Words>
  <Application>Microsoft Office PowerPoint</Application>
  <PresentationFormat>On-screen Show (4:3)</PresentationFormat>
  <Paragraphs>117</Paragraphs>
  <Slides>41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Default Design</vt:lpstr>
      <vt:lpstr>OPTICAL ILLUSIONS The Art of Seeing</vt:lpstr>
      <vt:lpstr>Daily Objective</vt:lpstr>
      <vt:lpstr>What Are Optical Illusions?</vt:lpstr>
      <vt:lpstr>Definition</vt:lpstr>
      <vt:lpstr>The Ames Room</vt:lpstr>
      <vt:lpstr>The Ames Room</vt:lpstr>
      <vt:lpstr>Optical Illusions</vt:lpstr>
      <vt:lpstr>Let’s Try a Few</vt:lpstr>
      <vt:lpstr>Illusion #1  Which center circle is bigger?</vt:lpstr>
      <vt:lpstr>Illusion #2 Which line is longer?</vt:lpstr>
      <vt:lpstr>Illusion #3 Which line is longer?</vt:lpstr>
      <vt:lpstr>Illusion #4 Water goblet or two faces?</vt:lpstr>
      <vt:lpstr>Illusion #5 Old woman or young woman?</vt:lpstr>
      <vt:lpstr>Another version!</vt:lpstr>
      <vt:lpstr>Illusion #6 Skull or woman in a mirror?</vt:lpstr>
      <vt:lpstr>Illusion #7 Eskimo or Native American head?</vt:lpstr>
      <vt:lpstr>Illusion #8 Face or musician?</vt:lpstr>
      <vt:lpstr>Illusion #9 A face?  A word?</vt:lpstr>
      <vt:lpstr>Illusion #10 (4) Which word do you see first?</vt:lpstr>
      <vt:lpstr>Illusion #11 Stare at the center for 15 sec and then look up – what do you see?</vt:lpstr>
      <vt:lpstr>Illusion #12 Stare at the center for 15 sec and then look up – what do you see?</vt:lpstr>
      <vt:lpstr>Illusion #13 How many black dots are there?</vt:lpstr>
      <vt:lpstr>Illusion #14 Follow directions below</vt:lpstr>
      <vt:lpstr>Illusion #15 Stare at the center – what color do the dots become?</vt:lpstr>
      <vt:lpstr>Illusion #16 Mind Warp</vt:lpstr>
      <vt:lpstr>Illusion #17 How does it move? </vt:lpstr>
      <vt:lpstr>Illusion #18 Impossible Figures (3)</vt:lpstr>
      <vt:lpstr>PowerPoint Presentation</vt:lpstr>
      <vt:lpstr>PowerPoint Presentation</vt:lpstr>
      <vt:lpstr>PowerPoint Presentation</vt:lpstr>
      <vt:lpstr>Playing with Words</vt:lpstr>
      <vt:lpstr>Illusion #19 Read the following out-loud – now read it again slowly and see if you fell for the trick   </vt:lpstr>
      <vt:lpstr>Illusion #20</vt:lpstr>
      <vt:lpstr>Illusion #21 What do you think?</vt:lpstr>
      <vt:lpstr>Illusion #22 The Stroop Effect Time yourself saying the word – then time yourself saying the color of the ink. What is the difference?</vt:lpstr>
      <vt:lpstr>The Stroop Effect</vt:lpstr>
      <vt:lpstr>Stereograms</vt:lpstr>
      <vt:lpstr>Illusion #23 Try your best – what do you see?</vt:lpstr>
      <vt:lpstr>Illusion #24 And another?</vt:lpstr>
      <vt:lpstr>Illusion #25 Do you see something floating?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Optical Illusions</dc:title>
  <dc:creator>Trisha English</dc:creator>
  <cp:lastModifiedBy>David Edinger</cp:lastModifiedBy>
  <cp:revision>12</cp:revision>
  <dcterms:created xsi:type="dcterms:W3CDTF">2004-12-21T04:48:29Z</dcterms:created>
  <dcterms:modified xsi:type="dcterms:W3CDTF">2015-01-13T18:52:39Z</dcterms:modified>
</cp:coreProperties>
</file>