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1" d="100"/>
          <a:sy n="91" d="100"/>
        </p:scale>
        <p:origin x="-5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1753FE80-C5A1-478D-8F40-93B90A9889EA}" type="datetime1">
              <a:rPr lang="en-US" altLang="en-US"/>
              <a:pPr/>
              <a:t>1/15/2015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EA4FE81-2430-4C17-9B4E-6BD73ED64226}" type="slidenum">
              <a:rPr lang="en-US" altLang="en-US"/>
              <a:pPr/>
              <a:t>‹#›</a:t>
            </a:fld>
            <a:endParaRPr lang="en-US" altLang="en-US"/>
          </a:p>
        </p:txBody>
      </p:sp>
    </p:spTree>
    <p:extLst>
      <p:ext uri="{BB962C8B-B14F-4D97-AF65-F5344CB8AC3E}">
        <p14:creationId xmlns:p14="http://schemas.microsoft.com/office/powerpoint/2010/main" val="131586622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fld id="{E771E468-2AEA-4146-83EE-5D25408CCBBE}" type="slidenum">
              <a:rPr lang="en-US" altLang="en-US">
                <a:latin typeface="Calibri" pitchFamily="34" charset="0"/>
              </a:rPr>
              <a:pPr/>
              <a:t>3</a:t>
            </a:fld>
            <a:endParaRPr lang="en-US" altLang="en-US">
              <a:latin typeface="Calibri" pitchFamily="34" charset="0"/>
            </a:endParaRPr>
          </a:p>
        </p:txBody>
      </p:sp>
      <p:sp>
        <p:nvSpPr>
          <p:cNvPr id="184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43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s-E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fld id="{58C87C7A-7DCC-4255-A947-5216C66FDD2D}" type="slidenum">
              <a:rPr lang="en-US" altLang="en-US">
                <a:latin typeface="Calibri" pitchFamily="34" charset="0"/>
              </a:rPr>
              <a:pPr/>
              <a:t>17</a:t>
            </a:fld>
            <a:endParaRPr lang="en-US" altLang="en-US">
              <a:latin typeface="Calibri" pitchFamily="34" charset="0"/>
            </a:endParaRPr>
          </a:p>
        </p:txBody>
      </p:sp>
      <p:sp>
        <p:nvSpPr>
          <p:cNvPr id="419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198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fld id="{7236CEF6-F5FA-4CA2-9163-C2E72C69C84D}" type="slidenum">
              <a:rPr lang="en-US" altLang="en-US">
                <a:latin typeface="Calibri" pitchFamily="34" charset="0"/>
              </a:rPr>
              <a:pPr/>
              <a:t>18</a:t>
            </a:fld>
            <a:endParaRPr lang="en-US" altLang="en-US">
              <a:latin typeface="Calibri" pitchFamily="34" charset="0"/>
            </a:endParaRPr>
          </a:p>
        </p:txBody>
      </p:sp>
      <p:sp>
        <p:nvSpPr>
          <p:cNvPr id="440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403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s-E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fld id="{A8C53851-E537-44A7-88E1-159CFFC93874}" type="slidenum">
              <a:rPr lang="en-US" altLang="en-US">
                <a:latin typeface="Calibri" pitchFamily="34" charset="0"/>
              </a:rPr>
              <a:pPr/>
              <a:t>6</a:t>
            </a:fld>
            <a:endParaRPr lang="en-US" altLang="en-US">
              <a:latin typeface="Calibri" pitchFamily="34"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s-E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fld id="{A71BCD4B-B5B0-40D8-832F-70093A0F91CA}" type="slidenum">
              <a:rPr lang="en-US" altLang="en-US">
                <a:latin typeface="Calibri" pitchFamily="34" charset="0"/>
              </a:rPr>
              <a:pPr/>
              <a:t>7</a:t>
            </a:fld>
            <a:endParaRPr lang="en-US" altLang="en-US">
              <a:latin typeface="Calibri" pitchFamily="34" charset="0"/>
            </a:endParaRPr>
          </a:p>
        </p:txBody>
      </p:sp>
      <p:sp>
        <p:nvSpPr>
          <p:cNvPr id="2457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8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s-E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fld id="{D3CDD7BC-AF59-4FA8-B876-4469CD561741}" type="slidenum">
              <a:rPr lang="en-US" altLang="en-US">
                <a:latin typeface="Calibri" pitchFamily="34" charset="0"/>
              </a:rPr>
              <a:pPr/>
              <a:t>8</a:t>
            </a:fld>
            <a:endParaRPr lang="en-US" altLang="en-US">
              <a:latin typeface="Calibri" pitchFamily="34" charset="0"/>
            </a:endParaRPr>
          </a:p>
        </p:txBody>
      </p:sp>
      <p:sp>
        <p:nvSpPr>
          <p:cNvPr id="2662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662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s-E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fld id="{0F0EE687-2105-46C7-9AB6-7337CE440418}" type="slidenum">
              <a:rPr lang="en-US" altLang="en-US">
                <a:latin typeface="Calibri" pitchFamily="34" charset="0"/>
              </a:rPr>
              <a:pPr/>
              <a:t>9</a:t>
            </a:fld>
            <a:endParaRPr lang="en-US" altLang="en-US">
              <a:latin typeface="Calibri" pitchFamily="34" charset="0"/>
            </a:endParaRPr>
          </a:p>
        </p:txBody>
      </p:sp>
      <p:sp>
        <p:nvSpPr>
          <p:cNvPr id="2867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867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s-E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fld id="{EA2151F8-84F6-403C-891A-56A31E46F96A}" type="slidenum">
              <a:rPr lang="en-US" altLang="en-US">
                <a:latin typeface="Calibri" pitchFamily="34" charset="0"/>
              </a:rPr>
              <a:pPr/>
              <a:t>10</a:t>
            </a:fld>
            <a:endParaRPr lang="en-US" altLang="en-US">
              <a:latin typeface="Calibri" pitchFamily="34" charset="0"/>
            </a:endParaRPr>
          </a:p>
        </p:txBody>
      </p:sp>
      <p:sp>
        <p:nvSpPr>
          <p:cNvPr id="3072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s-E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fld id="{0C5477F7-D0DF-40D2-96B7-880DD48638C5}" type="slidenum">
              <a:rPr lang="en-US" altLang="en-US">
                <a:latin typeface="Calibri" pitchFamily="34" charset="0"/>
              </a:rPr>
              <a:pPr/>
              <a:t>11</a:t>
            </a:fld>
            <a:endParaRPr lang="en-US" altLang="en-US">
              <a:latin typeface="Calibri" pitchFamily="34" charset="0"/>
            </a:endParaRPr>
          </a:p>
        </p:txBody>
      </p:sp>
      <p:sp>
        <p:nvSpPr>
          <p:cNvPr id="3277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fld id="{64AEB8DD-D28D-4D9A-BEEC-E3754B1B88AE}" type="slidenum">
              <a:rPr lang="en-US" altLang="en-US">
                <a:latin typeface="Calibri" pitchFamily="34" charset="0"/>
              </a:rPr>
              <a:pPr/>
              <a:t>12</a:t>
            </a:fld>
            <a:endParaRPr lang="en-US" altLang="en-US">
              <a:latin typeface="Calibri" pitchFamily="34" charset="0"/>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s-E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fld id="{62E50BA2-93FB-495F-B9B0-56E61A530176}" type="slidenum">
              <a:rPr lang="en-US" altLang="en-US">
                <a:latin typeface="Calibri" pitchFamily="34" charset="0"/>
              </a:rPr>
              <a:pPr/>
              <a:t>13</a:t>
            </a:fld>
            <a:endParaRPr lang="en-US" altLang="en-US">
              <a:latin typeface="Calibri" pitchFamily="34" charset="0"/>
            </a:endParaRPr>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s-E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fld id="{D4942AD4-3E67-419B-A5E7-59CAB1D1B1BD}" type="datetime1">
              <a:rPr lang="en-US" altLang="en-US"/>
              <a:pPr/>
              <a:t>1/15/2015</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22E6532-6E56-4BCC-8161-CB0088340185}" type="slidenum">
              <a:rPr lang="en-US" altLang="en-US"/>
              <a:pPr/>
              <a:t>‹#›</a:t>
            </a:fld>
            <a:endParaRPr lang="en-US" altLang="en-US"/>
          </a:p>
        </p:txBody>
      </p:sp>
    </p:spTree>
    <p:extLst>
      <p:ext uri="{BB962C8B-B14F-4D97-AF65-F5344CB8AC3E}">
        <p14:creationId xmlns:p14="http://schemas.microsoft.com/office/powerpoint/2010/main" val="130751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F00A10DE-9FB0-4D70-AA6F-12765F2400FD}" type="datetime1">
              <a:rPr lang="en-US" altLang="en-US"/>
              <a:pPr/>
              <a:t>1/15/2015</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E6B72169-605C-4A19-B690-99408A7E8FE2}" type="slidenum">
              <a:rPr lang="en-US" altLang="en-US"/>
              <a:pPr/>
              <a:t>‹#›</a:t>
            </a:fld>
            <a:endParaRPr lang="en-US" altLang="en-US"/>
          </a:p>
        </p:txBody>
      </p:sp>
    </p:spTree>
    <p:extLst>
      <p:ext uri="{BB962C8B-B14F-4D97-AF65-F5344CB8AC3E}">
        <p14:creationId xmlns:p14="http://schemas.microsoft.com/office/powerpoint/2010/main" val="364699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06A59830-387A-475C-94FB-DE83EE0257BE}" type="datetime1">
              <a:rPr lang="en-US" altLang="en-US"/>
              <a:pPr/>
              <a:t>1/15/2015</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B6115EF-64B0-48D0-A963-436C0A8413F5}" type="slidenum">
              <a:rPr lang="en-US" altLang="en-US"/>
              <a:pPr/>
              <a:t>‹#›</a:t>
            </a:fld>
            <a:endParaRPr lang="en-US" altLang="en-US"/>
          </a:p>
        </p:txBody>
      </p:sp>
    </p:spTree>
    <p:extLst>
      <p:ext uri="{BB962C8B-B14F-4D97-AF65-F5344CB8AC3E}">
        <p14:creationId xmlns:p14="http://schemas.microsoft.com/office/powerpoint/2010/main" val="3236061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371600"/>
            <a:ext cx="3810000" cy="1676400"/>
          </a:xfrm>
        </p:spPr>
        <p:txBody>
          <a:bodyPr>
            <a:normAutofit/>
          </a:bodyPr>
          <a:lstStyle/>
          <a:p>
            <a:pPr lvl="0"/>
            <a:endParaRPr lang="en-US" noProof="0"/>
          </a:p>
        </p:txBody>
      </p:sp>
      <p:sp>
        <p:nvSpPr>
          <p:cNvPr id="4" name="Text Placeholder 3"/>
          <p:cNvSpPr>
            <a:spLocks noGrp="1"/>
          </p:cNvSpPr>
          <p:nvPr>
            <p:ph type="body" sz="half" idx="2"/>
          </p:nvPr>
        </p:nvSpPr>
        <p:spPr>
          <a:xfrm>
            <a:off x="4648200" y="1371600"/>
            <a:ext cx="3810000" cy="167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fontAlgn="auto">
              <a:spcBef>
                <a:spcPts val="0"/>
              </a:spcBef>
              <a:spcAft>
                <a:spcPts val="0"/>
              </a:spcAft>
              <a:defRPr>
                <a:solidFill>
                  <a:schemeClr val="tx1">
                    <a:shade val="50000"/>
                  </a:schemeClr>
                </a:solidFill>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2A899C8-2D42-42B7-B98C-420F170A5EA2}" type="slidenum">
              <a:rPr lang="en-US" altLang="en-US"/>
              <a:pPr/>
              <a:t>‹#›</a:t>
            </a:fld>
            <a:endParaRPr lang="en-US" altLang="en-US"/>
          </a:p>
        </p:txBody>
      </p:sp>
    </p:spTree>
    <p:extLst>
      <p:ext uri="{BB962C8B-B14F-4D97-AF65-F5344CB8AC3E}">
        <p14:creationId xmlns:p14="http://schemas.microsoft.com/office/powerpoint/2010/main" val="948549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8A6749DF-4B07-4FF8-A65F-1BA93C1A4D9D}" type="datetime1">
              <a:rPr lang="en-US" altLang="en-US"/>
              <a:pPr/>
              <a:t>1/15/2015</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9760EF2B-DE36-4CF9-867D-A52301C06463}" type="slidenum">
              <a:rPr lang="en-US" altLang="en-US"/>
              <a:pPr/>
              <a:t>‹#›</a:t>
            </a:fld>
            <a:endParaRPr lang="en-US" altLang="en-US"/>
          </a:p>
        </p:txBody>
      </p:sp>
    </p:spTree>
    <p:extLst>
      <p:ext uri="{BB962C8B-B14F-4D97-AF65-F5344CB8AC3E}">
        <p14:creationId xmlns:p14="http://schemas.microsoft.com/office/powerpoint/2010/main" val="226428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6582AC7-C5B9-4272-B07C-C658AB180975}" type="datetime1">
              <a:rPr lang="en-US" altLang="en-US"/>
              <a:pPr/>
              <a:t>1/15/2015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52624B-E5FC-4172-933D-AD633E18F275}" type="slidenum">
              <a:rPr lang="en-US" altLang="en-US"/>
              <a:pPr/>
              <a:t>‹#›</a:t>
            </a:fld>
            <a:endParaRPr lang="en-US" altLang="en-US"/>
          </a:p>
        </p:txBody>
      </p:sp>
    </p:spTree>
    <p:extLst>
      <p:ext uri="{BB962C8B-B14F-4D97-AF65-F5344CB8AC3E}">
        <p14:creationId xmlns:p14="http://schemas.microsoft.com/office/powerpoint/2010/main" val="30837072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EE64288D-5554-47F1-A787-72D43DA88DAC}" type="datetime1">
              <a:rPr lang="en-US" altLang="en-US"/>
              <a:pPr/>
              <a:t>1/15/2015</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DAFC2782-5962-44D2-82F0-6CE296794C6D}" type="slidenum">
              <a:rPr lang="en-US" altLang="en-US"/>
              <a:pPr/>
              <a:t>‹#›</a:t>
            </a:fld>
            <a:endParaRPr lang="en-US" altLang="en-US"/>
          </a:p>
        </p:txBody>
      </p:sp>
    </p:spTree>
    <p:extLst>
      <p:ext uri="{BB962C8B-B14F-4D97-AF65-F5344CB8AC3E}">
        <p14:creationId xmlns:p14="http://schemas.microsoft.com/office/powerpoint/2010/main" val="88297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E546014D-E4C2-47A9-8CB7-8B3E61669C2C}" type="datetime1">
              <a:rPr lang="en-US" altLang="en-US"/>
              <a:pPr/>
              <a:t>1/15/2015</a:t>
            </a:fld>
            <a:endParaRPr lang="en-US" alt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CBDF5399-B70F-4BF3-AE67-DA5F74B6ADC0}" type="slidenum">
              <a:rPr lang="en-US" altLang="en-US"/>
              <a:pPr/>
              <a:t>‹#›</a:t>
            </a:fld>
            <a:endParaRPr lang="en-US" altLang="en-US"/>
          </a:p>
        </p:txBody>
      </p:sp>
    </p:spTree>
    <p:extLst>
      <p:ext uri="{BB962C8B-B14F-4D97-AF65-F5344CB8AC3E}">
        <p14:creationId xmlns:p14="http://schemas.microsoft.com/office/powerpoint/2010/main" val="272737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94E57F4E-10EB-4560-82D3-EB6A7CA8CE2F}" type="datetime1">
              <a:rPr lang="en-US" altLang="en-US"/>
              <a:pPr/>
              <a:t>1/15/2015</a:t>
            </a:fld>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F01F9DE9-7D3C-4E52-88A0-91E6172F2008}" type="slidenum">
              <a:rPr lang="en-US" altLang="en-US"/>
              <a:pPr/>
              <a:t>‹#›</a:t>
            </a:fld>
            <a:endParaRPr lang="en-US" altLang="en-US"/>
          </a:p>
        </p:txBody>
      </p:sp>
    </p:spTree>
    <p:extLst>
      <p:ext uri="{BB962C8B-B14F-4D97-AF65-F5344CB8AC3E}">
        <p14:creationId xmlns:p14="http://schemas.microsoft.com/office/powerpoint/2010/main" val="192083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C1BFFC49-F2AC-424F-92B9-D116230B7CA4}" type="datetime1">
              <a:rPr lang="en-US" altLang="en-US"/>
              <a:pPr/>
              <a:t>1/15/2015</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AFAB13B8-D75C-48B0-954B-4A2F22A0CE47}" type="slidenum">
              <a:rPr lang="en-US" altLang="en-US"/>
              <a:pPr/>
              <a:t>‹#›</a:t>
            </a:fld>
            <a:endParaRPr lang="en-US" altLang="en-US"/>
          </a:p>
        </p:txBody>
      </p:sp>
    </p:spTree>
    <p:extLst>
      <p:ext uri="{BB962C8B-B14F-4D97-AF65-F5344CB8AC3E}">
        <p14:creationId xmlns:p14="http://schemas.microsoft.com/office/powerpoint/2010/main" val="125343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2DEE8005-36EA-4731-A1FF-9CAFED5C6FE9}" type="datetime1">
              <a:rPr lang="en-US" altLang="en-US"/>
              <a:pPr/>
              <a:t>1/15/2015</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0B1D0353-071F-461E-B628-111D7DC23914}" type="slidenum">
              <a:rPr lang="en-US" altLang="en-US"/>
              <a:pPr/>
              <a:t>‹#›</a:t>
            </a:fld>
            <a:endParaRPr lang="en-US" altLang="en-US"/>
          </a:p>
        </p:txBody>
      </p:sp>
    </p:spTree>
    <p:extLst>
      <p:ext uri="{BB962C8B-B14F-4D97-AF65-F5344CB8AC3E}">
        <p14:creationId xmlns:p14="http://schemas.microsoft.com/office/powerpoint/2010/main" val="38846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fld id="{4E43AE8E-4436-490A-B7E3-E96BFE93AD89}" type="datetime1">
              <a:rPr lang="en-US" altLang="en-US"/>
              <a:pPr/>
              <a:t>1/15/2015</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470B05FD-D419-4400-A7B1-3DB2F3C7414F}" type="slidenum">
              <a:rPr lang="en-US" altLang="en-US"/>
              <a:pPr/>
              <a:t>‹#›</a:t>
            </a:fld>
            <a:endParaRPr lang="en-US" altLang="en-US"/>
          </a:p>
        </p:txBody>
      </p:sp>
    </p:spTree>
    <p:extLst>
      <p:ext uri="{BB962C8B-B14F-4D97-AF65-F5344CB8AC3E}">
        <p14:creationId xmlns:p14="http://schemas.microsoft.com/office/powerpoint/2010/main" val="14005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latin typeface="Book Antiqua" pitchFamily="18" charset="0"/>
              </a:defRPr>
            </a:lvl1pPr>
          </a:lstStyle>
          <a:p>
            <a:fld id="{94AF1B07-92B6-45AC-8104-FE01A83B84A2}" type="datetime1">
              <a:rPr lang="en-US" altLang="en-US"/>
              <a:pPr/>
              <a:t>1/15/2015</a:t>
            </a:fld>
            <a:endParaRPr lang="en-US" alt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ea typeface="+mn-ea"/>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Book Antiqua" pitchFamily="18" charset="0"/>
              </a:defRPr>
            </a:lvl1pPr>
          </a:lstStyle>
          <a:p>
            <a:fld id="{8A7235AB-4376-481A-87A6-80CF5FB05D22}"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85"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ＭＳ Ｐゴシック" pitchFamily="34" charset="-128"/>
          <a:cs typeface="+mj-cs"/>
        </a:defRPr>
      </a:lvl1pPr>
      <a:lvl2pPr algn="ctr" rtl="0" fontAlgn="base">
        <a:spcBef>
          <a:spcPct val="0"/>
        </a:spcBef>
        <a:spcAft>
          <a:spcPct val="0"/>
        </a:spcAft>
        <a:defRPr sz="4100" b="1">
          <a:solidFill>
            <a:schemeClr val="tx1"/>
          </a:solidFill>
          <a:latin typeface="Lucida Sans" pitchFamily="34" charset="0"/>
          <a:ea typeface="ＭＳ Ｐゴシック" pitchFamily="34" charset="-128"/>
        </a:defRPr>
      </a:lvl2pPr>
      <a:lvl3pPr algn="ctr" rtl="0" fontAlgn="base">
        <a:spcBef>
          <a:spcPct val="0"/>
        </a:spcBef>
        <a:spcAft>
          <a:spcPct val="0"/>
        </a:spcAft>
        <a:defRPr sz="4100" b="1">
          <a:solidFill>
            <a:schemeClr val="tx1"/>
          </a:solidFill>
          <a:latin typeface="Lucida Sans" pitchFamily="34" charset="0"/>
          <a:ea typeface="ＭＳ Ｐゴシック" pitchFamily="34" charset="-128"/>
        </a:defRPr>
      </a:lvl3pPr>
      <a:lvl4pPr algn="ctr" rtl="0" fontAlgn="base">
        <a:spcBef>
          <a:spcPct val="0"/>
        </a:spcBef>
        <a:spcAft>
          <a:spcPct val="0"/>
        </a:spcAft>
        <a:defRPr sz="4100" b="1">
          <a:solidFill>
            <a:schemeClr val="tx1"/>
          </a:solidFill>
          <a:latin typeface="Lucida Sans" pitchFamily="34" charset="0"/>
          <a:ea typeface="ＭＳ Ｐゴシック" pitchFamily="34" charset="-128"/>
        </a:defRPr>
      </a:lvl4pPr>
      <a:lvl5pPr algn="ctr" rtl="0" fontAlgn="base">
        <a:spcBef>
          <a:spcPct val="0"/>
        </a:spcBef>
        <a:spcAft>
          <a:spcPct val="0"/>
        </a:spcAft>
        <a:defRPr sz="4100" b="1">
          <a:solidFill>
            <a:schemeClr val="tx1"/>
          </a:solidFill>
          <a:latin typeface="Lucida Sans" pitchFamily="34" charset="0"/>
          <a:ea typeface="ＭＳ Ｐゴシック" pitchFamily="34" charset="-128"/>
        </a:defRPr>
      </a:lvl5pPr>
      <a:lvl6pPr marL="457200" algn="ctr" rtl="0" fontAlgn="base">
        <a:spcBef>
          <a:spcPct val="0"/>
        </a:spcBef>
        <a:spcAft>
          <a:spcPct val="0"/>
        </a:spcAft>
        <a:defRPr sz="4100" b="1">
          <a:solidFill>
            <a:schemeClr val="tx1"/>
          </a:solidFill>
          <a:latin typeface="Lucida Sans" pitchFamily="34" charset="0"/>
          <a:ea typeface="ＭＳ Ｐゴシック" pitchFamily="34" charset="-128"/>
        </a:defRPr>
      </a:lvl6pPr>
      <a:lvl7pPr marL="914400" algn="ctr" rtl="0" fontAlgn="base">
        <a:spcBef>
          <a:spcPct val="0"/>
        </a:spcBef>
        <a:spcAft>
          <a:spcPct val="0"/>
        </a:spcAft>
        <a:defRPr sz="4100" b="1">
          <a:solidFill>
            <a:schemeClr val="tx1"/>
          </a:solidFill>
          <a:latin typeface="Lucida Sans" pitchFamily="34" charset="0"/>
          <a:ea typeface="ＭＳ Ｐゴシック" pitchFamily="34" charset="-128"/>
        </a:defRPr>
      </a:lvl7pPr>
      <a:lvl8pPr marL="1371600" algn="ctr" rtl="0" fontAlgn="base">
        <a:spcBef>
          <a:spcPct val="0"/>
        </a:spcBef>
        <a:spcAft>
          <a:spcPct val="0"/>
        </a:spcAft>
        <a:defRPr sz="4100" b="1">
          <a:solidFill>
            <a:schemeClr val="tx1"/>
          </a:solidFill>
          <a:latin typeface="Lucida Sans" pitchFamily="34" charset="0"/>
          <a:ea typeface="ＭＳ Ｐゴシック" pitchFamily="34" charset="-128"/>
        </a:defRPr>
      </a:lvl8pPr>
      <a:lvl9pPr marL="1828800" algn="ctr" rtl="0" fontAlgn="base">
        <a:spcBef>
          <a:spcPct val="0"/>
        </a:spcBef>
        <a:spcAft>
          <a:spcPct val="0"/>
        </a:spcAft>
        <a:defRPr sz="4100" b="1">
          <a:solidFill>
            <a:schemeClr val="tx1"/>
          </a:solidFill>
          <a:latin typeface="Lucida Sans" pitchFamily="34" charset="0"/>
          <a:ea typeface="ＭＳ Ｐゴシック" pitchFamily="34" charset="-128"/>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ＭＳ Ｐゴシック" pitchFamily="34" charset="-128"/>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ＭＳ Ｐゴシック" pitchFamily="34" charset="-128"/>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ＭＳ Ｐゴシック" pitchFamily="34" charset="-128"/>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ＭＳ Ｐゴシック" pitchFamily="34" charset="-128"/>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ＭＳ Ｐゴシック" pitchFamily="34"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smtClean="0">
                <a:ea typeface="+mj-ea"/>
              </a:rPr>
              <a:t>Mirrors &amp; Lenses</a:t>
            </a:r>
            <a:endParaRPr lang="en-US" dirty="0">
              <a:ea typeface="+mj-ea"/>
            </a:endParaRPr>
          </a:p>
        </p:txBody>
      </p:sp>
      <p:sp>
        <p:nvSpPr>
          <p:cNvPr id="15363" name="Subtitle 2"/>
          <p:cNvSpPr>
            <a:spLocks noGrp="1"/>
          </p:cNvSpPr>
          <p:nvPr>
            <p:ph type="subTitle" idx="1"/>
          </p:nvPr>
        </p:nvSpPr>
        <p:spPr>
          <a:xfrm>
            <a:off x="1371600" y="3332163"/>
            <a:ext cx="6400800" cy="1752600"/>
          </a:xfrm>
        </p:spPr>
        <p:txBody>
          <a:bodyPr/>
          <a:lstStyle/>
          <a:p>
            <a:r>
              <a:rPr lang="en-US" altLang="en-US" smtClean="0"/>
              <a:t>Reflection and Refraction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a:xfrm>
            <a:off x="723900" y="977900"/>
            <a:ext cx="7696200" cy="685800"/>
          </a:xfrm>
        </p:spPr>
        <p:txBody>
          <a:bodyPr>
            <a:normAutofit fontScale="90000"/>
          </a:bodyPr>
          <a:lstStyle/>
          <a:p>
            <a:pPr fontAlgn="auto">
              <a:spcAft>
                <a:spcPts val="0"/>
              </a:spcAft>
              <a:defRPr/>
            </a:pPr>
            <a:r>
              <a:rPr lang="en-US">
                <a:ea typeface="+mj-ea"/>
              </a:rPr>
              <a:t>Bending Light</a:t>
            </a:r>
          </a:p>
        </p:txBody>
      </p:sp>
      <p:sp>
        <p:nvSpPr>
          <p:cNvPr id="880643" name="Rectangle 3"/>
          <p:cNvSpPr>
            <a:spLocks noGrp="1" noChangeArrowheads="1"/>
          </p:cNvSpPr>
          <p:nvPr>
            <p:ph type="body" sz="half" idx="2"/>
          </p:nvPr>
        </p:nvSpPr>
        <p:spPr>
          <a:xfrm>
            <a:off x="4495800" y="1771650"/>
            <a:ext cx="4267200" cy="4235450"/>
          </a:xfrm>
        </p:spPr>
        <p:txBody>
          <a:bodyPr>
            <a:normAutofit/>
          </a:bodyPr>
          <a:lstStyle/>
          <a:p>
            <a:pPr>
              <a:lnSpc>
                <a:spcPct val="90000"/>
              </a:lnSpc>
            </a:pPr>
            <a:r>
              <a:rPr lang="en-US" altLang="en-US" smtClean="0"/>
              <a:t>The “index of refraction” of a medium is a measure of how much light bends as it travels from air into the medium. The table shows the index of refraction of some common mediums.</a:t>
            </a:r>
          </a:p>
        </p:txBody>
      </p:sp>
      <p:pic>
        <p:nvPicPr>
          <p:cNvPr id="29700" name="Picture 4" descr="analyzingdata-bann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262413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Light_O120_Refraction-graph_sx5647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600200"/>
            <a:ext cx="399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2" name="Rectangle 4"/>
          <p:cNvSpPr>
            <a:spLocks noGrp="1" noChangeArrowheads="1"/>
          </p:cNvSpPr>
          <p:nvPr>
            <p:ph type="title"/>
          </p:nvPr>
        </p:nvSpPr>
        <p:spPr>
          <a:xfrm>
            <a:off x="685800" y="1016000"/>
            <a:ext cx="7772400" cy="620713"/>
          </a:xfrm>
        </p:spPr>
        <p:txBody>
          <a:bodyPr>
            <a:normAutofit fontScale="90000"/>
          </a:bodyPr>
          <a:lstStyle/>
          <a:p>
            <a:pPr fontAlgn="auto">
              <a:spcAft>
                <a:spcPts val="0"/>
              </a:spcAft>
              <a:defRPr/>
            </a:pPr>
            <a:r>
              <a:rPr lang="en-US">
                <a:ea typeface="+mj-ea"/>
              </a:rPr>
              <a:t>Bending Light</a:t>
            </a:r>
          </a:p>
        </p:txBody>
      </p:sp>
      <p:sp>
        <p:nvSpPr>
          <p:cNvPr id="882693" name="Rectangle 5"/>
          <p:cNvSpPr>
            <a:spLocks noGrp="1" noChangeArrowheads="1"/>
          </p:cNvSpPr>
          <p:nvPr>
            <p:ph type="body" sz="half" idx="2"/>
          </p:nvPr>
        </p:nvSpPr>
        <p:spPr>
          <a:xfrm>
            <a:off x="4495800" y="4419600"/>
            <a:ext cx="4267200" cy="1676400"/>
          </a:xfrm>
          <a:noFill/>
        </p:spPr>
        <p:txBody>
          <a:bodyPr/>
          <a:lstStyle/>
          <a:p>
            <a:pPr lvl="1"/>
            <a:r>
              <a:rPr lang="en-US" altLang="en-US" sz="2200" smtClean="0"/>
              <a:t>Diamond causes the greatest change in the direction of a light ray traveling from air.</a:t>
            </a:r>
          </a:p>
        </p:txBody>
      </p:sp>
      <p:sp>
        <p:nvSpPr>
          <p:cNvPr id="31748" name="Rectangle 6"/>
          <p:cNvSpPr>
            <a:spLocks noGrp="1" noChangeArrowheads="1"/>
          </p:cNvSpPr>
          <p:nvPr>
            <p:ph type="body" sz="half" idx="1"/>
          </p:nvPr>
        </p:nvSpPr>
        <p:spPr>
          <a:xfrm>
            <a:off x="4495800" y="1614488"/>
            <a:ext cx="4267200" cy="2500312"/>
          </a:xfrm>
        </p:spPr>
        <p:txBody>
          <a:bodyPr/>
          <a:lstStyle/>
          <a:p>
            <a:r>
              <a:rPr lang="en-US" altLang="en-US" sz="2200" b="1" smtClean="0">
                <a:solidFill>
                  <a:schemeClr val="accent2"/>
                </a:solidFill>
              </a:rPr>
              <a:t>Interpreting Data:</a:t>
            </a:r>
          </a:p>
          <a:p>
            <a:endParaRPr lang="en-US" altLang="en-US" sz="900" smtClean="0"/>
          </a:p>
          <a:p>
            <a:pPr lvl="1"/>
            <a:r>
              <a:rPr lang="en-US" altLang="en-US" sz="2200" smtClean="0"/>
              <a:t>Which medium causes the greatest change in the direction of a light ray?</a:t>
            </a:r>
          </a:p>
        </p:txBody>
      </p:sp>
      <p:pic>
        <p:nvPicPr>
          <p:cNvPr id="31749" name="Picture 7" descr="analyzingdata-bann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262413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Light_O120_Refraction-graph_sx5647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600200"/>
            <a:ext cx="399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2704" name="Picture 16" descr="Life-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9563" y="4321175"/>
            <a:ext cx="8128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7" descr="Life-Q-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563" y="1989138"/>
            <a:ext cx="812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27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26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40" name="Rectangle 4"/>
          <p:cNvSpPr>
            <a:spLocks noGrp="1" noChangeArrowheads="1"/>
          </p:cNvSpPr>
          <p:nvPr>
            <p:ph type="title"/>
          </p:nvPr>
        </p:nvSpPr>
        <p:spPr>
          <a:xfrm>
            <a:off x="685800" y="1016000"/>
            <a:ext cx="7772400" cy="620713"/>
          </a:xfrm>
        </p:spPr>
        <p:txBody>
          <a:bodyPr>
            <a:normAutofit fontScale="90000"/>
          </a:bodyPr>
          <a:lstStyle/>
          <a:p>
            <a:pPr fontAlgn="auto">
              <a:spcAft>
                <a:spcPts val="0"/>
              </a:spcAft>
              <a:defRPr/>
            </a:pPr>
            <a:r>
              <a:rPr lang="en-US">
                <a:ea typeface="+mj-ea"/>
              </a:rPr>
              <a:t>Bending Light</a:t>
            </a:r>
          </a:p>
        </p:txBody>
      </p:sp>
      <p:sp>
        <p:nvSpPr>
          <p:cNvPr id="884741" name="Rectangle 5"/>
          <p:cNvSpPr>
            <a:spLocks noGrp="1" noChangeArrowheads="1"/>
          </p:cNvSpPr>
          <p:nvPr>
            <p:ph type="body" sz="half" idx="2"/>
          </p:nvPr>
        </p:nvSpPr>
        <p:spPr>
          <a:xfrm>
            <a:off x="4495800" y="4419600"/>
            <a:ext cx="4267200" cy="1676400"/>
          </a:xfrm>
          <a:noFill/>
        </p:spPr>
        <p:txBody>
          <a:bodyPr/>
          <a:lstStyle/>
          <a:p>
            <a:pPr lvl="1"/>
            <a:r>
              <a:rPr lang="en-US" altLang="en-US" sz="2200" smtClean="0"/>
              <a:t>According to the graph, most solids bend light more than liquids do (quartz is an exception).</a:t>
            </a:r>
          </a:p>
        </p:txBody>
      </p:sp>
      <p:sp>
        <p:nvSpPr>
          <p:cNvPr id="33796" name="Rectangle 6"/>
          <p:cNvSpPr>
            <a:spLocks noGrp="1" noChangeArrowheads="1"/>
          </p:cNvSpPr>
          <p:nvPr>
            <p:ph type="body" sz="half" idx="1"/>
          </p:nvPr>
        </p:nvSpPr>
        <p:spPr>
          <a:xfrm>
            <a:off x="4495800" y="1614488"/>
            <a:ext cx="4267200" cy="2500312"/>
          </a:xfrm>
        </p:spPr>
        <p:txBody>
          <a:bodyPr/>
          <a:lstStyle/>
          <a:p>
            <a:r>
              <a:rPr lang="en-US" altLang="en-US" sz="2200" b="1" smtClean="0">
                <a:solidFill>
                  <a:schemeClr val="accent2"/>
                </a:solidFill>
              </a:rPr>
              <a:t>Interpreting Data:</a:t>
            </a:r>
          </a:p>
          <a:p>
            <a:endParaRPr lang="en-US" altLang="en-US" sz="900" smtClean="0"/>
          </a:p>
          <a:p>
            <a:pPr lvl="1"/>
            <a:r>
              <a:rPr lang="en-US" altLang="en-US" sz="2200" smtClean="0"/>
              <a:t>According to the table, which tends to bend light more: solids or liquids?</a:t>
            </a:r>
          </a:p>
        </p:txBody>
      </p:sp>
      <p:pic>
        <p:nvPicPr>
          <p:cNvPr id="33797" name="Picture 7" descr="analyzingdata-bann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262413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9" descr="Light_O120_Refraction-graph_sx5647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600200"/>
            <a:ext cx="399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4750" name="Picture 14" descr="Life-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9563" y="4321175"/>
            <a:ext cx="8128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5" descr="Life-Q-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563" y="1989138"/>
            <a:ext cx="812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47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47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8" name="Rectangle 4"/>
          <p:cNvSpPr>
            <a:spLocks noGrp="1" noChangeArrowheads="1"/>
          </p:cNvSpPr>
          <p:nvPr>
            <p:ph type="title"/>
          </p:nvPr>
        </p:nvSpPr>
        <p:spPr>
          <a:xfrm>
            <a:off x="685800" y="1016000"/>
            <a:ext cx="7772400" cy="620713"/>
          </a:xfrm>
        </p:spPr>
        <p:txBody>
          <a:bodyPr>
            <a:normAutofit fontScale="90000"/>
          </a:bodyPr>
          <a:lstStyle/>
          <a:p>
            <a:pPr fontAlgn="auto">
              <a:spcAft>
                <a:spcPts val="0"/>
              </a:spcAft>
              <a:defRPr/>
            </a:pPr>
            <a:r>
              <a:rPr lang="en-US">
                <a:ea typeface="+mj-ea"/>
              </a:rPr>
              <a:t>Bending Light</a:t>
            </a:r>
          </a:p>
        </p:txBody>
      </p:sp>
      <p:sp>
        <p:nvSpPr>
          <p:cNvPr id="886789" name="Rectangle 5"/>
          <p:cNvSpPr>
            <a:spLocks noGrp="1" noChangeArrowheads="1"/>
          </p:cNvSpPr>
          <p:nvPr>
            <p:ph type="body" sz="half" idx="2"/>
          </p:nvPr>
        </p:nvSpPr>
        <p:spPr>
          <a:xfrm>
            <a:off x="4495800" y="4048125"/>
            <a:ext cx="4267200" cy="2549525"/>
          </a:xfrm>
        </p:spPr>
        <p:txBody>
          <a:bodyPr>
            <a:normAutofit lnSpcReduction="10000"/>
          </a:bodyPr>
          <a:lstStyle/>
          <a:p>
            <a:pPr marL="868680" lvl="1" indent="-283464" fontAlgn="auto">
              <a:spcAft>
                <a:spcPts val="0"/>
              </a:spcAft>
              <a:buFont typeface="Wingdings 2"/>
              <a:buChar char=""/>
              <a:defRPr/>
            </a:pPr>
            <a:r>
              <a:rPr lang="en-US" sz="2200" dirty="0">
                <a:ea typeface="+mn-ea"/>
              </a:rPr>
              <a:t>You would not expect light to bend if it entered corn oil at an angle after traveling through glycerol, because corn oil and glycerol have the same value for the index of refraction.</a:t>
            </a:r>
          </a:p>
        </p:txBody>
      </p:sp>
      <p:sp>
        <p:nvSpPr>
          <p:cNvPr id="35844" name="Rectangle 6"/>
          <p:cNvSpPr>
            <a:spLocks noGrp="1" noChangeArrowheads="1"/>
          </p:cNvSpPr>
          <p:nvPr>
            <p:ph type="body" sz="half" idx="1"/>
          </p:nvPr>
        </p:nvSpPr>
        <p:spPr>
          <a:xfrm>
            <a:off x="4495800" y="1614488"/>
            <a:ext cx="4267200" cy="2500312"/>
          </a:xfrm>
        </p:spPr>
        <p:txBody>
          <a:bodyPr/>
          <a:lstStyle/>
          <a:p>
            <a:r>
              <a:rPr lang="en-US" altLang="en-US" sz="2200" b="1" smtClean="0">
                <a:solidFill>
                  <a:schemeClr val="accent2"/>
                </a:solidFill>
              </a:rPr>
              <a:t>Predicting:</a:t>
            </a:r>
          </a:p>
          <a:p>
            <a:endParaRPr lang="en-US" altLang="en-US" sz="900" smtClean="0"/>
          </a:p>
          <a:p>
            <a:pPr lvl="1"/>
            <a:r>
              <a:rPr lang="en-US" altLang="en-US" sz="2200" smtClean="0"/>
              <a:t>Would you expect light to bend if it entered corn oil at an angle after traveling through glycerol? Explain.</a:t>
            </a:r>
          </a:p>
        </p:txBody>
      </p:sp>
      <p:pic>
        <p:nvPicPr>
          <p:cNvPr id="35845" name="Picture 7" descr="analyzingdata-bann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262413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9" descr="Light_O120_Refraction-graph_sx5647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600200"/>
            <a:ext cx="399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6798" name="Picture 14" descr="Life-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9563" y="4048125"/>
            <a:ext cx="8128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5" descr="Life-Q-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563" y="1989138"/>
            <a:ext cx="8128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67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67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What causes a Rainbow?</a:t>
            </a:r>
            <a:endParaRPr lang="en-US" dirty="0">
              <a:ea typeface="+mj-ea"/>
            </a:endParaRPr>
          </a:p>
        </p:txBody>
      </p:sp>
      <p:sp>
        <p:nvSpPr>
          <p:cNvPr id="37891" name="Content Placeholder 2"/>
          <p:cNvSpPr>
            <a:spLocks noGrp="1"/>
          </p:cNvSpPr>
          <p:nvPr>
            <p:ph sz="half" idx="1"/>
          </p:nvPr>
        </p:nvSpPr>
        <p:spPr/>
        <p:txBody>
          <a:bodyPr/>
          <a:lstStyle/>
          <a:p>
            <a:r>
              <a:rPr lang="en-US" altLang="en-US" smtClean="0"/>
              <a:t>Sunlight is reflected and refracted by tiny water droplets that act like prisms.</a:t>
            </a:r>
          </a:p>
          <a:p>
            <a:r>
              <a:rPr lang="en-US" altLang="en-US" smtClean="0"/>
              <a:t>The angle of refraction is different for each color is different, so it allows you to see all the colors.</a:t>
            </a:r>
          </a:p>
        </p:txBody>
      </p:sp>
      <p:pic>
        <p:nvPicPr>
          <p:cNvPr id="378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008188"/>
            <a:ext cx="4306888"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Lenses</a:t>
            </a:r>
            <a:endParaRPr lang="en-US" dirty="0">
              <a:ea typeface="+mj-ea"/>
            </a:endParaRPr>
          </a:p>
        </p:txBody>
      </p:sp>
      <p:sp>
        <p:nvSpPr>
          <p:cNvPr id="38915" name="Content Placeholder 4"/>
          <p:cNvSpPr>
            <a:spLocks noGrp="1"/>
          </p:cNvSpPr>
          <p:nvPr>
            <p:ph idx="1"/>
          </p:nvPr>
        </p:nvSpPr>
        <p:spPr/>
        <p:txBody>
          <a:bodyPr/>
          <a:lstStyle/>
          <a:p>
            <a:r>
              <a:rPr lang="en-US" altLang="en-US" smtClean="0"/>
              <a:t>Curved piece of glass or other transparent material that refracts light rays that pass through it</a:t>
            </a:r>
          </a:p>
          <a:p>
            <a:r>
              <a:rPr lang="en-US" altLang="en-US" smtClean="0"/>
              <a:t>Cameras, telescopes, and microscopes use lenses</a:t>
            </a:r>
          </a:p>
          <a:p>
            <a:r>
              <a:rPr lang="en-US" altLang="en-US" smtClean="0"/>
              <a:t>2 types:</a:t>
            </a:r>
          </a:p>
          <a:p>
            <a:pPr>
              <a:buFont typeface="Wingdings 2" pitchFamily="18" charset="2"/>
              <a:buNone/>
            </a:pPr>
            <a:r>
              <a:rPr lang="en-US" altLang="en-US" smtClean="0"/>
              <a:t>	1) convex lenses</a:t>
            </a:r>
          </a:p>
          <a:p>
            <a:pPr>
              <a:buFont typeface="Wingdings 2" pitchFamily="18" charset="2"/>
              <a:buNone/>
            </a:pPr>
            <a:r>
              <a:rPr lang="en-US" altLang="en-US" smtClean="0"/>
              <a:t>	2) concave lenses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ea typeface="+mj-ea"/>
              </a:rPr>
              <a:t>Convex lens</a:t>
            </a:r>
            <a:endParaRPr lang="en-US" dirty="0">
              <a:ea typeface="+mj-ea"/>
            </a:endParaRPr>
          </a:p>
        </p:txBody>
      </p:sp>
      <p:sp>
        <p:nvSpPr>
          <p:cNvPr id="39939" name="Content Placeholder 4"/>
          <p:cNvSpPr>
            <a:spLocks noGrp="1"/>
          </p:cNvSpPr>
          <p:nvPr>
            <p:ph idx="1"/>
          </p:nvPr>
        </p:nvSpPr>
        <p:spPr/>
        <p:txBody>
          <a:bodyPr/>
          <a:lstStyle/>
          <a:p>
            <a:r>
              <a:rPr lang="en-US" altLang="en-US" smtClean="0"/>
              <a:t>Magnifying glass</a:t>
            </a:r>
          </a:p>
          <a:p>
            <a:r>
              <a:rPr lang="en-US" altLang="en-US" smtClean="0"/>
              <a:t>Thicker in middle than at edges</a:t>
            </a:r>
          </a:p>
          <a:p>
            <a:r>
              <a:rPr lang="en-US" altLang="en-US" smtClean="0"/>
              <a:t>The more curved the lens, the more it refracts (bends) the light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5" name="Rectangle 3"/>
          <p:cNvSpPr>
            <a:spLocks noGrp="1" noChangeArrowheads="1"/>
          </p:cNvSpPr>
          <p:nvPr>
            <p:ph type="title"/>
          </p:nvPr>
        </p:nvSpPr>
        <p:spPr>
          <a:xfrm>
            <a:off x="457200" y="339285"/>
            <a:ext cx="8229600" cy="840610"/>
          </a:xfrm>
        </p:spPr>
        <p:txBody>
          <a:bodyPr/>
          <a:lstStyle/>
          <a:p>
            <a:pPr fontAlgn="auto">
              <a:spcAft>
                <a:spcPts val="0"/>
              </a:spcAft>
              <a:defRPr/>
            </a:pPr>
            <a:r>
              <a:rPr lang="en-US" dirty="0" smtClean="0">
                <a:ea typeface="+mj-ea"/>
              </a:rPr>
              <a:t>Convex Lens</a:t>
            </a:r>
            <a:endParaRPr lang="en-US" dirty="0">
              <a:ea typeface="+mj-ea"/>
            </a:endParaRPr>
          </a:p>
        </p:txBody>
      </p:sp>
      <p:sp>
        <p:nvSpPr>
          <p:cNvPr id="40963" name="Rectangle 4"/>
          <p:cNvSpPr>
            <a:spLocks noGrp="1" noChangeArrowheads="1"/>
          </p:cNvSpPr>
          <p:nvPr>
            <p:ph type="body" idx="1"/>
          </p:nvPr>
        </p:nvSpPr>
        <p:spPr>
          <a:xfrm>
            <a:off x="457200" y="1114425"/>
            <a:ext cx="8229600" cy="1668463"/>
          </a:xfrm>
        </p:spPr>
        <p:txBody>
          <a:bodyPr/>
          <a:lstStyle/>
          <a:p>
            <a:r>
              <a:rPr lang="en-US" altLang="en-US" smtClean="0"/>
              <a:t>An object’s position relative to the focal point determines whether a convex lens forms a real image or a virtual image.</a:t>
            </a:r>
          </a:p>
        </p:txBody>
      </p:sp>
      <p:pic>
        <p:nvPicPr>
          <p:cNvPr id="40964" name="Picture 6" descr="Light_O122_Convex2_sx7306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782888"/>
            <a:ext cx="47244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2743200" y="2590800"/>
            <a:ext cx="5181600" cy="2667000"/>
            <a:chOff x="1584" y="1584"/>
            <a:chExt cx="3264" cy="1680"/>
          </a:xfrm>
        </p:grpSpPr>
        <p:sp>
          <p:nvSpPr>
            <p:cNvPr id="40967" name="Rectangle 8"/>
            <p:cNvSpPr>
              <a:spLocks noChangeArrowheads="1"/>
            </p:cNvSpPr>
            <p:nvPr/>
          </p:nvSpPr>
          <p:spPr bwMode="auto">
            <a:xfrm>
              <a:off x="1584" y="1584"/>
              <a:ext cx="3264" cy="16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endParaRPr lang="en-US" altLang="en-US"/>
            </a:p>
          </p:txBody>
        </p:sp>
        <p:pic>
          <p:nvPicPr>
            <p:cNvPr id="40968" name="Picture 9" descr="Light_O122_Convex3_sx7306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1632"/>
              <a:ext cx="3106"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88842" name="Picture 10" descr="Light_O122_Convex1_sx7306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01963"/>
            <a:ext cx="2547938"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8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3" name="Rectangle 3"/>
          <p:cNvSpPr>
            <a:spLocks noGrp="1" noChangeArrowheads="1"/>
          </p:cNvSpPr>
          <p:nvPr>
            <p:ph type="title"/>
          </p:nvPr>
        </p:nvSpPr>
        <p:spPr/>
        <p:txBody>
          <a:bodyPr/>
          <a:lstStyle/>
          <a:p>
            <a:pPr fontAlgn="auto">
              <a:spcAft>
                <a:spcPts val="0"/>
              </a:spcAft>
              <a:defRPr/>
            </a:pPr>
            <a:r>
              <a:rPr lang="en-US" dirty="0" smtClean="0">
                <a:ea typeface="+mj-ea"/>
              </a:rPr>
              <a:t>Concave Lens</a:t>
            </a:r>
            <a:endParaRPr lang="en-US" dirty="0">
              <a:ea typeface="+mj-ea"/>
            </a:endParaRPr>
          </a:p>
        </p:txBody>
      </p:sp>
      <p:sp>
        <p:nvSpPr>
          <p:cNvPr id="43011" name="Rectangle 4"/>
          <p:cNvSpPr>
            <a:spLocks noGrp="1" noChangeArrowheads="1"/>
          </p:cNvSpPr>
          <p:nvPr>
            <p:ph type="body" idx="1"/>
          </p:nvPr>
        </p:nvSpPr>
        <p:spPr>
          <a:xfrm>
            <a:off x="457200" y="1417638"/>
            <a:ext cx="8229600" cy="2028825"/>
          </a:xfrm>
        </p:spPr>
        <p:txBody>
          <a:bodyPr/>
          <a:lstStyle/>
          <a:p>
            <a:r>
              <a:rPr lang="en-US" altLang="en-US" smtClean="0"/>
              <a:t>Thinner in center than at edges</a:t>
            </a:r>
          </a:p>
          <a:p>
            <a:r>
              <a:rPr lang="en-US" altLang="en-US" smtClean="0"/>
              <a:t>A concave lens can produce only virtual images because parallel light rays passing through the lens never meet.</a:t>
            </a:r>
          </a:p>
        </p:txBody>
      </p:sp>
      <p:pic>
        <p:nvPicPr>
          <p:cNvPr id="43012" name="Picture 5" descr="Light_O123_Concave_sx5722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3446463"/>
            <a:ext cx="6276975"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Reflection</a:t>
            </a:r>
            <a:endParaRPr lang="en-US" dirty="0">
              <a:ea typeface="+mj-ea"/>
            </a:endParaRPr>
          </a:p>
        </p:txBody>
      </p:sp>
      <p:sp>
        <p:nvSpPr>
          <p:cNvPr id="16387" name="Content Placeholder 2"/>
          <p:cNvSpPr>
            <a:spLocks noGrp="1"/>
          </p:cNvSpPr>
          <p:nvPr>
            <p:ph idx="1"/>
          </p:nvPr>
        </p:nvSpPr>
        <p:spPr/>
        <p:txBody>
          <a:bodyPr/>
          <a:lstStyle/>
          <a:p>
            <a:r>
              <a:rPr lang="en-US" altLang="en-US" smtClean="0"/>
              <a:t>Occurs when an object or wave bounces back off a surface it can’t pass through</a:t>
            </a:r>
          </a:p>
          <a:p>
            <a:r>
              <a:rPr lang="en-US" altLang="en-US" smtClean="0"/>
              <a:t>Example: a mirror or sunglasses</a:t>
            </a:r>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57200" y="914400"/>
            <a:ext cx="8229600" cy="1212850"/>
          </a:xfrm>
        </p:spPr>
        <p:txBody>
          <a:bodyPr/>
          <a:lstStyle/>
          <a:p>
            <a:r>
              <a:rPr lang="en-US" altLang="en-US" smtClean="0"/>
              <a:t>The angle of incidence equal the angle of refraction; all waves obey this law.</a:t>
            </a:r>
          </a:p>
        </p:txBody>
      </p:sp>
      <p:sp>
        <p:nvSpPr>
          <p:cNvPr id="870404" name="Rectangle 4"/>
          <p:cNvSpPr>
            <a:spLocks noGrp="1" noChangeArrowheads="1"/>
          </p:cNvSpPr>
          <p:nvPr>
            <p:ph type="title"/>
          </p:nvPr>
        </p:nvSpPr>
        <p:spPr>
          <a:xfrm>
            <a:off x="457200" y="0"/>
            <a:ext cx="8229600" cy="914913"/>
          </a:xfrm>
        </p:spPr>
        <p:txBody>
          <a:bodyPr/>
          <a:lstStyle/>
          <a:p>
            <a:pPr fontAlgn="auto">
              <a:spcAft>
                <a:spcPts val="0"/>
              </a:spcAft>
              <a:defRPr/>
            </a:pPr>
            <a:r>
              <a:rPr lang="en-US" dirty="0" smtClean="0">
                <a:ea typeface="+mj-ea"/>
              </a:rPr>
              <a:t>Law of Reflection</a:t>
            </a:r>
            <a:endParaRPr lang="en-US" dirty="0">
              <a:ea typeface="+mj-ea"/>
            </a:endParaRPr>
          </a:p>
        </p:txBody>
      </p:sp>
      <p:pic>
        <p:nvPicPr>
          <p:cNvPr id="17412" name="Picture 6" descr="Waves_O18_1Reflection_sx5270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2260600"/>
            <a:ext cx="4735512"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07" name="Picture 7" descr="Waves_O18_Reflection_sx5270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038" y="2243138"/>
            <a:ext cx="4735512"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Mirrors</a:t>
            </a:r>
            <a:endParaRPr lang="en-US" dirty="0">
              <a:ea typeface="+mj-ea"/>
            </a:endParaRPr>
          </a:p>
        </p:txBody>
      </p:sp>
      <p:sp>
        <p:nvSpPr>
          <p:cNvPr id="19459" name="Content Placeholder 2"/>
          <p:cNvSpPr>
            <a:spLocks noGrp="1"/>
          </p:cNvSpPr>
          <p:nvPr>
            <p:ph idx="1"/>
          </p:nvPr>
        </p:nvSpPr>
        <p:spPr/>
        <p:txBody>
          <a:bodyPr/>
          <a:lstStyle/>
          <a:p>
            <a:pPr marL="650875" indent="-514350">
              <a:buFont typeface="Lucida Sans" pitchFamily="34" charset="0"/>
              <a:buAutoNum type="arabicPeriod"/>
            </a:pPr>
            <a:r>
              <a:rPr lang="en-US" altLang="en-US" smtClean="0"/>
              <a:t>Plane Mirrors</a:t>
            </a:r>
          </a:p>
          <a:p>
            <a:pPr marL="650875" indent="-514350">
              <a:buFont typeface="Lucida Sans" pitchFamily="34" charset="0"/>
              <a:buAutoNum type="arabicPeriod"/>
            </a:pPr>
            <a:r>
              <a:rPr lang="en-US" altLang="en-US" smtClean="0"/>
              <a:t>Concave mirrors</a:t>
            </a:r>
          </a:p>
          <a:p>
            <a:pPr marL="650875" indent="-514350">
              <a:buFont typeface="Lucida Sans" pitchFamily="34" charset="0"/>
              <a:buAutoNum type="arabicPeriod"/>
            </a:pPr>
            <a:r>
              <a:rPr lang="en-US" altLang="en-US" smtClean="0"/>
              <a:t>Convex mirrors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Plane Mirror</a:t>
            </a:r>
            <a:endParaRPr lang="en-US" dirty="0">
              <a:ea typeface="+mj-ea"/>
            </a:endParaRPr>
          </a:p>
        </p:txBody>
      </p:sp>
      <p:sp>
        <p:nvSpPr>
          <p:cNvPr id="20483" name="Content Placeholder 2"/>
          <p:cNvSpPr>
            <a:spLocks noGrp="1"/>
          </p:cNvSpPr>
          <p:nvPr>
            <p:ph idx="1"/>
          </p:nvPr>
        </p:nvSpPr>
        <p:spPr/>
        <p:txBody>
          <a:bodyPr/>
          <a:lstStyle/>
          <a:p>
            <a:r>
              <a:rPr lang="en-US" altLang="en-US" smtClean="0"/>
              <a:t>Flat sheet of glass that has a smooth, silver-colored coating on one side</a:t>
            </a:r>
          </a:p>
          <a:p>
            <a:r>
              <a:rPr lang="en-US" altLang="en-US" smtClean="0"/>
              <a:t>Example: the mirror in your bathroom</a:t>
            </a:r>
          </a:p>
          <a:p>
            <a:r>
              <a:rPr lang="en-US" altLang="en-US" smtClean="0"/>
              <a:t>Coating reflects light and forms an image behind the mirror</a:t>
            </a:r>
          </a:p>
          <a:p>
            <a:r>
              <a:rPr lang="en-US" altLang="en-US" smtClean="0"/>
              <a:t>You see a “virtual image,” which is upright, the same size as the object, but the left and right are reversed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1" name="Rectangle 3"/>
          <p:cNvSpPr>
            <a:spLocks noGrp="1" noChangeArrowheads="1"/>
          </p:cNvSpPr>
          <p:nvPr>
            <p:ph type="title"/>
          </p:nvPr>
        </p:nvSpPr>
        <p:spPr/>
        <p:txBody>
          <a:bodyPr/>
          <a:lstStyle/>
          <a:p>
            <a:pPr fontAlgn="auto">
              <a:spcAft>
                <a:spcPts val="0"/>
              </a:spcAft>
              <a:defRPr/>
            </a:pPr>
            <a:r>
              <a:rPr lang="en-US">
                <a:ea typeface="+mj-ea"/>
              </a:rPr>
              <a:t>Concave Mirrors</a:t>
            </a:r>
          </a:p>
        </p:txBody>
      </p:sp>
      <p:sp>
        <p:nvSpPr>
          <p:cNvPr id="21507" name="Rectangle 4"/>
          <p:cNvSpPr>
            <a:spLocks noGrp="1" noChangeArrowheads="1"/>
          </p:cNvSpPr>
          <p:nvPr>
            <p:ph type="body" idx="1"/>
          </p:nvPr>
        </p:nvSpPr>
        <p:spPr/>
        <p:txBody>
          <a:bodyPr/>
          <a:lstStyle/>
          <a:p>
            <a:r>
              <a:rPr lang="en-US" altLang="en-US" smtClean="0"/>
              <a:t>A mirror with a surface that curves inward like the inside of a bowl is a </a:t>
            </a:r>
            <a:r>
              <a:rPr lang="en-US" altLang="en-US" i="1" smtClean="0"/>
              <a:t>concave mirror</a:t>
            </a:r>
            <a:r>
              <a:rPr lang="en-US" altLang="en-US" smtClean="0"/>
              <a:t>.</a:t>
            </a:r>
          </a:p>
        </p:txBody>
      </p:sp>
      <p:pic>
        <p:nvPicPr>
          <p:cNvPr id="21508" name="Picture 5" descr="Light_ANI-O116_FocalPoint_sx5640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3" y="2624138"/>
            <a:ext cx="467995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p:cNvSpPr txBox="1">
            <a:spLocks noChangeArrowheads="1"/>
          </p:cNvSpPr>
          <p:nvPr/>
        </p:nvSpPr>
        <p:spPr bwMode="auto">
          <a:xfrm>
            <a:off x="5434013" y="3071813"/>
            <a:ext cx="3429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r>
              <a:rPr lang="en-US" altLang="en-US"/>
              <a:t>Reflects rays of light that are parallel to the optical axis, which divides the mirror in half.</a:t>
            </a:r>
          </a:p>
          <a:p>
            <a:endParaRPr lang="en-US" altLang="en-US"/>
          </a:p>
          <a:p>
            <a:r>
              <a:rPr lang="en-US" altLang="en-US"/>
              <a:t>The point at which these reflections meet is called the focal point. The more curved the mirror is, the closer the focal point is to the mirror.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9" name="Rectangle 3"/>
          <p:cNvSpPr>
            <a:spLocks noGrp="1" noChangeArrowheads="1"/>
          </p:cNvSpPr>
          <p:nvPr>
            <p:ph type="title"/>
          </p:nvPr>
        </p:nvSpPr>
        <p:spPr>
          <a:xfrm>
            <a:off x="457200" y="274638"/>
            <a:ext cx="8229600" cy="813831"/>
          </a:xfrm>
        </p:spPr>
        <p:txBody>
          <a:bodyPr/>
          <a:lstStyle/>
          <a:p>
            <a:pPr fontAlgn="auto">
              <a:spcAft>
                <a:spcPts val="0"/>
              </a:spcAft>
              <a:defRPr/>
            </a:pPr>
            <a:r>
              <a:rPr lang="en-US" dirty="0">
                <a:ea typeface="+mj-ea"/>
              </a:rPr>
              <a:t>Concave Mirrors</a:t>
            </a:r>
          </a:p>
        </p:txBody>
      </p:sp>
      <p:sp>
        <p:nvSpPr>
          <p:cNvPr id="23555" name="Rectangle 4"/>
          <p:cNvSpPr>
            <a:spLocks noGrp="1" noChangeArrowheads="1"/>
          </p:cNvSpPr>
          <p:nvPr>
            <p:ph type="body" idx="1"/>
          </p:nvPr>
        </p:nvSpPr>
        <p:spPr>
          <a:xfrm>
            <a:off x="457200" y="1089025"/>
            <a:ext cx="8229600" cy="1625600"/>
          </a:xfrm>
        </p:spPr>
        <p:txBody>
          <a:bodyPr/>
          <a:lstStyle/>
          <a:p>
            <a:r>
              <a:rPr lang="en-US" altLang="en-US" smtClean="0"/>
              <a:t>Concave mirrors can form either virtual images or real images (when light rays actually meet).</a:t>
            </a:r>
          </a:p>
        </p:txBody>
      </p:sp>
      <p:pic>
        <p:nvPicPr>
          <p:cNvPr id="23556" name="Picture 6" descr="Light_O117_Concave1_sx7302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0" y="2447925"/>
            <a:ext cx="53975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295400" y="2286000"/>
            <a:ext cx="6629400" cy="3200400"/>
            <a:chOff x="816" y="1440"/>
            <a:chExt cx="4176" cy="2016"/>
          </a:xfrm>
        </p:grpSpPr>
        <p:sp>
          <p:nvSpPr>
            <p:cNvPr id="23561" name="Rectangle 8"/>
            <p:cNvSpPr>
              <a:spLocks noChangeArrowheads="1"/>
            </p:cNvSpPr>
            <p:nvPr/>
          </p:nvSpPr>
          <p:spPr bwMode="auto">
            <a:xfrm>
              <a:off x="816" y="1440"/>
              <a:ext cx="4176" cy="20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endParaRPr lang="en-US" altLang="en-US"/>
            </a:p>
          </p:txBody>
        </p:sp>
        <p:pic>
          <p:nvPicPr>
            <p:cNvPr id="23562" name="Picture 9" descr="Light_O117_Concave2_sx7302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 y="1471"/>
              <a:ext cx="3954" cy="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0"/>
          <p:cNvGrpSpPr>
            <a:grpSpLocks/>
          </p:cNvGrpSpPr>
          <p:nvPr/>
        </p:nvGrpSpPr>
        <p:grpSpPr bwMode="auto">
          <a:xfrm>
            <a:off x="1295400" y="2362200"/>
            <a:ext cx="6705600" cy="2209800"/>
            <a:chOff x="816" y="1488"/>
            <a:chExt cx="4224" cy="1392"/>
          </a:xfrm>
        </p:grpSpPr>
        <p:sp>
          <p:nvSpPr>
            <p:cNvPr id="23559" name="Rectangle 11"/>
            <p:cNvSpPr>
              <a:spLocks noChangeArrowheads="1"/>
            </p:cNvSpPr>
            <p:nvPr/>
          </p:nvSpPr>
          <p:spPr bwMode="auto">
            <a:xfrm>
              <a:off x="816" y="1488"/>
              <a:ext cx="4224" cy="1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endParaRPr lang="en-US" altLang="en-US"/>
            </a:p>
          </p:txBody>
        </p:sp>
        <p:pic>
          <p:nvPicPr>
            <p:cNvPr id="23560" name="Picture 12" descr="Light_O117_Concave3_sx7302b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 y="1564"/>
              <a:ext cx="3954" cy="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7" name="Rectangle 3"/>
          <p:cNvSpPr>
            <a:spLocks noGrp="1" noChangeArrowheads="1"/>
          </p:cNvSpPr>
          <p:nvPr>
            <p:ph type="title"/>
          </p:nvPr>
        </p:nvSpPr>
        <p:spPr/>
        <p:txBody>
          <a:bodyPr/>
          <a:lstStyle/>
          <a:p>
            <a:pPr fontAlgn="auto">
              <a:spcAft>
                <a:spcPts val="0"/>
              </a:spcAft>
              <a:defRPr/>
            </a:pPr>
            <a:r>
              <a:rPr lang="en-US">
                <a:ea typeface="+mj-ea"/>
              </a:rPr>
              <a:t>Convex Mirrors</a:t>
            </a:r>
          </a:p>
        </p:txBody>
      </p:sp>
      <p:sp>
        <p:nvSpPr>
          <p:cNvPr id="25603" name="Rectangle 4"/>
          <p:cNvSpPr>
            <a:spLocks noGrp="1" noChangeArrowheads="1"/>
          </p:cNvSpPr>
          <p:nvPr>
            <p:ph type="body" idx="1"/>
          </p:nvPr>
        </p:nvSpPr>
        <p:spPr/>
        <p:txBody>
          <a:bodyPr/>
          <a:lstStyle/>
          <a:p>
            <a:r>
              <a:rPr lang="en-US" altLang="en-US" smtClean="0"/>
              <a:t>A mirror with a surface that curves outward is called a </a:t>
            </a:r>
            <a:r>
              <a:rPr lang="en-US" altLang="en-US" i="1" smtClean="0"/>
              <a:t>convex mirror</a:t>
            </a:r>
            <a:r>
              <a:rPr lang="en-US" altLang="en-US" smtClean="0"/>
              <a:t>.</a:t>
            </a:r>
          </a:p>
        </p:txBody>
      </p:sp>
      <p:pic>
        <p:nvPicPr>
          <p:cNvPr id="25604" name="Picture 6" descr="Light_O118_Convex1_sx7338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713" y="2760663"/>
            <a:ext cx="4598987"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905000" y="2667000"/>
            <a:ext cx="5257800" cy="2743200"/>
            <a:chOff x="1200" y="2016"/>
            <a:chExt cx="3312" cy="1728"/>
          </a:xfrm>
        </p:grpSpPr>
        <p:sp>
          <p:nvSpPr>
            <p:cNvPr id="25607" name="Rectangle 8"/>
            <p:cNvSpPr>
              <a:spLocks noChangeArrowheads="1"/>
            </p:cNvSpPr>
            <p:nvPr/>
          </p:nvSpPr>
          <p:spPr bwMode="auto">
            <a:xfrm>
              <a:off x="1200" y="2016"/>
              <a:ext cx="3312" cy="17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endParaRPr lang="en-US" altLang="en-US"/>
            </a:p>
          </p:txBody>
        </p:sp>
        <p:pic>
          <p:nvPicPr>
            <p:cNvPr id="25608" name="Picture 9" descr="Light_O118_Convex2_sx7338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 y="2157"/>
              <a:ext cx="3078"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TextBox 8"/>
          <p:cNvSpPr txBox="1">
            <a:spLocks noChangeArrowheads="1"/>
          </p:cNvSpPr>
          <p:nvPr/>
        </p:nvSpPr>
        <p:spPr bwMode="auto">
          <a:xfrm>
            <a:off x="457200" y="5624513"/>
            <a:ext cx="842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r>
              <a:rPr lang="en-US" altLang="en-US"/>
              <a:t>Used in passenger-side mirrors in cars. Have you ever noticed the warning “objects in mirror are closer than they appear”?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5" name="Rectangle 3"/>
          <p:cNvSpPr>
            <a:spLocks noGrp="1" noChangeArrowheads="1"/>
          </p:cNvSpPr>
          <p:nvPr>
            <p:ph type="title"/>
          </p:nvPr>
        </p:nvSpPr>
        <p:spPr/>
        <p:txBody>
          <a:bodyPr/>
          <a:lstStyle/>
          <a:p>
            <a:pPr fontAlgn="auto">
              <a:spcAft>
                <a:spcPts val="0"/>
              </a:spcAft>
              <a:defRPr/>
            </a:pPr>
            <a:r>
              <a:rPr lang="en-US" dirty="0">
                <a:ea typeface="+mj-ea"/>
              </a:rPr>
              <a:t>Refraction</a:t>
            </a:r>
            <a:r>
              <a:rPr lang="en-US" dirty="0" smtClean="0">
                <a:ea typeface="+mj-ea"/>
              </a:rPr>
              <a:t> </a:t>
            </a:r>
            <a:endParaRPr lang="en-US" dirty="0">
              <a:ea typeface="+mj-ea"/>
            </a:endParaRPr>
          </a:p>
        </p:txBody>
      </p:sp>
      <p:sp>
        <p:nvSpPr>
          <p:cNvPr id="27651" name="Rectangle 4"/>
          <p:cNvSpPr>
            <a:spLocks noGrp="1" noChangeArrowheads="1"/>
          </p:cNvSpPr>
          <p:nvPr>
            <p:ph type="body" idx="1"/>
          </p:nvPr>
        </p:nvSpPr>
        <p:spPr>
          <a:xfrm>
            <a:off x="457200" y="1600200"/>
            <a:ext cx="8229600" cy="1379538"/>
          </a:xfrm>
        </p:spPr>
        <p:txBody>
          <a:bodyPr/>
          <a:lstStyle/>
          <a:p>
            <a:r>
              <a:rPr lang="en-US" altLang="en-US" smtClean="0"/>
              <a:t>Bending of light waves due to them changing speed when they hit a new medium.</a:t>
            </a:r>
          </a:p>
        </p:txBody>
      </p:sp>
      <p:pic>
        <p:nvPicPr>
          <p:cNvPr id="27652" name="Picture 5" descr="Light_O120_RefOLight_sx5648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288" y="2708275"/>
            <a:ext cx="321945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4"/>
          <p:cNvSpPr txBox="1">
            <a:spLocks noChangeArrowheads="1"/>
          </p:cNvSpPr>
          <p:nvPr/>
        </p:nvSpPr>
        <p:spPr bwMode="auto">
          <a:xfrm>
            <a:off x="457200" y="3368675"/>
            <a:ext cx="43243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ea typeface="ＭＳ Ｐゴシック" pitchFamily="34" charset="-128"/>
              </a:defRPr>
            </a:lvl1pPr>
            <a:lvl2pPr marL="37931725" indent="-37474525">
              <a:defRPr>
                <a:solidFill>
                  <a:schemeClr val="tx1"/>
                </a:solidFill>
                <a:latin typeface="Book Antiqua" pitchFamily="18" charset="0"/>
                <a:ea typeface="ＭＳ Ｐゴシック" pitchFamily="34" charset="-128"/>
              </a:defRPr>
            </a:lvl2pPr>
            <a:lvl3pPr>
              <a:defRPr>
                <a:solidFill>
                  <a:schemeClr val="tx1"/>
                </a:solidFill>
                <a:latin typeface="Book Antiqua" pitchFamily="18" charset="0"/>
                <a:ea typeface="ＭＳ Ｐゴシック" pitchFamily="34" charset="-128"/>
              </a:defRPr>
            </a:lvl3pPr>
            <a:lvl4pPr>
              <a:defRPr>
                <a:solidFill>
                  <a:schemeClr val="tx1"/>
                </a:solidFill>
                <a:latin typeface="Book Antiqua" pitchFamily="18" charset="0"/>
                <a:ea typeface="ＭＳ Ｐゴシック" pitchFamily="34" charset="-128"/>
              </a:defRPr>
            </a:lvl4pPr>
            <a:lvl5pPr>
              <a:defRPr>
                <a:solidFill>
                  <a:schemeClr val="tx1"/>
                </a:solidFill>
                <a:latin typeface="Book Antiqua" pitchFamily="18" charset="0"/>
                <a:ea typeface="ＭＳ Ｐゴシック" pitchFamily="34" charset="-128"/>
              </a:defRPr>
            </a:lvl5pPr>
            <a:lvl6pPr marL="457200" fontAlgn="base">
              <a:spcBef>
                <a:spcPct val="0"/>
              </a:spcBef>
              <a:spcAft>
                <a:spcPct val="0"/>
              </a:spcAft>
              <a:defRPr>
                <a:solidFill>
                  <a:schemeClr val="tx1"/>
                </a:solidFill>
                <a:latin typeface="Book Antiqua" pitchFamily="18" charset="0"/>
                <a:ea typeface="ＭＳ Ｐゴシック" pitchFamily="34" charset="-128"/>
              </a:defRPr>
            </a:lvl6pPr>
            <a:lvl7pPr marL="914400" fontAlgn="base">
              <a:spcBef>
                <a:spcPct val="0"/>
              </a:spcBef>
              <a:spcAft>
                <a:spcPct val="0"/>
              </a:spcAft>
              <a:defRPr>
                <a:solidFill>
                  <a:schemeClr val="tx1"/>
                </a:solidFill>
                <a:latin typeface="Book Antiqua" pitchFamily="18" charset="0"/>
                <a:ea typeface="ＭＳ Ｐゴシック" pitchFamily="34" charset="-128"/>
              </a:defRPr>
            </a:lvl7pPr>
            <a:lvl8pPr marL="1371600" fontAlgn="base">
              <a:spcBef>
                <a:spcPct val="0"/>
              </a:spcBef>
              <a:spcAft>
                <a:spcPct val="0"/>
              </a:spcAft>
              <a:defRPr>
                <a:solidFill>
                  <a:schemeClr val="tx1"/>
                </a:solidFill>
                <a:latin typeface="Book Antiqua" pitchFamily="18" charset="0"/>
                <a:ea typeface="ＭＳ Ｐゴシック" pitchFamily="34" charset="-128"/>
              </a:defRPr>
            </a:lvl8pPr>
            <a:lvl9pPr marL="1828800" fontAlgn="base">
              <a:spcBef>
                <a:spcPct val="0"/>
              </a:spcBef>
              <a:spcAft>
                <a:spcPct val="0"/>
              </a:spcAft>
              <a:defRPr>
                <a:solidFill>
                  <a:schemeClr val="tx1"/>
                </a:solidFill>
                <a:latin typeface="Book Antiqua" pitchFamily="18" charset="0"/>
                <a:ea typeface="ＭＳ Ｐゴシック" pitchFamily="34" charset="-128"/>
              </a:defRPr>
            </a:lvl9pPr>
          </a:lstStyle>
          <a:p>
            <a:r>
              <a:rPr lang="en-US" altLang="en-US"/>
              <a:t>Different mediums cause light to bend more than others. The more the light is bent (refracted) the more its speed slows down.</a:t>
            </a:r>
          </a:p>
          <a:p>
            <a:endParaRPr lang="en-US" altLang="en-US"/>
          </a:p>
          <a:p>
            <a:r>
              <a:rPr lang="en-US" altLang="en-US"/>
              <a:t>When the light rays enter the water, it bends and slows down. When it enters the glass, it bends more and slows down even more. When it enters the air again, it bends less and speeds up.</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97</TotalTime>
  <Words>657</Words>
  <Application>Microsoft Office PowerPoint</Application>
  <PresentationFormat>On-screen Show (4:3)</PresentationFormat>
  <Paragraphs>77</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Mirrors &amp; Lenses</vt:lpstr>
      <vt:lpstr>Reflection</vt:lpstr>
      <vt:lpstr>Law of Reflection</vt:lpstr>
      <vt:lpstr>Mirrors</vt:lpstr>
      <vt:lpstr>Plane Mirror</vt:lpstr>
      <vt:lpstr>Concave Mirrors</vt:lpstr>
      <vt:lpstr>Concave Mirrors</vt:lpstr>
      <vt:lpstr>Convex Mirrors</vt:lpstr>
      <vt:lpstr>Refraction </vt:lpstr>
      <vt:lpstr>Bending Light</vt:lpstr>
      <vt:lpstr>Bending Light</vt:lpstr>
      <vt:lpstr>Bending Light</vt:lpstr>
      <vt:lpstr>Bending Light</vt:lpstr>
      <vt:lpstr>What causes a Rainbow?</vt:lpstr>
      <vt:lpstr>Lenses</vt:lpstr>
      <vt:lpstr>Convex lens</vt:lpstr>
      <vt:lpstr>Convex Lens</vt:lpstr>
      <vt:lpstr>Concave Lens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2-3</dc:title>
  <dc:creator>Brianna  Dembrowski</dc:creator>
  <cp:lastModifiedBy>Dave Edinger</cp:lastModifiedBy>
  <cp:revision>3</cp:revision>
  <dcterms:created xsi:type="dcterms:W3CDTF">2011-09-10T17:51:40Z</dcterms:created>
  <dcterms:modified xsi:type="dcterms:W3CDTF">2015-01-15T21:32:04Z</dcterms:modified>
</cp:coreProperties>
</file>