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66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9B97B-497F-4332-A396-2041D8276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2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EDEA2-DA86-486F-92AB-8373AEA56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1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85316-2D67-4525-82EC-1137EE34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2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B406A-78B4-48C1-BB29-B6E80602B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8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D44EA-AACB-4193-924F-44589CBF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8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6A0F2-3944-4196-99EE-8E125AD12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7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C8BC6-841A-469B-AB12-243BF85D1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6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3B003-170D-4084-A88F-80C456679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9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3CFA7-D9FD-4551-9F5B-46C9442E5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1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6DF3E-0CA4-47E2-8E2A-9FF2C2B80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FDFB-0377-44D4-BE69-AEB4718B9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3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E5566D5-2146-44D7-BFBA-3919CC6DA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267200"/>
            <a:ext cx="44958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 smtClean="0">
                <a:latin typeface="Times New Roman" pitchFamily="18" charset="0"/>
                <a:sym typeface="Wingdings" pitchFamily="2" charset="2"/>
              </a:rPr>
              <a:t>Metric Conversions Ladder Method</a:t>
            </a:r>
            <a:endParaRPr lang="en-US" altLang="en-US" sz="4000" b="1" smtClean="0">
              <a:latin typeface="Times New Roman" pitchFamily="18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47800" y="6469063"/>
            <a:ext cx="640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400">
                <a:latin typeface="Times New Roman" pitchFamily="18" charset="0"/>
              </a:rPr>
              <a:t>/</a:t>
            </a:r>
          </a:p>
        </p:txBody>
      </p:sp>
      <p:pic>
        <p:nvPicPr>
          <p:cNvPr id="2052" name="Picture 6" descr="metricmania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6868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9" descr="MCj00788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81400"/>
            <a:ext cx="29432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901825" y="2855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5" name="Picture 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6" t="37964" r="11690" b="18518"/>
          <a:stretch>
            <a:fillRect/>
          </a:stretch>
        </p:blipFill>
        <p:spPr bwMode="auto">
          <a:xfrm>
            <a:off x="457200" y="685800"/>
            <a:ext cx="8305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800100" y="990600"/>
            <a:ext cx="990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C00000"/>
                </a:solidFill>
                <a:latin typeface="Times New Roman" pitchFamily="18" charset="0"/>
              </a:rPr>
              <a:t>KILO</a:t>
            </a:r>
            <a:r>
              <a:rPr lang="en-US" altLang="en-US" b="1">
                <a:latin typeface="Times New Roman" pitchFamily="18" charset="0"/>
              </a:rPr>
              <a:t/>
            </a:r>
            <a:br>
              <a:rPr lang="en-US" altLang="en-US" b="1">
                <a:latin typeface="Times New Roman" pitchFamily="18" charset="0"/>
              </a:rPr>
            </a:br>
            <a:r>
              <a:rPr lang="en-US" altLang="en-US" b="1">
                <a:latin typeface="Times New Roman" pitchFamily="18" charset="0"/>
              </a:rPr>
              <a:t>1000</a:t>
            </a:r>
            <a:br>
              <a:rPr lang="en-US" altLang="en-US" b="1">
                <a:latin typeface="Times New Roman" pitchFamily="18" charset="0"/>
              </a:rPr>
            </a:br>
            <a:r>
              <a:rPr lang="en-US" altLang="en-US" b="1">
                <a:latin typeface="Times New Roman" pitchFamily="18" charset="0"/>
              </a:rPr>
              <a:t>Units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765300" y="1293813"/>
            <a:ext cx="1143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B050"/>
                </a:solidFill>
                <a:latin typeface="Times New Roman" pitchFamily="18" charset="0"/>
              </a:rPr>
              <a:t>HECTO</a:t>
            </a:r>
            <a:r>
              <a:rPr lang="en-US" altLang="en-US" b="1">
                <a:latin typeface="Times New Roman" pitchFamily="18" charset="0"/>
              </a:rPr>
              <a:t/>
            </a:r>
            <a:br>
              <a:rPr lang="en-US" altLang="en-US" b="1">
                <a:latin typeface="Times New Roman" pitchFamily="18" charset="0"/>
              </a:rPr>
            </a:br>
            <a:r>
              <a:rPr lang="en-US" altLang="en-US" b="1">
                <a:latin typeface="Times New Roman" pitchFamily="18" charset="0"/>
              </a:rPr>
              <a:t>100</a:t>
            </a:r>
            <a:br>
              <a:rPr lang="en-US" altLang="en-US" b="1">
                <a:latin typeface="Times New Roman" pitchFamily="18" charset="0"/>
              </a:rPr>
            </a:br>
            <a:r>
              <a:rPr lang="en-US" altLang="en-US" b="1">
                <a:latin typeface="Times New Roman" pitchFamily="18" charset="0"/>
              </a:rPr>
              <a:t>Units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2832100" y="1524000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B0F0"/>
                </a:solidFill>
                <a:latin typeface="Times New Roman" pitchFamily="18" charset="0"/>
              </a:rPr>
              <a:t>DEKA</a:t>
            </a:r>
            <a:r>
              <a:rPr lang="en-US" altLang="en-US" b="1" dirty="0">
                <a:latin typeface="Times New Roman" pitchFamily="18" charset="0"/>
              </a:rPr>
              <a:t/>
            </a:r>
            <a:br>
              <a:rPr lang="en-US" altLang="en-US" b="1" dirty="0">
                <a:latin typeface="Times New Roman" pitchFamily="18" charset="0"/>
              </a:rPr>
            </a:br>
            <a:r>
              <a:rPr lang="en-US" altLang="en-US" b="1" dirty="0">
                <a:latin typeface="Times New Roman" pitchFamily="18" charset="0"/>
              </a:rPr>
              <a:t>10</a:t>
            </a:r>
            <a:br>
              <a:rPr lang="en-US" altLang="en-US" b="1" dirty="0">
                <a:latin typeface="Times New Roman" pitchFamily="18" charset="0"/>
              </a:rPr>
            </a:br>
            <a:r>
              <a:rPr lang="en-US" altLang="en-US" b="1" dirty="0">
                <a:latin typeface="Times New Roman" pitchFamily="18" charset="0"/>
              </a:rPr>
              <a:t>Units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965700" y="2284413"/>
            <a:ext cx="1143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DECI</a:t>
            </a:r>
            <a:b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</a:rPr>
            </a:br>
            <a:r>
              <a:rPr lang="en-US" b="1" dirty="0">
                <a:latin typeface="Times New Roman" pitchFamily="18" charset="0"/>
              </a:rPr>
              <a:t>0.1</a:t>
            </a:r>
            <a:br>
              <a:rPr lang="en-US" b="1" dirty="0">
                <a:latin typeface="Times New Roman" pitchFamily="18" charset="0"/>
              </a:rPr>
            </a:br>
            <a:r>
              <a:rPr lang="en-US" b="1" dirty="0">
                <a:latin typeface="Times New Roman" pitchFamily="18" charset="0"/>
              </a:rPr>
              <a:t>Unit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6032500" y="2589213"/>
            <a:ext cx="1143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6600"/>
                </a:solidFill>
                <a:latin typeface="Times New Roman" pitchFamily="18" charset="0"/>
              </a:rPr>
              <a:t>CENTI</a:t>
            </a:r>
            <a:br>
              <a:rPr lang="en-US" altLang="en-US" b="1">
                <a:solidFill>
                  <a:srgbClr val="FF6600"/>
                </a:solidFill>
                <a:latin typeface="Times New Roman" pitchFamily="18" charset="0"/>
              </a:rPr>
            </a:br>
            <a:r>
              <a:rPr lang="en-US" altLang="en-US" b="1">
                <a:latin typeface="Times New Roman" pitchFamily="18" charset="0"/>
              </a:rPr>
              <a:t>0.01</a:t>
            </a:r>
            <a:br>
              <a:rPr lang="en-US" altLang="en-US" b="1">
                <a:latin typeface="Times New Roman" pitchFamily="18" charset="0"/>
              </a:rPr>
            </a:br>
            <a:r>
              <a:rPr lang="en-US" altLang="en-US" b="1">
                <a:latin typeface="Times New Roman" pitchFamily="18" charset="0"/>
              </a:rPr>
              <a:t>Unit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7073900" y="2895600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  <a:latin typeface="Times New Roman" pitchFamily="18" charset="0"/>
              </a:rPr>
              <a:t>MILLI</a:t>
            </a:r>
            <a:r>
              <a:rPr lang="en-US" altLang="en-US" b="1">
                <a:latin typeface="Times New Roman" pitchFamily="18" charset="0"/>
              </a:rPr>
              <a:t/>
            </a:r>
            <a:br>
              <a:rPr lang="en-US" altLang="en-US" b="1">
                <a:latin typeface="Times New Roman" pitchFamily="18" charset="0"/>
              </a:rPr>
            </a:br>
            <a:r>
              <a:rPr lang="en-US" altLang="en-US" b="1">
                <a:latin typeface="Times New Roman" pitchFamily="18" charset="0"/>
              </a:rPr>
              <a:t>0.001</a:t>
            </a:r>
            <a:br>
              <a:rPr lang="en-US" altLang="en-US" b="1">
                <a:latin typeface="Times New Roman" pitchFamily="18" charset="0"/>
              </a:rPr>
            </a:br>
            <a:r>
              <a:rPr lang="en-US" altLang="en-US" b="1">
                <a:latin typeface="Times New Roman" pitchFamily="18" charset="0"/>
              </a:rPr>
              <a:t>Unit</a:t>
            </a:r>
          </a:p>
        </p:txBody>
      </p:sp>
      <p:grpSp>
        <p:nvGrpSpPr>
          <p:cNvPr id="4153" name="Group 57"/>
          <p:cNvGrpSpPr>
            <a:grpSpLocks/>
          </p:cNvGrpSpPr>
          <p:nvPr/>
        </p:nvGrpSpPr>
        <p:grpSpPr bwMode="auto">
          <a:xfrm>
            <a:off x="4025900" y="2603500"/>
            <a:ext cx="914400" cy="1373188"/>
            <a:chOff x="2496" y="1824"/>
            <a:chExt cx="576" cy="865"/>
          </a:xfrm>
        </p:grpSpPr>
        <p:sp>
          <p:nvSpPr>
            <p:cNvPr id="3121" name="Text Box 53"/>
            <p:cNvSpPr txBox="1">
              <a:spLocks noChangeArrowheads="1"/>
            </p:cNvSpPr>
            <p:nvPr/>
          </p:nvSpPr>
          <p:spPr bwMode="auto">
            <a:xfrm>
              <a:off x="2496" y="2112"/>
              <a:ext cx="576" cy="5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latin typeface="Times New Roman" pitchFamily="18" charset="0"/>
                </a:rPr>
                <a:t>Meters</a:t>
              </a:r>
              <a:br>
                <a:rPr lang="en-US" altLang="en-US" b="1">
                  <a:latin typeface="Times New Roman" pitchFamily="18" charset="0"/>
                </a:rPr>
              </a:br>
              <a:r>
                <a:rPr lang="en-US" altLang="en-US" b="1">
                  <a:latin typeface="Times New Roman" pitchFamily="18" charset="0"/>
                </a:rPr>
                <a:t>Liters</a:t>
              </a:r>
              <a:br>
                <a:rPr lang="en-US" altLang="en-US" b="1">
                  <a:latin typeface="Times New Roman" pitchFamily="18" charset="0"/>
                </a:rPr>
              </a:br>
              <a:r>
                <a:rPr lang="en-US" altLang="en-US" b="1">
                  <a:latin typeface="Times New Roman" pitchFamily="18" charset="0"/>
                </a:rPr>
                <a:t>Grams</a:t>
              </a:r>
            </a:p>
          </p:txBody>
        </p:sp>
        <p:sp>
          <p:nvSpPr>
            <p:cNvPr id="3122" name="Line 56"/>
            <p:cNvSpPr>
              <a:spLocks noChangeShapeType="1"/>
            </p:cNvSpPr>
            <p:nvPr/>
          </p:nvSpPr>
          <p:spPr bwMode="auto">
            <a:xfrm flipV="1">
              <a:off x="2784" y="1824"/>
              <a:ext cx="0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3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Ladder Method</a:t>
            </a:r>
          </a:p>
        </p:txBody>
      </p:sp>
      <p:grpSp>
        <p:nvGrpSpPr>
          <p:cNvPr id="4161" name="Group 65"/>
          <p:cNvGrpSpPr>
            <a:grpSpLocks/>
          </p:cNvGrpSpPr>
          <p:nvPr/>
        </p:nvGrpSpPr>
        <p:grpSpPr bwMode="auto">
          <a:xfrm>
            <a:off x="381000" y="4343400"/>
            <a:ext cx="4622800" cy="2068513"/>
            <a:chOff x="240" y="2880"/>
            <a:chExt cx="2912" cy="1303"/>
          </a:xfrm>
        </p:grpSpPr>
        <p:sp>
          <p:nvSpPr>
            <p:cNvPr id="3119" name="Text Box 54"/>
            <p:cNvSpPr txBox="1">
              <a:spLocks noChangeArrowheads="1"/>
            </p:cNvSpPr>
            <p:nvPr/>
          </p:nvSpPr>
          <p:spPr bwMode="auto">
            <a:xfrm>
              <a:off x="240" y="2880"/>
              <a:ext cx="2880" cy="2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Times New Roman" pitchFamily="18" charset="0"/>
                </a:rPr>
                <a:t>How do you use the “ladder” method? </a:t>
              </a:r>
            </a:p>
          </p:txBody>
        </p:sp>
        <p:sp>
          <p:nvSpPr>
            <p:cNvPr id="3120" name="Text Box 62"/>
            <p:cNvSpPr txBox="1">
              <a:spLocks noChangeArrowheads="1"/>
            </p:cNvSpPr>
            <p:nvPr/>
          </p:nvSpPr>
          <p:spPr bwMode="auto">
            <a:xfrm>
              <a:off x="272" y="3105"/>
              <a:ext cx="2880" cy="10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1</a:t>
              </a:r>
              <a:r>
                <a:rPr lang="en-US" altLang="en-US" baseline="30000">
                  <a:latin typeface="Times New Roman" pitchFamily="18" charset="0"/>
                </a:rPr>
                <a:t>st</a:t>
              </a:r>
              <a:r>
                <a:rPr lang="en-US" altLang="en-US">
                  <a:latin typeface="Times New Roman" pitchFamily="18" charset="0"/>
                </a:rPr>
                <a:t> – Determine your starting point.</a:t>
              </a:r>
              <a:br>
                <a:rPr lang="en-US" altLang="en-US">
                  <a:latin typeface="Times New Roman" pitchFamily="18" charset="0"/>
                </a:rPr>
              </a:br>
              <a:endParaRPr lang="en-US" altLang="en-US" sz="800">
                <a:latin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2</a:t>
              </a:r>
              <a:r>
                <a:rPr lang="en-US" altLang="en-US" baseline="30000">
                  <a:latin typeface="Times New Roman" pitchFamily="18" charset="0"/>
                </a:rPr>
                <a:t>nd</a:t>
              </a:r>
              <a:r>
                <a:rPr lang="en-US" altLang="en-US">
                  <a:latin typeface="Times New Roman" pitchFamily="18" charset="0"/>
                </a:rPr>
                <a:t> – Count the “jumps” to your ending point.</a:t>
              </a:r>
              <a:br>
                <a:rPr lang="en-US" altLang="en-US">
                  <a:latin typeface="Times New Roman" pitchFamily="18" charset="0"/>
                </a:rPr>
              </a:br>
              <a:endParaRPr lang="en-US" altLang="en-US" sz="800">
                <a:latin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3</a:t>
              </a:r>
              <a:r>
                <a:rPr lang="en-US" altLang="en-US" baseline="30000">
                  <a:latin typeface="Times New Roman" pitchFamily="18" charset="0"/>
                </a:rPr>
                <a:t>rd</a:t>
              </a:r>
              <a:r>
                <a:rPr lang="en-US" altLang="en-US">
                  <a:latin typeface="Times New Roman" pitchFamily="18" charset="0"/>
                </a:rPr>
                <a:t> – Move the decimal the same number of jumps in the same direction.</a:t>
              </a:r>
            </a:p>
          </p:txBody>
        </p:sp>
      </p:grp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5600700" y="4343400"/>
            <a:ext cx="2895600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</a:rPr>
              <a:t>4 km = _________ m </a:t>
            </a:r>
          </a:p>
        </p:txBody>
      </p:sp>
      <p:grpSp>
        <p:nvGrpSpPr>
          <p:cNvPr id="4169" name="Group 73"/>
          <p:cNvGrpSpPr>
            <a:grpSpLocks/>
          </p:cNvGrpSpPr>
          <p:nvPr/>
        </p:nvGrpSpPr>
        <p:grpSpPr bwMode="auto">
          <a:xfrm>
            <a:off x="1308100" y="381000"/>
            <a:ext cx="1092200" cy="838200"/>
            <a:chOff x="768" y="240"/>
            <a:chExt cx="688" cy="528"/>
          </a:xfrm>
        </p:grpSpPr>
        <p:sp>
          <p:nvSpPr>
            <p:cNvPr id="3117" name="Freeform 67"/>
            <p:cNvSpPr>
              <a:spLocks/>
            </p:cNvSpPr>
            <p:nvPr/>
          </p:nvSpPr>
          <p:spPr bwMode="auto">
            <a:xfrm>
              <a:off x="768" y="352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Text Box 70"/>
            <p:cNvSpPr txBox="1">
              <a:spLocks noChangeArrowheads="1"/>
            </p:cNvSpPr>
            <p:nvPr/>
          </p:nvSpPr>
          <p:spPr bwMode="auto">
            <a:xfrm>
              <a:off x="816" y="24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</p:grpSp>
      <p:grpSp>
        <p:nvGrpSpPr>
          <p:cNvPr id="4170" name="Group 74"/>
          <p:cNvGrpSpPr>
            <a:grpSpLocks/>
          </p:cNvGrpSpPr>
          <p:nvPr/>
        </p:nvGrpSpPr>
        <p:grpSpPr bwMode="auto">
          <a:xfrm>
            <a:off x="2374900" y="685800"/>
            <a:ext cx="1092200" cy="812800"/>
            <a:chOff x="1440" y="432"/>
            <a:chExt cx="688" cy="512"/>
          </a:xfrm>
        </p:grpSpPr>
        <p:sp>
          <p:nvSpPr>
            <p:cNvPr id="3115" name="Freeform 68"/>
            <p:cNvSpPr>
              <a:spLocks/>
            </p:cNvSpPr>
            <p:nvPr/>
          </p:nvSpPr>
          <p:spPr bwMode="auto">
            <a:xfrm>
              <a:off x="1440" y="528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Text Box 71"/>
            <p:cNvSpPr txBox="1">
              <a:spLocks noChangeArrowheads="1"/>
            </p:cNvSpPr>
            <p:nvPr/>
          </p:nvSpPr>
          <p:spPr bwMode="auto">
            <a:xfrm>
              <a:off x="1440" y="43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</p:grpSp>
      <p:grpSp>
        <p:nvGrpSpPr>
          <p:cNvPr id="4171" name="Group 75"/>
          <p:cNvGrpSpPr>
            <a:grpSpLocks/>
          </p:cNvGrpSpPr>
          <p:nvPr/>
        </p:nvGrpSpPr>
        <p:grpSpPr bwMode="auto">
          <a:xfrm>
            <a:off x="3441700" y="914400"/>
            <a:ext cx="1092200" cy="863600"/>
            <a:chOff x="2112" y="576"/>
            <a:chExt cx="688" cy="544"/>
          </a:xfrm>
        </p:grpSpPr>
        <p:sp>
          <p:nvSpPr>
            <p:cNvPr id="3113" name="Freeform 69"/>
            <p:cNvSpPr>
              <a:spLocks/>
            </p:cNvSpPr>
            <p:nvPr/>
          </p:nvSpPr>
          <p:spPr bwMode="auto">
            <a:xfrm>
              <a:off x="2112" y="704"/>
              <a:ext cx="688" cy="416"/>
            </a:xfrm>
            <a:custGeom>
              <a:avLst/>
              <a:gdLst>
                <a:gd name="T0" fmla="*/ 0 w 688"/>
                <a:gd name="T1" fmla="*/ 224 h 416"/>
                <a:gd name="T2" fmla="*/ 576 w 688"/>
                <a:gd name="T3" fmla="*/ 32 h 416"/>
                <a:gd name="T4" fmla="*/ 672 w 688"/>
                <a:gd name="T5" fmla="*/ 416 h 4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8" h="416">
                  <a:moveTo>
                    <a:pt x="0" y="224"/>
                  </a:moveTo>
                  <a:cubicBezTo>
                    <a:pt x="232" y="112"/>
                    <a:pt x="464" y="0"/>
                    <a:pt x="576" y="32"/>
                  </a:cubicBezTo>
                  <a:cubicBezTo>
                    <a:pt x="688" y="64"/>
                    <a:pt x="656" y="352"/>
                    <a:pt x="672" y="41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Text Box 72"/>
            <p:cNvSpPr txBox="1">
              <a:spLocks noChangeArrowheads="1"/>
            </p:cNvSpPr>
            <p:nvPr/>
          </p:nvSpPr>
          <p:spPr bwMode="auto">
            <a:xfrm>
              <a:off x="2160" y="57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</p:grp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5486400" y="5348288"/>
            <a:ext cx="335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</a:rPr>
              <a:t>How many jumps does it take?</a:t>
            </a:r>
          </a:p>
        </p:txBody>
      </p:sp>
      <p:grpSp>
        <p:nvGrpSpPr>
          <p:cNvPr id="4176" name="Group 80"/>
          <p:cNvGrpSpPr>
            <a:grpSpLocks/>
          </p:cNvGrpSpPr>
          <p:nvPr/>
        </p:nvGrpSpPr>
        <p:grpSpPr bwMode="auto">
          <a:xfrm>
            <a:off x="5562600" y="4660900"/>
            <a:ext cx="1524000" cy="506413"/>
            <a:chOff x="3504" y="3032"/>
            <a:chExt cx="960" cy="319"/>
          </a:xfrm>
        </p:grpSpPr>
        <p:sp>
          <p:nvSpPr>
            <p:cNvPr id="3111" name="Text Box 64"/>
            <p:cNvSpPr txBox="1">
              <a:spLocks noChangeArrowheads="1"/>
            </p:cNvSpPr>
            <p:nvPr/>
          </p:nvSpPr>
          <p:spPr bwMode="auto">
            <a:xfrm>
              <a:off x="3504" y="3120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Starting Point</a:t>
              </a:r>
            </a:p>
          </p:txBody>
        </p:sp>
        <p:sp>
          <p:nvSpPr>
            <p:cNvPr id="3112" name="Line 77"/>
            <p:cNvSpPr>
              <a:spLocks noChangeShapeType="1"/>
            </p:cNvSpPr>
            <p:nvPr/>
          </p:nvSpPr>
          <p:spPr bwMode="auto">
            <a:xfrm flipV="1">
              <a:off x="3992" y="303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77" name="Group 81"/>
          <p:cNvGrpSpPr>
            <a:grpSpLocks/>
          </p:cNvGrpSpPr>
          <p:nvPr/>
        </p:nvGrpSpPr>
        <p:grpSpPr bwMode="auto">
          <a:xfrm>
            <a:off x="7162800" y="4648200"/>
            <a:ext cx="1524000" cy="519113"/>
            <a:chOff x="4512" y="3024"/>
            <a:chExt cx="960" cy="327"/>
          </a:xfrm>
        </p:grpSpPr>
        <p:sp>
          <p:nvSpPr>
            <p:cNvPr id="3109" name="Line 78"/>
            <p:cNvSpPr>
              <a:spLocks noChangeShapeType="1"/>
            </p:cNvSpPr>
            <p:nvPr/>
          </p:nvSpPr>
          <p:spPr bwMode="auto">
            <a:xfrm flipV="1">
              <a:off x="4992" y="3024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Text Box 79"/>
            <p:cNvSpPr txBox="1">
              <a:spLocks noChangeArrowheads="1"/>
            </p:cNvSpPr>
            <p:nvPr/>
          </p:nvSpPr>
          <p:spPr bwMode="auto">
            <a:xfrm>
              <a:off x="4512" y="3120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Ending Point</a:t>
              </a:r>
            </a:p>
          </p:txBody>
        </p:sp>
      </p:grp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5410200" y="6007100"/>
            <a:ext cx="495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latin typeface="Times New Roman" pitchFamily="18" charset="0"/>
              </a:rPr>
              <a:t>4.</a:t>
            </a:r>
          </a:p>
        </p:txBody>
      </p:sp>
      <p:grpSp>
        <p:nvGrpSpPr>
          <p:cNvPr id="4200" name="Group 104"/>
          <p:cNvGrpSpPr>
            <a:grpSpLocks/>
          </p:cNvGrpSpPr>
          <p:nvPr/>
        </p:nvGrpSpPr>
        <p:grpSpPr bwMode="auto">
          <a:xfrm>
            <a:off x="5499100" y="5969000"/>
            <a:ext cx="889000" cy="887413"/>
            <a:chOff x="3464" y="3624"/>
            <a:chExt cx="560" cy="559"/>
          </a:xfrm>
        </p:grpSpPr>
        <p:grpSp>
          <p:nvGrpSpPr>
            <p:cNvPr id="3105" name="Group 89"/>
            <p:cNvGrpSpPr>
              <a:grpSpLocks/>
            </p:cNvGrpSpPr>
            <p:nvPr/>
          </p:nvGrpSpPr>
          <p:grpSpPr bwMode="auto">
            <a:xfrm>
              <a:off x="3464" y="3907"/>
              <a:ext cx="432" cy="276"/>
              <a:chOff x="3752" y="3939"/>
              <a:chExt cx="364" cy="276"/>
            </a:xfrm>
          </p:grpSpPr>
          <p:sp>
            <p:nvSpPr>
              <p:cNvPr id="3107" name="Freeform 85"/>
              <p:cNvSpPr>
                <a:spLocks/>
              </p:cNvSpPr>
              <p:nvPr/>
            </p:nvSpPr>
            <p:spPr bwMode="auto">
              <a:xfrm rot="1472264" flipV="1">
                <a:off x="3924" y="3939"/>
                <a:ext cx="192" cy="208"/>
              </a:xfrm>
              <a:custGeom>
                <a:avLst/>
                <a:gdLst>
                  <a:gd name="T0" fmla="*/ 0 w 688"/>
                  <a:gd name="T1" fmla="*/ 112 h 416"/>
                  <a:gd name="T2" fmla="*/ 161 w 688"/>
                  <a:gd name="T3" fmla="*/ 16 h 416"/>
                  <a:gd name="T4" fmla="*/ 188 w 688"/>
                  <a:gd name="T5" fmla="*/ 208 h 4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8" h="416">
                    <a:moveTo>
                      <a:pt x="0" y="224"/>
                    </a:moveTo>
                    <a:cubicBezTo>
                      <a:pt x="232" y="112"/>
                      <a:pt x="464" y="0"/>
                      <a:pt x="576" y="32"/>
                    </a:cubicBezTo>
                    <a:cubicBezTo>
                      <a:pt x="688" y="64"/>
                      <a:pt x="656" y="352"/>
                      <a:pt x="672" y="416"/>
                    </a:cubicBez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Text Box 86"/>
              <p:cNvSpPr txBox="1">
                <a:spLocks noChangeArrowheads="1"/>
              </p:cNvSpPr>
              <p:nvPr/>
            </p:nvSpPr>
            <p:spPr bwMode="auto">
              <a:xfrm>
                <a:off x="3752" y="398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</p:grpSp>
        <p:sp>
          <p:nvSpPr>
            <p:cNvPr id="3106" name="Text Box 100"/>
            <p:cNvSpPr txBox="1">
              <a:spLocks noChangeArrowheads="1"/>
            </p:cNvSpPr>
            <p:nvPr/>
          </p:nvSpPr>
          <p:spPr bwMode="auto">
            <a:xfrm>
              <a:off x="3688" y="3624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__</a:t>
              </a:r>
              <a:r>
                <a:rPr lang="en-US" altLang="en-US" sz="3200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4201" name="Group 105"/>
          <p:cNvGrpSpPr>
            <a:grpSpLocks/>
          </p:cNvGrpSpPr>
          <p:nvPr/>
        </p:nvGrpSpPr>
        <p:grpSpPr bwMode="auto">
          <a:xfrm>
            <a:off x="6038850" y="5969000"/>
            <a:ext cx="819150" cy="882650"/>
            <a:chOff x="3804" y="3624"/>
            <a:chExt cx="516" cy="556"/>
          </a:xfrm>
        </p:grpSpPr>
        <p:grpSp>
          <p:nvGrpSpPr>
            <p:cNvPr id="3101" name="Group 91"/>
            <p:cNvGrpSpPr>
              <a:grpSpLocks/>
            </p:cNvGrpSpPr>
            <p:nvPr/>
          </p:nvGrpSpPr>
          <p:grpSpPr bwMode="auto">
            <a:xfrm>
              <a:off x="3804" y="3904"/>
              <a:ext cx="364" cy="276"/>
              <a:chOff x="4532" y="3936"/>
              <a:chExt cx="364" cy="276"/>
            </a:xfrm>
          </p:grpSpPr>
          <p:sp>
            <p:nvSpPr>
              <p:cNvPr id="3103" name="Freeform 87"/>
              <p:cNvSpPr>
                <a:spLocks/>
              </p:cNvSpPr>
              <p:nvPr/>
            </p:nvSpPr>
            <p:spPr bwMode="auto">
              <a:xfrm rot="1472264" flipV="1">
                <a:off x="4704" y="3936"/>
                <a:ext cx="192" cy="208"/>
              </a:xfrm>
              <a:custGeom>
                <a:avLst/>
                <a:gdLst>
                  <a:gd name="T0" fmla="*/ 0 w 688"/>
                  <a:gd name="T1" fmla="*/ 112 h 416"/>
                  <a:gd name="T2" fmla="*/ 161 w 688"/>
                  <a:gd name="T3" fmla="*/ 16 h 416"/>
                  <a:gd name="T4" fmla="*/ 188 w 688"/>
                  <a:gd name="T5" fmla="*/ 208 h 4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8" h="416">
                    <a:moveTo>
                      <a:pt x="0" y="224"/>
                    </a:moveTo>
                    <a:cubicBezTo>
                      <a:pt x="232" y="112"/>
                      <a:pt x="464" y="0"/>
                      <a:pt x="576" y="32"/>
                    </a:cubicBezTo>
                    <a:cubicBezTo>
                      <a:pt x="688" y="64"/>
                      <a:pt x="656" y="352"/>
                      <a:pt x="672" y="416"/>
                    </a:cubicBez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Text Box 88"/>
              <p:cNvSpPr txBox="1">
                <a:spLocks noChangeArrowheads="1"/>
              </p:cNvSpPr>
              <p:nvPr/>
            </p:nvSpPr>
            <p:spPr bwMode="auto">
              <a:xfrm>
                <a:off x="4532" y="3981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</p:grpSp>
        <p:sp>
          <p:nvSpPr>
            <p:cNvPr id="3102" name="Text Box 101"/>
            <p:cNvSpPr txBox="1">
              <a:spLocks noChangeArrowheads="1"/>
            </p:cNvSpPr>
            <p:nvPr/>
          </p:nvSpPr>
          <p:spPr bwMode="auto">
            <a:xfrm>
              <a:off x="3984" y="3624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__</a:t>
              </a:r>
              <a:r>
                <a:rPr lang="en-US" altLang="en-US" sz="3200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4202" name="Group 106"/>
          <p:cNvGrpSpPr>
            <a:grpSpLocks/>
          </p:cNvGrpSpPr>
          <p:nvPr/>
        </p:nvGrpSpPr>
        <p:grpSpPr bwMode="auto">
          <a:xfrm>
            <a:off x="6413500" y="5969000"/>
            <a:ext cx="889000" cy="889000"/>
            <a:chOff x="4040" y="3624"/>
            <a:chExt cx="560" cy="560"/>
          </a:xfrm>
        </p:grpSpPr>
        <p:grpSp>
          <p:nvGrpSpPr>
            <p:cNvPr id="3097" name="Group 92"/>
            <p:cNvGrpSpPr>
              <a:grpSpLocks/>
            </p:cNvGrpSpPr>
            <p:nvPr/>
          </p:nvGrpSpPr>
          <p:grpSpPr bwMode="auto">
            <a:xfrm>
              <a:off x="4040" y="3908"/>
              <a:ext cx="432" cy="276"/>
              <a:chOff x="4532" y="3936"/>
              <a:chExt cx="364" cy="276"/>
            </a:xfrm>
          </p:grpSpPr>
          <p:sp>
            <p:nvSpPr>
              <p:cNvPr id="3099" name="Freeform 93"/>
              <p:cNvSpPr>
                <a:spLocks/>
              </p:cNvSpPr>
              <p:nvPr/>
            </p:nvSpPr>
            <p:spPr bwMode="auto">
              <a:xfrm rot="1472264" flipV="1">
                <a:off x="4704" y="3936"/>
                <a:ext cx="192" cy="208"/>
              </a:xfrm>
              <a:custGeom>
                <a:avLst/>
                <a:gdLst>
                  <a:gd name="T0" fmla="*/ 0 w 688"/>
                  <a:gd name="T1" fmla="*/ 112 h 416"/>
                  <a:gd name="T2" fmla="*/ 161 w 688"/>
                  <a:gd name="T3" fmla="*/ 16 h 416"/>
                  <a:gd name="T4" fmla="*/ 188 w 688"/>
                  <a:gd name="T5" fmla="*/ 208 h 4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88" h="416">
                    <a:moveTo>
                      <a:pt x="0" y="224"/>
                    </a:moveTo>
                    <a:cubicBezTo>
                      <a:pt x="232" y="112"/>
                      <a:pt x="464" y="0"/>
                      <a:pt x="576" y="32"/>
                    </a:cubicBezTo>
                    <a:cubicBezTo>
                      <a:pt x="688" y="64"/>
                      <a:pt x="656" y="352"/>
                      <a:pt x="672" y="416"/>
                    </a:cubicBezTo>
                  </a:path>
                </a:pathLst>
              </a:custGeom>
              <a:noFill/>
              <a:ln w="38100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Text Box 94"/>
              <p:cNvSpPr txBox="1">
                <a:spLocks noChangeArrowheads="1"/>
              </p:cNvSpPr>
              <p:nvPr/>
            </p:nvSpPr>
            <p:spPr bwMode="auto">
              <a:xfrm>
                <a:off x="4532" y="3981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3</a:t>
                </a:r>
              </a:p>
            </p:txBody>
          </p:sp>
        </p:grpSp>
        <p:sp>
          <p:nvSpPr>
            <p:cNvPr id="3098" name="Text Box 102"/>
            <p:cNvSpPr txBox="1">
              <a:spLocks noChangeArrowheads="1"/>
            </p:cNvSpPr>
            <p:nvPr/>
          </p:nvSpPr>
          <p:spPr bwMode="auto">
            <a:xfrm>
              <a:off x="4264" y="3624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__</a:t>
              </a:r>
              <a:r>
                <a:rPr lang="en-US" altLang="en-US" sz="32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7086600" y="60071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latin typeface="Times New Roman" pitchFamily="18" charset="0"/>
              </a:rPr>
              <a:t>= 4000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3" grpId="0"/>
      <p:bldP spid="4144" grpId="0"/>
      <p:bldP spid="4145" grpId="0"/>
      <p:bldP spid="4146" grpId="0"/>
      <p:bldP spid="4147" grpId="0"/>
      <p:bldP spid="4148" grpId="0"/>
      <p:bldP spid="4159" grpId="0" animBg="1"/>
      <p:bldP spid="4172" grpId="0"/>
      <p:bldP spid="4179" grpId="0"/>
      <p:bldP spid="41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81000" y="35052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Times New Roman" pitchFamily="18" charset="0"/>
              </a:rPr>
              <a:t>Try these conversions using the ladder method.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533400" y="3987800"/>
            <a:ext cx="8077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1000 mg = _______ g 	1 L = _______ mL		160 cm = _______ mm 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14 km = _______ m	109 g = _______ kg 	250 m = _______ km</a:t>
            </a: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Conversion Practice</a:t>
            </a:r>
          </a:p>
        </p:txBody>
      </p:sp>
      <p:grpSp>
        <p:nvGrpSpPr>
          <p:cNvPr id="4101" name="Group 21"/>
          <p:cNvGrpSpPr>
            <a:grpSpLocks/>
          </p:cNvGrpSpPr>
          <p:nvPr/>
        </p:nvGrpSpPr>
        <p:grpSpPr bwMode="auto">
          <a:xfrm>
            <a:off x="381000" y="5332413"/>
            <a:ext cx="8305800" cy="930275"/>
            <a:chOff x="240" y="3359"/>
            <a:chExt cx="5232" cy="586"/>
          </a:xfrm>
        </p:grpSpPr>
        <p:grpSp>
          <p:nvGrpSpPr>
            <p:cNvPr id="4103" name="Group 16"/>
            <p:cNvGrpSpPr>
              <a:grpSpLocks/>
            </p:cNvGrpSpPr>
            <p:nvPr/>
          </p:nvGrpSpPr>
          <p:grpSpPr bwMode="auto">
            <a:xfrm>
              <a:off x="240" y="3359"/>
              <a:ext cx="5232" cy="577"/>
              <a:chOff x="288" y="384"/>
              <a:chExt cx="5232" cy="577"/>
            </a:xfrm>
          </p:grpSpPr>
          <p:sp>
            <p:nvSpPr>
              <p:cNvPr id="4105" name="Text Box 17"/>
              <p:cNvSpPr txBox="1">
                <a:spLocks noChangeArrowheads="1"/>
              </p:cNvSpPr>
              <p:nvPr/>
            </p:nvSpPr>
            <p:spPr bwMode="auto">
              <a:xfrm>
                <a:off x="288" y="384"/>
                <a:ext cx="5232" cy="5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latin typeface="Times New Roman" pitchFamily="18" charset="0"/>
                  </a:rPr>
                  <a:t>Compare using &lt;, &gt;, or =.</a:t>
                </a:r>
                <a:endParaRPr lang="en-US" altLang="en-US">
                  <a:latin typeface="Times New Roman" pitchFamily="18" charset="0"/>
                </a:endParaRPr>
              </a:p>
              <a:p>
                <a:pPr eaLnBrk="1" hangingPunct="1"/>
                <a:r>
                  <a:rPr lang="en-US" altLang="en-US">
                    <a:latin typeface="Times New Roman" pitchFamily="18" charset="0"/>
                  </a:rPr>
                  <a:t/>
                </a:r>
                <a:br>
                  <a:rPr lang="en-US" altLang="en-US">
                    <a:latin typeface="Times New Roman" pitchFamily="18" charset="0"/>
                  </a:rPr>
                </a:br>
                <a:r>
                  <a:rPr lang="en-US" altLang="en-US">
                    <a:latin typeface="Times New Roman" pitchFamily="18" charset="0"/>
                  </a:rPr>
                  <a:t>	56 cm         6 m 			7 g          698 mg</a:t>
                </a:r>
              </a:p>
            </p:txBody>
          </p:sp>
          <p:sp>
            <p:nvSpPr>
              <p:cNvPr id="4106" name="Oval 18"/>
              <p:cNvSpPr>
                <a:spLocks noChangeArrowheads="1"/>
              </p:cNvSpPr>
              <p:nvPr/>
            </p:nvSpPr>
            <p:spPr bwMode="auto">
              <a:xfrm>
                <a:off x="1320" y="720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04" name="Oval 19"/>
            <p:cNvSpPr>
              <a:spLocks noChangeArrowheads="1"/>
            </p:cNvSpPr>
            <p:nvPr/>
          </p:nvSpPr>
          <p:spPr bwMode="auto">
            <a:xfrm>
              <a:off x="3424" y="3705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410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4" t="35185" r="10417" b="23148"/>
          <a:stretch>
            <a:fillRect/>
          </a:stretch>
        </p:blipFill>
        <p:spPr bwMode="auto">
          <a:xfrm>
            <a:off x="1066800" y="762000"/>
            <a:ext cx="7239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3058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</a:rPr>
              <a:t>Write the correct abbreviation for each metric unit.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1) Kilogram _____ 		4) Milliliter _____ 		7) Kilometer _____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2) Meter _____ 		5) Millimeter _____ 	8) Centimeter _____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3) Gram _____ 		6) Liter _____ 		9) Milligram _____</a:t>
            </a:r>
          </a:p>
          <a:p>
            <a:pPr eaLnBrk="1" hangingPunct="1"/>
            <a:endParaRPr lang="en-US" altLang="en-US" b="1">
              <a:latin typeface="Times New Roman" pitchFamily="18" charset="0"/>
            </a:endParaRPr>
          </a:p>
          <a:p>
            <a:pPr eaLnBrk="1" hangingPunct="1"/>
            <a:r>
              <a:rPr lang="en-US" altLang="en-US" b="1">
                <a:latin typeface="Times New Roman" pitchFamily="18" charset="0"/>
              </a:rPr>
              <a:t>Try these conversions, using the ladder method.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10) 2000 mg = _______ g 	15) 5 L = _______ mL 	20) 16 cm = _______ mm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11) 104 km = _______ m 	16) 198 g = _______ kg 	21) 2500 m = _______ km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12) 480 cm = _____ m 	17) 75 mL = _____ L 	22) 65 g = _____ mg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13) 5.6 kg = _____ g 	18) 50 cm = _____ m 	23) 6.3 cm = _____ mm</a:t>
            </a:r>
          </a:p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14) 8 mm = _____ cm 	19) 5.6 m = _____ cm 	24) 120 mg = _____ g</a:t>
            </a:r>
            <a:endParaRPr lang="en-US" altLang="en-US" b="1">
              <a:latin typeface="Times New Roman" pitchFamily="18" charset="0"/>
            </a:endParaRPr>
          </a:p>
          <a:p>
            <a:pPr eaLnBrk="1" hangingPunct="1"/>
            <a:r>
              <a:rPr lang="en-US" altLang="en-US" b="1">
                <a:latin typeface="Times New Roman" pitchFamily="18" charset="0"/>
              </a:rPr>
              <a:t>	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Metric Conversion Challenge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147" name="Group 11"/>
          <p:cNvGrpSpPr>
            <a:grpSpLocks/>
          </p:cNvGrpSpPr>
          <p:nvPr/>
        </p:nvGrpSpPr>
        <p:grpSpPr bwMode="auto">
          <a:xfrm>
            <a:off x="457200" y="381000"/>
            <a:ext cx="8305800" cy="1739900"/>
            <a:chOff x="288" y="632"/>
            <a:chExt cx="5232" cy="1096"/>
          </a:xfrm>
        </p:grpSpPr>
        <p:sp>
          <p:nvSpPr>
            <p:cNvPr id="6148" name="Text Box 3"/>
            <p:cNvSpPr txBox="1">
              <a:spLocks noChangeArrowheads="1"/>
            </p:cNvSpPr>
            <p:nvPr/>
          </p:nvSpPr>
          <p:spPr bwMode="auto">
            <a:xfrm>
              <a:off x="288" y="632"/>
              <a:ext cx="5232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Times New Roman" pitchFamily="18" charset="0"/>
                </a:rPr>
                <a:t>Compare using &lt;, &gt;, or =.</a:t>
              </a:r>
            </a:p>
            <a:p>
              <a:pPr eaLnBrk="1" hangingPunct="1"/>
              <a:endParaRPr lang="en-US" altLang="en-US" b="1">
                <a:latin typeface="Times New Roman" pitchFamily="18" charset="0"/>
              </a:endParaRPr>
            </a:p>
            <a:p>
              <a:pPr eaLnBrk="1" hangingPunct="1"/>
              <a:r>
                <a:rPr lang="en-US" altLang="en-US">
                  <a:latin typeface="Times New Roman" pitchFamily="18" charset="0"/>
                </a:rPr>
                <a:t>25) 63 cm         6 m 	27) 5 g         508 mg 	29) 1,500 mL         1.5 L</a:t>
              </a:r>
            </a:p>
            <a:p>
              <a:pPr eaLnBrk="1" hangingPunct="1"/>
              <a:endParaRPr lang="en-US" altLang="en-US">
                <a:latin typeface="Times New Roman" pitchFamily="18" charset="0"/>
              </a:endParaRPr>
            </a:p>
            <a:p>
              <a:pPr eaLnBrk="1" hangingPunct="1"/>
              <a:endParaRPr lang="en-US" altLang="en-US">
                <a:latin typeface="Times New Roman" pitchFamily="18" charset="0"/>
              </a:endParaRPr>
            </a:p>
            <a:p>
              <a:pPr eaLnBrk="1" hangingPunct="1"/>
              <a:r>
                <a:rPr lang="en-US" altLang="en-US">
                  <a:latin typeface="Times New Roman" pitchFamily="18" charset="0"/>
                </a:rPr>
                <a:t>26) 536 cm          53.6 dm 	28) 43 mg         5 g 		30) 3.6 m         36 cm</a:t>
              </a:r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984" y="1008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auto">
            <a:xfrm>
              <a:off x="2552" y="1008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4664" y="1008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1080" y="1520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2720" y="1520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4440" y="1520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110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Dave Edinger</cp:lastModifiedBy>
  <cp:revision>31</cp:revision>
  <dcterms:created xsi:type="dcterms:W3CDTF">2008-10-13T15:16:14Z</dcterms:created>
  <dcterms:modified xsi:type="dcterms:W3CDTF">2014-08-19T13:19:54Z</dcterms:modified>
</cp:coreProperties>
</file>