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3" r:id="rId2"/>
  </p:sldMasterIdLst>
  <p:sldIdLst>
    <p:sldId id="256" r:id="rId3"/>
    <p:sldId id="257" r:id="rId4"/>
    <p:sldId id="258" r:id="rId5"/>
    <p:sldId id="298" r:id="rId6"/>
    <p:sldId id="275" r:id="rId7"/>
    <p:sldId id="261" r:id="rId8"/>
    <p:sldId id="260" r:id="rId9"/>
    <p:sldId id="301" r:id="rId10"/>
    <p:sldId id="302" r:id="rId11"/>
    <p:sldId id="262" r:id="rId12"/>
    <p:sldId id="297" r:id="rId13"/>
    <p:sldId id="276" r:id="rId14"/>
    <p:sldId id="263" r:id="rId15"/>
    <p:sldId id="265" r:id="rId16"/>
    <p:sldId id="267" r:id="rId17"/>
    <p:sldId id="303" r:id="rId18"/>
    <p:sldId id="268" r:id="rId19"/>
    <p:sldId id="307" r:id="rId20"/>
    <p:sldId id="308" r:id="rId21"/>
    <p:sldId id="310" r:id="rId22"/>
    <p:sldId id="305" r:id="rId23"/>
    <p:sldId id="306" r:id="rId24"/>
    <p:sldId id="266" r:id="rId25"/>
    <p:sldId id="271" r:id="rId26"/>
    <p:sldId id="278" r:id="rId27"/>
    <p:sldId id="279" r:id="rId28"/>
    <p:sldId id="281" r:id="rId29"/>
    <p:sldId id="273" r:id="rId30"/>
    <p:sldId id="282" r:id="rId31"/>
    <p:sldId id="274" r:id="rId32"/>
    <p:sldId id="284" r:id="rId33"/>
    <p:sldId id="295" r:id="rId34"/>
    <p:sldId id="272"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EAF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83" autoAdjust="0"/>
  </p:normalViewPr>
  <p:slideViewPr>
    <p:cSldViewPr>
      <p:cViewPr>
        <p:scale>
          <a:sx n="85" d="100"/>
          <a:sy n="85" d="100"/>
        </p:scale>
        <p:origin x="-82" y="28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55813953488375E-2"/>
          <c:y val="4.3795620437956213E-2"/>
          <c:w val="0.95736434108527135"/>
          <c:h val="0.9197080291970805"/>
        </c:manualLayout>
      </c:layout>
      <c:barChart>
        <c:barDir val="col"/>
        <c:grouping val="clustered"/>
        <c:varyColors val="0"/>
        <c:dLbls>
          <c:showLegendKey val="0"/>
          <c:showVal val="0"/>
          <c:showCatName val="0"/>
          <c:showSerName val="0"/>
          <c:showPercent val="0"/>
          <c:showBubbleSize val="0"/>
        </c:dLbls>
        <c:gapWidth val="150"/>
        <c:axId val="114861184"/>
        <c:axId val="148038400"/>
      </c:barChart>
      <c:catAx>
        <c:axId val="114861184"/>
        <c:scaling>
          <c:orientation val="minMax"/>
        </c:scaling>
        <c:delete val="0"/>
        <c:axPos val="b"/>
        <c:majorTickMark val="cross"/>
        <c:minorTickMark val="none"/>
        <c:tickLblPos val="nextTo"/>
        <c:spPr>
          <a:ln w="3170">
            <a:solidFill>
              <a:schemeClr val="tx1"/>
            </a:solidFill>
            <a:prstDash val="solid"/>
          </a:ln>
        </c:spPr>
        <c:txPr>
          <a:bodyPr rot="0" vert="horz"/>
          <a:lstStyle/>
          <a:p>
            <a:pPr>
              <a:defRPr sz="1797" b="1" i="0" u="none" strike="noStrike" baseline="0">
                <a:solidFill>
                  <a:schemeClr val="tx1"/>
                </a:solidFill>
                <a:latin typeface="Times New Roman"/>
                <a:ea typeface="Times New Roman"/>
                <a:cs typeface="Times New Roman"/>
              </a:defRPr>
            </a:pPr>
            <a:endParaRPr lang="en-US"/>
          </a:p>
        </c:txPr>
        <c:crossAx val="148038400"/>
        <c:crosses val="autoZero"/>
        <c:auto val="1"/>
        <c:lblAlgn val="ctr"/>
        <c:lblOffset val="100"/>
        <c:tickMarkSkip val="1"/>
        <c:noMultiLvlLbl val="0"/>
      </c:catAx>
      <c:valAx>
        <c:axId val="148038400"/>
        <c:scaling>
          <c:orientation val="minMax"/>
        </c:scaling>
        <c:delete val="0"/>
        <c:axPos val="l"/>
        <c:majorTickMark val="cross"/>
        <c:minorTickMark val="none"/>
        <c:tickLblPos val="nextTo"/>
        <c:spPr>
          <a:ln w="3170">
            <a:solidFill>
              <a:schemeClr val="tx1"/>
            </a:solidFill>
            <a:prstDash val="solid"/>
          </a:ln>
        </c:spPr>
        <c:txPr>
          <a:bodyPr rot="0" vert="horz"/>
          <a:lstStyle/>
          <a:p>
            <a:pPr>
              <a:defRPr sz="1797" b="1" i="0" u="none" strike="noStrike" baseline="0">
                <a:solidFill>
                  <a:schemeClr val="tx1"/>
                </a:solidFill>
                <a:latin typeface="Times New Roman"/>
                <a:ea typeface="Times New Roman"/>
                <a:cs typeface="Times New Roman"/>
              </a:defRPr>
            </a:pPr>
            <a:endParaRPr lang="en-US"/>
          </a:p>
        </c:txPr>
        <c:crossAx val="114861184"/>
        <c:crosses val="autoZero"/>
        <c:crossBetween val="between"/>
      </c:valAx>
      <c:spPr>
        <a:noFill/>
        <a:ln w="25359">
          <a:noFill/>
        </a:ln>
      </c:spPr>
    </c:plotArea>
    <c:plotVisOnly val="1"/>
    <c:dispBlanksAs val="gap"/>
    <c:showDLblsOverMax val="0"/>
  </c:chart>
  <c:spPr>
    <a:noFill/>
    <a:ln>
      <a:noFill/>
    </a:ln>
  </c:spPr>
  <c:txPr>
    <a:bodyPr/>
    <a:lstStyle/>
    <a:p>
      <a:pPr>
        <a:defRPr sz="179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7282" name="Group 2"/>
          <p:cNvGrpSpPr>
            <a:grpSpLocks/>
          </p:cNvGrpSpPr>
          <p:nvPr/>
        </p:nvGrpSpPr>
        <p:grpSpPr bwMode="auto">
          <a:xfrm>
            <a:off x="0" y="0"/>
            <a:ext cx="9144000" cy="6934200"/>
            <a:chOff x="0" y="0"/>
            <a:chExt cx="5760" cy="4368"/>
          </a:xfrm>
        </p:grpSpPr>
        <p:sp>
          <p:nvSpPr>
            <p:cNvPr id="97283"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84"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85"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86"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87"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88"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89"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90"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91"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92"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93"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94"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95"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96"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97"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98"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299"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0"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7301"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en-US" noProof="0" smtClean="0"/>
              <a:t>Click to edit Master title style</a:t>
            </a:r>
          </a:p>
        </p:txBody>
      </p:sp>
      <p:sp>
        <p:nvSpPr>
          <p:cNvPr id="9730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97303" name="Rectangle 23"/>
          <p:cNvSpPr>
            <a:spLocks noGrp="1" noChangeArrowheads="1"/>
          </p:cNvSpPr>
          <p:nvPr>
            <p:ph type="dt" sz="quarter" idx="2"/>
          </p:nvPr>
        </p:nvSpPr>
        <p:spPr/>
        <p:txBody>
          <a:bodyPr/>
          <a:lstStyle>
            <a:lvl1pPr>
              <a:defRPr/>
            </a:lvl1pPr>
          </a:lstStyle>
          <a:p>
            <a:endParaRPr lang="en-US" altLang="en-US"/>
          </a:p>
        </p:txBody>
      </p:sp>
      <p:sp>
        <p:nvSpPr>
          <p:cNvPr id="97304" name="Rectangle 24"/>
          <p:cNvSpPr>
            <a:spLocks noGrp="1" noChangeArrowheads="1"/>
          </p:cNvSpPr>
          <p:nvPr>
            <p:ph type="ftr" sz="quarter" idx="3"/>
          </p:nvPr>
        </p:nvSpPr>
        <p:spPr/>
        <p:txBody>
          <a:bodyPr/>
          <a:lstStyle>
            <a:lvl1pPr>
              <a:defRPr/>
            </a:lvl1pPr>
          </a:lstStyle>
          <a:p>
            <a:endParaRPr lang="en-US" altLang="en-US"/>
          </a:p>
        </p:txBody>
      </p:sp>
      <p:sp>
        <p:nvSpPr>
          <p:cNvPr id="97305" name="Rectangle 25"/>
          <p:cNvSpPr>
            <a:spLocks noGrp="1" noChangeArrowheads="1"/>
          </p:cNvSpPr>
          <p:nvPr>
            <p:ph type="sldNum" sz="quarter" idx="4"/>
          </p:nvPr>
        </p:nvSpPr>
        <p:spPr/>
        <p:txBody>
          <a:bodyPr/>
          <a:lstStyle>
            <a:lvl1pPr>
              <a:defRPr/>
            </a:lvl1pPr>
          </a:lstStyle>
          <a:p>
            <a:fld id="{553AB42B-9D4E-4053-8468-1D075A62B0FF}" type="slidenum">
              <a:rPr lang="en-US" altLang="en-US"/>
              <a:pPr/>
              <a:t>‹#›</a:t>
            </a:fld>
            <a:endParaRPr lang="en-US" altLang="en-US"/>
          </a:p>
        </p:txBody>
      </p:sp>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9EA45A-E1EE-4ACF-AF6F-CC9779F5AFC9}" type="slidenum">
              <a:rPr lang="en-US" altLang="en-US"/>
              <a:pPr/>
              <a:t>‹#›</a:t>
            </a:fld>
            <a:endParaRPr lang="en-US" altLang="en-US"/>
          </a:p>
        </p:txBody>
      </p:sp>
    </p:spTree>
    <p:extLst>
      <p:ext uri="{BB962C8B-B14F-4D97-AF65-F5344CB8AC3E}">
        <p14:creationId xmlns:p14="http://schemas.microsoft.com/office/powerpoint/2010/main" val="414785937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6C6E49-314D-4B43-8A55-3B6B932BEF98}" type="slidenum">
              <a:rPr lang="en-US" altLang="en-US"/>
              <a:pPr/>
              <a:t>‹#›</a:t>
            </a:fld>
            <a:endParaRPr lang="en-US" altLang="en-US"/>
          </a:p>
        </p:txBody>
      </p:sp>
    </p:spTree>
    <p:extLst>
      <p:ext uri="{BB962C8B-B14F-4D97-AF65-F5344CB8AC3E}">
        <p14:creationId xmlns:p14="http://schemas.microsoft.com/office/powerpoint/2010/main" val="355809792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1DB4FE82-A84A-46CD-B6CB-B1990BFACB75}" type="slidenum">
              <a:rPr lang="en-US" altLang="en-US"/>
              <a:pPr/>
              <a:t>‹#›</a:t>
            </a:fld>
            <a:endParaRPr lang="en-US" altLang="en-US"/>
          </a:p>
        </p:txBody>
      </p:sp>
    </p:spTree>
    <p:extLst>
      <p:ext uri="{BB962C8B-B14F-4D97-AF65-F5344CB8AC3E}">
        <p14:creationId xmlns:p14="http://schemas.microsoft.com/office/powerpoint/2010/main" val="397809787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FF7BE31-04EE-433C-959E-7FEC7D2F343F}" type="slidenum">
              <a:rPr lang="en-US" altLang="en-US"/>
              <a:pPr/>
              <a:t>‹#›</a:t>
            </a:fld>
            <a:endParaRPr lang="en-US" altLang="en-US"/>
          </a:p>
        </p:txBody>
      </p:sp>
    </p:spTree>
    <p:extLst>
      <p:ext uri="{BB962C8B-B14F-4D97-AF65-F5344CB8AC3E}">
        <p14:creationId xmlns:p14="http://schemas.microsoft.com/office/powerpoint/2010/main" val="48947475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3E0C48D-8092-49A2-A1CD-30AA8765F63D}" type="slidenum">
              <a:rPr lang="en-US" altLang="en-US"/>
              <a:pPr/>
              <a:t>‹#›</a:t>
            </a:fld>
            <a:endParaRPr lang="en-US" altLang="en-US"/>
          </a:p>
        </p:txBody>
      </p:sp>
    </p:spTree>
    <p:extLst>
      <p:ext uri="{BB962C8B-B14F-4D97-AF65-F5344CB8AC3E}">
        <p14:creationId xmlns:p14="http://schemas.microsoft.com/office/powerpoint/2010/main" val="232711177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689ACA9-C83D-44F5-9CEF-46C061595A83}" type="slidenum">
              <a:rPr lang="en-US" altLang="en-US"/>
              <a:pPr/>
              <a:t>‹#›</a:t>
            </a:fld>
            <a:endParaRPr lang="en-US" altLang="en-US"/>
          </a:p>
        </p:txBody>
      </p:sp>
    </p:spTree>
    <p:extLst>
      <p:ext uri="{BB962C8B-B14F-4D97-AF65-F5344CB8AC3E}">
        <p14:creationId xmlns:p14="http://schemas.microsoft.com/office/powerpoint/2010/main" val="185884131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22B9918-8E1C-4EEF-96B0-1758C9A2443E}" type="slidenum">
              <a:rPr lang="en-US" altLang="en-US"/>
              <a:pPr/>
              <a:t>‹#›</a:t>
            </a:fld>
            <a:endParaRPr lang="en-US" altLang="en-US"/>
          </a:p>
        </p:txBody>
      </p:sp>
    </p:spTree>
    <p:extLst>
      <p:ext uri="{BB962C8B-B14F-4D97-AF65-F5344CB8AC3E}">
        <p14:creationId xmlns:p14="http://schemas.microsoft.com/office/powerpoint/2010/main" val="114945614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61C212-5171-4063-A8F0-A6C841BEC15E}" type="slidenum">
              <a:rPr lang="en-US" altLang="en-US"/>
              <a:pPr/>
              <a:t>‹#›</a:t>
            </a:fld>
            <a:endParaRPr lang="en-US" altLang="en-US"/>
          </a:p>
        </p:txBody>
      </p:sp>
    </p:spTree>
    <p:extLst>
      <p:ext uri="{BB962C8B-B14F-4D97-AF65-F5344CB8AC3E}">
        <p14:creationId xmlns:p14="http://schemas.microsoft.com/office/powerpoint/2010/main" val="895602436"/>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ED8D27-A87F-4D83-A726-BA8A798D48F9}" type="slidenum">
              <a:rPr lang="en-US" altLang="en-US"/>
              <a:pPr/>
              <a:t>‹#›</a:t>
            </a:fld>
            <a:endParaRPr lang="en-US" altLang="en-US"/>
          </a:p>
        </p:txBody>
      </p:sp>
    </p:spTree>
    <p:extLst>
      <p:ext uri="{BB962C8B-B14F-4D97-AF65-F5344CB8AC3E}">
        <p14:creationId xmlns:p14="http://schemas.microsoft.com/office/powerpoint/2010/main" val="3077860571"/>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3872AE-5FAF-4B4C-9770-9F836F82BC33}" type="slidenum">
              <a:rPr lang="en-US" altLang="en-US"/>
              <a:pPr/>
              <a:t>‹#›</a:t>
            </a:fld>
            <a:endParaRPr lang="en-US" altLang="en-US"/>
          </a:p>
        </p:txBody>
      </p:sp>
    </p:spTree>
    <p:extLst>
      <p:ext uri="{BB962C8B-B14F-4D97-AF65-F5344CB8AC3E}">
        <p14:creationId xmlns:p14="http://schemas.microsoft.com/office/powerpoint/2010/main" val="208314620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7534205-B1D7-4896-A1D3-82423ECDDD8D}" type="slidenum">
              <a:rPr lang="en-US" altLang="en-US"/>
              <a:pPr/>
              <a:t>‹#›</a:t>
            </a:fld>
            <a:endParaRPr lang="en-US" altLang="en-US"/>
          </a:p>
        </p:txBody>
      </p:sp>
    </p:spTree>
    <p:extLst>
      <p:ext uri="{BB962C8B-B14F-4D97-AF65-F5344CB8AC3E}">
        <p14:creationId xmlns:p14="http://schemas.microsoft.com/office/powerpoint/2010/main" val="949526720"/>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8E203DA-9B3B-4424-A472-8E305223F077}" type="slidenum">
              <a:rPr lang="en-US" altLang="en-US"/>
              <a:pPr/>
              <a:t>‹#›</a:t>
            </a:fld>
            <a:endParaRPr lang="en-US" altLang="en-US"/>
          </a:p>
        </p:txBody>
      </p:sp>
    </p:spTree>
    <p:extLst>
      <p:ext uri="{BB962C8B-B14F-4D97-AF65-F5344CB8AC3E}">
        <p14:creationId xmlns:p14="http://schemas.microsoft.com/office/powerpoint/2010/main" val="147760122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04714D9-E0CD-4FEC-AC01-E208614EA79A}" type="slidenum">
              <a:rPr lang="en-US" altLang="en-US"/>
              <a:pPr/>
              <a:t>‹#›</a:t>
            </a:fld>
            <a:endParaRPr lang="en-US" altLang="en-US"/>
          </a:p>
        </p:txBody>
      </p:sp>
    </p:spTree>
    <p:extLst>
      <p:ext uri="{BB962C8B-B14F-4D97-AF65-F5344CB8AC3E}">
        <p14:creationId xmlns:p14="http://schemas.microsoft.com/office/powerpoint/2010/main" val="4589554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3E6E506-C2F7-4D52-90D9-F8F71004EF93}" type="slidenum">
              <a:rPr lang="en-US" altLang="en-US"/>
              <a:pPr/>
              <a:t>‹#›</a:t>
            </a:fld>
            <a:endParaRPr lang="en-US" altLang="en-US"/>
          </a:p>
        </p:txBody>
      </p:sp>
    </p:spTree>
    <p:extLst>
      <p:ext uri="{BB962C8B-B14F-4D97-AF65-F5344CB8AC3E}">
        <p14:creationId xmlns:p14="http://schemas.microsoft.com/office/powerpoint/2010/main" val="99117809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10E6A1-290E-4140-88A7-62335A130597}" type="slidenum">
              <a:rPr lang="en-US" altLang="en-US"/>
              <a:pPr/>
              <a:t>‹#›</a:t>
            </a:fld>
            <a:endParaRPr lang="en-US" altLang="en-US"/>
          </a:p>
        </p:txBody>
      </p:sp>
    </p:spTree>
    <p:extLst>
      <p:ext uri="{BB962C8B-B14F-4D97-AF65-F5344CB8AC3E}">
        <p14:creationId xmlns:p14="http://schemas.microsoft.com/office/powerpoint/2010/main" val="230773826"/>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7A7003-2BF8-4F97-8DE0-40F68E7126B3}" type="slidenum">
              <a:rPr lang="en-US" altLang="en-US"/>
              <a:pPr/>
              <a:t>‹#›</a:t>
            </a:fld>
            <a:endParaRPr lang="en-US" altLang="en-US"/>
          </a:p>
        </p:txBody>
      </p:sp>
    </p:spTree>
    <p:extLst>
      <p:ext uri="{BB962C8B-B14F-4D97-AF65-F5344CB8AC3E}">
        <p14:creationId xmlns:p14="http://schemas.microsoft.com/office/powerpoint/2010/main" val="384912348"/>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ED7DC1-88CD-4F47-AD5D-C02767C5FEB4}" type="slidenum">
              <a:rPr lang="en-US" altLang="en-US"/>
              <a:pPr/>
              <a:t>‹#›</a:t>
            </a:fld>
            <a:endParaRPr lang="en-US" altLang="en-US"/>
          </a:p>
        </p:txBody>
      </p:sp>
    </p:spTree>
    <p:extLst>
      <p:ext uri="{BB962C8B-B14F-4D97-AF65-F5344CB8AC3E}">
        <p14:creationId xmlns:p14="http://schemas.microsoft.com/office/powerpoint/2010/main" val="3163183149"/>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857988-C4ED-4449-89BB-35874BC36B47}" type="slidenum">
              <a:rPr lang="en-US" altLang="en-US"/>
              <a:pPr/>
              <a:t>‹#›</a:t>
            </a:fld>
            <a:endParaRPr lang="en-US" altLang="en-US"/>
          </a:p>
        </p:txBody>
      </p:sp>
    </p:spTree>
    <p:extLst>
      <p:ext uri="{BB962C8B-B14F-4D97-AF65-F5344CB8AC3E}">
        <p14:creationId xmlns:p14="http://schemas.microsoft.com/office/powerpoint/2010/main" val="173747714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5B750FD-0D1E-43ED-B190-AD0427413DCC}" type="slidenum">
              <a:rPr lang="en-US" altLang="en-US"/>
              <a:pPr/>
              <a:t>‹#›</a:t>
            </a:fld>
            <a:endParaRPr lang="en-US" altLang="en-US"/>
          </a:p>
        </p:txBody>
      </p:sp>
    </p:spTree>
    <p:extLst>
      <p:ext uri="{BB962C8B-B14F-4D97-AF65-F5344CB8AC3E}">
        <p14:creationId xmlns:p14="http://schemas.microsoft.com/office/powerpoint/2010/main" val="237580482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7A92D0-3F73-433A-86C1-437D190DA0A4}" type="slidenum">
              <a:rPr lang="en-US" altLang="en-US"/>
              <a:pPr/>
              <a:t>‹#›</a:t>
            </a:fld>
            <a:endParaRPr lang="en-US" altLang="en-US"/>
          </a:p>
        </p:txBody>
      </p:sp>
    </p:spTree>
    <p:extLst>
      <p:ext uri="{BB962C8B-B14F-4D97-AF65-F5344CB8AC3E}">
        <p14:creationId xmlns:p14="http://schemas.microsoft.com/office/powerpoint/2010/main" val="168398597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51246B1-4B17-458E-91FB-FE56F5267CC6}" type="slidenum">
              <a:rPr lang="en-US" altLang="en-US"/>
              <a:pPr/>
              <a:t>‹#›</a:t>
            </a:fld>
            <a:endParaRPr lang="en-US" altLang="en-US"/>
          </a:p>
        </p:txBody>
      </p:sp>
    </p:spTree>
    <p:extLst>
      <p:ext uri="{BB962C8B-B14F-4D97-AF65-F5344CB8AC3E}">
        <p14:creationId xmlns:p14="http://schemas.microsoft.com/office/powerpoint/2010/main" val="151958245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4E02543-934A-4F47-B346-5FE02BCF0BD7}" type="slidenum">
              <a:rPr lang="en-US" altLang="en-US"/>
              <a:pPr/>
              <a:t>‹#›</a:t>
            </a:fld>
            <a:endParaRPr lang="en-US" altLang="en-US"/>
          </a:p>
        </p:txBody>
      </p:sp>
    </p:spTree>
    <p:extLst>
      <p:ext uri="{BB962C8B-B14F-4D97-AF65-F5344CB8AC3E}">
        <p14:creationId xmlns:p14="http://schemas.microsoft.com/office/powerpoint/2010/main" val="117531960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23F39E2-D8C8-416C-83BB-BB2652665CDB}" type="slidenum">
              <a:rPr lang="en-US" altLang="en-US"/>
              <a:pPr/>
              <a:t>‹#›</a:t>
            </a:fld>
            <a:endParaRPr lang="en-US" altLang="en-US"/>
          </a:p>
        </p:txBody>
      </p:sp>
    </p:spTree>
    <p:extLst>
      <p:ext uri="{BB962C8B-B14F-4D97-AF65-F5344CB8AC3E}">
        <p14:creationId xmlns:p14="http://schemas.microsoft.com/office/powerpoint/2010/main" val="100697801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91A7EDF-5096-4A82-974B-AA24F22CCC67}" type="slidenum">
              <a:rPr lang="en-US" altLang="en-US"/>
              <a:pPr/>
              <a:t>‹#›</a:t>
            </a:fld>
            <a:endParaRPr lang="en-US" altLang="en-US"/>
          </a:p>
        </p:txBody>
      </p:sp>
    </p:spTree>
    <p:extLst>
      <p:ext uri="{BB962C8B-B14F-4D97-AF65-F5344CB8AC3E}">
        <p14:creationId xmlns:p14="http://schemas.microsoft.com/office/powerpoint/2010/main" val="161092283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77C2A67-DFD7-44F6-8119-7467F95A6F00}" type="slidenum">
              <a:rPr lang="en-US" altLang="en-US"/>
              <a:pPr/>
              <a:t>‹#›</a:t>
            </a:fld>
            <a:endParaRPr lang="en-US" altLang="en-US"/>
          </a:p>
        </p:txBody>
      </p:sp>
    </p:spTree>
    <p:extLst>
      <p:ext uri="{BB962C8B-B14F-4D97-AF65-F5344CB8AC3E}">
        <p14:creationId xmlns:p14="http://schemas.microsoft.com/office/powerpoint/2010/main" val="329958841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37507B9-C96B-479D-AEAC-2316992C083D}" type="slidenum">
              <a:rPr lang="en-US" altLang="en-US"/>
              <a:pPr/>
              <a:t>‹#›</a:t>
            </a:fld>
            <a:endParaRPr lang="en-US" altLang="en-US"/>
          </a:p>
        </p:txBody>
      </p:sp>
    </p:spTree>
    <p:extLst>
      <p:ext uri="{BB962C8B-B14F-4D97-AF65-F5344CB8AC3E}">
        <p14:creationId xmlns:p14="http://schemas.microsoft.com/office/powerpoint/2010/main" val="359904966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96258" name="Group 2"/>
          <p:cNvGrpSpPr>
            <a:grpSpLocks/>
          </p:cNvGrpSpPr>
          <p:nvPr/>
        </p:nvGrpSpPr>
        <p:grpSpPr bwMode="auto">
          <a:xfrm>
            <a:off x="0" y="0"/>
            <a:ext cx="9144000" cy="6934200"/>
            <a:chOff x="0" y="0"/>
            <a:chExt cx="5760" cy="4368"/>
          </a:xfrm>
        </p:grpSpPr>
        <p:sp>
          <p:nvSpPr>
            <p:cNvPr id="96259"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0"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1"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2"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3"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4"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5"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6"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7"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68"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69"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270"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1"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2"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3"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4"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5"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76"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6277"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6278"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6279"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ltLang="en-US"/>
          </a:p>
        </p:txBody>
      </p:sp>
      <p:sp>
        <p:nvSpPr>
          <p:cNvPr id="96280"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ltLang="en-US"/>
          </a:p>
        </p:txBody>
      </p:sp>
      <p:sp>
        <p:nvSpPr>
          <p:cNvPr id="96281"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3F9860E5-6E04-4876-915E-C4B5E2CD704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0"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5" r:id="rId12"/>
    <p:sldLayoutId id="2147483696" r:id="rId13"/>
    <p:sldLayoutId id="2147483697" r:id="rId14"/>
    <p:sldLayoutId id="2147483699" r:id="rId15"/>
  </p:sldLayoutIdLst>
  <p:transition spd="slow"/>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03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ltLang="en-US"/>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ltLang="en-US"/>
          </a:p>
        </p:txBody>
      </p:sp>
      <p:sp>
        <p:nvSpPr>
          <p:cNvPr id="1003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5F5A84DD-83CB-49CC-B1C8-B7C1E84AFC5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8" r:id="rId12"/>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C:\Program%20Files\Microsoft%20Office\Media\CntCD1\Photo1\j0202044.jpg" TargetMode="External"/><Relationship Id="rId1" Type="http://schemas.microsoft.com/office/2007/relationships/media" Target="file:///C:\Program%20Files\Microsoft%20Office\Media\CntCD1\Photo1\j0202044.jp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06613"/>
            <a:ext cx="7772400" cy="1330325"/>
          </a:xfrm>
        </p:spPr>
        <p:txBody>
          <a:bodyPr/>
          <a:lstStyle/>
          <a:p>
            <a:r>
              <a:rPr lang="en-US" altLang="en-US" sz="8000" dirty="0">
                <a:latin typeface="Georgia" pitchFamily="18" charset="0"/>
              </a:rPr>
              <a:t>Newton’s </a:t>
            </a:r>
            <a:br>
              <a:rPr lang="en-US" altLang="en-US" sz="8000" dirty="0">
                <a:latin typeface="Georgia" pitchFamily="18" charset="0"/>
              </a:rPr>
            </a:br>
            <a:r>
              <a:rPr lang="en-US" altLang="en-US" sz="8000" dirty="0">
                <a:latin typeface="Georgia" pitchFamily="18" charset="0"/>
              </a:rPr>
              <a:t>Laws of Motion</a:t>
            </a:r>
          </a:p>
        </p:txBody>
      </p:sp>
      <p:sp>
        <p:nvSpPr>
          <p:cNvPr id="2051" name="Rectangle 3"/>
          <p:cNvSpPr>
            <a:spLocks noGrp="1" noChangeArrowheads="1"/>
          </p:cNvSpPr>
          <p:nvPr>
            <p:ph type="subTitle" idx="1"/>
          </p:nvPr>
        </p:nvSpPr>
        <p:spPr>
          <a:xfrm>
            <a:off x="1371600" y="4419600"/>
            <a:ext cx="6400800" cy="1752600"/>
          </a:xfrm>
        </p:spPr>
        <p:txBody>
          <a:bodyPr/>
          <a:lstStyle/>
          <a:p>
            <a:endParaRPr lang="en-US" altLang="en-US" sz="2000" b="1" dirty="0" smtClean="0">
              <a:latin typeface="Georgia" pitchFamily="18" charset="0"/>
            </a:endParaRPr>
          </a:p>
          <a:p>
            <a:r>
              <a:rPr lang="en-US" altLang="en-US" sz="2000" b="1" dirty="0" smtClean="0">
                <a:latin typeface="Georgia" pitchFamily="18" charset="0"/>
              </a:rPr>
              <a:t>Coach Dave Edinger</a:t>
            </a:r>
          </a:p>
          <a:p>
            <a:r>
              <a:rPr lang="en-US" altLang="en-US" sz="2000" b="1" dirty="0" smtClean="0">
                <a:latin typeface="Georgia" pitchFamily="18" charset="0"/>
              </a:rPr>
              <a:t>Physical Science (8A)</a:t>
            </a:r>
          </a:p>
          <a:p>
            <a:r>
              <a:rPr lang="en-US" altLang="en-US" sz="2000" b="1" dirty="0" smtClean="0">
                <a:latin typeface="Georgia" pitchFamily="18" charset="0"/>
              </a:rPr>
              <a:t>J. C. Booth Middle School</a:t>
            </a:r>
            <a:endParaRPr lang="en-US" altLang="en-US" sz="2000" b="1" dirty="0">
              <a:latin typeface="Georgia" pitchFamily="18" charset="0"/>
            </a:endParaRPr>
          </a:p>
        </p:txBody>
      </p:sp>
      <p:pic>
        <p:nvPicPr>
          <p:cNvPr id="2054" name="Picture 6" descr="MCNA00588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3400"/>
            <a:ext cx="1603375"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MCNA00588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029200"/>
            <a:ext cx="1603375" cy="1390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381000" y="3276600"/>
            <a:ext cx="8229600" cy="2925763"/>
          </a:xfrm>
        </p:spPr>
        <p:txBody>
          <a:bodyPr/>
          <a:lstStyle/>
          <a:p>
            <a:pPr>
              <a:lnSpc>
                <a:spcPct val="90000"/>
              </a:lnSpc>
            </a:pPr>
            <a:r>
              <a:rPr lang="en-US" altLang="en-US" dirty="0"/>
              <a:t>There are four main types of friction:</a:t>
            </a:r>
          </a:p>
          <a:p>
            <a:pPr lvl="1">
              <a:lnSpc>
                <a:spcPct val="90000"/>
              </a:lnSpc>
            </a:pPr>
            <a:r>
              <a:rPr lang="en-US" altLang="en-US" dirty="0"/>
              <a:t>Sliding friction: </a:t>
            </a:r>
            <a:r>
              <a:rPr lang="en-US" altLang="en-US" b="1" dirty="0">
                <a:solidFill>
                  <a:srgbClr val="002060"/>
                </a:solidFill>
                <a:effectLst/>
              </a:rPr>
              <a:t>ice skating</a:t>
            </a:r>
          </a:p>
          <a:p>
            <a:pPr lvl="1">
              <a:lnSpc>
                <a:spcPct val="90000"/>
              </a:lnSpc>
            </a:pPr>
            <a:r>
              <a:rPr lang="en-US" altLang="en-US" dirty="0"/>
              <a:t>Rolling friction: </a:t>
            </a:r>
            <a:r>
              <a:rPr lang="en-US" altLang="en-US" b="1" dirty="0">
                <a:solidFill>
                  <a:srgbClr val="002060"/>
                </a:solidFill>
                <a:effectLst/>
              </a:rPr>
              <a:t>bowling</a:t>
            </a:r>
          </a:p>
          <a:p>
            <a:pPr lvl="1">
              <a:lnSpc>
                <a:spcPct val="90000"/>
              </a:lnSpc>
            </a:pPr>
            <a:r>
              <a:rPr lang="en-US" altLang="en-US" dirty="0"/>
              <a:t>Fluid friction (air or liquid): </a:t>
            </a:r>
            <a:r>
              <a:rPr lang="en-US" altLang="en-US" b="1" dirty="0">
                <a:solidFill>
                  <a:srgbClr val="002060"/>
                </a:solidFill>
                <a:effectLst/>
              </a:rPr>
              <a:t>air or water resistance</a:t>
            </a:r>
          </a:p>
          <a:p>
            <a:pPr lvl="1">
              <a:lnSpc>
                <a:spcPct val="90000"/>
              </a:lnSpc>
            </a:pPr>
            <a:r>
              <a:rPr lang="en-US" altLang="en-US" dirty="0"/>
              <a:t>Static friction: </a:t>
            </a:r>
            <a:r>
              <a:rPr lang="en-US" altLang="en-US" b="1" dirty="0">
                <a:solidFill>
                  <a:srgbClr val="002060"/>
                </a:solidFill>
                <a:effectLst/>
              </a:rPr>
              <a:t>initial friction when moving an object</a:t>
            </a:r>
          </a:p>
        </p:txBody>
      </p:sp>
      <p:sp>
        <p:nvSpPr>
          <p:cNvPr id="27651" name="WordArt 3"/>
          <p:cNvSpPr>
            <a:spLocks noChangeArrowheads="1" noChangeShapeType="1" noTextEdit="1"/>
          </p:cNvSpPr>
          <p:nvPr/>
        </p:nvSpPr>
        <p:spPr bwMode="auto">
          <a:xfrm>
            <a:off x="2286000" y="1219200"/>
            <a:ext cx="4267200" cy="1600200"/>
          </a:xfrm>
          <a:prstGeom prst="rect">
            <a:avLst/>
          </a:prstGeom>
        </p:spPr>
        <p:txBody>
          <a:bodyPr wrap="none" fromWordArt="1">
            <a:prstTxWarp prst="textPlain">
              <a:avLst>
                <a:gd name="adj" fmla="val 50000"/>
              </a:avLst>
            </a:prstTxWarp>
          </a:bodyPr>
          <a:lstStyle/>
          <a:p>
            <a:pPr algn="ctr"/>
            <a:r>
              <a:rPr lang="en-US" sz="3600" i="1" kern="10" dirty="0">
                <a:ln w="9525">
                  <a:solidFill>
                    <a:srgbClr val="FF0000"/>
                  </a:solidFill>
                  <a:round/>
                  <a:headEnd/>
                  <a:tailEnd/>
                </a:ln>
                <a:solidFill>
                  <a:srgbClr val="002060"/>
                </a:solidFill>
                <a:effectLst>
                  <a:outerShdw dist="35921" dir="2700000" algn="ctr" rotWithShape="0">
                    <a:srgbClr val="808080">
                      <a:alpha val="80000"/>
                    </a:srgbClr>
                  </a:outerShdw>
                </a:effectLst>
                <a:latin typeface="Arial Black"/>
              </a:rPr>
              <a:t>Friction!</a:t>
            </a:r>
          </a:p>
        </p:txBody>
      </p:sp>
      <p:sp>
        <p:nvSpPr>
          <p:cNvPr id="27652" name="Rectangle 4"/>
          <p:cNvSpPr>
            <a:spLocks noGrp="1" noChangeArrowheads="1"/>
          </p:cNvSpPr>
          <p:nvPr>
            <p:ph type="title"/>
          </p:nvPr>
        </p:nvSpPr>
        <p:spPr>
          <a:xfrm>
            <a:off x="9525000" y="0"/>
            <a:ext cx="8229600" cy="1143000"/>
          </a:xfrm>
        </p:spPr>
        <p:txBody>
          <a:bodyPr/>
          <a:lstStyle/>
          <a:p>
            <a:endParaRPr lang="en-US" altLang="en-US"/>
          </a:p>
        </p:txBody>
      </p:sp>
      <p:sp>
        <p:nvSpPr>
          <p:cNvPr id="27653" name="Text Box 5"/>
          <p:cNvSpPr txBox="1">
            <a:spLocks noChangeArrowheads="1"/>
          </p:cNvSpPr>
          <p:nvPr/>
        </p:nvSpPr>
        <p:spPr bwMode="auto">
          <a:xfrm>
            <a:off x="762000" y="381000"/>
            <a:ext cx="739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effectLst>
                  <a:outerShdw blurRad="38100" dist="38100" dir="2700000" algn="tl">
                    <a:srgbClr val="000000"/>
                  </a:outerShdw>
                </a:effectLst>
                <a:latin typeface="Garamond" pitchFamily="18" charset="0"/>
              </a:rPr>
              <a:t>What is this unbalanced force that acts on an object in motion?</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27651"/>
                                        </p:tgtEl>
                                        <p:attrNameLst>
                                          <p:attrName>style.color</p:attrName>
                                        </p:attrNameLst>
                                      </p:cBhvr>
                                      <p:to>
                                        <a:schemeClr val="accent2"/>
                                      </p:to>
                                    </p:animClr>
                                    <p:animClr clrSpc="rgb" dir="cw">
                                      <p:cBhvr>
                                        <p:cTn id="7" dur="1500" accel="50000" autoRev="1" fill="hold" tmFilter="0, 0; .33333, 1; 1, 1">
                                          <p:stCondLst>
                                            <p:cond delay="0"/>
                                          </p:stCondLst>
                                        </p:cTn>
                                        <p:tgtEl>
                                          <p:spTgt spid="27651"/>
                                        </p:tgtEl>
                                        <p:attrNameLst>
                                          <p:attrName>fillcolor</p:attrName>
                                        </p:attrNameLst>
                                      </p:cBhvr>
                                      <p:to>
                                        <a:schemeClr val="accent2"/>
                                      </p:to>
                                    </p:animClr>
                                    <p:set>
                                      <p:cBhvr>
                                        <p:cTn id="8" dur="3000" fill="hold"/>
                                        <p:tgtEl>
                                          <p:spTgt spid="27651"/>
                                        </p:tgtEl>
                                        <p:attrNameLst>
                                          <p:attrName>fill.type</p:attrName>
                                        </p:attrNameLst>
                                      </p:cBhvr>
                                      <p:to>
                                        <p:strVal val="solid"/>
                                      </p:to>
                                    </p:set>
                                    <p:set>
                                      <p:cBhvr>
                                        <p:cTn id="9" dur="3000" fill="hold"/>
                                        <p:tgtEl>
                                          <p:spTgt spid="27651"/>
                                        </p:tgtEl>
                                        <p:attrNameLst>
                                          <p:attrName>fill.on</p:attrName>
                                        </p:attrNameLst>
                                      </p:cBhvr>
                                      <p:to>
                                        <p:strVal val="true"/>
                                      </p:to>
                                    </p:set>
                                    <p:animScale>
                                      <p:cBhvr>
                                        <p:cTn id="10" dur="1500" accel="50000" autoRev="1" fill="hold" tmFilter="0, 0; .33333, 1; 1, 1">
                                          <p:stCondLst>
                                            <p:cond delay="0"/>
                                          </p:stCondLst>
                                        </p:cTn>
                                        <p:tgtEl>
                                          <p:spTgt spid="27651"/>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0" name="Rectangle 8"/>
          <p:cNvSpPr>
            <a:spLocks noGrp="1" noChangeArrowheads="1"/>
          </p:cNvSpPr>
          <p:nvPr>
            <p:ph type="title"/>
          </p:nvPr>
        </p:nvSpPr>
        <p:spPr/>
        <p:txBody>
          <a:bodyPr/>
          <a:lstStyle/>
          <a:p>
            <a:endParaRPr lang="en-US" altLang="en-US"/>
          </a:p>
        </p:txBody>
      </p:sp>
      <p:sp>
        <p:nvSpPr>
          <p:cNvPr id="74754" name="Rectangle 2"/>
          <p:cNvSpPr>
            <a:spLocks noGrp="1" noChangeArrowheads="1"/>
          </p:cNvSpPr>
          <p:nvPr>
            <p:ph type="body" sz="half" idx="1"/>
          </p:nvPr>
        </p:nvSpPr>
        <p:spPr/>
        <p:txBody>
          <a:bodyPr/>
          <a:lstStyle/>
          <a:p>
            <a:pPr>
              <a:lnSpc>
                <a:spcPct val="90000"/>
              </a:lnSpc>
              <a:buFont typeface="Wingdings" pitchFamily="2" charset="2"/>
              <a:buNone/>
            </a:pPr>
            <a:r>
              <a:rPr lang="en-US" altLang="en-US" sz="2800">
                <a:latin typeface="Georgia" pitchFamily="18" charset="0"/>
              </a:rPr>
              <a:t>		Slide a book across a table and watch it slide to a rest position. The book comes to a rest because of the </a:t>
            </a:r>
            <a:r>
              <a:rPr lang="en-US" altLang="en-US" sz="2800" i="1">
                <a:latin typeface="Georgia" pitchFamily="18" charset="0"/>
              </a:rPr>
              <a:t>presence</a:t>
            </a:r>
            <a:r>
              <a:rPr lang="en-US" altLang="en-US" sz="2800">
                <a:latin typeface="Georgia" pitchFamily="18" charset="0"/>
              </a:rPr>
              <a:t> of a force - that force being the force of friction - which brings the book to a rest position.</a:t>
            </a:r>
            <a:r>
              <a:rPr lang="en-US" altLang="en-US" sz="2800"/>
              <a:t> </a:t>
            </a:r>
          </a:p>
        </p:txBody>
      </p:sp>
      <p:pic>
        <p:nvPicPr>
          <p:cNvPr id="74763" name="Picture 11" descr="j0290053"/>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410200" y="2438400"/>
            <a:ext cx="3200400" cy="237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Object 13"/>
          <p:cNvGraphicFramePr>
            <a:graphicFrameLocks noGrp="1" noChangeAspect="1"/>
          </p:cNvGraphicFramePr>
          <p:nvPr>
            <p:ph sz="quarter" idx="2"/>
          </p:nvPr>
        </p:nvGraphicFramePr>
        <p:xfrm>
          <a:off x="4546600" y="1270000"/>
          <a:ext cx="3930650" cy="2095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p:txBody>
          <a:bodyPr/>
          <a:lstStyle/>
          <a:p>
            <a:r>
              <a:rPr lang="en-US" altLang="en-US"/>
              <a:t>In the absence of a force of friction, the book would continue in motion with the same speed and direction - forever! (Or at least to the end of the table top.) </a:t>
            </a:r>
          </a:p>
        </p:txBody>
      </p:sp>
    </p:spTree>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Newtons’s 1</a:t>
            </a:r>
            <a:r>
              <a:rPr lang="en-US" altLang="en-US" baseline="30000"/>
              <a:t>st</a:t>
            </a:r>
            <a:r>
              <a:rPr lang="en-US" altLang="en-US"/>
              <a:t> Law and You</a:t>
            </a:r>
          </a:p>
        </p:txBody>
      </p:sp>
      <p:pic>
        <p:nvPicPr>
          <p:cNvPr id="28675" name="Picture 3" descr="cci"/>
          <p:cNvPicPr>
            <a:picLocks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524000"/>
            <a:ext cx="6505575" cy="2098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1295400" y="4114800"/>
            <a:ext cx="65532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effectLst>
                  <a:outerShdw blurRad="38100" dist="38100" dir="2700000" algn="tl">
                    <a:srgbClr val="000000"/>
                  </a:outerShdw>
                </a:effectLst>
                <a:latin typeface="Garamond" pitchFamily="18" charset="0"/>
              </a:rPr>
              <a:t>Don’t let this be you. Wear seat belts.</a:t>
            </a:r>
          </a:p>
          <a:p>
            <a:pPr>
              <a:spcBef>
                <a:spcPct val="50000"/>
              </a:spcBef>
            </a:pPr>
            <a:r>
              <a:rPr lang="en-US" altLang="en-US" sz="2000" b="1">
                <a:effectLst>
                  <a:outerShdw blurRad="38100" dist="38100" dir="2700000" algn="tl">
                    <a:srgbClr val="000000"/>
                  </a:outerShdw>
                </a:effectLst>
                <a:latin typeface="Garamond" pitchFamily="18" charset="0"/>
              </a:rPr>
              <a:t>Because of inertia, objects (including you) resist changes in their motion. When the car going 80 km/hour is stopped by the brick wall, your body keeps moving at 80 m/hour.</a:t>
            </a:r>
          </a:p>
        </p:txBody>
      </p:sp>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2</a:t>
            </a:r>
            <a:r>
              <a:rPr lang="en-US" altLang="en-US" baseline="30000"/>
              <a:t>nd</a:t>
            </a:r>
            <a:r>
              <a:rPr lang="en-US" altLang="en-US"/>
              <a:t> Law</a:t>
            </a:r>
          </a:p>
        </p:txBody>
      </p:sp>
      <p:sp>
        <p:nvSpPr>
          <p:cNvPr id="30723" name="WordArt 3"/>
          <p:cNvSpPr>
            <a:spLocks noChangeArrowheads="1" noChangeShapeType="1" noTextEdit="1"/>
          </p:cNvSpPr>
          <p:nvPr/>
        </p:nvSpPr>
        <p:spPr bwMode="auto">
          <a:xfrm>
            <a:off x="1219200" y="2438400"/>
            <a:ext cx="6705600" cy="2057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F = m x a</a:t>
            </a:r>
          </a:p>
        </p:txBody>
      </p:sp>
      <p:pic>
        <p:nvPicPr>
          <p:cNvPr id="30724" name="Picture 4" descr="tennis ball"/>
          <p:cNvPicPr>
            <a:picLocks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5181600"/>
            <a:ext cx="3810000" cy="571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2</a:t>
            </a:r>
            <a:r>
              <a:rPr lang="en-US" altLang="en-US" baseline="30000"/>
              <a:t>nd</a:t>
            </a:r>
            <a:r>
              <a:rPr lang="en-US" altLang="en-US"/>
              <a:t> Law</a:t>
            </a:r>
          </a:p>
        </p:txBody>
      </p:sp>
      <p:sp>
        <p:nvSpPr>
          <p:cNvPr id="32771" name="Rectangle 3"/>
          <p:cNvSpPr>
            <a:spLocks noGrp="1" noChangeArrowheads="1"/>
          </p:cNvSpPr>
          <p:nvPr>
            <p:ph type="body" idx="1"/>
          </p:nvPr>
        </p:nvSpPr>
        <p:spPr/>
        <p:txBody>
          <a:bodyPr/>
          <a:lstStyle/>
          <a:p>
            <a:pPr>
              <a:buFont typeface="Wingdings" pitchFamily="2" charset="2"/>
              <a:buNone/>
            </a:pPr>
            <a:r>
              <a:rPr lang="en-US" altLang="en-US" sz="4400" i="1" dirty="0"/>
              <a:t>		The net force of an object is equal to the product of its mass and acceleration, or </a:t>
            </a:r>
            <a:r>
              <a:rPr lang="en-US" altLang="en-US" sz="4400" i="1" dirty="0">
                <a:solidFill>
                  <a:srgbClr val="002060"/>
                </a:solidFill>
              </a:rPr>
              <a:t>F=ma</a:t>
            </a:r>
            <a:r>
              <a:rPr lang="en-US" altLang="en-US" sz="4400" i="1" dirty="0"/>
              <a:t>.</a:t>
            </a: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2</a:t>
            </a:r>
            <a:r>
              <a:rPr lang="en-US" altLang="en-US" baseline="30000"/>
              <a:t>nd</a:t>
            </a:r>
            <a:r>
              <a:rPr lang="en-US" altLang="en-US"/>
              <a:t> Law</a:t>
            </a:r>
          </a:p>
        </p:txBody>
      </p:sp>
      <p:sp>
        <p:nvSpPr>
          <p:cNvPr id="86019" name="Rectangle 3"/>
          <p:cNvSpPr>
            <a:spLocks noGrp="1" noChangeArrowheads="1"/>
          </p:cNvSpPr>
          <p:nvPr>
            <p:ph type="body" idx="1"/>
          </p:nvPr>
        </p:nvSpPr>
        <p:spPr/>
        <p:txBody>
          <a:bodyPr/>
          <a:lstStyle/>
          <a:p>
            <a:pPr>
              <a:buFont typeface="Wingdings" pitchFamily="2" charset="2"/>
              <a:buNone/>
            </a:pPr>
            <a:endParaRPr lang="en-US" altLang="en-US" dirty="0"/>
          </a:p>
          <a:p>
            <a:r>
              <a:rPr lang="en-US" altLang="en-US" dirty="0"/>
              <a:t>When mass is in kilograms and acceleration is in </a:t>
            </a:r>
            <a:r>
              <a:rPr lang="en-US" altLang="en-US" dirty="0" smtClean="0"/>
              <a:t>m/s/s or </a:t>
            </a:r>
            <a:r>
              <a:rPr lang="en-US" altLang="en-US" b="1" dirty="0" smtClean="0">
                <a:solidFill>
                  <a:srgbClr val="002060"/>
                </a:solidFill>
              </a:rPr>
              <a:t>m/s</a:t>
            </a:r>
            <a:r>
              <a:rPr lang="en-US" altLang="en-US" b="1" baseline="30000" dirty="0" smtClean="0">
                <a:solidFill>
                  <a:srgbClr val="002060"/>
                </a:solidFill>
              </a:rPr>
              <a:t>2</a:t>
            </a:r>
            <a:r>
              <a:rPr lang="en-US" altLang="en-US" dirty="0" smtClean="0"/>
              <a:t>, </a:t>
            </a:r>
            <a:r>
              <a:rPr lang="en-US" altLang="en-US" dirty="0"/>
              <a:t>the unit of force is in </a:t>
            </a:r>
            <a:r>
              <a:rPr lang="en-US" altLang="en-US" dirty="0" err="1" smtClean="0"/>
              <a:t>Newtons</a:t>
            </a:r>
            <a:r>
              <a:rPr lang="en-US" altLang="en-US" dirty="0" smtClean="0"/>
              <a:t> </a:t>
            </a:r>
            <a:r>
              <a:rPr lang="en-US" altLang="en-US" dirty="0"/>
              <a:t>(</a:t>
            </a:r>
            <a:r>
              <a:rPr lang="en-US" altLang="en-US" b="1" dirty="0">
                <a:solidFill>
                  <a:srgbClr val="002060"/>
                </a:solidFill>
              </a:rPr>
              <a:t>N</a:t>
            </a:r>
            <a:r>
              <a:rPr lang="en-US" altLang="en-US" dirty="0"/>
              <a:t>).</a:t>
            </a:r>
          </a:p>
          <a:p>
            <a:r>
              <a:rPr lang="en-US" altLang="en-US" dirty="0"/>
              <a:t>One newton is equal to the force required to accelerate one kilogram of mass at one </a:t>
            </a:r>
            <a:r>
              <a:rPr lang="en-US" altLang="en-US" dirty="0" smtClean="0"/>
              <a:t>meter/second/second (</a:t>
            </a:r>
            <a:r>
              <a:rPr lang="en-US" altLang="en-US" b="1" dirty="0" smtClean="0">
                <a:solidFill>
                  <a:srgbClr val="002060"/>
                </a:solidFill>
              </a:rPr>
              <a:t>m/s</a:t>
            </a:r>
            <a:r>
              <a:rPr lang="en-US" altLang="en-US" b="1" baseline="30000" dirty="0" smtClean="0">
                <a:solidFill>
                  <a:srgbClr val="002060"/>
                </a:solidFill>
              </a:rPr>
              <a:t>2</a:t>
            </a:r>
            <a:r>
              <a:rPr lang="en-US" altLang="en-US" dirty="0" smtClean="0"/>
              <a:t>).</a:t>
            </a:r>
            <a:endParaRPr lang="en-US" altLang="en-US" dirty="0"/>
          </a:p>
        </p:txBody>
      </p:sp>
    </p:spTree>
  </p:cSld>
  <p:clrMapOvr>
    <a:masterClrMapping/>
  </p:clrMapOvr>
  <p:transition spd="slow">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t>2</a:t>
            </a:r>
            <a:r>
              <a:rPr lang="en-US" altLang="en-US" baseline="30000" dirty="0"/>
              <a:t>nd</a:t>
            </a:r>
            <a:r>
              <a:rPr lang="en-US" altLang="en-US" dirty="0"/>
              <a:t> Law (F = m x a)</a:t>
            </a:r>
          </a:p>
        </p:txBody>
      </p:sp>
      <p:sp>
        <p:nvSpPr>
          <p:cNvPr id="33795" name="Rectangle 3"/>
          <p:cNvSpPr>
            <a:spLocks noGrp="1" noChangeArrowheads="1"/>
          </p:cNvSpPr>
          <p:nvPr>
            <p:ph type="body" idx="1"/>
          </p:nvPr>
        </p:nvSpPr>
        <p:spPr/>
        <p:txBody>
          <a:bodyPr/>
          <a:lstStyle/>
          <a:p>
            <a:pPr>
              <a:lnSpc>
                <a:spcPct val="90000"/>
              </a:lnSpc>
            </a:pPr>
            <a:r>
              <a:rPr lang="en-US" altLang="en-US" b="1" dirty="0">
                <a:solidFill>
                  <a:srgbClr val="002060"/>
                </a:solidFill>
                <a:effectLst/>
              </a:rPr>
              <a:t>How much force is needed to accelerate a 1400 kilogram car 2 </a:t>
            </a:r>
            <a:r>
              <a:rPr lang="en-US" altLang="en-US" b="1" dirty="0" smtClean="0">
                <a:solidFill>
                  <a:srgbClr val="002060"/>
                </a:solidFill>
                <a:effectLst/>
              </a:rPr>
              <a:t>m/s</a:t>
            </a:r>
            <a:r>
              <a:rPr lang="en-US" altLang="en-US" b="1" baseline="30000" dirty="0" smtClean="0">
                <a:solidFill>
                  <a:srgbClr val="002060"/>
                </a:solidFill>
                <a:effectLst/>
              </a:rPr>
              <a:t>2</a:t>
            </a:r>
            <a:r>
              <a:rPr lang="en-US" altLang="en-US" b="1" dirty="0" smtClean="0">
                <a:solidFill>
                  <a:srgbClr val="002060"/>
                </a:solidFill>
                <a:effectLst/>
              </a:rPr>
              <a:t>?</a:t>
            </a:r>
            <a:endParaRPr lang="en-US" altLang="en-US" b="1" dirty="0">
              <a:solidFill>
                <a:srgbClr val="002060"/>
              </a:solidFill>
              <a:effectLst/>
            </a:endParaRPr>
          </a:p>
          <a:p>
            <a:pPr>
              <a:lnSpc>
                <a:spcPct val="90000"/>
              </a:lnSpc>
            </a:pPr>
            <a:r>
              <a:rPr lang="en-US" altLang="en-US" dirty="0"/>
              <a:t>Write the formula</a:t>
            </a:r>
          </a:p>
          <a:p>
            <a:pPr>
              <a:lnSpc>
                <a:spcPct val="90000"/>
              </a:lnSpc>
            </a:pPr>
            <a:r>
              <a:rPr lang="en-US" altLang="en-US" b="1" dirty="0">
                <a:solidFill>
                  <a:srgbClr val="002060"/>
                </a:solidFill>
                <a:effectLst/>
              </a:rPr>
              <a:t>F = m x a</a:t>
            </a:r>
          </a:p>
          <a:p>
            <a:pPr>
              <a:lnSpc>
                <a:spcPct val="90000"/>
              </a:lnSpc>
            </a:pPr>
            <a:r>
              <a:rPr lang="en-US" altLang="en-US" dirty="0"/>
              <a:t>Fill in given numbers and units</a:t>
            </a:r>
          </a:p>
          <a:p>
            <a:pPr>
              <a:lnSpc>
                <a:spcPct val="90000"/>
              </a:lnSpc>
            </a:pPr>
            <a:r>
              <a:rPr lang="en-US" altLang="en-US" b="1" dirty="0">
                <a:solidFill>
                  <a:srgbClr val="002060"/>
                </a:solidFill>
                <a:effectLst/>
              </a:rPr>
              <a:t>F = 1400 kg x 2 </a:t>
            </a:r>
            <a:r>
              <a:rPr lang="en-US" altLang="en-US" b="1" dirty="0" smtClean="0">
                <a:solidFill>
                  <a:srgbClr val="002060"/>
                </a:solidFill>
                <a:effectLst/>
              </a:rPr>
              <a:t>m/s</a:t>
            </a:r>
            <a:r>
              <a:rPr lang="en-US" altLang="en-US" b="1" baseline="30000" dirty="0" smtClean="0">
                <a:solidFill>
                  <a:srgbClr val="002060"/>
                </a:solidFill>
                <a:effectLst/>
              </a:rPr>
              <a:t>2</a:t>
            </a:r>
            <a:endParaRPr lang="en-US" altLang="en-US" b="1" baseline="30000" dirty="0">
              <a:solidFill>
                <a:srgbClr val="002060"/>
              </a:solidFill>
              <a:effectLst/>
            </a:endParaRPr>
          </a:p>
          <a:p>
            <a:pPr>
              <a:lnSpc>
                <a:spcPct val="90000"/>
              </a:lnSpc>
            </a:pPr>
            <a:r>
              <a:rPr lang="en-US" altLang="en-US" dirty="0"/>
              <a:t>Solve for the unknown</a:t>
            </a:r>
          </a:p>
          <a:p>
            <a:pPr>
              <a:lnSpc>
                <a:spcPct val="90000"/>
              </a:lnSpc>
            </a:pPr>
            <a:r>
              <a:rPr lang="en-US" altLang="en-US" b="1" dirty="0">
                <a:solidFill>
                  <a:srgbClr val="002060"/>
                </a:solidFill>
                <a:effectLst/>
              </a:rPr>
              <a:t>2800 </a:t>
            </a:r>
            <a:r>
              <a:rPr lang="en-US" altLang="en-US" b="1" dirty="0" smtClean="0">
                <a:solidFill>
                  <a:srgbClr val="002060"/>
                </a:solidFill>
                <a:effectLst/>
              </a:rPr>
              <a:t>kg x m/s</a:t>
            </a:r>
            <a:r>
              <a:rPr lang="en-US" altLang="en-US" b="1" baseline="30000" dirty="0" smtClean="0">
                <a:solidFill>
                  <a:srgbClr val="002060"/>
                </a:solidFill>
                <a:effectLst/>
              </a:rPr>
              <a:t>2</a:t>
            </a:r>
            <a:r>
              <a:rPr lang="en-US" altLang="en-US" b="1" dirty="0" smtClean="0">
                <a:solidFill>
                  <a:srgbClr val="002060"/>
                </a:solidFill>
                <a:effectLst/>
              </a:rPr>
              <a:t> </a:t>
            </a:r>
            <a:r>
              <a:rPr lang="en-US" altLang="en-US" b="1" dirty="0">
                <a:solidFill>
                  <a:srgbClr val="002060"/>
                </a:solidFill>
                <a:effectLst/>
              </a:rPr>
              <a:t>or</a:t>
            </a:r>
            <a:r>
              <a:rPr lang="en-US" altLang="en-US" sz="2800" b="1" dirty="0">
                <a:solidFill>
                  <a:srgbClr val="002060"/>
                </a:solidFill>
                <a:effectLst/>
              </a:rPr>
              <a:t> </a:t>
            </a:r>
            <a:r>
              <a:rPr lang="en-US" altLang="en-US" sz="4400" b="1" dirty="0">
                <a:solidFill>
                  <a:srgbClr val="002060"/>
                </a:solidFill>
                <a:effectLst/>
              </a:rPr>
              <a:t>2800 N</a:t>
            </a:r>
            <a:endParaRPr lang="en-US" altLang="en-US" sz="4000" b="1" dirty="0">
              <a:solidFill>
                <a:srgbClr val="002060"/>
              </a:solidFill>
              <a:effectLst/>
            </a:endParaRPr>
          </a:p>
          <a:p>
            <a:pPr>
              <a:lnSpc>
                <a:spcPct val="90000"/>
              </a:lnSpc>
              <a:buFont typeface="Wingdings" pitchFamily="2" charset="2"/>
              <a:buNone/>
            </a:pPr>
            <a:endParaRPr lang="en-US" altLang="en-US" sz="4000" b="1" dirty="0">
              <a:solidFill>
                <a:srgbClr val="FF0000"/>
              </a:solidFill>
              <a:effectLst/>
            </a:endParaRPr>
          </a:p>
        </p:txBody>
      </p:sp>
    </p:spTree>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endParaRPr lang="en-US" altLang="en-US"/>
          </a:p>
        </p:txBody>
      </p:sp>
      <p:pic>
        <p:nvPicPr>
          <p:cNvPr id="91142" name="Picture 6" descr="tabl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09600"/>
            <a:ext cx="9144000" cy="5862638"/>
          </a:xfrm>
          <a:solidFill>
            <a:schemeClr val="accent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3" name="Text Box 7"/>
          <p:cNvSpPr txBox="1">
            <a:spLocks noChangeArrowheads="1"/>
          </p:cNvSpPr>
          <p:nvPr/>
        </p:nvSpPr>
        <p:spPr bwMode="auto">
          <a:xfrm>
            <a:off x="381000" y="57912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If mass remains constant, doubling the acceleration, doubles the force. If force remains constant, doubling the mass, halves the acceleration.</a:t>
            </a:r>
          </a:p>
        </p:txBody>
      </p:sp>
    </p:spTree>
  </p:cSld>
  <p:clrMapOvr>
    <a:masterClrMapping/>
  </p:clrMapOvr>
  <p:transition spd="slow">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F862"/>
        </a:solidFill>
        <a:effectLst/>
      </p:bgPr>
    </p:bg>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457200" y="0"/>
            <a:ext cx="8229600" cy="1143000"/>
          </a:xfrm>
        </p:spPr>
        <p:txBody>
          <a:bodyPr/>
          <a:lstStyle/>
          <a:p>
            <a:pPr algn="l"/>
            <a:r>
              <a:rPr lang="en-US" altLang="en-US" sz="2400" b="1" i="1">
                <a:solidFill>
                  <a:srgbClr val="FF0000"/>
                </a:solidFill>
                <a:latin typeface="Georgia" pitchFamily="18" charset="0"/>
              </a:rPr>
              <a:t>Newton’s 2</a:t>
            </a:r>
            <a:r>
              <a:rPr lang="en-US" altLang="en-US" sz="2400" b="1" i="1" baseline="30000">
                <a:solidFill>
                  <a:srgbClr val="FF0000"/>
                </a:solidFill>
                <a:latin typeface="Georgia" pitchFamily="18" charset="0"/>
              </a:rPr>
              <a:t>nd</a:t>
            </a:r>
            <a:r>
              <a:rPr lang="en-US" altLang="en-US" sz="2400" b="1" i="1">
                <a:solidFill>
                  <a:srgbClr val="FF0000"/>
                </a:solidFill>
                <a:latin typeface="Georgia" pitchFamily="18" charset="0"/>
              </a:rPr>
              <a:t> Law</a:t>
            </a:r>
            <a:r>
              <a:rPr lang="en-US" altLang="en-US" sz="4000" b="1" i="1">
                <a:solidFill>
                  <a:srgbClr val="FF0000"/>
                </a:solidFill>
                <a:latin typeface="Georgia" pitchFamily="18" charset="0"/>
              </a:rPr>
              <a:t> </a:t>
            </a:r>
            <a:r>
              <a:rPr lang="en-US" altLang="en-US" sz="2400" b="1" i="1">
                <a:solidFill>
                  <a:srgbClr val="FF0000"/>
                </a:solidFill>
                <a:latin typeface="Georgia" pitchFamily="18" charset="0"/>
              </a:rPr>
              <a:t>proves that different masses accelerate to the earth at the same rate, but with different forces.</a:t>
            </a:r>
          </a:p>
        </p:txBody>
      </p:sp>
      <p:sp>
        <p:nvSpPr>
          <p:cNvPr id="106501" name="Rectangle 5"/>
          <p:cNvSpPr>
            <a:spLocks noGrp="1" noChangeArrowheads="1"/>
          </p:cNvSpPr>
          <p:nvPr>
            <p:ph type="body" sz="half" idx="1"/>
          </p:nvPr>
        </p:nvSpPr>
        <p:spPr>
          <a:xfrm>
            <a:off x="457200" y="1447800"/>
            <a:ext cx="4038600" cy="4525963"/>
          </a:xfrm>
        </p:spPr>
        <p:txBody>
          <a:bodyPr/>
          <a:lstStyle/>
          <a:p>
            <a:r>
              <a:rPr lang="en-US" altLang="en-US" sz="2800">
                <a:latin typeface="Georgia" pitchFamily="18" charset="0"/>
              </a:rPr>
              <a:t>We know that objects with different masses accelerate to the ground at the same rate.</a:t>
            </a:r>
          </a:p>
          <a:p>
            <a:r>
              <a:rPr lang="en-US" altLang="en-US" sz="2800">
                <a:latin typeface="Georgia" pitchFamily="18" charset="0"/>
              </a:rPr>
              <a:t>However, because of the 2</a:t>
            </a:r>
            <a:r>
              <a:rPr lang="en-US" altLang="en-US" sz="2800" baseline="30000">
                <a:latin typeface="Georgia" pitchFamily="18" charset="0"/>
              </a:rPr>
              <a:t>nd</a:t>
            </a:r>
            <a:r>
              <a:rPr lang="en-US" altLang="en-US" sz="2800">
                <a:latin typeface="Georgia" pitchFamily="18" charset="0"/>
              </a:rPr>
              <a:t> Law we know that they don’t hit the ground with the same force.</a:t>
            </a:r>
          </a:p>
        </p:txBody>
      </p:sp>
      <p:pic>
        <p:nvPicPr>
          <p:cNvPr id="106503" name="Picture 7" descr="Picture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447800"/>
            <a:ext cx="4038600" cy="3949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505" name="Text Box 9"/>
          <p:cNvSpPr txBox="1">
            <a:spLocks noChangeArrowheads="1"/>
          </p:cNvSpPr>
          <p:nvPr/>
        </p:nvSpPr>
        <p:spPr bwMode="auto">
          <a:xfrm>
            <a:off x="2286000" y="5715000"/>
            <a:ext cx="3048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solidFill>
                  <a:srgbClr val="002060"/>
                </a:solidFill>
                <a:effectLst>
                  <a:outerShdw blurRad="38100" dist="38100" dir="2700000" algn="tl">
                    <a:srgbClr val="000000"/>
                  </a:outerShdw>
                </a:effectLst>
              </a:rPr>
              <a:t>F = ma</a:t>
            </a:r>
          </a:p>
          <a:p>
            <a:pPr algn="ctr">
              <a:spcBef>
                <a:spcPct val="50000"/>
              </a:spcBef>
            </a:pPr>
            <a:r>
              <a:rPr lang="en-US" altLang="en-US" sz="2000" b="1" dirty="0">
                <a:solidFill>
                  <a:srgbClr val="002060"/>
                </a:solidFill>
                <a:effectLst>
                  <a:outerShdw blurRad="38100" dist="38100" dir="2700000" algn="tl">
                    <a:srgbClr val="000000"/>
                  </a:outerShdw>
                </a:effectLst>
              </a:rPr>
              <a:t>98 N = 10 kg x 9.8 </a:t>
            </a:r>
            <a:r>
              <a:rPr lang="en-US" altLang="en-US" sz="2000" b="1" dirty="0" smtClean="0">
                <a:solidFill>
                  <a:srgbClr val="002060"/>
                </a:solidFill>
                <a:effectLst>
                  <a:outerShdw blurRad="38100" dist="38100" dir="2700000" algn="tl">
                    <a:srgbClr val="000000"/>
                  </a:outerShdw>
                </a:effectLst>
              </a:rPr>
              <a:t>m/s</a:t>
            </a:r>
            <a:r>
              <a:rPr lang="en-US" altLang="en-US" sz="2000" b="1" baseline="30000" dirty="0">
                <a:solidFill>
                  <a:srgbClr val="002060"/>
                </a:solidFill>
                <a:effectLst>
                  <a:outerShdw blurRad="38100" dist="38100" dir="2700000" algn="tl">
                    <a:srgbClr val="000000"/>
                  </a:outerShdw>
                </a:effectLst>
              </a:rPr>
              <a:t>2</a:t>
            </a:r>
          </a:p>
        </p:txBody>
      </p:sp>
      <p:sp>
        <p:nvSpPr>
          <p:cNvPr id="106506" name="Text Box 10"/>
          <p:cNvSpPr txBox="1">
            <a:spLocks noChangeArrowheads="1"/>
          </p:cNvSpPr>
          <p:nvPr/>
        </p:nvSpPr>
        <p:spPr bwMode="auto">
          <a:xfrm>
            <a:off x="6019800" y="5715000"/>
            <a:ext cx="2667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solidFill>
                  <a:srgbClr val="002060"/>
                </a:solidFill>
                <a:effectLst>
                  <a:outerShdw blurRad="38100" dist="38100" dir="2700000" algn="tl">
                    <a:srgbClr val="000000"/>
                  </a:outerShdw>
                </a:effectLst>
              </a:rPr>
              <a:t>F = ma</a:t>
            </a:r>
          </a:p>
          <a:p>
            <a:pPr algn="ctr">
              <a:spcBef>
                <a:spcPct val="50000"/>
              </a:spcBef>
            </a:pPr>
            <a:r>
              <a:rPr lang="en-US" altLang="en-US" sz="2000" b="1" dirty="0">
                <a:solidFill>
                  <a:srgbClr val="002060"/>
                </a:solidFill>
                <a:effectLst>
                  <a:outerShdw blurRad="38100" dist="38100" dir="2700000" algn="tl">
                    <a:srgbClr val="000000"/>
                  </a:outerShdw>
                </a:effectLst>
              </a:rPr>
              <a:t>9.8 N = 1 kg x 9.8 </a:t>
            </a:r>
            <a:r>
              <a:rPr lang="en-US" altLang="en-US" sz="2000" b="1" dirty="0" smtClean="0">
                <a:solidFill>
                  <a:srgbClr val="002060"/>
                </a:solidFill>
                <a:effectLst>
                  <a:outerShdw blurRad="38100" dist="38100" dir="2700000" algn="tl">
                    <a:srgbClr val="000000"/>
                  </a:outerShdw>
                </a:effectLst>
              </a:rPr>
              <a:t>m/s</a:t>
            </a:r>
            <a:r>
              <a:rPr lang="en-US" altLang="en-US" sz="2000" b="1" baseline="30000" dirty="0" smtClean="0">
                <a:solidFill>
                  <a:srgbClr val="002060"/>
                </a:solidFill>
                <a:effectLst>
                  <a:outerShdw blurRad="38100" dist="38100" dir="2700000" algn="tl">
                    <a:srgbClr val="000000"/>
                  </a:outerShdw>
                </a:effectLst>
              </a:rPr>
              <a:t>2</a:t>
            </a:r>
            <a:endParaRPr lang="en-US" altLang="en-US" sz="2000" b="1" baseline="30000" dirty="0">
              <a:solidFill>
                <a:srgbClr val="002060"/>
              </a:solidFill>
              <a:effectLst>
                <a:outerShdw blurRad="38100" dist="38100" dir="2700000" algn="tl">
                  <a:srgbClr val="000000"/>
                </a:outerShdw>
              </a:effectLst>
            </a:endParaRPr>
          </a:p>
        </p:txBody>
      </p:sp>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pPr>
              <a:buFont typeface="Wingdings" pitchFamily="2" charset="2"/>
              <a:buNone/>
            </a:pPr>
            <a:r>
              <a:rPr lang="en-US" altLang="en-US"/>
              <a:t>		</a:t>
            </a:r>
            <a:r>
              <a:rPr lang="en-US" altLang="en-US" sz="4400" i="1">
                <a:solidFill>
                  <a:srgbClr val="EAF862"/>
                </a:solidFill>
                <a:latin typeface="Georgia" pitchFamily="18" charset="0"/>
              </a:rPr>
              <a:t>While most people know what Newton's laws say, many people do not know what they mean (or simply do not believe what they mean). </a:t>
            </a:r>
          </a:p>
        </p:txBody>
      </p:sp>
    </p:spTree>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8789" name="Rectangle 5"/>
          <p:cNvSpPr>
            <a:spLocks noGrp="1" noChangeArrowheads="1"/>
          </p:cNvSpPr>
          <p:nvPr>
            <p:ph type="title"/>
          </p:nvPr>
        </p:nvSpPr>
        <p:spPr/>
        <p:txBody>
          <a:bodyPr/>
          <a:lstStyle/>
          <a:p>
            <a:endParaRPr lang="en-US" altLang="en-US"/>
          </a:p>
        </p:txBody>
      </p:sp>
      <p:pic>
        <p:nvPicPr>
          <p:cNvPr id="118788" name="Picture 4" descr="newtonapple"/>
          <p:cNvPicPr>
            <a:picLocks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066800"/>
            <a:ext cx="4041775" cy="5053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Check Your Understanding</a:t>
            </a:r>
          </a:p>
        </p:txBody>
      </p:sp>
      <p:sp>
        <p:nvSpPr>
          <p:cNvPr id="89091" name="Rectangle 3"/>
          <p:cNvSpPr>
            <a:spLocks noGrp="1" noChangeArrowheads="1"/>
          </p:cNvSpPr>
          <p:nvPr>
            <p:ph type="body" idx="1"/>
          </p:nvPr>
        </p:nvSpPr>
        <p:spPr/>
        <p:txBody>
          <a:bodyPr/>
          <a:lstStyle/>
          <a:p>
            <a:pPr>
              <a:lnSpc>
                <a:spcPct val="80000"/>
              </a:lnSpc>
              <a:buFont typeface="Wingdings" pitchFamily="2" charset="2"/>
              <a:buNone/>
            </a:pPr>
            <a:endParaRPr lang="en-US" altLang="en-US" sz="2000" b="1"/>
          </a:p>
          <a:p>
            <a:pPr>
              <a:lnSpc>
                <a:spcPct val="80000"/>
              </a:lnSpc>
            </a:pPr>
            <a:r>
              <a:rPr lang="en-US" altLang="en-US" sz="2000"/>
              <a:t>1. What acceleration will result when a 12 N net force applied to a 3 kg object? A 6 kg object?</a:t>
            </a:r>
          </a:p>
          <a:p>
            <a:pPr>
              <a:lnSpc>
                <a:spcPct val="80000"/>
              </a:lnSpc>
              <a:buFont typeface="Wingdings" pitchFamily="2" charset="2"/>
              <a:buNone/>
            </a:pPr>
            <a:r>
              <a:rPr lang="en-US" altLang="en-US" sz="2000"/>
              <a:t> </a:t>
            </a:r>
          </a:p>
          <a:p>
            <a:pPr>
              <a:lnSpc>
                <a:spcPct val="80000"/>
              </a:lnSpc>
            </a:pPr>
            <a:r>
              <a:rPr lang="en-US" altLang="en-US" sz="2000"/>
              <a:t>2. A net force of 16 N causes a mass to accelerate at a rate of 5 m/s</a:t>
            </a:r>
            <a:r>
              <a:rPr lang="en-US" altLang="en-US" sz="2000" baseline="30000"/>
              <a:t>2</a:t>
            </a:r>
            <a:r>
              <a:rPr lang="en-US" altLang="en-US" sz="2000"/>
              <a:t>. Determine the mass.</a:t>
            </a:r>
          </a:p>
          <a:p>
            <a:pPr>
              <a:lnSpc>
                <a:spcPct val="80000"/>
              </a:lnSpc>
            </a:pPr>
            <a:endParaRPr lang="en-US" altLang="en-US" sz="2000"/>
          </a:p>
          <a:p>
            <a:pPr>
              <a:lnSpc>
                <a:spcPct val="80000"/>
              </a:lnSpc>
            </a:pPr>
            <a:r>
              <a:rPr lang="en-US" altLang="en-US" sz="2000"/>
              <a:t>3. How much force is needed to accelerate a 66 kg skier 1 m/sec/sec?</a:t>
            </a:r>
          </a:p>
          <a:p>
            <a:pPr>
              <a:lnSpc>
                <a:spcPct val="80000"/>
              </a:lnSpc>
              <a:buFont typeface="Wingdings" pitchFamily="2" charset="2"/>
              <a:buNone/>
            </a:pPr>
            <a:endParaRPr lang="en-US" altLang="en-US" sz="2000"/>
          </a:p>
          <a:p>
            <a:pPr>
              <a:lnSpc>
                <a:spcPct val="80000"/>
              </a:lnSpc>
            </a:pPr>
            <a:r>
              <a:rPr lang="en-US" altLang="en-US" sz="2000"/>
              <a:t>4. What is the force on a 1000 kg elevator that is falling freely at 9.8 m/sec/sec?</a:t>
            </a:r>
          </a:p>
          <a:p>
            <a:pPr>
              <a:lnSpc>
                <a:spcPct val="80000"/>
              </a:lnSpc>
              <a:buFont typeface="Wingdings" pitchFamily="2" charset="2"/>
              <a:buNone/>
            </a:pPr>
            <a:endParaRPr lang="en-US" altLang="en-US" sz="2000"/>
          </a:p>
        </p:txBody>
      </p:sp>
    </p:spTree>
  </p:cSld>
  <p:clrMapOvr>
    <a:masterClrMapping/>
  </p:clrMapOvr>
  <p:transition spd="slow">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Check Your Understanding</a:t>
            </a:r>
          </a:p>
        </p:txBody>
      </p:sp>
      <p:sp>
        <p:nvSpPr>
          <p:cNvPr id="90115" name="Rectangle 3"/>
          <p:cNvSpPr>
            <a:spLocks noGrp="1" noChangeArrowheads="1"/>
          </p:cNvSpPr>
          <p:nvPr>
            <p:ph type="body" idx="1"/>
          </p:nvPr>
        </p:nvSpPr>
        <p:spPr/>
        <p:txBody>
          <a:bodyPr/>
          <a:lstStyle/>
          <a:p>
            <a:pPr>
              <a:lnSpc>
                <a:spcPct val="80000"/>
              </a:lnSpc>
              <a:buFont typeface="Wingdings" pitchFamily="2" charset="2"/>
              <a:buNone/>
            </a:pPr>
            <a:endParaRPr lang="en-US" altLang="en-US" sz="1800" b="1" dirty="0"/>
          </a:p>
          <a:p>
            <a:pPr>
              <a:lnSpc>
                <a:spcPct val="80000"/>
              </a:lnSpc>
            </a:pPr>
            <a:r>
              <a:rPr lang="en-US" altLang="en-US" sz="1800" dirty="0"/>
              <a:t>1. What acceleration will result when a 12 N net force applied to a 3 kg object? </a:t>
            </a:r>
          </a:p>
          <a:p>
            <a:pPr>
              <a:lnSpc>
                <a:spcPct val="80000"/>
              </a:lnSpc>
              <a:buFont typeface="Wingdings" pitchFamily="2" charset="2"/>
              <a:buNone/>
            </a:pPr>
            <a:r>
              <a:rPr lang="en-US" altLang="en-US" sz="1800" dirty="0"/>
              <a:t>				 </a:t>
            </a:r>
            <a:r>
              <a:rPr lang="en-US" altLang="en-US" sz="1800" b="1" dirty="0">
                <a:solidFill>
                  <a:srgbClr val="002060"/>
                </a:solidFill>
              </a:rPr>
              <a:t>12 N = 3 kg x 4 </a:t>
            </a:r>
            <a:r>
              <a:rPr lang="en-US" altLang="en-US" sz="1800" b="1" dirty="0" smtClean="0">
                <a:solidFill>
                  <a:srgbClr val="002060"/>
                </a:solidFill>
              </a:rPr>
              <a:t>m/s</a:t>
            </a:r>
            <a:r>
              <a:rPr lang="en-US" altLang="en-US" sz="1800" b="1" dirty="0">
                <a:solidFill>
                  <a:srgbClr val="002060"/>
                </a:solidFill>
              </a:rPr>
              <a:t>2</a:t>
            </a:r>
          </a:p>
          <a:p>
            <a:pPr lvl="4" algn="ctr">
              <a:lnSpc>
                <a:spcPct val="80000"/>
              </a:lnSpc>
              <a:buFont typeface="Wingdings" pitchFamily="2" charset="2"/>
              <a:buNone/>
            </a:pPr>
            <a:r>
              <a:rPr lang="en-US" altLang="en-US" sz="1200" dirty="0"/>
              <a:t>  </a:t>
            </a:r>
          </a:p>
          <a:p>
            <a:pPr>
              <a:lnSpc>
                <a:spcPct val="80000"/>
              </a:lnSpc>
              <a:buFont typeface="Wingdings" pitchFamily="2" charset="2"/>
              <a:buNone/>
            </a:pPr>
            <a:r>
              <a:rPr lang="en-US" altLang="en-US" sz="1800" dirty="0"/>
              <a:t> </a:t>
            </a:r>
          </a:p>
          <a:p>
            <a:pPr>
              <a:lnSpc>
                <a:spcPct val="80000"/>
              </a:lnSpc>
            </a:pPr>
            <a:r>
              <a:rPr lang="en-US" altLang="en-US" sz="1800" dirty="0"/>
              <a:t>2. A net force of 16 N causes a mass to accelerate at a rate of 5 m/s</a:t>
            </a:r>
            <a:r>
              <a:rPr lang="en-US" altLang="en-US" sz="1800" baseline="30000" dirty="0"/>
              <a:t>2</a:t>
            </a:r>
            <a:r>
              <a:rPr lang="en-US" altLang="en-US" sz="1800" dirty="0"/>
              <a:t>. Determine the mass.</a:t>
            </a:r>
          </a:p>
          <a:p>
            <a:pPr>
              <a:lnSpc>
                <a:spcPct val="80000"/>
              </a:lnSpc>
              <a:buFont typeface="Wingdings" pitchFamily="2" charset="2"/>
              <a:buNone/>
            </a:pPr>
            <a:r>
              <a:rPr lang="en-US" altLang="en-US" sz="1800" dirty="0"/>
              <a:t>                                                      </a:t>
            </a:r>
            <a:r>
              <a:rPr lang="en-US" altLang="en-US" sz="1800" b="1" dirty="0">
                <a:solidFill>
                  <a:srgbClr val="002060"/>
                </a:solidFill>
              </a:rPr>
              <a:t>16 N = 3.2 kg x 5 </a:t>
            </a:r>
            <a:r>
              <a:rPr lang="en-US" altLang="en-US" sz="1800" b="1" dirty="0" smtClean="0">
                <a:solidFill>
                  <a:srgbClr val="002060"/>
                </a:solidFill>
              </a:rPr>
              <a:t>m/s</a:t>
            </a:r>
            <a:r>
              <a:rPr lang="en-US" altLang="en-US" sz="1800" b="1" baseline="30000" dirty="0">
                <a:solidFill>
                  <a:srgbClr val="002060"/>
                </a:solidFill>
              </a:rPr>
              <a:t>2</a:t>
            </a:r>
          </a:p>
          <a:p>
            <a:pPr algn="ctr">
              <a:lnSpc>
                <a:spcPct val="80000"/>
              </a:lnSpc>
              <a:buFont typeface="Wingdings" pitchFamily="2" charset="2"/>
              <a:buNone/>
            </a:pPr>
            <a:r>
              <a:rPr lang="en-US" altLang="en-US" sz="1800" dirty="0"/>
              <a:t> </a:t>
            </a:r>
          </a:p>
          <a:p>
            <a:pPr>
              <a:lnSpc>
                <a:spcPct val="80000"/>
              </a:lnSpc>
            </a:pPr>
            <a:r>
              <a:rPr lang="en-US" altLang="en-US" sz="1800" dirty="0"/>
              <a:t>3. How much force is needed to accelerate a 66 kg skier 1 m/sec/sec?</a:t>
            </a:r>
          </a:p>
          <a:p>
            <a:pPr>
              <a:lnSpc>
                <a:spcPct val="80000"/>
              </a:lnSpc>
            </a:pPr>
            <a:endParaRPr lang="en-US" altLang="en-US" sz="1800" dirty="0"/>
          </a:p>
          <a:p>
            <a:pPr algn="ctr">
              <a:lnSpc>
                <a:spcPct val="80000"/>
              </a:lnSpc>
              <a:buFont typeface="Wingdings" pitchFamily="2" charset="2"/>
              <a:buNone/>
            </a:pPr>
            <a:r>
              <a:rPr lang="en-US" altLang="en-US" sz="1800" b="1" dirty="0">
                <a:solidFill>
                  <a:srgbClr val="002060"/>
                </a:solidFill>
              </a:rPr>
              <a:t>66 </a:t>
            </a:r>
            <a:r>
              <a:rPr lang="en-US" altLang="en-US" sz="1800" b="1" dirty="0" smtClean="0">
                <a:solidFill>
                  <a:srgbClr val="002060"/>
                </a:solidFill>
              </a:rPr>
              <a:t>kg x m/s</a:t>
            </a:r>
            <a:r>
              <a:rPr lang="en-US" altLang="en-US" sz="1800" b="1" baseline="30000" dirty="0" smtClean="0">
                <a:solidFill>
                  <a:srgbClr val="002060"/>
                </a:solidFill>
              </a:rPr>
              <a:t>2</a:t>
            </a:r>
            <a:r>
              <a:rPr lang="en-US" altLang="en-US" sz="1800" b="1" dirty="0" smtClean="0">
                <a:solidFill>
                  <a:srgbClr val="002060"/>
                </a:solidFill>
              </a:rPr>
              <a:t> </a:t>
            </a:r>
            <a:r>
              <a:rPr lang="en-US" altLang="en-US" sz="1800" b="1" dirty="0">
                <a:solidFill>
                  <a:srgbClr val="002060"/>
                </a:solidFill>
              </a:rPr>
              <a:t>or 66 N</a:t>
            </a:r>
          </a:p>
          <a:p>
            <a:pPr algn="ctr">
              <a:lnSpc>
                <a:spcPct val="80000"/>
              </a:lnSpc>
              <a:buFont typeface="Wingdings" pitchFamily="2" charset="2"/>
              <a:buNone/>
            </a:pPr>
            <a:endParaRPr lang="en-US" altLang="en-US" sz="1800" b="1" dirty="0"/>
          </a:p>
          <a:p>
            <a:pPr>
              <a:lnSpc>
                <a:spcPct val="80000"/>
              </a:lnSpc>
            </a:pPr>
            <a:r>
              <a:rPr lang="en-US" altLang="en-US" sz="1800" dirty="0"/>
              <a:t>4. What is the force on a 1000 kg elevator that is falling freely at 9.8 m/sec/sec?</a:t>
            </a:r>
          </a:p>
          <a:p>
            <a:pPr>
              <a:lnSpc>
                <a:spcPct val="80000"/>
              </a:lnSpc>
            </a:pPr>
            <a:endParaRPr lang="en-US" altLang="en-US" sz="1800" dirty="0"/>
          </a:p>
          <a:p>
            <a:pPr algn="ctr">
              <a:lnSpc>
                <a:spcPct val="80000"/>
              </a:lnSpc>
            </a:pPr>
            <a:r>
              <a:rPr lang="en-US" altLang="en-US" sz="1800" b="1" dirty="0">
                <a:effectLst/>
              </a:rPr>
              <a:t> </a:t>
            </a:r>
            <a:r>
              <a:rPr lang="en-US" altLang="en-US" sz="1800" b="1" dirty="0">
                <a:solidFill>
                  <a:srgbClr val="002060"/>
                </a:solidFill>
              </a:rPr>
              <a:t>9800 </a:t>
            </a:r>
            <a:r>
              <a:rPr lang="en-US" altLang="en-US" sz="1800" b="1" dirty="0" smtClean="0">
                <a:solidFill>
                  <a:srgbClr val="002060"/>
                </a:solidFill>
              </a:rPr>
              <a:t>kg x m/sec</a:t>
            </a:r>
            <a:r>
              <a:rPr lang="en-US" altLang="en-US" sz="1800" b="1" baseline="30000" dirty="0" smtClean="0">
                <a:solidFill>
                  <a:srgbClr val="002060"/>
                </a:solidFill>
              </a:rPr>
              <a:t>2</a:t>
            </a:r>
            <a:r>
              <a:rPr lang="en-US" altLang="en-US" sz="1800" b="1" dirty="0" smtClean="0">
                <a:solidFill>
                  <a:srgbClr val="002060"/>
                </a:solidFill>
              </a:rPr>
              <a:t> </a:t>
            </a:r>
            <a:r>
              <a:rPr lang="en-US" altLang="en-US" sz="1800" b="1" dirty="0">
                <a:solidFill>
                  <a:srgbClr val="002060"/>
                </a:solidFill>
              </a:rPr>
              <a:t>or 9800 N</a:t>
            </a:r>
          </a:p>
          <a:p>
            <a:pPr algn="ctr">
              <a:lnSpc>
                <a:spcPct val="80000"/>
              </a:lnSpc>
            </a:pPr>
            <a:endParaRPr lang="en-US" altLang="en-US" sz="1800" b="1" dirty="0"/>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ltLang="en-US"/>
          </a:p>
        </p:txBody>
      </p:sp>
      <p:pic>
        <p:nvPicPr>
          <p:cNvPr id="31747" name="Picture 3" descr="force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63246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sh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3</a:t>
            </a:r>
            <a:r>
              <a:rPr lang="en-US" altLang="en-US" baseline="30000"/>
              <a:t>rd</a:t>
            </a:r>
            <a:r>
              <a:rPr lang="en-US" altLang="en-US"/>
              <a:t> Law</a:t>
            </a:r>
          </a:p>
        </p:txBody>
      </p:sp>
      <p:sp>
        <p:nvSpPr>
          <p:cNvPr id="36867" name="Rectangle 3"/>
          <p:cNvSpPr>
            <a:spLocks noGrp="1" noChangeArrowheads="1"/>
          </p:cNvSpPr>
          <p:nvPr>
            <p:ph type="body" sz="half" idx="1"/>
          </p:nvPr>
        </p:nvSpPr>
        <p:spPr/>
        <p:txBody>
          <a:bodyPr/>
          <a:lstStyle/>
          <a:p>
            <a:r>
              <a:rPr lang="en-US" altLang="en-US" sz="4800"/>
              <a:t>For every action, there is an equal and opposite reaction.</a:t>
            </a:r>
          </a:p>
        </p:txBody>
      </p:sp>
      <p:sp>
        <p:nvSpPr>
          <p:cNvPr id="36868" name="Rectangle 4"/>
          <p:cNvSpPr>
            <a:spLocks noGrp="1" noChangeArrowheads="1"/>
          </p:cNvSpPr>
          <p:nvPr>
            <p:ph sz="half" idx="2"/>
          </p:nvPr>
        </p:nvSpPr>
        <p:spPr>
          <a:xfrm>
            <a:off x="457200" y="3940175"/>
            <a:ext cx="8229600" cy="2190750"/>
          </a:xfrm>
        </p:spPr>
        <p:txBody>
          <a:bodyPr/>
          <a:lstStyle/>
          <a:p>
            <a:endParaRPr lang="en-US" altLang="en-US" sz="2800"/>
          </a:p>
        </p:txBody>
      </p:sp>
    </p:spTree>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r>
              <a:rPr lang="en-US" altLang="en-US"/>
              <a:t>3</a:t>
            </a:r>
            <a:r>
              <a:rPr lang="en-US" altLang="en-US" baseline="30000"/>
              <a:t>rd</a:t>
            </a:r>
            <a:r>
              <a:rPr lang="en-US" altLang="en-US"/>
              <a:t> Law</a:t>
            </a:r>
          </a:p>
        </p:txBody>
      </p:sp>
      <p:sp>
        <p:nvSpPr>
          <p:cNvPr id="44034" name="Rectangle 2"/>
          <p:cNvSpPr>
            <a:spLocks noGrp="1" noChangeArrowheads="1"/>
          </p:cNvSpPr>
          <p:nvPr>
            <p:ph type="body" sz="half" idx="1"/>
          </p:nvPr>
        </p:nvSpPr>
        <p:spPr>
          <a:xfrm>
            <a:off x="4572000" y="1524000"/>
            <a:ext cx="4038600" cy="5105400"/>
          </a:xfrm>
        </p:spPr>
        <p:txBody>
          <a:bodyPr/>
          <a:lstStyle/>
          <a:p>
            <a:pPr>
              <a:buFont typeface="Wingdings" pitchFamily="2" charset="2"/>
              <a:buNone/>
            </a:pPr>
            <a:r>
              <a:rPr lang="en-US" altLang="en-US" sz="2800"/>
              <a:t>	According to Newton, whenever objects A and B interact with each other, they exert forces upon each other. When you sit in your chair, your body exerts a downward force on the chair and the chair exerts an upward force on your body. </a:t>
            </a:r>
          </a:p>
        </p:txBody>
      </p:sp>
      <p:pic>
        <p:nvPicPr>
          <p:cNvPr id="44035" name="Picture 3" descr="j0344933"/>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81000" y="1676400"/>
            <a:ext cx="3919538"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en-US" altLang="en-US"/>
              <a:t>3</a:t>
            </a:r>
            <a:r>
              <a:rPr lang="en-US" altLang="en-US" baseline="30000"/>
              <a:t>rd</a:t>
            </a:r>
            <a:r>
              <a:rPr lang="en-US" altLang="en-US"/>
              <a:t> Law</a:t>
            </a:r>
          </a:p>
        </p:txBody>
      </p:sp>
      <p:sp>
        <p:nvSpPr>
          <p:cNvPr id="45058" name="Rectangle 2"/>
          <p:cNvSpPr>
            <a:spLocks noGrp="1" noChangeArrowheads="1"/>
          </p:cNvSpPr>
          <p:nvPr>
            <p:ph type="body" sz="half" idx="1"/>
          </p:nvPr>
        </p:nvSpPr>
        <p:spPr>
          <a:xfrm>
            <a:off x="228600" y="1676400"/>
            <a:ext cx="4038600" cy="4454525"/>
          </a:xfrm>
        </p:spPr>
        <p:txBody>
          <a:bodyPr/>
          <a:lstStyle/>
          <a:p>
            <a:pPr>
              <a:buFont typeface="Wingdings" pitchFamily="2" charset="2"/>
              <a:buNone/>
            </a:pPr>
            <a:r>
              <a:rPr lang="en-US" altLang="en-US" sz="2800"/>
              <a:t>	There are two forces resulting from this interaction - a force on the chair and a force on your body. These two forces are called </a:t>
            </a:r>
            <a:r>
              <a:rPr lang="en-US" altLang="en-US" sz="2800" i="1"/>
              <a:t>action</a:t>
            </a:r>
            <a:r>
              <a:rPr lang="en-US" altLang="en-US" sz="2800"/>
              <a:t> and </a:t>
            </a:r>
            <a:r>
              <a:rPr lang="en-US" altLang="en-US" sz="2800" i="1"/>
              <a:t>reaction</a:t>
            </a:r>
            <a:r>
              <a:rPr lang="en-US" altLang="en-US" sz="2800"/>
              <a:t> forces.</a:t>
            </a:r>
          </a:p>
        </p:txBody>
      </p:sp>
      <p:pic>
        <p:nvPicPr>
          <p:cNvPr id="45059" name="Picture 3" descr="j0344928"/>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572000" y="1600200"/>
            <a:ext cx="4191000" cy="4002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4000" i="1">
                <a:latin typeface="Georgia" pitchFamily="18" charset="0"/>
              </a:rPr>
              <a:t>Newton’s 3rd Law in Nature</a:t>
            </a:r>
          </a:p>
        </p:txBody>
      </p:sp>
      <p:sp>
        <p:nvSpPr>
          <p:cNvPr id="47107" name="Rectangle 3"/>
          <p:cNvSpPr>
            <a:spLocks noGrp="1" noChangeArrowheads="1"/>
          </p:cNvSpPr>
          <p:nvPr>
            <p:ph type="body" sz="half" idx="1"/>
          </p:nvPr>
        </p:nvSpPr>
        <p:spPr>
          <a:xfrm>
            <a:off x="0" y="1524000"/>
            <a:ext cx="4038600" cy="4530725"/>
          </a:xfrm>
        </p:spPr>
        <p:txBody>
          <a:bodyPr/>
          <a:lstStyle/>
          <a:p>
            <a:pPr>
              <a:lnSpc>
                <a:spcPct val="90000"/>
              </a:lnSpc>
            </a:pPr>
            <a:r>
              <a:rPr lang="en-US" altLang="en-US" sz="2400"/>
              <a:t>Consider the propulsion of a fish through the water. A fish uses its fins to push water backwards.  In turn, the water </a:t>
            </a:r>
            <a:r>
              <a:rPr lang="en-US" altLang="en-US" sz="2400" i="1"/>
              <a:t>reacts</a:t>
            </a:r>
            <a:r>
              <a:rPr lang="en-US" altLang="en-US" sz="2400"/>
              <a:t> by pushing the fish forwards, propelling the fish through the water.</a:t>
            </a:r>
          </a:p>
          <a:p>
            <a:pPr>
              <a:lnSpc>
                <a:spcPct val="90000"/>
              </a:lnSpc>
            </a:pPr>
            <a:r>
              <a:rPr lang="en-US" altLang="en-US" sz="2400"/>
              <a:t> The size of the force on the water equals the size of the force on the fish; the direction of the force on the water (backwards) is opposite the direction of the force on the fish (forwards).</a:t>
            </a:r>
          </a:p>
        </p:txBody>
      </p:sp>
      <p:pic>
        <p:nvPicPr>
          <p:cNvPr id="47108" name="Picture 4" descr="j0282885"/>
          <p:cNvPicPr>
            <a:picLocks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905000"/>
            <a:ext cx="4495800" cy="396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3</a:t>
            </a:r>
            <a:r>
              <a:rPr lang="en-US" altLang="en-US" baseline="30000"/>
              <a:t>rd</a:t>
            </a:r>
            <a:r>
              <a:rPr lang="en-US" altLang="en-US"/>
              <a:t> Law</a:t>
            </a:r>
          </a:p>
        </p:txBody>
      </p:sp>
      <p:pic>
        <p:nvPicPr>
          <p:cNvPr id="38915" name="Picture 3" descr="j0189234"/>
          <p:cNvPicPr>
            <a:picLocks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 y="1600200"/>
            <a:ext cx="3421063"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Rectangle 4"/>
          <p:cNvSpPr>
            <a:spLocks noGrp="1" noChangeArrowheads="1"/>
          </p:cNvSpPr>
          <p:nvPr>
            <p:ph sz="half" idx="1"/>
          </p:nvPr>
        </p:nvSpPr>
        <p:spPr>
          <a:xfrm>
            <a:off x="4724400" y="1600200"/>
            <a:ext cx="4038600" cy="4525963"/>
          </a:xfrm>
        </p:spPr>
        <p:txBody>
          <a:bodyPr/>
          <a:lstStyle/>
          <a:p>
            <a:endParaRPr lang="en-US" altLang="en-US"/>
          </a:p>
        </p:txBody>
      </p:sp>
      <p:sp>
        <p:nvSpPr>
          <p:cNvPr id="38917" name="Text Box 5"/>
          <p:cNvSpPr txBox="1">
            <a:spLocks noChangeArrowheads="1"/>
          </p:cNvSpPr>
          <p:nvPr/>
        </p:nvSpPr>
        <p:spPr bwMode="auto">
          <a:xfrm>
            <a:off x="4822825" y="1820863"/>
            <a:ext cx="3787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effectLst>
                <a:outerShdw blurRad="38100" dist="38100" dir="2700000" algn="tl">
                  <a:srgbClr val="000000"/>
                </a:outerShdw>
              </a:effectLst>
              <a:latin typeface="Garamond" pitchFamily="18" charset="0"/>
            </a:endParaRPr>
          </a:p>
        </p:txBody>
      </p:sp>
      <p:sp>
        <p:nvSpPr>
          <p:cNvPr id="38918" name="Text Box 6"/>
          <p:cNvSpPr txBox="1">
            <a:spLocks noChangeArrowheads="1"/>
          </p:cNvSpPr>
          <p:nvPr/>
        </p:nvSpPr>
        <p:spPr bwMode="auto">
          <a:xfrm>
            <a:off x="4800600" y="1676400"/>
            <a:ext cx="43434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effectLst>
                  <a:outerShdw blurRad="38100" dist="38100" dir="2700000" algn="tl">
                    <a:srgbClr val="000000"/>
                  </a:outerShdw>
                </a:effectLst>
                <a:latin typeface="Garamond" pitchFamily="18" charset="0"/>
              </a:rPr>
              <a:t>Flying gracefully through the air, birds depend on Newton’s third law of motion. As the birds push down on the air with their wings, the air pushes their wings up and gives them lift.</a:t>
            </a:r>
          </a:p>
        </p:txBody>
      </p:sp>
    </p:spTree>
  </p:cSld>
  <p:clrMapOvr>
    <a:masterClrMapping/>
  </p:clrMapOvr>
  <p:transition spd="slow">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n-US" altLang="en-US"/>
          </a:p>
        </p:txBody>
      </p:sp>
      <p:sp>
        <p:nvSpPr>
          <p:cNvPr id="48131" name="Rectangle 3"/>
          <p:cNvSpPr>
            <a:spLocks noGrp="1" noChangeArrowheads="1"/>
          </p:cNvSpPr>
          <p:nvPr>
            <p:ph type="body" idx="1"/>
          </p:nvPr>
        </p:nvSpPr>
        <p:spPr/>
        <p:txBody>
          <a:bodyPr/>
          <a:lstStyle/>
          <a:p>
            <a:pPr>
              <a:lnSpc>
                <a:spcPct val="90000"/>
              </a:lnSpc>
            </a:pPr>
            <a:r>
              <a:rPr lang="en-US" altLang="en-US" sz="2800"/>
              <a:t>Consider the flying motion of birds. A bird flies by use of its wings. The wings of a bird push air downwards. In turn, the air reacts by pushing the bird upwards. </a:t>
            </a:r>
          </a:p>
          <a:p>
            <a:pPr>
              <a:lnSpc>
                <a:spcPct val="90000"/>
              </a:lnSpc>
            </a:pPr>
            <a:r>
              <a:rPr lang="en-US" altLang="en-US" sz="2800"/>
              <a:t>The size of the force on the air equals the size of the force on the bird; the direction of the force on the air (downwards) is opposite the direction of the force on the bird (upwards).</a:t>
            </a:r>
          </a:p>
          <a:p>
            <a:pPr>
              <a:lnSpc>
                <a:spcPct val="90000"/>
              </a:lnSpc>
            </a:pPr>
            <a:r>
              <a:rPr lang="en-US" altLang="en-US" sz="2800"/>
              <a:t>Action-reaction force pairs make it possible for birds to fly.</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solidFill>
                  <a:srgbClr val="000000"/>
                </a:solidFill>
                <a:effectLst>
                  <a:outerShdw blurRad="38100" dist="38100" dir="2700000" algn="tl">
                    <a:srgbClr val="FFFFFF"/>
                  </a:outerShdw>
                </a:effectLst>
                <a:latin typeface="Georgia" pitchFamily="18" charset="0"/>
              </a:rPr>
              <a:t>Newton’s Laws of Motion</a:t>
            </a:r>
          </a:p>
        </p:txBody>
      </p:sp>
      <p:sp>
        <p:nvSpPr>
          <p:cNvPr id="23555" name="Rectangle 3"/>
          <p:cNvSpPr>
            <a:spLocks noGrp="1" noChangeArrowheads="1"/>
          </p:cNvSpPr>
          <p:nvPr>
            <p:ph type="body" sz="half" idx="1"/>
          </p:nvPr>
        </p:nvSpPr>
        <p:spPr>
          <a:xfrm>
            <a:off x="457200" y="1600200"/>
            <a:ext cx="8153400" cy="4530725"/>
          </a:xfrm>
        </p:spPr>
        <p:txBody>
          <a:bodyPr/>
          <a:lstStyle/>
          <a:p>
            <a:r>
              <a:rPr lang="en-US" altLang="en-US" sz="3600">
                <a:solidFill>
                  <a:srgbClr val="000000"/>
                </a:solidFill>
                <a:effectLst>
                  <a:outerShdw blurRad="38100" dist="38100" dir="2700000" algn="tl">
                    <a:srgbClr val="FFFFFF"/>
                  </a:outerShdw>
                </a:effectLst>
                <a:latin typeface="Georgia" pitchFamily="18" charset="0"/>
              </a:rPr>
              <a:t>1</a:t>
            </a:r>
            <a:r>
              <a:rPr lang="en-US" altLang="en-US" sz="3600" baseline="30000">
                <a:solidFill>
                  <a:srgbClr val="000000"/>
                </a:solidFill>
                <a:effectLst>
                  <a:outerShdw blurRad="38100" dist="38100" dir="2700000" algn="tl">
                    <a:srgbClr val="FFFFFF"/>
                  </a:outerShdw>
                </a:effectLst>
                <a:latin typeface="Georgia" pitchFamily="18" charset="0"/>
              </a:rPr>
              <a:t>st</a:t>
            </a:r>
            <a:r>
              <a:rPr lang="en-US" altLang="en-US" sz="3600">
                <a:solidFill>
                  <a:srgbClr val="000000"/>
                </a:solidFill>
                <a:effectLst>
                  <a:outerShdw blurRad="38100" dist="38100" dir="2700000" algn="tl">
                    <a:srgbClr val="FFFFFF"/>
                  </a:outerShdw>
                </a:effectLst>
                <a:latin typeface="Georgia" pitchFamily="18" charset="0"/>
              </a:rPr>
              <a:t> Law</a:t>
            </a:r>
            <a:r>
              <a:rPr lang="en-US" altLang="en-US">
                <a:latin typeface="Georgia" pitchFamily="18" charset="0"/>
              </a:rPr>
              <a:t> </a:t>
            </a:r>
            <a:r>
              <a:rPr lang="en-US" altLang="en-US">
                <a:solidFill>
                  <a:srgbClr val="EAF862"/>
                </a:solidFill>
                <a:latin typeface="Georgia" pitchFamily="18" charset="0"/>
              </a:rPr>
              <a:t>– An object at rest will stay at rest, and an object in motion will stay in motion at constant velocity, unless acted upon by an unbalanced force.</a:t>
            </a:r>
          </a:p>
          <a:p>
            <a:r>
              <a:rPr lang="en-US" altLang="en-US" sz="3600">
                <a:solidFill>
                  <a:srgbClr val="000000"/>
                </a:solidFill>
                <a:effectLst>
                  <a:outerShdw blurRad="38100" dist="38100" dir="2700000" algn="tl">
                    <a:srgbClr val="FFFFFF"/>
                  </a:outerShdw>
                </a:effectLst>
                <a:latin typeface="Georgia" pitchFamily="18" charset="0"/>
              </a:rPr>
              <a:t>2</a:t>
            </a:r>
            <a:r>
              <a:rPr lang="en-US" altLang="en-US" sz="3600" baseline="30000">
                <a:solidFill>
                  <a:srgbClr val="000000"/>
                </a:solidFill>
                <a:effectLst>
                  <a:outerShdw blurRad="38100" dist="38100" dir="2700000" algn="tl">
                    <a:srgbClr val="FFFFFF"/>
                  </a:outerShdw>
                </a:effectLst>
                <a:latin typeface="Georgia" pitchFamily="18" charset="0"/>
              </a:rPr>
              <a:t>nd</a:t>
            </a:r>
            <a:r>
              <a:rPr lang="en-US" altLang="en-US" sz="3600">
                <a:solidFill>
                  <a:srgbClr val="000000"/>
                </a:solidFill>
                <a:effectLst>
                  <a:outerShdw blurRad="38100" dist="38100" dir="2700000" algn="tl">
                    <a:srgbClr val="FFFFFF"/>
                  </a:outerShdw>
                </a:effectLst>
                <a:latin typeface="Georgia" pitchFamily="18" charset="0"/>
              </a:rPr>
              <a:t> Law</a:t>
            </a:r>
            <a:r>
              <a:rPr lang="en-US" altLang="en-US">
                <a:latin typeface="Georgia" pitchFamily="18" charset="0"/>
              </a:rPr>
              <a:t> – </a:t>
            </a:r>
            <a:r>
              <a:rPr lang="en-US" altLang="en-US">
                <a:solidFill>
                  <a:srgbClr val="EAF862"/>
                </a:solidFill>
                <a:latin typeface="Georgia" pitchFamily="18" charset="0"/>
              </a:rPr>
              <a:t>Force equals mass times acceleration.</a:t>
            </a:r>
          </a:p>
          <a:p>
            <a:r>
              <a:rPr lang="en-US" altLang="en-US" sz="3600">
                <a:solidFill>
                  <a:srgbClr val="000000"/>
                </a:solidFill>
                <a:effectLst>
                  <a:outerShdw blurRad="38100" dist="38100" dir="2700000" algn="tl">
                    <a:srgbClr val="FFFFFF"/>
                  </a:outerShdw>
                </a:effectLst>
                <a:latin typeface="Georgia" pitchFamily="18" charset="0"/>
              </a:rPr>
              <a:t>3</a:t>
            </a:r>
            <a:r>
              <a:rPr lang="en-US" altLang="en-US" sz="3600" baseline="30000">
                <a:solidFill>
                  <a:srgbClr val="000000"/>
                </a:solidFill>
                <a:effectLst>
                  <a:outerShdw blurRad="38100" dist="38100" dir="2700000" algn="tl">
                    <a:srgbClr val="FFFFFF"/>
                  </a:outerShdw>
                </a:effectLst>
                <a:latin typeface="Georgia" pitchFamily="18" charset="0"/>
              </a:rPr>
              <a:t>rd</a:t>
            </a:r>
            <a:r>
              <a:rPr lang="en-US" altLang="en-US" sz="3600">
                <a:solidFill>
                  <a:srgbClr val="000000"/>
                </a:solidFill>
                <a:effectLst>
                  <a:outerShdw blurRad="38100" dist="38100" dir="2700000" algn="tl">
                    <a:srgbClr val="FFFFFF"/>
                  </a:outerShdw>
                </a:effectLst>
                <a:latin typeface="Georgia" pitchFamily="18" charset="0"/>
              </a:rPr>
              <a:t> Law</a:t>
            </a:r>
            <a:r>
              <a:rPr lang="en-US" altLang="en-US">
                <a:latin typeface="Georgia" pitchFamily="18" charset="0"/>
              </a:rPr>
              <a:t> – </a:t>
            </a:r>
            <a:r>
              <a:rPr lang="en-US" altLang="en-US">
                <a:solidFill>
                  <a:srgbClr val="EAF862"/>
                </a:solidFill>
                <a:latin typeface="Georgia" pitchFamily="18" charset="0"/>
              </a:rPr>
              <a:t>For every action there is an equal and opposite reaction.</a:t>
            </a:r>
          </a:p>
        </p:txBody>
      </p:sp>
    </p:spTree>
  </p:cSld>
  <p:clrMapOvr>
    <a:masterClrMapping/>
  </p:clrMapOvr>
  <p:transition spd="slow">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a:lstStyle/>
          <a:p>
            <a:endParaRPr lang="en-US" altLang="en-US"/>
          </a:p>
        </p:txBody>
      </p:sp>
      <p:pic>
        <p:nvPicPr>
          <p:cNvPr id="39939" name="Picture 1027" descr="j0309717"/>
          <p:cNvPicPr>
            <a:picLocks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4000" i="1">
                <a:latin typeface="Georgia" pitchFamily="18" charset="0"/>
              </a:rPr>
              <a:t>Other examples of Newton’s Third Law</a:t>
            </a:r>
          </a:p>
        </p:txBody>
      </p:sp>
      <p:sp>
        <p:nvSpPr>
          <p:cNvPr id="50179" name="Rectangle 3"/>
          <p:cNvSpPr>
            <a:spLocks noGrp="1" noChangeArrowheads="1"/>
          </p:cNvSpPr>
          <p:nvPr>
            <p:ph type="body" sz="half" idx="1"/>
          </p:nvPr>
        </p:nvSpPr>
        <p:spPr/>
        <p:txBody>
          <a:bodyPr/>
          <a:lstStyle/>
          <a:p>
            <a:r>
              <a:rPr lang="en-US" altLang="en-US" sz="2800"/>
              <a:t>The baseball forces the bat to the left (an action); the bat forces the ball to the right (the reaction). </a:t>
            </a:r>
          </a:p>
        </p:txBody>
      </p:sp>
      <p:sp>
        <p:nvSpPr>
          <p:cNvPr id="50180" name="AutoShape 4" descr="u2l4a5"/>
          <p:cNvSpPr>
            <a:spLocks noChangeAspect="1" noChangeArrowheads="1"/>
          </p:cNvSpPr>
          <p:nvPr/>
        </p:nvSpPr>
        <p:spPr bwMode="auto">
          <a:xfrm>
            <a:off x="155575" y="46038"/>
            <a:ext cx="1352550" cy="10572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1" name="AutoShape 5" descr="u2l4a5"/>
          <p:cNvSpPr>
            <a:spLocks noChangeAspect="1" noChangeArrowheads="1"/>
          </p:cNvSpPr>
          <p:nvPr/>
        </p:nvSpPr>
        <p:spPr bwMode="auto">
          <a:xfrm>
            <a:off x="155575" y="46038"/>
            <a:ext cx="1352550" cy="10572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0182" name="Picture 6" descr="baseball"/>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1676400"/>
            <a:ext cx="4343400" cy="3395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3" name="bsbl167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114800" y="5715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5018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44" fill="hold"/>
                                        <p:tgtEl>
                                          <p:spTgt spid="50183"/>
                                        </p:tgtEl>
                                      </p:cBhvr>
                                    </p:cmd>
                                  </p:childTnLst>
                                </p:cTn>
                              </p:par>
                            </p:childTnLst>
                          </p:cTn>
                        </p:par>
                      </p:childTnLst>
                    </p:cTn>
                  </p:par>
                </p:childTnLst>
              </p:cTn>
              <p:nextCondLst>
                <p:cond evt="onClick" delay="0">
                  <p:tgtEl>
                    <p:spTgt spid="5018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018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i="1">
                <a:latin typeface="Georgia" pitchFamily="18" charset="0"/>
              </a:rPr>
              <a:t>3</a:t>
            </a:r>
            <a:r>
              <a:rPr lang="en-US" altLang="en-US" i="1" baseline="30000">
                <a:latin typeface="Georgia" pitchFamily="18" charset="0"/>
              </a:rPr>
              <a:t>rd</a:t>
            </a:r>
            <a:r>
              <a:rPr lang="en-US" altLang="en-US" i="1">
                <a:latin typeface="Georgia" pitchFamily="18" charset="0"/>
              </a:rPr>
              <a:t> Law</a:t>
            </a:r>
          </a:p>
        </p:txBody>
      </p:sp>
      <p:sp>
        <p:nvSpPr>
          <p:cNvPr id="71683" name="Rectangle 3"/>
          <p:cNvSpPr>
            <a:spLocks noGrp="1" noChangeArrowheads="1"/>
          </p:cNvSpPr>
          <p:nvPr>
            <p:ph type="body" sz="half" idx="1"/>
          </p:nvPr>
        </p:nvSpPr>
        <p:spPr/>
        <p:txBody>
          <a:bodyPr/>
          <a:lstStyle/>
          <a:p>
            <a:r>
              <a:rPr lang="en-US" altLang="en-US" sz="2800"/>
              <a:t>Consider the motion of a car on the way to school. A car is equipped with wheels which spin backwards. As the wheels spin backwards, they grip the road and push the road backwards.</a:t>
            </a:r>
          </a:p>
        </p:txBody>
      </p:sp>
      <p:pic>
        <p:nvPicPr>
          <p:cNvPr id="71684" name="Picture 4" descr="j0296927"/>
          <p:cNvPicPr>
            <a:picLocks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447800"/>
            <a:ext cx="3317875"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i="1">
                <a:latin typeface="Georgia" pitchFamily="18" charset="0"/>
              </a:rPr>
              <a:t>3</a:t>
            </a:r>
            <a:r>
              <a:rPr lang="en-US" altLang="en-US" i="1" baseline="30000">
                <a:latin typeface="Georgia" pitchFamily="18" charset="0"/>
              </a:rPr>
              <a:t>rd</a:t>
            </a:r>
            <a:r>
              <a:rPr lang="en-US" altLang="en-US" i="1">
                <a:latin typeface="Georgia" pitchFamily="18" charset="0"/>
              </a:rPr>
              <a:t> Law</a:t>
            </a:r>
          </a:p>
        </p:txBody>
      </p:sp>
      <p:pic>
        <p:nvPicPr>
          <p:cNvPr id="37891" name="Picture 3" descr="j0297001"/>
          <p:cNvPicPr>
            <a:picLocks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975" y="1219200"/>
            <a:ext cx="3732213"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Text Box 4"/>
          <p:cNvSpPr txBox="1">
            <a:spLocks noChangeArrowheads="1"/>
          </p:cNvSpPr>
          <p:nvPr/>
        </p:nvSpPr>
        <p:spPr bwMode="auto">
          <a:xfrm>
            <a:off x="4419600" y="1219200"/>
            <a:ext cx="4321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effectLst>
                <a:outerShdw blurRad="38100" dist="38100" dir="2700000" algn="tl">
                  <a:srgbClr val="000000"/>
                </a:outerShdw>
              </a:effectLst>
              <a:latin typeface="Garamond" pitchFamily="18" charset="0"/>
            </a:endParaRPr>
          </a:p>
        </p:txBody>
      </p:sp>
      <p:sp>
        <p:nvSpPr>
          <p:cNvPr id="37893" name="Text Box 5"/>
          <p:cNvSpPr txBox="1">
            <a:spLocks noChangeArrowheads="1"/>
          </p:cNvSpPr>
          <p:nvPr/>
        </p:nvSpPr>
        <p:spPr bwMode="auto">
          <a:xfrm>
            <a:off x="4495800" y="1295400"/>
            <a:ext cx="46482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i="1">
                <a:effectLst>
                  <a:outerShdw blurRad="38100" dist="38100" dir="2700000" algn="tl">
                    <a:srgbClr val="000000"/>
                  </a:outerShdw>
                </a:effectLst>
                <a:latin typeface="Georgia" pitchFamily="18" charset="0"/>
              </a:rPr>
              <a:t>The reaction of a rocket is an application of the third law of motion. Various fuels are burned in the engine, producing hot gases. </a:t>
            </a:r>
          </a:p>
          <a:p>
            <a:pPr>
              <a:spcBef>
                <a:spcPct val="50000"/>
              </a:spcBef>
            </a:pPr>
            <a:r>
              <a:rPr lang="en-US" altLang="en-US" sz="2400" b="1" i="1">
                <a:effectLst>
                  <a:outerShdw blurRad="38100" dist="38100" dir="2700000" algn="tl">
                    <a:srgbClr val="000000"/>
                  </a:outerShdw>
                </a:effectLst>
                <a:latin typeface="Georgia" pitchFamily="18" charset="0"/>
              </a:rPr>
              <a:t>The hot gases push against the inside tube of the rocket and escape out the bottom of the tube. As the gases move downward, the rocket moves in the opposite direction.</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914400"/>
            <a:ext cx="8229600" cy="1155700"/>
          </a:xfrm>
        </p:spPr>
        <p:txBody>
          <a:bodyPr/>
          <a:lstStyle/>
          <a:p>
            <a:r>
              <a:rPr lang="en-US" altLang="en-US" sz="4000">
                <a:solidFill>
                  <a:srgbClr val="000000"/>
                </a:solidFill>
                <a:effectLst>
                  <a:outerShdw blurRad="38100" dist="38100" dir="2700000" algn="tl">
                    <a:srgbClr val="FFFFFF"/>
                  </a:outerShdw>
                </a:effectLst>
                <a:latin typeface="Georgia" pitchFamily="18" charset="0"/>
              </a:rPr>
              <a:t>1</a:t>
            </a:r>
            <a:r>
              <a:rPr lang="en-US" altLang="en-US" sz="4000" baseline="30000">
                <a:solidFill>
                  <a:srgbClr val="000000"/>
                </a:solidFill>
                <a:effectLst>
                  <a:outerShdw blurRad="38100" dist="38100" dir="2700000" algn="tl">
                    <a:srgbClr val="FFFFFF"/>
                  </a:outerShdw>
                </a:effectLst>
                <a:latin typeface="Georgia" pitchFamily="18" charset="0"/>
              </a:rPr>
              <a:t>st</a:t>
            </a:r>
            <a:r>
              <a:rPr lang="en-US" altLang="en-US" sz="4000">
                <a:solidFill>
                  <a:srgbClr val="000000"/>
                </a:solidFill>
                <a:effectLst>
                  <a:outerShdw blurRad="38100" dist="38100" dir="2700000" algn="tl">
                    <a:srgbClr val="FFFFFF"/>
                  </a:outerShdw>
                </a:effectLst>
                <a:latin typeface="Georgia" pitchFamily="18" charset="0"/>
              </a:rPr>
              <a:t> Law of Motion</a:t>
            </a:r>
            <a:br>
              <a:rPr lang="en-US" altLang="en-US" sz="4000">
                <a:solidFill>
                  <a:srgbClr val="000000"/>
                </a:solidFill>
                <a:effectLst>
                  <a:outerShdw blurRad="38100" dist="38100" dir="2700000" algn="tl">
                    <a:srgbClr val="FFFFFF"/>
                  </a:outerShdw>
                </a:effectLst>
                <a:latin typeface="Georgia" pitchFamily="18" charset="0"/>
              </a:rPr>
            </a:br>
            <a:r>
              <a:rPr lang="en-US" altLang="en-US" sz="4000">
                <a:solidFill>
                  <a:srgbClr val="000000"/>
                </a:solidFill>
                <a:effectLst>
                  <a:outerShdw blurRad="38100" dist="38100" dir="2700000" algn="tl">
                    <a:srgbClr val="FFFFFF"/>
                  </a:outerShdw>
                </a:effectLst>
                <a:latin typeface="Georgia" pitchFamily="18" charset="0"/>
              </a:rPr>
              <a:t> (Law of Inertia)</a:t>
            </a:r>
            <a:br>
              <a:rPr lang="en-US" altLang="en-US" sz="4000">
                <a:solidFill>
                  <a:srgbClr val="000000"/>
                </a:solidFill>
                <a:effectLst>
                  <a:outerShdw blurRad="38100" dist="38100" dir="2700000" algn="tl">
                    <a:srgbClr val="FFFFFF"/>
                  </a:outerShdw>
                </a:effectLst>
                <a:latin typeface="Georgia" pitchFamily="18" charset="0"/>
              </a:rPr>
            </a:br>
            <a:endParaRPr lang="en-US" altLang="en-US" sz="4000">
              <a:solidFill>
                <a:srgbClr val="000000"/>
              </a:solidFill>
              <a:effectLst>
                <a:outerShdw blurRad="38100" dist="38100" dir="2700000" algn="tl">
                  <a:srgbClr val="FFFFFF"/>
                </a:outerShdw>
              </a:effectLst>
              <a:latin typeface="Georgia" pitchFamily="18" charset="0"/>
            </a:endParaRPr>
          </a:p>
        </p:txBody>
      </p:sp>
      <p:sp>
        <p:nvSpPr>
          <p:cNvPr id="76803" name="Rectangle 3"/>
          <p:cNvSpPr>
            <a:spLocks noGrp="1" noChangeArrowheads="1"/>
          </p:cNvSpPr>
          <p:nvPr>
            <p:ph type="body" sz="half" idx="1"/>
          </p:nvPr>
        </p:nvSpPr>
        <p:spPr>
          <a:xfrm>
            <a:off x="457200" y="2514600"/>
            <a:ext cx="8153400" cy="4114800"/>
          </a:xfrm>
        </p:spPr>
        <p:txBody>
          <a:bodyPr/>
          <a:lstStyle/>
          <a:p>
            <a:pPr>
              <a:buFont typeface="Wingdings" pitchFamily="2" charset="2"/>
              <a:buNone/>
            </a:pPr>
            <a:r>
              <a:rPr lang="en-US" altLang="en-US">
                <a:latin typeface="Georgia" pitchFamily="18" charset="0"/>
              </a:rPr>
              <a:t>	</a:t>
            </a:r>
            <a:r>
              <a:rPr lang="en-US" altLang="en-US" sz="4400" i="1">
                <a:solidFill>
                  <a:srgbClr val="EAF862"/>
                </a:solidFill>
                <a:latin typeface="Georgia" pitchFamily="18" charset="0"/>
              </a:rPr>
              <a:t>An object at rest will stay at rest, and an object in motion will stay in motion at constant velocity, unless acted upon by an unbalanced force.</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r>
              <a:rPr lang="en-US" altLang="en-US"/>
              <a:t>1</a:t>
            </a:r>
            <a:r>
              <a:rPr lang="en-US" altLang="en-US" baseline="30000"/>
              <a:t>st</a:t>
            </a:r>
            <a:r>
              <a:rPr lang="en-US" altLang="en-US"/>
              <a:t> Law</a:t>
            </a:r>
          </a:p>
        </p:txBody>
      </p:sp>
      <p:sp>
        <p:nvSpPr>
          <p:cNvPr id="40962" name="Rectangle 2"/>
          <p:cNvSpPr>
            <a:spLocks noGrp="1" noChangeArrowheads="1"/>
          </p:cNvSpPr>
          <p:nvPr>
            <p:ph type="body" sz="half" idx="1"/>
          </p:nvPr>
        </p:nvSpPr>
        <p:spPr>
          <a:xfrm>
            <a:off x="304800" y="1447800"/>
            <a:ext cx="4038600" cy="4530725"/>
          </a:xfrm>
        </p:spPr>
        <p:txBody>
          <a:bodyPr/>
          <a:lstStyle/>
          <a:p>
            <a:r>
              <a:rPr lang="en-US" altLang="en-US" sz="4000" i="1">
                <a:solidFill>
                  <a:srgbClr val="EAF862"/>
                </a:solidFill>
                <a:latin typeface="Georgia" pitchFamily="18" charset="0"/>
              </a:rPr>
              <a:t>Inertia is the  tendency of an object to resist changes in its velocity: whether in motion or motionless.</a:t>
            </a:r>
          </a:p>
        </p:txBody>
      </p:sp>
      <p:pic>
        <p:nvPicPr>
          <p:cNvPr id="40969" name="j0202044.jpg">
            <a:hlinkClick r:id="" action="ppaction://media"/>
          </p:cNvPr>
          <p:cNvPicPr>
            <a:picLocks noGrp="1" noChangeAspect="1" noChangeArrowheads="1"/>
          </p:cNvPicPr>
          <p:nvPr>
            <p:ph sz="half" idx="2"/>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4191000" y="1676400"/>
            <a:ext cx="4722813" cy="3155950"/>
          </a:xfrm>
        </p:spPr>
      </p:pic>
      <p:sp>
        <p:nvSpPr>
          <p:cNvPr id="40970" name="Text Box 10"/>
          <p:cNvSpPr txBox="1">
            <a:spLocks noChangeArrowheads="1"/>
          </p:cNvSpPr>
          <p:nvPr/>
        </p:nvSpPr>
        <p:spPr bwMode="auto">
          <a:xfrm>
            <a:off x="4267200" y="525780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These pumpkins will not move unless acted on by an unbalanced force.</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096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0969"/>
                </p:tgtEl>
              </p:cMediaNode>
            </p:video>
            <p:seq concurrent="1" nextAc="seek">
              <p:cTn id="8" restart="whenNotActive" fill="hold" evtFilter="cancelBubble" nodeType="interactiveSeq">
                <p:stCondLst>
                  <p:cond evt="onClick" delay="0">
                    <p:tgtEl>
                      <p:spTgt spid="4096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0969"/>
                                        </p:tgtEl>
                                      </p:cBhvr>
                                    </p:cmd>
                                  </p:childTnLst>
                                </p:cTn>
                              </p:par>
                            </p:childTnLst>
                          </p:cTn>
                        </p:par>
                      </p:childTnLst>
                    </p:cTn>
                  </p:par>
                </p:childTnLst>
              </p:cTn>
              <p:nextCondLst>
                <p:cond evt="onClick" delay="0">
                  <p:tgtEl>
                    <p:spTgt spid="4096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1</a:t>
            </a:r>
            <a:r>
              <a:rPr lang="en-US" altLang="en-US" baseline="30000"/>
              <a:t>st</a:t>
            </a:r>
            <a:r>
              <a:rPr lang="en-US" altLang="en-US"/>
              <a:t> Law </a:t>
            </a:r>
          </a:p>
        </p:txBody>
      </p:sp>
      <p:pic>
        <p:nvPicPr>
          <p:cNvPr id="26627" name="Picture 3" descr="j0336838"/>
          <p:cNvPicPr>
            <a:picLocks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95800" y="1600200"/>
            <a:ext cx="3886200" cy="3752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Rectangle 4"/>
          <p:cNvSpPr>
            <a:spLocks noGrp="1" noChangeArrowheads="1"/>
          </p:cNvSpPr>
          <p:nvPr>
            <p:ph type="body" sz="half" idx="2"/>
          </p:nvPr>
        </p:nvSpPr>
        <p:spPr>
          <a:xfrm>
            <a:off x="228600" y="1447800"/>
            <a:ext cx="4038600" cy="4525963"/>
          </a:xfrm>
        </p:spPr>
        <p:txBody>
          <a:bodyPr/>
          <a:lstStyle/>
          <a:p>
            <a:pPr>
              <a:lnSpc>
                <a:spcPct val="90000"/>
              </a:lnSpc>
            </a:pPr>
            <a:r>
              <a:rPr lang="en-US" altLang="en-US" sz="4000"/>
              <a:t>Once airborne, unless acted on by an unbalanced force (gravity and air – fluid friction), it would never stop! </a:t>
            </a:r>
          </a:p>
        </p:txBody>
      </p:sp>
    </p:spTree>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1</a:t>
            </a:r>
            <a:r>
              <a:rPr lang="en-US" altLang="en-US" baseline="30000"/>
              <a:t>st</a:t>
            </a:r>
            <a:r>
              <a:rPr lang="en-US" altLang="en-US"/>
              <a:t> Law </a:t>
            </a:r>
          </a:p>
        </p:txBody>
      </p:sp>
      <p:pic>
        <p:nvPicPr>
          <p:cNvPr id="25603" name="Picture 3" descr="j0336838"/>
          <p:cNvPicPr>
            <a:picLocks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828800"/>
            <a:ext cx="3886200" cy="3751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Rectangle 4"/>
          <p:cNvSpPr>
            <a:spLocks noGrp="1" noChangeArrowheads="1"/>
          </p:cNvSpPr>
          <p:nvPr>
            <p:ph type="body" sz="half" idx="2"/>
          </p:nvPr>
        </p:nvSpPr>
        <p:spPr/>
        <p:txBody>
          <a:bodyPr/>
          <a:lstStyle/>
          <a:p>
            <a:r>
              <a:rPr lang="en-US" altLang="en-US" sz="4000"/>
              <a:t>Unless acted upon by an unbalanced force, this golf ball would sit on the tee forever. </a:t>
            </a:r>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endParaRPr lang="en-US" altLang="en-US"/>
          </a:p>
        </p:txBody>
      </p:sp>
      <p:sp>
        <p:nvSpPr>
          <p:cNvPr id="81923" name="Rectangle 3"/>
          <p:cNvSpPr>
            <a:spLocks noGrp="1" noChangeArrowheads="1"/>
          </p:cNvSpPr>
          <p:nvPr>
            <p:ph type="body" idx="1"/>
          </p:nvPr>
        </p:nvSpPr>
        <p:spPr/>
        <p:txBody>
          <a:bodyPr/>
          <a:lstStyle/>
          <a:p>
            <a:pPr>
              <a:buFont typeface="Wingdings" pitchFamily="2" charset="2"/>
              <a:buNone/>
            </a:pPr>
            <a:r>
              <a:rPr lang="en-US" altLang="en-US"/>
              <a:t>		</a:t>
            </a:r>
            <a:r>
              <a:rPr lang="en-US" altLang="en-US" sz="4400">
                <a:solidFill>
                  <a:srgbClr val="EAF862"/>
                </a:solidFill>
              </a:rPr>
              <a:t>Why then, do we observe every day objects in motion slowing down and becoming motionless seemingly without an outside force?</a:t>
            </a:r>
          </a:p>
          <a:p>
            <a:pPr lvl="1" algn="ctr">
              <a:buFont typeface="Wingdings" pitchFamily="2" charset="2"/>
              <a:buNone/>
            </a:pPr>
            <a:r>
              <a:rPr lang="en-US" altLang="en-US">
                <a:solidFill>
                  <a:srgbClr val="EAF862"/>
                </a:solidFill>
              </a:rPr>
              <a:t>	</a:t>
            </a:r>
            <a:r>
              <a:rPr lang="en-US" altLang="en-US" sz="3200" i="1" u="sng">
                <a:solidFill>
                  <a:srgbClr val="EAF862"/>
                </a:solidFill>
              </a:rPr>
              <a:t>It’s a force we sometimes cannot see – friction.</a:t>
            </a:r>
          </a:p>
        </p:txBody>
      </p:sp>
    </p:spTree>
  </p:cSld>
  <p:clrMapOvr>
    <a:masterClrMapping/>
  </p:clrMapOvr>
  <p:transition spd="slow">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en-US" altLang="en-US"/>
          </a:p>
        </p:txBody>
      </p:sp>
      <p:sp>
        <p:nvSpPr>
          <p:cNvPr id="82947" name="Rectangle 3"/>
          <p:cNvSpPr>
            <a:spLocks noGrp="1" noChangeArrowheads="1"/>
          </p:cNvSpPr>
          <p:nvPr>
            <p:ph type="body" idx="1"/>
          </p:nvPr>
        </p:nvSpPr>
        <p:spPr/>
        <p:txBody>
          <a:bodyPr/>
          <a:lstStyle/>
          <a:p>
            <a:pPr>
              <a:buFont typeface="Wingdings" pitchFamily="2" charset="2"/>
              <a:buNone/>
            </a:pPr>
            <a:r>
              <a:rPr lang="en-US" altLang="en-US"/>
              <a:t>		</a:t>
            </a:r>
            <a:r>
              <a:rPr lang="en-US" altLang="en-US" sz="4400" i="1"/>
              <a:t>Objects on earth, unlike the frictionless space the moon travels through, are under the influence of friction.</a:t>
            </a:r>
          </a:p>
        </p:txBody>
      </p:sp>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600</TotalTime>
  <Words>930</Words>
  <Application>Microsoft Office PowerPoint</Application>
  <PresentationFormat>On-screen Show (4:3)</PresentationFormat>
  <Paragraphs>104</Paragraphs>
  <Slides>33</Slides>
  <Notes>0</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Times New Roman</vt:lpstr>
      <vt:lpstr>Wingdings</vt:lpstr>
      <vt:lpstr>Georgia</vt:lpstr>
      <vt:lpstr>Garamond</vt:lpstr>
      <vt:lpstr>Maple</vt:lpstr>
      <vt:lpstr>Default Design</vt:lpstr>
      <vt:lpstr>Newton’s  Laws of Motion</vt:lpstr>
      <vt:lpstr>PowerPoint Presentation</vt:lpstr>
      <vt:lpstr>Newton’s Laws of Motion</vt:lpstr>
      <vt:lpstr>1st Law of Motion  (Law of Inertia) </vt:lpstr>
      <vt:lpstr>1st Law</vt:lpstr>
      <vt:lpstr>1st Law </vt:lpstr>
      <vt:lpstr>1st Law </vt:lpstr>
      <vt:lpstr>PowerPoint Presentation</vt:lpstr>
      <vt:lpstr>PowerPoint Presentation</vt:lpstr>
      <vt:lpstr>PowerPoint Presentation</vt:lpstr>
      <vt:lpstr>PowerPoint Presentation</vt:lpstr>
      <vt:lpstr>PowerPoint Presentation</vt:lpstr>
      <vt:lpstr>Newtons’s 1st Law and You</vt:lpstr>
      <vt:lpstr>2nd Law</vt:lpstr>
      <vt:lpstr>2nd Law</vt:lpstr>
      <vt:lpstr>2nd Law</vt:lpstr>
      <vt:lpstr>2nd Law (F = m x a)</vt:lpstr>
      <vt:lpstr>PowerPoint Presentation</vt:lpstr>
      <vt:lpstr>Newton’s 2nd Law proves that different masses accelerate to the earth at the same rate, but with different forces.</vt:lpstr>
      <vt:lpstr>PowerPoint Presentation</vt:lpstr>
      <vt:lpstr>Check Your Understanding</vt:lpstr>
      <vt:lpstr>Check Your Understanding</vt:lpstr>
      <vt:lpstr>PowerPoint Presentation</vt:lpstr>
      <vt:lpstr>3rd Law</vt:lpstr>
      <vt:lpstr>3rd Law</vt:lpstr>
      <vt:lpstr>3rd Law</vt:lpstr>
      <vt:lpstr>Newton’s 3rd Law in Nature</vt:lpstr>
      <vt:lpstr>3rd Law</vt:lpstr>
      <vt:lpstr>PowerPoint Presentation</vt:lpstr>
      <vt:lpstr>PowerPoint Presentation</vt:lpstr>
      <vt:lpstr>Other examples of Newton’s Third Law</vt:lpstr>
      <vt:lpstr>3rd Law</vt:lpstr>
      <vt:lpstr>3rd Law</vt:lpstr>
    </vt:vector>
  </TitlesOfParts>
  <Company>WJCC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Newton’s  Laws of Motion</dc:title>
  <dc:creator>lewisv</dc:creator>
  <cp:lastModifiedBy>Dave Edinger</cp:lastModifiedBy>
  <cp:revision>20</cp:revision>
  <dcterms:created xsi:type="dcterms:W3CDTF">2004-10-16T16:50:21Z</dcterms:created>
  <dcterms:modified xsi:type="dcterms:W3CDTF">2014-01-22T19:45:40Z</dcterms:modified>
</cp:coreProperties>
</file>