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6" r:id="rId1"/>
  </p:sldMasterIdLst>
  <p:notesMasterIdLst>
    <p:notesMasterId r:id="rId33"/>
  </p:notesMasterIdLst>
  <p:handoutMasterIdLst>
    <p:handoutMasterId r:id="rId34"/>
  </p:handoutMasterIdLst>
  <p:sldIdLst>
    <p:sldId id="256" r:id="rId2"/>
    <p:sldId id="292" r:id="rId3"/>
    <p:sldId id="291" r:id="rId4"/>
    <p:sldId id="299" r:id="rId5"/>
    <p:sldId id="257" r:id="rId6"/>
    <p:sldId id="258" r:id="rId7"/>
    <p:sldId id="259" r:id="rId8"/>
    <p:sldId id="260" r:id="rId9"/>
    <p:sldId id="262" r:id="rId10"/>
    <p:sldId id="263" r:id="rId11"/>
    <p:sldId id="265" r:id="rId12"/>
    <p:sldId id="300" r:id="rId13"/>
    <p:sldId id="267" r:id="rId14"/>
    <p:sldId id="268" r:id="rId15"/>
    <p:sldId id="269" r:id="rId16"/>
    <p:sldId id="270" r:id="rId17"/>
    <p:sldId id="293" r:id="rId18"/>
    <p:sldId id="278" r:id="rId19"/>
    <p:sldId id="294" r:id="rId20"/>
    <p:sldId id="279" r:id="rId21"/>
    <p:sldId id="281" r:id="rId22"/>
    <p:sldId id="282" r:id="rId23"/>
    <p:sldId id="283" r:id="rId24"/>
    <p:sldId id="288" r:id="rId25"/>
    <p:sldId id="296" r:id="rId26"/>
    <p:sldId id="295" r:id="rId27"/>
    <p:sldId id="297" r:id="rId28"/>
    <p:sldId id="286" r:id="rId29"/>
    <p:sldId id="287" r:id="rId30"/>
    <p:sldId id="298" r:id="rId31"/>
    <p:sldId id="290" r:id="rId32"/>
  </p:sldIdLst>
  <p:sldSz cx="9144000" cy="6858000" type="screen4x3"/>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Rg st="1" end="35"/>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45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5" d="100"/>
          <a:sy n="85" d="100"/>
        </p:scale>
        <p:origin x="-82" y="-58"/>
      </p:cViewPr>
      <p:guideLst>
        <p:guide orient="horz" pos="2160"/>
        <p:guide pos="2880"/>
      </p:guideLst>
    </p:cSldViewPr>
  </p:slideViewPr>
  <p:notesTextViewPr>
    <p:cViewPr>
      <p:scale>
        <a:sx n="1" d="1"/>
        <a:sy n="1" d="1"/>
      </p:scale>
      <p:origin x="0" y="0"/>
    </p:cViewPr>
  </p:notesTextViewPr>
  <p:sorterViewPr>
    <p:cViewPr>
      <p:scale>
        <a:sx n="66" d="100"/>
        <a:sy n="66" d="100"/>
      </p:scale>
      <p:origin x="0" y="88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6543675" y="8896350"/>
            <a:ext cx="395288"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34" tIns="45259" rIns="92134" bIns="45259"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fld id="{C5DDCBA0-A69D-4FBD-9603-A7042A1F3359}" type="slidenum">
              <a:rPr lang="en-US" altLang="en-US" sz="1400"/>
              <a:pPr algn="r"/>
              <a:t>‹#›</a:t>
            </a:fld>
            <a:endParaRPr lang="en-US" altLang="en-US" sz="1400"/>
          </a:p>
        </p:txBody>
      </p:sp>
    </p:spTree>
    <p:extLst>
      <p:ext uri="{BB962C8B-B14F-4D97-AF65-F5344CB8AC3E}">
        <p14:creationId xmlns:p14="http://schemas.microsoft.com/office/powerpoint/2010/main" val="39785963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ChangeArrowheads="1" noTextEdit="1"/>
          </p:cNvSpPr>
          <p:nvPr>
            <p:ph type="sldImg" idx="2"/>
          </p:nvPr>
        </p:nvSpPr>
        <p:spPr bwMode="auto">
          <a:xfrm>
            <a:off x="1192213" y="706438"/>
            <a:ext cx="4625975" cy="346868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1" name="Rectangle 3"/>
          <p:cNvSpPr>
            <a:spLocks noGrp="1" noChangeArrowheads="1"/>
          </p:cNvSpPr>
          <p:nvPr>
            <p:ph type="body" sz="quarter" idx="3"/>
          </p:nvPr>
        </p:nvSpPr>
        <p:spPr bwMode="auto">
          <a:xfrm>
            <a:off x="935038" y="4416425"/>
            <a:ext cx="5140325"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34" tIns="45259" rIns="92134" bIns="45259"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4820" name="Rectangle 4"/>
          <p:cNvSpPr>
            <a:spLocks noChangeArrowheads="1"/>
          </p:cNvSpPr>
          <p:nvPr/>
        </p:nvSpPr>
        <p:spPr bwMode="auto">
          <a:xfrm>
            <a:off x="6543675" y="8896350"/>
            <a:ext cx="395288"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34" tIns="45259" rIns="92134" bIns="45259"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fld id="{8D595168-E776-4973-A5D6-1AB1A24B5DED}" type="slidenum">
              <a:rPr lang="en-US" altLang="en-US" sz="1400"/>
              <a:pPr algn="r"/>
              <a:t>‹#›</a:t>
            </a:fld>
            <a:endParaRPr lang="en-US" altLang="en-US" sz="1400"/>
          </a:p>
        </p:txBody>
      </p:sp>
    </p:spTree>
    <p:extLst>
      <p:ext uri="{BB962C8B-B14F-4D97-AF65-F5344CB8AC3E}">
        <p14:creationId xmlns:p14="http://schemas.microsoft.com/office/powerpoint/2010/main" val="8617955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3F9CE9AC-68B9-473A-B8FC-634C5FBC1DA4}" type="datetime1">
              <a:rPr lang="en-US"/>
              <a:pPr>
                <a:defRPr/>
              </a:pPr>
              <a:t>1/20/2015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B3CC75-B81F-422E-A37E-46BF1719C3C2}" type="slidenum">
              <a:rPr lang="en-US"/>
              <a:pPr>
                <a:defRPr/>
              </a:pPr>
              <a:t>‹#›</a:t>
            </a:fld>
            <a:endParaRPr lang="en-US" dirty="0"/>
          </a:p>
        </p:txBody>
      </p:sp>
    </p:spTree>
    <p:extLst>
      <p:ext uri="{BB962C8B-B14F-4D97-AF65-F5344CB8AC3E}">
        <p14:creationId xmlns:p14="http://schemas.microsoft.com/office/powerpoint/2010/main" val="1680949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7064AD0-26F5-4921-BAF6-0846F11EE89A}" type="datetime1">
              <a:rPr lang="en-US"/>
              <a:pPr>
                <a:defRPr/>
              </a:pPr>
              <a:t>1/20/2015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81FEE5-F709-4C58-8709-12016453EB33}" type="slidenum">
              <a:rPr lang="en-US"/>
              <a:pPr>
                <a:defRPr/>
              </a:pPr>
              <a:t>‹#›</a:t>
            </a:fld>
            <a:endParaRPr lang="en-US" dirty="0"/>
          </a:p>
        </p:txBody>
      </p:sp>
    </p:spTree>
    <p:extLst>
      <p:ext uri="{BB962C8B-B14F-4D97-AF65-F5344CB8AC3E}">
        <p14:creationId xmlns:p14="http://schemas.microsoft.com/office/powerpoint/2010/main" val="855470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DE977DC-3EF0-4BE7-8642-6D46F3C1FF9F}" type="datetime1">
              <a:rPr lang="en-US"/>
              <a:pPr>
                <a:defRPr/>
              </a:pPr>
              <a:t>1/20/2015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AA751F-9CCF-4229-8740-8C78D3B39B7B}" type="slidenum">
              <a:rPr lang="en-US"/>
              <a:pPr>
                <a:defRPr/>
              </a:pPr>
              <a:t>‹#›</a:t>
            </a:fld>
            <a:endParaRPr lang="en-US" dirty="0"/>
          </a:p>
        </p:txBody>
      </p:sp>
    </p:spTree>
    <p:extLst>
      <p:ext uri="{BB962C8B-B14F-4D97-AF65-F5344CB8AC3E}">
        <p14:creationId xmlns:p14="http://schemas.microsoft.com/office/powerpoint/2010/main" val="2771793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lvl1pPr>
              <a:defRPr/>
            </a:lvl1pPr>
          </a:lstStyle>
          <a:p>
            <a:pPr>
              <a:defRPr/>
            </a:pPr>
            <a:fld id="{69A0272B-AE4C-4AD2-89D5-871AE648F922}" type="datetime1">
              <a:rPr lang="en-US"/>
              <a:pPr>
                <a:defRPr/>
              </a:pPr>
              <a:t>1/20/2015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59D6B8-BF4D-40EF-B073-50BC4FBB1495}" type="slidenum">
              <a:rPr lang="en-US"/>
              <a:pPr>
                <a:defRPr/>
              </a:pPr>
              <a:t>‹#›</a:t>
            </a:fld>
            <a:endParaRPr lang="en-US" dirty="0"/>
          </a:p>
        </p:txBody>
      </p:sp>
    </p:spTree>
    <p:extLst>
      <p:ext uri="{BB962C8B-B14F-4D97-AF65-F5344CB8AC3E}">
        <p14:creationId xmlns:p14="http://schemas.microsoft.com/office/powerpoint/2010/main" val="1125149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p:txBody>
          <a:bodyPr/>
          <a:lstStyle>
            <a:lvl1pPr>
              <a:defRPr/>
            </a:lvl1pPr>
          </a:lstStyle>
          <a:p>
            <a:pPr>
              <a:defRPr/>
            </a:pPr>
            <a:fld id="{6A47D4DE-7C06-4FDB-8C76-76E00490F3AF}" type="datetime1">
              <a:rPr lang="en-US"/>
              <a:pPr>
                <a:defRPr/>
              </a:pPr>
              <a:t>1/20/2015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9773155-6819-483D-B346-A664DFBB6BD9}" type="slidenum">
              <a:rPr lang="en-US"/>
              <a:pPr>
                <a:defRPr/>
              </a:pPr>
              <a:t>‹#›</a:t>
            </a:fld>
            <a:endParaRPr lang="en-US"/>
          </a:p>
        </p:txBody>
      </p:sp>
    </p:spTree>
    <p:extLst>
      <p:ext uri="{BB962C8B-B14F-4D97-AF65-F5344CB8AC3E}">
        <p14:creationId xmlns:p14="http://schemas.microsoft.com/office/powerpoint/2010/main" val="2846738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p:txBody>
          <a:bodyPr/>
          <a:lstStyle>
            <a:lvl1pPr>
              <a:defRPr/>
            </a:lvl1pPr>
          </a:lstStyle>
          <a:p>
            <a:pPr>
              <a:defRPr/>
            </a:pPr>
            <a:fld id="{5E84C756-05A2-4979-911B-58A4E5EA1BFB}" type="datetime1">
              <a:rPr lang="en-US"/>
              <a:pPr>
                <a:defRPr/>
              </a:pPr>
              <a:t>1/20/2015</a:t>
            </a:fld>
            <a:endParaRPr lang="en-US" dirty="0"/>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B052E540-20B0-480B-AC67-6C15BBE3D5E0}" type="slidenum">
              <a:rPr lang="en-US"/>
              <a:pPr>
                <a:defRPr/>
              </a:pPr>
              <a:t>‹#›</a:t>
            </a:fld>
            <a:endParaRPr lang="en-US" dirty="0"/>
          </a:p>
        </p:txBody>
      </p:sp>
    </p:spTree>
    <p:extLst>
      <p:ext uri="{BB962C8B-B14F-4D97-AF65-F5344CB8AC3E}">
        <p14:creationId xmlns:p14="http://schemas.microsoft.com/office/powerpoint/2010/main" val="3501260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5"/>
          </p:nvPr>
        </p:nvSpPr>
        <p:spPr/>
        <p:txBody>
          <a:bodyPr/>
          <a:lstStyle>
            <a:lvl1pPr>
              <a:defRPr/>
            </a:lvl1pPr>
          </a:lstStyle>
          <a:p>
            <a:pPr>
              <a:defRPr/>
            </a:pPr>
            <a:fld id="{6F03BAC4-6DA6-403F-B8C2-3D7EA2C41AE5}" type="datetime1">
              <a:rPr lang="en-US"/>
              <a:pPr>
                <a:defRPr/>
              </a:pPr>
              <a:t>1/20/2015</a:t>
            </a:fld>
            <a:endParaRPr lang="en-US" dirty="0"/>
          </a:p>
        </p:txBody>
      </p:sp>
      <p:sp>
        <p:nvSpPr>
          <p:cNvPr id="8" name="Footer Placeholder 4"/>
          <p:cNvSpPr>
            <a:spLocks noGrp="1"/>
          </p:cNvSpPr>
          <p:nvPr>
            <p:ph type="ftr" sz="quarter" idx="16"/>
          </p:nvPr>
        </p:nvSpPr>
        <p:spPr/>
        <p:txBody>
          <a:bodyPr/>
          <a:lstStyle>
            <a:lvl1pPr>
              <a:defRPr/>
            </a:lvl1pPr>
          </a:lstStyle>
          <a:p>
            <a:pPr>
              <a:defRPr/>
            </a:pPr>
            <a:endParaRPr lang="en-US"/>
          </a:p>
        </p:txBody>
      </p:sp>
      <p:sp>
        <p:nvSpPr>
          <p:cNvPr id="9" name="Slide Number Placeholder 5"/>
          <p:cNvSpPr>
            <a:spLocks noGrp="1"/>
          </p:cNvSpPr>
          <p:nvPr>
            <p:ph type="sldNum" sz="quarter" idx="17"/>
          </p:nvPr>
        </p:nvSpPr>
        <p:spPr/>
        <p:txBody>
          <a:bodyPr/>
          <a:lstStyle>
            <a:lvl1pPr>
              <a:defRPr/>
            </a:lvl1pPr>
          </a:lstStyle>
          <a:p>
            <a:pPr>
              <a:defRPr/>
            </a:pPr>
            <a:fld id="{1EA8F927-E95F-4658-A4D8-31EF3643D084}" type="slidenum">
              <a:rPr lang="en-US"/>
              <a:pPr>
                <a:defRPr/>
              </a:pPr>
              <a:t>‹#›</a:t>
            </a:fld>
            <a:endParaRPr lang="en-US" dirty="0"/>
          </a:p>
        </p:txBody>
      </p:sp>
    </p:spTree>
    <p:extLst>
      <p:ext uri="{BB962C8B-B14F-4D97-AF65-F5344CB8AC3E}">
        <p14:creationId xmlns:p14="http://schemas.microsoft.com/office/powerpoint/2010/main" val="262412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2701262A-5254-4F4C-8848-64C4A7965D93}" type="datetime1">
              <a:rPr lang="en-US"/>
              <a:pPr>
                <a:defRPr/>
              </a:pPr>
              <a:t>1/20/2015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A5B9CA6-F133-45F9-A4EB-C753EABE33FB}" type="slidenum">
              <a:rPr lang="en-US"/>
              <a:pPr>
                <a:defRPr/>
              </a:pPr>
              <a:t>‹#›</a:t>
            </a:fld>
            <a:endParaRPr lang="en-US" dirty="0"/>
          </a:p>
        </p:txBody>
      </p:sp>
    </p:spTree>
    <p:extLst>
      <p:ext uri="{BB962C8B-B14F-4D97-AF65-F5344CB8AC3E}">
        <p14:creationId xmlns:p14="http://schemas.microsoft.com/office/powerpoint/2010/main" val="971430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E464385-D022-4F93-A2D1-79B4C3E3D5A8}" type="datetime1">
              <a:rPr lang="en-US"/>
              <a:pPr>
                <a:defRPr/>
              </a:pPr>
              <a:t>1/20/2015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2EEFFEC-55C9-426E-A051-19EA5D60131A}" type="slidenum">
              <a:rPr lang="en-US"/>
              <a:pPr>
                <a:defRPr/>
              </a:pPr>
              <a:t>‹#›</a:t>
            </a:fld>
            <a:endParaRPr lang="en-US" dirty="0"/>
          </a:p>
        </p:txBody>
      </p:sp>
    </p:spTree>
    <p:extLst>
      <p:ext uri="{BB962C8B-B14F-4D97-AF65-F5344CB8AC3E}">
        <p14:creationId xmlns:p14="http://schemas.microsoft.com/office/powerpoint/2010/main" val="3242663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7260066-5E71-4EAD-B661-4B12B28AC6F1}" type="datetime1">
              <a:rPr lang="en-US"/>
              <a:pPr>
                <a:defRPr/>
              </a:pPr>
              <a:t>1/20/2015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8128E5D-FAD2-477F-B2A4-1A3B535069C7}" type="slidenum">
              <a:rPr lang="en-US"/>
              <a:pPr>
                <a:defRPr/>
              </a:pPr>
              <a:t>‹#›</a:t>
            </a:fld>
            <a:endParaRPr lang="en-US" dirty="0"/>
          </a:p>
        </p:txBody>
      </p:sp>
    </p:spTree>
    <p:extLst>
      <p:ext uri="{BB962C8B-B14F-4D97-AF65-F5344CB8AC3E}">
        <p14:creationId xmlns:p14="http://schemas.microsoft.com/office/powerpoint/2010/main" val="2779754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4522366-5EB2-4645-ACAF-C2F4B7D10B9D}" type="datetime1">
              <a:rPr lang="en-US"/>
              <a:pPr>
                <a:defRPr/>
              </a:pPr>
              <a:t>1/20/2015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2C8E62-F1BC-4498-8B37-EDD17387567B}" type="slidenum">
              <a:rPr lang="en-US"/>
              <a:pPr>
                <a:defRPr/>
              </a:pPr>
              <a:t>‹#›</a:t>
            </a:fld>
            <a:endParaRPr lang="en-US" dirty="0"/>
          </a:p>
        </p:txBody>
      </p:sp>
    </p:spTree>
    <p:extLst>
      <p:ext uri="{BB962C8B-B14F-4D97-AF65-F5344CB8AC3E}">
        <p14:creationId xmlns:p14="http://schemas.microsoft.com/office/powerpoint/2010/main" val="1177293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a:defRPr sz="1200" smtClean="0">
                <a:solidFill>
                  <a:schemeClr val="tx1">
                    <a:lumMod val="65000"/>
                    <a:lumOff val="35000"/>
                  </a:schemeClr>
                </a:solidFill>
                <a:latin typeface="Century Gothic" pitchFamily="34" charset="0"/>
              </a:defRPr>
            </a:lvl1pPr>
          </a:lstStyle>
          <a:p>
            <a:pPr>
              <a:defRPr/>
            </a:pPr>
            <a:fld id="{A9FBF531-B905-4D4A-8124-3AF9F04585C8}" type="datetime1">
              <a:rPr lang="en-US"/>
              <a:pPr>
                <a:defRPr/>
              </a:pPr>
              <a:t>1/20/2015</a:t>
            </a:fld>
            <a:endParaRPr lang="en-US" dirty="0"/>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a:defRPr sz="1200" dirty="0">
                <a:solidFill>
                  <a:schemeClr val="tx1">
                    <a:lumMod val="65000"/>
                    <a:lumOff val="35000"/>
                  </a:schemeClr>
                </a:solidFill>
                <a:latin typeface="Century Gothic" pitchFamily="34" charset="0"/>
              </a:defRPr>
            </a:lvl1pPr>
          </a:lstStyle>
          <a:p>
            <a:pPr>
              <a:defRPr/>
            </a:pPr>
            <a:endParaRPr lang="en-US"/>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lIns="27432" tIns="45720" rIns="45720" bIns="45720" rtlCol="0" anchor="ctr"/>
          <a:lstStyle>
            <a:lvl1pPr algn="l">
              <a:defRPr sz="1200" smtClean="0">
                <a:solidFill>
                  <a:schemeClr val="tx1">
                    <a:lumMod val="65000"/>
                    <a:lumOff val="35000"/>
                  </a:schemeClr>
                </a:solidFill>
                <a:latin typeface="Century Gothic" pitchFamily="34" charset="0"/>
              </a:defRPr>
            </a:lvl1pPr>
          </a:lstStyle>
          <a:p>
            <a:pPr>
              <a:defRPr/>
            </a:pPr>
            <a:fld id="{1194252E-1722-450A-A58D-D7B9B6D08219}" type="slidenum">
              <a:rPr lang="en-US"/>
              <a:pPr>
                <a:defRPr/>
              </a:pPr>
              <a:t>‹#›</a:t>
            </a:fld>
            <a:endParaRPr lang="en-US" dirty="0"/>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9"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fontAlgn="base">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fontAlgn="base">
        <a:lnSpc>
          <a:spcPts val="5800"/>
        </a:lnSpc>
        <a:spcBef>
          <a:spcPct val="0"/>
        </a:spcBef>
        <a:spcAft>
          <a:spcPct val="0"/>
        </a:spcAft>
        <a:defRPr sz="5400">
          <a:solidFill>
            <a:schemeClr val="tx2"/>
          </a:solidFill>
          <a:latin typeface="Palatino Linotype" pitchFamily="18" charset="0"/>
        </a:defRPr>
      </a:lvl2pPr>
      <a:lvl3pPr algn="ctr" rtl="0" fontAlgn="base">
        <a:lnSpc>
          <a:spcPts val="5800"/>
        </a:lnSpc>
        <a:spcBef>
          <a:spcPct val="0"/>
        </a:spcBef>
        <a:spcAft>
          <a:spcPct val="0"/>
        </a:spcAft>
        <a:defRPr sz="5400">
          <a:solidFill>
            <a:schemeClr val="tx2"/>
          </a:solidFill>
          <a:latin typeface="Palatino Linotype" pitchFamily="18" charset="0"/>
        </a:defRPr>
      </a:lvl3pPr>
      <a:lvl4pPr algn="ctr" rtl="0" fontAlgn="base">
        <a:lnSpc>
          <a:spcPts val="5800"/>
        </a:lnSpc>
        <a:spcBef>
          <a:spcPct val="0"/>
        </a:spcBef>
        <a:spcAft>
          <a:spcPct val="0"/>
        </a:spcAft>
        <a:defRPr sz="5400">
          <a:solidFill>
            <a:schemeClr val="tx2"/>
          </a:solidFill>
          <a:latin typeface="Palatino Linotype" pitchFamily="18" charset="0"/>
        </a:defRPr>
      </a:lvl4pPr>
      <a:lvl5pPr algn="ctr" rtl="0" fontAlgn="base">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fontAlgn="base">
        <a:spcBef>
          <a:spcPct val="20000"/>
        </a:spcBef>
        <a:spcAft>
          <a:spcPct val="0"/>
        </a:spcAft>
        <a:buFont typeface="Arial" pitchFamily="34" charset="0"/>
        <a:buChar char="•"/>
        <a:defRPr sz="2400" kern="1200">
          <a:solidFill>
            <a:srgbClr val="7F7F7F"/>
          </a:solidFill>
          <a:latin typeface="+mj-lt"/>
          <a:ea typeface="+mn-ea"/>
          <a:cs typeface="+mn-cs"/>
        </a:defRPr>
      </a:lvl1pPr>
      <a:lvl2pPr marL="742950" indent="-285750" algn="l" rtl="0" fontAlgn="base">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fontAlgn="base">
        <a:spcBef>
          <a:spcPct val="20000"/>
        </a:spcBef>
        <a:spcAft>
          <a:spcPct val="0"/>
        </a:spcAft>
        <a:buFont typeface="Arial" pitchFamily="34" charset="0"/>
        <a:buChar char="•"/>
        <a:defRPr sz="1600" kern="1200">
          <a:solidFill>
            <a:srgbClr val="7F7F7F"/>
          </a:solidFill>
          <a:latin typeface="+mj-lt"/>
          <a:ea typeface="+mn-ea"/>
          <a:cs typeface="+mn-cs"/>
        </a:defRPr>
      </a:lvl3pPr>
      <a:lvl4pPr marL="1600200" indent="-228600" algn="l" rtl="0" fontAlgn="base">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fontAlgn="base">
        <a:spcBef>
          <a:spcPct val="20000"/>
        </a:spcBef>
        <a:spcAft>
          <a:spcPct val="0"/>
        </a:spcAft>
        <a:buFont typeface="Arial" pitchFamily="34"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y8mzDvpKzfY" TargetMode="External"/><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en.wikipedia.org/wiki/File:GodfreyKneller-IsaacNewton-1689.jpg"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286000"/>
            <a:ext cx="7772400" cy="1143000"/>
          </a:xfrm>
        </p:spPr>
        <p:txBody>
          <a:bodyPr>
            <a:normAutofit fontScale="90000"/>
          </a:bodyPr>
          <a:lstStyle/>
          <a:p>
            <a:pPr fontAlgn="auto">
              <a:spcAft>
                <a:spcPts val="0"/>
              </a:spcAft>
              <a:defRPr/>
            </a:pPr>
            <a:r>
              <a:rPr lang="en-US" smtClean="0"/>
              <a:t>MOTION AND FORCES</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325" y="3886200"/>
            <a:ext cx="575310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advTm="15000">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15888" y="-304800"/>
            <a:ext cx="8763000" cy="1143000"/>
          </a:xfrm>
        </p:spPr>
        <p:txBody>
          <a:bodyPr/>
          <a:lstStyle/>
          <a:p>
            <a:pPr fontAlgn="auto">
              <a:spcAft>
                <a:spcPts val="0"/>
              </a:spcAft>
              <a:defRPr/>
            </a:pPr>
            <a:r>
              <a:rPr lang="en-US" sz="2800" b="1" dirty="0" smtClean="0">
                <a:solidFill>
                  <a:srgbClr val="FF0000"/>
                </a:solidFill>
              </a:rPr>
              <a:t>ACCELERATION</a:t>
            </a:r>
            <a:r>
              <a:rPr lang="en-US" sz="2800" dirty="0" smtClean="0"/>
              <a:t>:  the rate of change in velocity</a:t>
            </a: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57400"/>
            <a:ext cx="3886200" cy="256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12938"/>
            <a:ext cx="36385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3" name="Rectangle 1"/>
          <p:cNvSpPr>
            <a:spLocks noChangeArrowheads="1"/>
          </p:cNvSpPr>
          <p:nvPr/>
        </p:nvSpPr>
        <p:spPr bwMode="auto">
          <a:xfrm>
            <a:off x="520700" y="1143000"/>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a:solidFill>
                  <a:srgbClr val="C00000"/>
                </a:solidFill>
              </a:rPr>
              <a:t>To find acceleration, divide the change in velocity by the time.</a:t>
            </a:r>
          </a:p>
        </p:txBody>
      </p:sp>
      <p:sp>
        <p:nvSpPr>
          <p:cNvPr id="12294" name="TextBox 2"/>
          <p:cNvSpPr txBox="1">
            <a:spLocks noChangeArrowheads="1"/>
          </p:cNvSpPr>
          <p:nvPr/>
        </p:nvSpPr>
        <p:spPr bwMode="auto">
          <a:xfrm>
            <a:off x="762000" y="5105400"/>
            <a:ext cx="3048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a:t>When you’re increasing speed, it’s called </a:t>
            </a:r>
            <a:r>
              <a:rPr lang="en-US" altLang="en-US">
                <a:solidFill>
                  <a:srgbClr val="FF0000"/>
                </a:solidFill>
              </a:rPr>
              <a:t>acceleration</a:t>
            </a:r>
            <a:r>
              <a:rPr lang="en-US" altLang="en-US"/>
              <a:t>.</a:t>
            </a:r>
          </a:p>
        </p:txBody>
      </p:sp>
      <p:sp>
        <p:nvSpPr>
          <p:cNvPr id="12295" name="TextBox 6"/>
          <p:cNvSpPr txBox="1">
            <a:spLocks noChangeArrowheads="1"/>
          </p:cNvSpPr>
          <p:nvPr/>
        </p:nvSpPr>
        <p:spPr bwMode="auto">
          <a:xfrm>
            <a:off x="5324475" y="4921250"/>
            <a:ext cx="30480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a:t>When you’re slowing down, it’s called </a:t>
            </a:r>
            <a:r>
              <a:rPr lang="en-US" altLang="en-US">
                <a:solidFill>
                  <a:srgbClr val="FF0000"/>
                </a:solidFill>
              </a:rPr>
              <a:t>deceleration</a:t>
            </a:r>
            <a:r>
              <a:rPr lang="en-US" altLang="en-US"/>
              <a:t> or </a:t>
            </a:r>
            <a:r>
              <a:rPr lang="en-US" altLang="en-US">
                <a:solidFill>
                  <a:srgbClr val="FF0000"/>
                </a:solidFill>
              </a:rPr>
              <a:t>negative acceleration</a:t>
            </a:r>
            <a:r>
              <a:rPr lang="en-US" altLang="en-US"/>
              <a:t>.</a:t>
            </a:r>
          </a:p>
        </p:txBody>
      </p:sp>
    </p:spTree>
  </p:cSld>
  <p:clrMapOvr>
    <a:masterClrMapping/>
  </p:clrMapOvr>
  <p:transition advTm="15000">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ctrTitle"/>
          </p:nvPr>
        </p:nvSpPr>
        <p:spPr>
          <a:xfrm>
            <a:off x="457200" y="1752600"/>
            <a:ext cx="7772400" cy="1143000"/>
          </a:xfrm>
        </p:spPr>
        <p:txBody>
          <a:bodyPr>
            <a:normAutofit fontScale="90000"/>
          </a:bodyPr>
          <a:lstStyle/>
          <a:p>
            <a:pPr fontAlgn="auto">
              <a:spcAft>
                <a:spcPts val="0"/>
              </a:spcAft>
              <a:defRPr/>
            </a:pPr>
            <a:r>
              <a:rPr lang="en-US" dirty="0" smtClean="0"/>
              <a:t> a =</a:t>
            </a:r>
            <a:r>
              <a:rPr lang="en-US" u="sng" dirty="0" smtClean="0"/>
              <a:t> </a:t>
            </a:r>
            <a:r>
              <a:rPr lang="en-US" u="sng" dirty="0" err="1" smtClean="0"/>
              <a:t>v</a:t>
            </a:r>
            <a:r>
              <a:rPr lang="en-US" baseline="-25000" dirty="0" err="1" smtClean="0"/>
              <a:t>f</a:t>
            </a:r>
            <a:r>
              <a:rPr lang="en-US" u="sng" dirty="0" smtClean="0"/>
              <a:t> - v</a:t>
            </a:r>
            <a:r>
              <a:rPr lang="en-US" baseline="-25000" dirty="0" smtClean="0"/>
              <a:t>i  </a:t>
            </a:r>
            <a:r>
              <a:rPr lang="en-US" dirty="0" smtClean="0">
                <a:solidFill>
                  <a:srgbClr val="00B050"/>
                </a:solidFill>
              </a:rPr>
              <a:t>or</a:t>
            </a:r>
            <a:r>
              <a:rPr lang="en-US" dirty="0" smtClean="0"/>
              <a:t> </a:t>
            </a:r>
            <a:r>
              <a:rPr lang="en-US" u="sng" dirty="0" smtClean="0"/>
              <a:t> </a:t>
            </a:r>
            <a:r>
              <a:rPr lang="en-US" u="sng" dirty="0" smtClean="0">
                <a:latin typeface="Symbol" charset="2"/>
              </a:rPr>
              <a:t></a:t>
            </a:r>
            <a:r>
              <a:rPr lang="en-US" u="sng" dirty="0" smtClean="0"/>
              <a:t> v</a:t>
            </a:r>
            <a:br>
              <a:rPr lang="en-US" u="sng" dirty="0" smtClean="0"/>
            </a:br>
            <a:r>
              <a:rPr lang="en-US" dirty="0" smtClean="0"/>
              <a:t>          t            </a:t>
            </a:r>
            <a:r>
              <a:rPr lang="en-US" dirty="0" err="1" smtClean="0"/>
              <a:t>t</a:t>
            </a:r>
            <a:endParaRPr lang="en-US" dirty="0" smtClean="0"/>
          </a:p>
        </p:txBody>
      </p:sp>
      <p:sp>
        <p:nvSpPr>
          <p:cNvPr id="13315" name="TextBox 1"/>
          <p:cNvSpPr txBox="1">
            <a:spLocks noChangeArrowheads="1"/>
          </p:cNvSpPr>
          <p:nvPr/>
        </p:nvSpPr>
        <p:spPr bwMode="auto">
          <a:xfrm>
            <a:off x="762000" y="3505200"/>
            <a:ext cx="7696200" cy="1570038"/>
          </a:xfrm>
          <a:prstGeom prst="rect">
            <a:avLst/>
          </a:prstGeom>
          <a:noFill/>
          <a:ln w="3175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a:solidFill>
                  <a:srgbClr val="C00000"/>
                </a:solidFill>
              </a:rPr>
              <a:t>In other words, figure out how fast the object was going FIRST and subtract that from how fast the object was going the last time you checked.  Divide by how long it took to change velocity.</a:t>
            </a:r>
          </a:p>
        </p:txBody>
      </p:sp>
    </p:spTree>
  </p:cSld>
  <p:clrMapOvr>
    <a:masterClrMapping/>
  </p:clrMapOvr>
  <p:transition advTm="15000">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3"/>
          <p:cNvSpPr txBox="1">
            <a:spLocks noChangeArrowheads="1"/>
          </p:cNvSpPr>
          <p:nvPr/>
        </p:nvSpPr>
        <p:spPr bwMode="auto">
          <a:xfrm>
            <a:off x="4170363" y="685800"/>
            <a:ext cx="4648200" cy="2308225"/>
          </a:xfrm>
          <a:prstGeom prst="rect">
            <a:avLst/>
          </a:prstGeom>
          <a:solidFill>
            <a:srgbClr val="FFFFCC"/>
          </a:solidFill>
          <a:ln w="25400">
            <a:solidFill>
              <a:srgbClr val="FF0000"/>
            </a:solidFill>
            <a:miter lim="800000"/>
            <a:headEnd/>
            <a:tailEnd/>
          </a:ln>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FontTx/>
              <a:buAutoNum type="arabicPeriod"/>
            </a:pPr>
            <a:r>
              <a:rPr lang="en-US" altLang="en-US"/>
              <a:t>Write out the formula</a:t>
            </a:r>
          </a:p>
          <a:p>
            <a:pPr>
              <a:buFontTx/>
              <a:buAutoNum type="arabicPeriod"/>
            </a:pPr>
            <a:r>
              <a:rPr lang="en-US" altLang="en-US"/>
              <a:t>Substitute in what you know, including units</a:t>
            </a:r>
          </a:p>
          <a:p>
            <a:pPr>
              <a:buFontTx/>
              <a:buAutoNum type="arabicPeriod"/>
            </a:pPr>
            <a:r>
              <a:rPr lang="en-US" altLang="en-US"/>
              <a:t>Simplify.</a:t>
            </a:r>
          </a:p>
          <a:p>
            <a:pPr>
              <a:buFontTx/>
              <a:buAutoNum type="arabicPeriod"/>
            </a:pPr>
            <a:r>
              <a:rPr lang="en-US" altLang="en-US"/>
              <a:t>Solve, include units in the answer</a:t>
            </a: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3624263" cy="414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638" y="4386263"/>
            <a:ext cx="1905000" cy="2281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341" name="TextBox 4"/>
          <p:cNvSpPr txBox="1">
            <a:spLocks noChangeArrowheads="1"/>
          </p:cNvSpPr>
          <p:nvPr/>
        </p:nvSpPr>
        <p:spPr bwMode="auto">
          <a:xfrm>
            <a:off x="4170363" y="3271838"/>
            <a:ext cx="28098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3200"/>
              <a:t>a =  </a:t>
            </a:r>
            <a:r>
              <a:rPr lang="en-US" altLang="en-US" sz="3200" u="sng"/>
              <a:t>V</a:t>
            </a:r>
            <a:r>
              <a:rPr lang="en-US" altLang="en-US" u="sng"/>
              <a:t>f</a:t>
            </a:r>
            <a:r>
              <a:rPr lang="en-US" altLang="en-US" sz="3200" u="sng"/>
              <a:t> – V</a:t>
            </a:r>
            <a:r>
              <a:rPr lang="en-US" altLang="en-US" u="sng"/>
              <a:t>i</a:t>
            </a:r>
          </a:p>
          <a:p>
            <a:r>
              <a:rPr lang="en-US" altLang="en-US" sz="3200"/>
              <a:t>           t</a:t>
            </a:r>
          </a:p>
          <a:p>
            <a:r>
              <a:rPr lang="en-US" altLang="en-US" sz="3200"/>
              <a:t>a = </a:t>
            </a:r>
            <a:r>
              <a:rPr lang="en-US" altLang="en-US" sz="3200" u="sng"/>
              <a:t>6m/s – 2m/s</a:t>
            </a:r>
          </a:p>
          <a:p>
            <a:r>
              <a:rPr lang="en-US" altLang="en-US" sz="3200"/>
              <a:t>             4s</a:t>
            </a:r>
          </a:p>
          <a:p>
            <a:r>
              <a:rPr lang="en-US" altLang="en-US" sz="3200"/>
              <a:t>a = </a:t>
            </a:r>
            <a:r>
              <a:rPr lang="en-US" altLang="en-US" sz="3200" u="sng"/>
              <a:t>4m/s</a:t>
            </a:r>
          </a:p>
          <a:p>
            <a:r>
              <a:rPr lang="en-US" altLang="en-US" sz="3200"/>
              <a:t>        4s</a:t>
            </a:r>
          </a:p>
          <a:p>
            <a:r>
              <a:rPr lang="en-US" altLang="en-US" sz="3200" b="1">
                <a:solidFill>
                  <a:srgbClr val="FF0000"/>
                </a:solidFill>
              </a:rPr>
              <a:t>a = 1m/s</a:t>
            </a:r>
            <a:r>
              <a:rPr lang="en-US" altLang="en-US" sz="3200" b="1" baseline="30000">
                <a:solidFill>
                  <a:srgbClr val="FF0000"/>
                </a:solidFill>
              </a:rPr>
              <a:t>2</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838200" y="1066800"/>
            <a:ext cx="7772400" cy="1143000"/>
          </a:xfrm>
        </p:spPr>
        <p:txBody>
          <a:bodyPr/>
          <a:lstStyle/>
          <a:p>
            <a:pPr fontAlgn="auto">
              <a:spcAft>
                <a:spcPts val="0"/>
              </a:spcAft>
              <a:defRPr/>
            </a:pPr>
            <a:r>
              <a:rPr lang="en-US" sz="3600" b="1" dirty="0" smtClean="0">
                <a:solidFill>
                  <a:srgbClr val="FF0000"/>
                </a:solidFill>
              </a:rPr>
              <a:t>FORCE</a:t>
            </a:r>
            <a:r>
              <a:rPr lang="en-US" sz="3600" dirty="0" smtClean="0"/>
              <a:t>:  a push or a pull that one body exerts on another</a:t>
            </a:r>
          </a:p>
        </p:txBody>
      </p:sp>
      <p:pic>
        <p:nvPicPr>
          <p:cNvPr id="153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481263"/>
            <a:ext cx="4775200" cy="3595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advTm="15000">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838200" y="2514600"/>
            <a:ext cx="7772400" cy="1143000"/>
          </a:xfrm>
        </p:spPr>
        <p:txBody>
          <a:bodyPr>
            <a:normAutofit fontScale="90000"/>
          </a:bodyPr>
          <a:lstStyle/>
          <a:p>
            <a:pPr fontAlgn="auto">
              <a:spcAft>
                <a:spcPts val="0"/>
              </a:spcAft>
              <a:defRPr/>
            </a:pPr>
            <a:r>
              <a:rPr lang="en-US" dirty="0" smtClean="0"/>
              <a:t>If forces are </a:t>
            </a:r>
            <a:r>
              <a:rPr lang="en-US" i="1" dirty="0" smtClean="0">
                <a:solidFill>
                  <a:srgbClr val="FF0000"/>
                </a:solidFill>
              </a:rPr>
              <a:t>balanced</a:t>
            </a:r>
            <a:r>
              <a:rPr lang="en-US" i="1" dirty="0" smtClean="0"/>
              <a:t>, </a:t>
            </a:r>
            <a:r>
              <a:rPr lang="en-US" dirty="0" smtClean="0"/>
              <a:t>the object does not move.</a:t>
            </a:r>
          </a:p>
        </p:txBody>
      </p:sp>
      <p:pic>
        <p:nvPicPr>
          <p:cNvPr id="163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854450"/>
            <a:ext cx="7342188" cy="2751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advTm="15000">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2895600"/>
            <a:ext cx="7772400" cy="1143000"/>
          </a:xfrm>
        </p:spPr>
        <p:txBody>
          <a:bodyPr>
            <a:normAutofit fontScale="90000"/>
          </a:bodyPr>
          <a:lstStyle/>
          <a:p>
            <a:pPr fontAlgn="auto">
              <a:spcAft>
                <a:spcPts val="0"/>
              </a:spcAft>
              <a:defRPr/>
            </a:pPr>
            <a:r>
              <a:rPr lang="en-US" sz="6600" dirty="0" smtClean="0"/>
              <a:t>If one force is greater than another, there is a </a:t>
            </a:r>
            <a:r>
              <a:rPr lang="en-US" sz="6600" i="1" dirty="0" smtClean="0">
                <a:solidFill>
                  <a:srgbClr val="FF0000"/>
                </a:solidFill>
              </a:rPr>
              <a:t>net force</a:t>
            </a:r>
            <a:r>
              <a:rPr lang="en-US" sz="6600" dirty="0" smtClean="0"/>
              <a:t>, and the object moves.</a:t>
            </a:r>
          </a:p>
        </p:txBody>
      </p:sp>
      <p:pic>
        <p:nvPicPr>
          <p:cNvPr id="174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038600"/>
            <a:ext cx="3810000" cy="252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advTm="15000">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00025" y="533400"/>
            <a:ext cx="8791575" cy="1143000"/>
          </a:xfrm>
        </p:spPr>
        <p:txBody>
          <a:bodyPr/>
          <a:lstStyle/>
          <a:p>
            <a:pPr fontAlgn="auto">
              <a:spcAft>
                <a:spcPts val="0"/>
              </a:spcAft>
              <a:defRPr/>
            </a:pPr>
            <a:r>
              <a:rPr lang="en-US" sz="4000" b="1" dirty="0" smtClean="0">
                <a:solidFill>
                  <a:srgbClr val="FF0000"/>
                </a:solidFill>
              </a:rPr>
              <a:t>INERTIA</a:t>
            </a:r>
            <a:r>
              <a:rPr lang="en-US" sz="4000" dirty="0" smtClean="0"/>
              <a:t>:  the tendency of a moving object to resist a change in motion.</a:t>
            </a: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7413" y="4800600"/>
            <a:ext cx="2732087" cy="183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Rectangle 1"/>
          <p:cNvSpPr>
            <a:spLocks noChangeArrowheads="1"/>
          </p:cNvSpPr>
          <p:nvPr/>
        </p:nvSpPr>
        <p:spPr bwMode="auto">
          <a:xfrm>
            <a:off x="492125" y="2209800"/>
            <a:ext cx="81359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800"/>
              <a:t>For example, an object staying still wants to continue staying still.  An object that is moving wants to keep moving</a:t>
            </a:r>
            <a:r>
              <a:rPr lang="en-US" altLang="en-US"/>
              <a:t>.</a:t>
            </a:r>
          </a:p>
        </p:txBody>
      </p:sp>
      <p:sp>
        <p:nvSpPr>
          <p:cNvPr id="5" name="Text Box 4"/>
          <p:cNvSpPr txBox="1">
            <a:spLocks noChangeArrowheads="1"/>
          </p:cNvSpPr>
          <p:nvPr/>
        </p:nvSpPr>
        <p:spPr bwMode="auto">
          <a:xfrm>
            <a:off x="517525" y="3854450"/>
            <a:ext cx="82454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800" b="1">
                <a:solidFill>
                  <a:srgbClr val="FF0000"/>
                </a:solidFill>
              </a:rPr>
              <a:t>If an object has more mass, it has more inertia than an object with less mass.</a:t>
            </a:r>
          </a:p>
        </p:txBody>
      </p:sp>
      <p:sp>
        <p:nvSpPr>
          <p:cNvPr id="18438" name="Rectangle 2"/>
          <p:cNvSpPr>
            <a:spLocks noChangeArrowheads="1"/>
          </p:cNvSpPr>
          <p:nvPr/>
        </p:nvSpPr>
        <p:spPr bwMode="auto">
          <a:xfrm>
            <a:off x="333375" y="5643563"/>
            <a:ext cx="457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600">
                <a:hlinkClick r:id="rId3"/>
              </a:rPr>
              <a:t>https://www.youtube.com/watch?v=y8mzDvpKzfY</a:t>
            </a:r>
            <a:endParaRPr lang="en-US" altLang="en-US" sz="1600"/>
          </a:p>
        </p:txBody>
      </p:sp>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416050" y="457200"/>
            <a:ext cx="7727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3600" b="1"/>
              <a:t>What are Newton’s 3 Laws of Motion?</a:t>
            </a:r>
          </a:p>
        </p:txBody>
      </p:sp>
      <p:sp>
        <p:nvSpPr>
          <p:cNvPr id="19459" name="Text Box 3"/>
          <p:cNvSpPr txBox="1">
            <a:spLocks noChangeArrowheads="1"/>
          </p:cNvSpPr>
          <p:nvPr/>
        </p:nvSpPr>
        <p:spPr bwMode="auto">
          <a:xfrm>
            <a:off x="228600" y="1752600"/>
            <a:ext cx="870267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3200" b="1">
                <a:solidFill>
                  <a:srgbClr val="FF0000"/>
                </a:solidFill>
              </a:rPr>
              <a:t>Law #1</a:t>
            </a:r>
            <a:r>
              <a:rPr lang="en-US" altLang="en-US" sz="3200"/>
              <a:t>:  an object at rest will remain at rest and an object that is moving will continue to move unless another force acts on it.</a:t>
            </a:r>
          </a:p>
        </p:txBody>
      </p:sp>
      <p:sp>
        <p:nvSpPr>
          <p:cNvPr id="19460" name="Text Box 4"/>
          <p:cNvSpPr txBox="1">
            <a:spLocks noChangeArrowheads="1"/>
          </p:cNvSpPr>
          <p:nvPr/>
        </p:nvSpPr>
        <p:spPr bwMode="auto">
          <a:xfrm>
            <a:off x="228600" y="3505200"/>
            <a:ext cx="870267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3200" b="1">
                <a:solidFill>
                  <a:srgbClr val="FF0000"/>
                </a:solidFill>
              </a:rPr>
              <a:t>Law #2</a:t>
            </a:r>
            <a:r>
              <a:rPr lang="en-US" altLang="en-US" sz="3200"/>
              <a:t>:  the amount of force applied to an object affects its acceleration and the direction of its motion.</a:t>
            </a:r>
          </a:p>
        </p:txBody>
      </p:sp>
      <p:sp>
        <p:nvSpPr>
          <p:cNvPr id="19461" name="Text Box 5"/>
          <p:cNvSpPr txBox="1">
            <a:spLocks noChangeArrowheads="1"/>
          </p:cNvSpPr>
          <p:nvPr/>
        </p:nvSpPr>
        <p:spPr bwMode="auto">
          <a:xfrm>
            <a:off x="228600" y="5257800"/>
            <a:ext cx="87026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3200" b="1">
                <a:solidFill>
                  <a:srgbClr val="FF0000"/>
                </a:solidFill>
              </a:rPr>
              <a:t>Law #3</a:t>
            </a:r>
            <a:r>
              <a:rPr lang="en-US" altLang="en-US" sz="3200"/>
              <a:t>:  for every action, there’s an equal and opposite reaction.</a:t>
            </a:r>
          </a:p>
        </p:txBody>
      </p:sp>
      <p:pic>
        <p:nvPicPr>
          <p:cNvPr id="19462" name="Picture 7" descr="Godfrey Kneller's 1689 portrait of Isaac Newton (aged 46)">
            <a:hlinkClick r:id="rId2" tooltip="Godfrey Kneller's 1689 portrait of Isaac Newton (aged 46)"/>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1127125"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additive="base">
                                        <p:cTn id="7" dur="500" fill="hold"/>
                                        <p:tgtEl>
                                          <p:spTgt spid="19459"/>
                                        </p:tgtEl>
                                        <p:attrNameLst>
                                          <p:attrName>ppt_x</p:attrName>
                                        </p:attrNameLst>
                                      </p:cBhvr>
                                      <p:tavLst>
                                        <p:tav tm="0">
                                          <p:val>
                                            <p:strVal val="0-#ppt_w/2"/>
                                          </p:val>
                                        </p:tav>
                                        <p:tav tm="100000">
                                          <p:val>
                                            <p:strVal val="#ppt_x"/>
                                          </p:val>
                                        </p:tav>
                                      </p:tavLst>
                                    </p:anim>
                                    <p:anim calcmode="lin" valueType="num">
                                      <p:cBhvr additive="base">
                                        <p:cTn id="8" dur="500" fill="hold"/>
                                        <p:tgtEl>
                                          <p:spTgt spid="194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0"/>
                                        </p:tgtEl>
                                        <p:attrNameLst>
                                          <p:attrName>style.visibility</p:attrName>
                                        </p:attrNameLst>
                                      </p:cBhvr>
                                      <p:to>
                                        <p:strVal val="visible"/>
                                      </p:to>
                                    </p:set>
                                    <p:anim calcmode="lin" valueType="num">
                                      <p:cBhvr additive="base">
                                        <p:cTn id="13" dur="500" fill="hold"/>
                                        <p:tgtEl>
                                          <p:spTgt spid="19460"/>
                                        </p:tgtEl>
                                        <p:attrNameLst>
                                          <p:attrName>ppt_x</p:attrName>
                                        </p:attrNameLst>
                                      </p:cBhvr>
                                      <p:tavLst>
                                        <p:tav tm="0">
                                          <p:val>
                                            <p:strVal val="0-#ppt_w/2"/>
                                          </p:val>
                                        </p:tav>
                                        <p:tav tm="100000">
                                          <p:val>
                                            <p:strVal val="#ppt_x"/>
                                          </p:val>
                                        </p:tav>
                                      </p:tavLst>
                                    </p:anim>
                                    <p:anim calcmode="lin" valueType="num">
                                      <p:cBhvr additive="base">
                                        <p:cTn id="14" dur="500" fill="hold"/>
                                        <p:tgtEl>
                                          <p:spTgt spid="1946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461"/>
                                        </p:tgtEl>
                                        <p:attrNameLst>
                                          <p:attrName>style.visibility</p:attrName>
                                        </p:attrNameLst>
                                      </p:cBhvr>
                                      <p:to>
                                        <p:strVal val="visible"/>
                                      </p:to>
                                    </p:set>
                                    <p:anim calcmode="lin" valueType="num">
                                      <p:cBhvr additive="base">
                                        <p:cTn id="19" dur="500" fill="hold"/>
                                        <p:tgtEl>
                                          <p:spTgt spid="19461"/>
                                        </p:tgtEl>
                                        <p:attrNameLst>
                                          <p:attrName>ppt_x</p:attrName>
                                        </p:attrNameLst>
                                      </p:cBhvr>
                                      <p:tavLst>
                                        <p:tav tm="0">
                                          <p:val>
                                            <p:strVal val="0-#ppt_w/2"/>
                                          </p:val>
                                        </p:tav>
                                        <p:tav tm="100000">
                                          <p:val>
                                            <p:strVal val="#ppt_x"/>
                                          </p:val>
                                        </p:tav>
                                      </p:tavLst>
                                    </p:anim>
                                    <p:anim calcmode="lin" valueType="num">
                                      <p:cBhvr additive="base">
                                        <p:cTn id="20"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P spid="19461"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152400" y="1219200"/>
            <a:ext cx="8839200" cy="1143000"/>
          </a:xfrm>
        </p:spPr>
        <p:txBody>
          <a:bodyPr/>
          <a:lstStyle/>
          <a:p>
            <a:pPr fontAlgn="auto">
              <a:spcAft>
                <a:spcPts val="0"/>
              </a:spcAft>
              <a:defRPr/>
            </a:pPr>
            <a:r>
              <a:rPr lang="en-US" sz="4000" b="1" dirty="0" smtClean="0">
                <a:solidFill>
                  <a:srgbClr val="FF0000"/>
                </a:solidFill>
              </a:rPr>
              <a:t>FRICTION</a:t>
            </a:r>
            <a:r>
              <a:rPr lang="en-US" sz="4000" dirty="0" smtClean="0"/>
              <a:t>:  the force that opposes motion between surfaces that are touching each other</a:t>
            </a:r>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743200"/>
            <a:ext cx="6396038" cy="3948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advTm="15000">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36525" y="149225"/>
            <a:ext cx="87026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3600" b="1"/>
              <a:t>How could a person decrease friction on an object?</a:t>
            </a:r>
          </a:p>
        </p:txBody>
      </p:sp>
      <p:sp>
        <p:nvSpPr>
          <p:cNvPr id="18435" name="Text Box 3"/>
          <p:cNvSpPr txBox="1">
            <a:spLocks noChangeArrowheads="1"/>
          </p:cNvSpPr>
          <p:nvPr/>
        </p:nvSpPr>
        <p:spPr bwMode="auto">
          <a:xfrm>
            <a:off x="228600" y="3200400"/>
            <a:ext cx="8610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3600" b="1"/>
              <a:t>How could a person increase friction on an object?</a:t>
            </a:r>
          </a:p>
        </p:txBody>
      </p:sp>
      <p:pic>
        <p:nvPicPr>
          <p:cNvPr id="18438" name="Picture 6" descr="miller%2520waxing%2520surfboard%252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371600"/>
            <a:ext cx="24765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7"/>
          <p:cNvSpPr txBox="1">
            <a:spLocks noChangeArrowheads="1"/>
          </p:cNvSpPr>
          <p:nvPr/>
        </p:nvSpPr>
        <p:spPr bwMode="auto">
          <a:xfrm>
            <a:off x="152400" y="1752600"/>
            <a:ext cx="1676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b="1">
                <a:solidFill>
                  <a:srgbClr val="FF0000"/>
                </a:solidFill>
              </a:rPr>
              <a:t>Waxing a surfboard</a:t>
            </a:r>
          </a:p>
        </p:txBody>
      </p:sp>
      <p:pic>
        <p:nvPicPr>
          <p:cNvPr id="18441" name="Picture 9" descr="door%2520and%2520Hinge%2520An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71600"/>
            <a:ext cx="1371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10"/>
          <p:cNvSpPr txBox="1">
            <a:spLocks noChangeArrowheads="1"/>
          </p:cNvSpPr>
          <p:nvPr/>
        </p:nvSpPr>
        <p:spPr bwMode="auto">
          <a:xfrm>
            <a:off x="6080125" y="1641475"/>
            <a:ext cx="30638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b="1">
                <a:solidFill>
                  <a:srgbClr val="FF0000"/>
                </a:solidFill>
              </a:rPr>
              <a:t>Spraying WD-40 on a squeaky door hinge</a:t>
            </a:r>
          </a:p>
        </p:txBody>
      </p:sp>
      <p:pic>
        <p:nvPicPr>
          <p:cNvPr id="18444" name="Picture 12" descr="cle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495800"/>
            <a:ext cx="18288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Text Box 13"/>
          <p:cNvSpPr txBox="1">
            <a:spLocks noChangeArrowheads="1"/>
          </p:cNvSpPr>
          <p:nvPr/>
        </p:nvSpPr>
        <p:spPr bwMode="auto">
          <a:xfrm>
            <a:off x="212725" y="4765675"/>
            <a:ext cx="17684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b="1">
                <a:solidFill>
                  <a:srgbClr val="FF0000"/>
                </a:solidFill>
              </a:rPr>
              <a:t>Athletic cleats</a:t>
            </a:r>
          </a:p>
        </p:txBody>
      </p:sp>
      <p:pic>
        <p:nvPicPr>
          <p:cNvPr id="18447" name="Picture 15" descr="rear-spread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495800"/>
            <a:ext cx="25717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8" name="Text Box 16"/>
          <p:cNvSpPr txBox="1">
            <a:spLocks noChangeArrowheads="1"/>
          </p:cNvSpPr>
          <p:nvPr/>
        </p:nvSpPr>
        <p:spPr bwMode="auto">
          <a:xfrm>
            <a:off x="6842125" y="4384675"/>
            <a:ext cx="21494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b="1">
                <a:solidFill>
                  <a:srgbClr val="FF0000"/>
                </a:solidFill>
              </a:rPr>
              <a:t>Spreading sand on icy roads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0-#ppt_w/2"/>
                                          </p:val>
                                        </p:tav>
                                        <p:tav tm="100000">
                                          <p:val>
                                            <p:strVal val="#ppt_x"/>
                                          </p:val>
                                        </p:tav>
                                      </p:tavLst>
                                    </p:anim>
                                    <p:anim calcmode="lin" valueType="num">
                                      <p:cBhvr additive="base">
                                        <p:cTn id="8" dur="500" fill="hold"/>
                                        <p:tgtEl>
                                          <p:spTgt spid="1843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additive="base">
                                        <p:cTn id="13" dur="500" fill="hold"/>
                                        <p:tgtEl>
                                          <p:spTgt spid="18438"/>
                                        </p:tgtEl>
                                        <p:attrNameLst>
                                          <p:attrName>ppt_x</p:attrName>
                                        </p:attrNameLst>
                                      </p:cBhvr>
                                      <p:tavLst>
                                        <p:tav tm="0">
                                          <p:val>
                                            <p:strVal val="0-#ppt_w/2"/>
                                          </p:val>
                                        </p:tav>
                                        <p:tav tm="100000">
                                          <p:val>
                                            <p:strVal val="#ppt_x"/>
                                          </p:val>
                                        </p:tav>
                                      </p:tavLst>
                                    </p:anim>
                                    <p:anim calcmode="lin" valueType="num">
                                      <p:cBhvr additive="base">
                                        <p:cTn id="14"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39"/>
                                        </p:tgtEl>
                                        <p:attrNameLst>
                                          <p:attrName>style.visibility</p:attrName>
                                        </p:attrNameLst>
                                      </p:cBhvr>
                                      <p:to>
                                        <p:strVal val="visible"/>
                                      </p:to>
                                    </p:set>
                                    <p:anim calcmode="lin" valueType="num">
                                      <p:cBhvr additive="base">
                                        <p:cTn id="19" dur="500" fill="hold"/>
                                        <p:tgtEl>
                                          <p:spTgt spid="18439"/>
                                        </p:tgtEl>
                                        <p:attrNameLst>
                                          <p:attrName>ppt_x</p:attrName>
                                        </p:attrNameLst>
                                      </p:cBhvr>
                                      <p:tavLst>
                                        <p:tav tm="0">
                                          <p:val>
                                            <p:strVal val="0-#ppt_w/2"/>
                                          </p:val>
                                        </p:tav>
                                        <p:tav tm="100000">
                                          <p:val>
                                            <p:strVal val="#ppt_x"/>
                                          </p:val>
                                        </p:tav>
                                      </p:tavLst>
                                    </p:anim>
                                    <p:anim calcmode="lin" valueType="num">
                                      <p:cBhvr additive="base">
                                        <p:cTn id="20" dur="500" fill="hold"/>
                                        <p:tgtEl>
                                          <p:spTgt spid="1843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8441"/>
                                        </p:tgtEl>
                                        <p:attrNameLst>
                                          <p:attrName>style.visibility</p:attrName>
                                        </p:attrNameLst>
                                      </p:cBhvr>
                                      <p:to>
                                        <p:strVal val="visible"/>
                                      </p:to>
                                    </p:set>
                                    <p:anim calcmode="lin" valueType="num">
                                      <p:cBhvr additive="base">
                                        <p:cTn id="25" dur="500" fill="hold"/>
                                        <p:tgtEl>
                                          <p:spTgt spid="18441"/>
                                        </p:tgtEl>
                                        <p:attrNameLst>
                                          <p:attrName>ppt_x</p:attrName>
                                        </p:attrNameLst>
                                      </p:cBhvr>
                                      <p:tavLst>
                                        <p:tav tm="0">
                                          <p:val>
                                            <p:strVal val="0-#ppt_w/2"/>
                                          </p:val>
                                        </p:tav>
                                        <p:tav tm="100000">
                                          <p:val>
                                            <p:strVal val="#ppt_x"/>
                                          </p:val>
                                        </p:tav>
                                      </p:tavLst>
                                    </p:anim>
                                    <p:anim calcmode="lin" valueType="num">
                                      <p:cBhvr additive="base">
                                        <p:cTn id="26" dur="500" fill="hold"/>
                                        <p:tgtEl>
                                          <p:spTgt spid="1844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8442"/>
                                        </p:tgtEl>
                                        <p:attrNameLst>
                                          <p:attrName>style.visibility</p:attrName>
                                        </p:attrNameLst>
                                      </p:cBhvr>
                                      <p:to>
                                        <p:strVal val="visible"/>
                                      </p:to>
                                    </p:set>
                                    <p:anim calcmode="lin" valueType="num">
                                      <p:cBhvr additive="base">
                                        <p:cTn id="31" dur="500" fill="hold"/>
                                        <p:tgtEl>
                                          <p:spTgt spid="18442"/>
                                        </p:tgtEl>
                                        <p:attrNameLst>
                                          <p:attrName>ppt_x</p:attrName>
                                        </p:attrNameLst>
                                      </p:cBhvr>
                                      <p:tavLst>
                                        <p:tav tm="0">
                                          <p:val>
                                            <p:strVal val="0-#ppt_w/2"/>
                                          </p:val>
                                        </p:tav>
                                        <p:tav tm="100000">
                                          <p:val>
                                            <p:strVal val="#ppt_x"/>
                                          </p:val>
                                        </p:tav>
                                      </p:tavLst>
                                    </p:anim>
                                    <p:anim calcmode="lin" valueType="num">
                                      <p:cBhvr additive="base">
                                        <p:cTn id="32" dur="500" fill="hold"/>
                                        <p:tgtEl>
                                          <p:spTgt spid="1844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8435"/>
                                        </p:tgtEl>
                                        <p:attrNameLst>
                                          <p:attrName>style.visibility</p:attrName>
                                        </p:attrNameLst>
                                      </p:cBhvr>
                                      <p:to>
                                        <p:strVal val="visible"/>
                                      </p:to>
                                    </p:set>
                                    <p:anim calcmode="lin" valueType="num">
                                      <p:cBhvr additive="base">
                                        <p:cTn id="37" dur="500" fill="hold"/>
                                        <p:tgtEl>
                                          <p:spTgt spid="18435"/>
                                        </p:tgtEl>
                                        <p:attrNameLst>
                                          <p:attrName>ppt_x</p:attrName>
                                        </p:attrNameLst>
                                      </p:cBhvr>
                                      <p:tavLst>
                                        <p:tav tm="0">
                                          <p:val>
                                            <p:strVal val="0-#ppt_w/2"/>
                                          </p:val>
                                        </p:tav>
                                        <p:tav tm="100000">
                                          <p:val>
                                            <p:strVal val="#ppt_x"/>
                                          </p:val>
                                        </p:tav>
                                      </p:tavLst>
                                    </p:anim>
                                    <p:anim calcmode="lin" valueType="num">
                                      <p:cBhvr additive="base">
                                        <p:cTn id="38" dur="500" fill="hold"/>
                                        <p:tgtEl>
                                          <p:spTgt spid="1843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18444"/>
                                        </p:tgtEl>
                                        <p:attrNameLst>
                                          <p:attrName>style.visibility</p:attrName>
                                        </p:attrNameLst>
                                      </p:cBhvr>
                                      <p:to>
                                        <p:strVal val="visible"/>
                                      </p:to>
                                    </p:set>
                                    <p:anim calcmode="lin" valueType="num">
                                      <p:cBhvr additive="base">
                                        <p:cTn id="43" dur="500" fill="hold"/>
                                        <p:tgtEl>
                                          <p:spTgt spid="18444"/>
                                        </p:tgtEl>
                                        <p:attrNameLst>
                                          <p:attrName>ppt_x</p:attrName>
                                        </p:attrNameLst>
                                      </p:cBhvr>
                                      <p:tavLst>
                                        <p:tav tm="0">
                                          <p:val>
                                            <p:strVal val="0-#ppt_w/2"/>
                                          </p:val>
                                        </p:tav>
                                        <p:tav tm="100000">
                                          <p:val>
                                            <p:strVal val="#ppt_x"/>
                                          </p:val>
                                        </p:tav>
                                      </p:tavLst>
                                    </p:anim>
                                    <p:anim calcmode="lin" valueType="num">
                                      <p:cBhvr additive="base">
                                        <p:cTn id="44" dur="500" fill="hold"/>
                                        <p:tgtEl>
                                          <p:spTgt spid="1844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8445"/>
                                        </p:tgtEl>
                                        <p:attrNameLst>
                                          <p:attrName>style.visibility</p:attrName>
                                        </p:attrNameLst>
                                      </p:cBhvr>
                                      <p:to>
                                        <p:strVal val="visible"/>
                                      </p:to>
                                    </p:set>
                                    <p:anim calcmode="lin" valueType="num">
                                      <p:cBhvr additive="base">
                                        <p:cTn id="49" dur="500" fill="hold"/>
                                        <p:tgtEl>
                                          <p:spTgt spid="18445"/>
                                        </p:tgtEl>
                                        <p:attrNameLst>
                                          <p:attrName>ppt_x</p:attrName>
                                        </p:attrNameLst>
                                      </p:cBhvr>
                                      <p:tavLst>
                                        <p:tav tm="0">
                                          <p:val>
                                            <p:strVal val="0-#ppt_w/2"/>
                                          </p:val>
                                        </p:tav>
                                        <p:tav tm="100000">
                                          <p:val>
                                            <p:strVal val="#ppt_x"/>
                                          </p:val>
                                        </p:tav>
                                      </p:tavLst>
                                    </p:anim>
                                    <p:anim calcmode="lin" valueType="num">
                                      <p:cBhvr additive="base">
                                        <p:cTn id="50" dur="500" fill="hold"/>
                                        <p:tgtEl>
                                          <p:spTgt spid="1844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p:cTn id="54" dur="1" fill="hold">
                                          <p:stCondLst>
                                            <p:cond delay="0"/>
                                          </p:stCondLst>
                                        </p:cTn>
                                        <p:tgtEl>
                                          <p:spTgt spid="18447"/>
                                        </p:tgtEl>
                                        <p:attrNameLst>
                                          <p:attrName>style.visibility</p:attrName>
                                        </p:attrNameLst>
                                      </p:cBhvr>
                                      <p:to>
                                        <p:strVal val="visible"/>
                                      </p:to>
                                    </p:set>
                                    <p:anim calcmode="lin" valueType="num">
                                      <p:cBhvr additive="base">
                                        <p:cTn id="55" dur="500" fill="hold"/>
                                        <p:tgtEl>
                                          <p:spTgt spid="18447"/>
                                        </p:tgtEl>
                                        <p:attrNameLst>
                                          <p:attrName>ppt_x</p:attrName>
                                        </p:attrNameLst>
                                      </p:cBhvr>
                                      <p:tavLst>
                                        <p:tav tm="0">
                                          <p:val>
                                            <p:strVal val="0-#ppt_w/2"/>
                                          </p:val>
                                        </p:tav>
                                        <p:tav tm="100000">
                                          <p:val>
                                            <p:strVal val="#ppt_x"/>
                                          </p:val>
                                        </p:tav>
                                      </p:tavLst>
                                    </p:anim>
                                    <p:anim calcmode="lin" valueType="num">
                                      <p:cBhvr additive="base">
                                        <p:cTn id="56" dur="500" fill="hold"/>
                                        <p:tgtEl>
                                          <p:spTgt spid="1844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8448"/>
                                        </p:tgtEl>
                                        <p:attrNameLst>
                                          <p:attrName>style.visibility</p:attrName>
                                        </p:attrNameLst>
                                      </p:cBhvr>
                                      <p:to>
                                        <p:strVal val="visible"/>
                                      </p:to>
                                    </p:set>
                                    <p:anim calcmode="lin" valueType="num">
                                      <p:cBhvr additive="base">
                                        <p:cTn id="61" dur="500" fill="hold"/>
                                        <p:tgtEl>
                                          <p:spTgt spid="18448"/>
                                        </p:tgtEl>
                                        <p:attrNameLst>
                                          <p:attrName>ppt_x</p:attrName>
                                        </p:attrNameLst>
                                      </p:cBhvr>
                                      <p:tavLst>
                                        <p:tav tm="0">
                                          <p:val>
                                            <p:strVal val="0-#ppt_w/2"/>
                                          </p:val>
                                        </p:tav>
                                        <p:tav tm="100000">
                                          <p:val>
                                            <p:strVal val="#ppt_x"/>
                                          </p:val>
                                        </p:tav>
                                      </p:tavLst>
                                    </p:anim>
                                    <p:anim calcmode="lin" valueType="num">
                                      <p:cBhvr additive="base">
                                        <p:cTn id="62" dur="500" fill="hold"/>
                                        <p:tgtEl>
                                          <p:spTgt spid="184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P spid="18435" grpId="0" autoUpdateAnimBg="0"/>
      <p:bldP spid="18439" grpId="0" autoUpdateAnimBg="0"/>
      <p:bldP spid="18442" grpId="0" autoUpdateAnimBg="0"/>
      <p:bldP spid="18445" grpId="0" autoUpdateAnimBg="0"/>
      <p:bldP spid="18448"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23838" y="1300163"/>
            <a:ext cx="862647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3600" b="1" u="sng">
                <a:solidFill>
                  <a:srgbClr val="FF0000"/>
                </a:solidFill>
              </a:rPr>
              <a:t>Motion</a:t>
            </a:r>
            <a:r>
              <a:rPr lang="en-US" altLang="en-US" sz="3600"/>
              <a:t>:  an object’s change in position.  </a:t>
            </a:r>
          </a:p>
        </p:txBody>
      </p:sp>
      <p:pic>
        <p:nvPicPr>
          <p:cNvPr id="40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2450" y="2362200"/>
            <a:ext cx="5429250" cy="407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1143000"/>
            <a:ext cx="7772400" cy="1143000"/>
          </a:xfrm>
        </p:spPr>
        <p:txBody>
          <a:bodyPr>
            <a:normAutofit fontScale="90000"/>
          </a:bodyPr>
          <a:lstStyle/>
          <a:p>
            <a:pPr fontAlgn="auto">
              <a:spcAft>
                <a:spcPts val="0"/>
              </a:spcAft>
              <a:defRPr/>
            </a:pPr>
            <a:r>
              <a:rPr lang="en-US" sz="6000" smtClean="0"/>
              <a:t>FRICTION CAUSES:</a:t>
            </a:r>
            <a:r>
              <a:rPr lang="en-US" smtClean="0"/>
              <a:t/>
            </a:r>
            <a:br>
              <a:rPr lang="en-US" smtClean="0"/>
            </a:br>
            <a:endParaRPr lang="en-US" smtClean="0"/>
          </a:p>
        </p:txBody>
      </p:sp>
      <p:sp>
        <p:nvSpPr>
          <p:cNvPr id="27651" name="Rectangle 3"/>
          <p:cNvSpPr>
            <a:spLocks noGrp="1" noChangeArrowheads="1"/>
          </p:cNvSpPr>
          <p:nvPr>
            <p:ph idx="1"/>
          </p:nvPr>
        </p:nvSpPr>
        <p:spPr/>
        <p:txBody>
          <a:bodyPr/>
          <a:lstStyle/>
          <a:p>
            <a:r>
              <a:rPr lang="en-US" altLang="en-US" sz="5400" smtClean="0"/>
              <a:t>Heat</a:t>
            </a:r>
          </a:p>
          <a:p>
            <a:r>
              <a:rPr lang="en-US" altLang="en-US" sz="5400" smtClean="0"/>
              <a:t>Wearing away</a:t>
            </a:r>
          </a:p>
          <a:p>
            <a:r>
              <a:rPr lang="en-US" altLang="en-US" sz="5400" smtClean="0"/>
              <a:t>Slowing down</a:t>
            </a:r>
          </a:p>
          <a:p>
            <a:r>
              <a:rPr lang="en-US" altLang="en-US" sz="5400" smtClean="0"/>
              <a:t>Squeaking</a:t>
            </a:r>
          </a:p>
        </p:txBody>
      </p:sp>
    </p:spTree>
  </p:cSld>
  <p:clrMapOvr>
    <a:masterClrMapping/>
  </p:clrMapOvr>
  <p:transition advTm="1500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7651">
                                            <p:txEl>
                                              <p:pRg st="0" end="0"/>
                                            </p:txEl>
                                          </p:spTgt>
                                        </p:tgtEl>
                                        <p:attrNameLst>
                                          <p:attrName>style.visibility</p:attrName>
                                        </p:attrNameLst>
                                      </p:cBhvr>
                                      <p:to>
                                        <p:strVal val="visible"/>
                                      </p:to>
                                    </p:set>
                                    <p:anim to="" calcmode="lin" valueType="num">
                                      <p:cBhvr>
                                        <p:cTn id="7" dur="1" fill="hold"/>
                                        <p:tgtEl>
                                          <p:spTgt spid="2765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27651">
                                            <p:txEl>
                                              <p:pRg st="1" end="1"/>
                                            </p:txEl>
                                          </p:spTgt>
                                        </p:tgtEl>
                                        <p:attrNameLst>
                                          <p:attrName>style.visibility</p:attrName>
                                        </p:attrNameLst>
                                      </p:cBhvr>
                                      <p:to>
                                        <p:strVal val="visible"/>
                                      </p:to>
                                    </p:set>
                                    <p:anim to="" calcmode="lin" valueType="num">
                                      <p:cBhvr>
                                        <p:cTn id="12" dur="1" fill="hold"/>
                                        <p:tgtEl>
                                          <p:spTgt spid="2765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27651">
                                            <p:txEl>
                                              <p:pRg st="2" end="2"/>
                                            </p:txEl>
                                          </p:spTgt>
                                        </p:tgtEl>
                                        <p:attrNameLst>
                                          <p:attrName>style.visibility</p:attrName>
                                        </p:attrNameLst>
                                      </p:cBhvr>
                                      <p:to>
                                        <p:strVal val="visible"/>
                                      </p:to>
                                    </p:set>
                                    <p:anim to="" calcmode="lin" valueType="num">
                                      <p:cBhvr>
                                        <p:cTn id="17" dur="1" fill="hold"/>
                                        <p:tgtEl>
                                          <p:spTgt spid="27651">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27651">
                                            <p:txEl>
                                              <p:pRg st="3" end="3"/>
                                            </p:txEl>
                                          </p:spTgt>
                                        </p:tgtEl>
                                        <p:attrNameLst>
                                          <p:attrName>style.visibility</p:attrName>
                                        </p:attrNameLst>
                                      </p:cBhvr>
                                      <p:to>
                                        <p:strVal val="visible"/>
                                      </p:to>
                                    </p:set>
                                    <p:anim to="" calcmode="lin" valueType="num">
                                      <p:cBhvr>
                                        <p:cTn id="22" dur="1" fill="hold"/>
                                        <p:tgtEl>
                                          <p:spTgt spid="27651">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563563" y="2667000"/>
            <a:ext cx="7772400" cy="1143000"/>
          </a:xfrm>
        </p:spPr>
        <p:txBody>
          <a:bodyPr>
            <a:normAutofit fontScale="90000"/>
          </a:bodyPr>
          <a:lstStyle/>
          <a:p>
            <a:pPr fontAlgn="auto">
              <a:spcAft>
                <a:spcPts val="0"/>
              </a:spcAft>
              <a:defRPr/>
            </a:pPr>
            <a:r>
              <a:rPr lang="en-US" sz="6600" b="1" dirty="0" smtClean="0">
                <a:solidFill>
                  <a:srgbClr val="FF0000"/>
                </a:solidFill>
              </a:rPr>
              <a:t>GRAVITY:  </a:t>
            </a:r>
            <a:r>
              <a:rPr lang="en-US" sz="6600" dirty="0" smtClean="0"/>
              <a:t>the force exerted by any object on any other object</a:t>
            </a:r>
          </a:p>
        </p:txBody>
      </p:sp>
      <p:pic>
        <p:nvPicPr>
          <p:cNvPr id="235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038600"/>
            <a:ext cx="3106738" cy="2566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advTm="15000">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685800" y="2286000"/>
            <a:ext cx="7772400" cy="1143000"/>
          </a:xfrm>
        </p:spPr>
        <p:txBody>
          <a:bodyPr>
            <a:normAutofit fontScale="90000"/>
          </a:bodyPr>
          <a:lstStyle/>
          <a:p>
            <a:pPr fontAlgn="auto">
              <a:spcAft>
                <a:spcPts val="0"/>
              </a:spcAft>
              <a:defRPr/>
            </a:pPr>
            <a:r>
              <a:rPr lang="en-US" sz="7200" smtClean="0"/>
              <a:t>This force is usually too small to be felt.</a:t>
            </a:r>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3657600"/>
            <a:ext cx="485775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advTm="15000">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677863" y="2286000"/>
            <a:ext cx="7772400" cy="1143000"/>
          </a:xfrm>
        </p:spPr>
        <p:txBody>
          <a:bodyPr>
            <a:normAutofit fontScale="90000"/>
          </a:bodyPr>
          <a:lstStyle/>
          <a:p>
            <a:pPr fontAlgn="auto">
              <a:spcAft>
                <a:spcPts val="0"/>
              </a:spcAft>
              <a:defRPr/>
            </a:pPr>
            <a:r>
              <a:rPr lang="en-US" sz="7200" dirty="0" smtClean="0"/>
              <a:t>The gravity between the earth and other objects can be felt.</a:t>
            </a: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557588"/>
            <a:ext cx="4684713"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advTm="15000">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762000" y="1066800"/>
            <a:ext cx="7772400" cy="1143000"/>
          </a:xfrm>
        </p:spPr>
        <p:txBody>
          <a:bodyPr/>
          <a:lstStyle/>
          <a:p>
            <a:pPr fontAlgn="auto">
              <a:spcAft>
                <a:spcPts val="0"/>
              </a:spcAft>
              <a:defRPr/>
            </a:pPr>
            <a:r>
              <a:rPr lang="en-US" sz="4000" dirty="0" smtClean="0"/>
              <a:t>All objects falling in a vacuum (regardless of mass) accelerate at 9.8 m/s</a:t>
            </a:r>
            <a:r>
              <a:rPr lang="en-US" sz="4000" baseline="30000" dirty="0" smtClean="0"/>
              <a:t>2</a:t>
            </a:r>
            <a:r>
              <a:rPr lang="en-US" sz="4000" dirty="0" smtClean="0"/>
              <a:t>.</a:t>
            </a:r>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362200"/>
            <a:ext cx="2714625"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advTm="15000">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228600" y="152400"/>
            <a:ext cx="855027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3600" b="1"/>
              <a:t>If objects of different sizes were dropped from a high place at the same time, would they all hit the ground at the same time?</a:t>
            </a:r>
          </a:p>
        </p:txBody>
      </p:sp>
      <p:sp>
        <p:nvSpPr>
          <p:cNvPr id="15365" name="Text Box 5"/>
          <p:cNvSpPr txBox="1">
            <a:spLocks noChangeArrowheads="1"/>
          </p:cNvSpPr>
          <p:nvPr/>
        </p:nvSpPr>
        <p:spPr bwMode="auto">
          <a:xfrm>
            <a:off x="2667000" y="1981200"/>
            <a:ext cx="6264275" cy="447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3200">
                <a:solidFill>
                  <a:srgbClr val="FF0000"/>
                </a:solidFill>
              </a:rPr>
              <a:t>Yes</a:t>
            </a:r>
            <a:r>
              <a:rPr lang="en-US" altLang="en-US" sz="3200"/>
              <a:t>.  Galileo experimented with falling objects.</a:t>
            </a:r>
          </a:p>
          <a:p>
            <a:r>
              <a:rPr lang="en-US" altLang="en-US" sz="3200"/>
              <a:t>Large objects have more gravity affecting them but take longer to accelerate.  Small objects have less gravity affecting them but accelerate quickly.</a:t>
            </a:r>
          </a:p>
          <a:p>
            <a:r>
              <a:rPr lang="en-US" altLang="en-US" sz="3200">
                <a:solidFill>
                  <a:srgbClr val="FF0000"/>
                </a:solidFill>
              </a:rPr>
              <a:t>It evens out in the end and they both hit the ground at the same time!</a:t>
            </a:r>
          </a:p>
        </p:txBody>
      </p:sp>
      <p:pic>
        <p:nvPicPr>
          <p:cNvPr id="27652" name="Picture 7" descr="galil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105400"/>
            <a:ext cx="134937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8" descr="109Pi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20002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additive="base">
                                        <p:cTn id="7" dur="500" fill="hold"/>
                                        <p:tgtEl>
                                          <p:spTgt spid="15365"/>
                                        </p:tgtEl>
                                        <p:attrNameLst>
                                          <p:attrName>ppt_x</p:attrName>
                                        </p:attrNameLst>
                                      </p:cBhvr>
                                      <p:tavLst>
                                        <p:tav tm="0">
                                          <p:val>
                                            <p:strVal val="0-#ppt_w/2"/>
                                          </p:val>
                                        </p:tav>
                                        <p:tav tm="100000">
                                          <p:val>
                                            <p:strVal val="#ppt_x"/>
                                          </p:val>
                                        </p:tav>
                                      </p:tavLst>
                                    </p:anim>
                                    <p:anim calcmode="lin" valueType="num">
                                      <p:cBhvr additive="base">
                                        <p:cTn id="8" dur="500" fill="hold"/>
                                        <p:tgtEl>
                                          <p:spTgt spid="153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12725" y="377825"/>
            <a:ext cx="86264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4000" b="1"/>
              <a:t>What is the difference between mass and weight?</a:t>
            </a:r>
          </a:p>
        </p:txBody>
      </p:sp>
      <p:sp>
        <p:nvSpPr>
          <p:cNvPr id="14339" name="Text Box 3"/>
          <p:cNvSpPr txBox="1">
            <a:spLocks noChangeArrowheads="1"/>
          </p:cNvSpPr>
          <p:nvPr/>
        </p:nvSpPr>
        <p:spPr bwMode="auto">
          <a:xfrm>
            <a:off x="288925" y="2101850"/>
            <a:ext cx="85502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3600" b="1" u="sng">
                <a:solidFill>
                  <a:srgbClr val="FF0000"/>
                </a:solidFill>
              </a:rPr>
              <a:t>Mass:</a:t>
            </a:r>
            <a:r>
              <a:rPr lang="en-US" altLang="en-US" sz="3600"/>
              <a:t>  a measure of how much matter makes up an object</a:t>
            </a:r>
          </a:p>
        </p:txBody>
      </p:sp>
      <p:sp>
        <p:nvSpPr>
          <p:cNvPr id="14340" name="Text Box 4"/>
          <p:cNvSpPr txBox="1">
            <a:spLocks noChangeArrowheads="1"/>
          </p:cNvSpPr>
          <p:nvPr/>
        </p:nvSpPr>
        <p:spPr bwMode="auto">
          <a:xfrm>
            <a:off x="381000" y="3660775"/>
            <a:ext cx="8458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3600" b="1" u="sng">
                <a:solidFill>
                  <a:srgbClr val="FF0000"/>
                </a:solidFill>
              </a:rPr>
              <a:t>Weight</a:t>
            </a:r>
            <a:r>
              <a:rPr lang="en-US" altLang="en-US" sz="3600"/>
              <a:t>:  a measure of gravitational pull on an object</a:t>
            </a:r>
          </a:p>
        </p:txBody>
      </p:sp>
      <p:pic>
        <p:nvPicPr>
          <p:cNvPr id="14342" name="Picture 6" descr="astronau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4196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0-#ppt_w/2"/>
                                          </p:val>
                                        </p:tav>
                                        <p:tav tm="100000">
                                          <p:val>
                                            <p:strVal val="#ppt_x"/>
                                          </p:val>
                                        </p:tav>
                                      </p:tavLst>
                                    </p:anim>
                                    <p:anim calcmode="lin" valueType="num">
                                      <p:cBhvr additive="base">
                                        <p:cTn id="8" dur="500" fill="hold"/>
                                        <p:tgtEl>
                                          <p:spTgt spid="143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0"/>
                                        </p:tgtEl>
                                        <p:attrNameLst>
                                          <p:attrName>style.visibility</p:attrName>
                                        </p:attrNameLst>
                                      </p:cBhvr>
                                      <p:to>
                                        <p:strVal val="visible"/>
                                      </p:to>
                                    </p:set>
                                    <p:anim calcmode="lin" valueType="num">
                                      <p:cBhvr additive="base">
                                        <p:cTn id="13" dur="500" fill="hold"/>
                                        <p:tgtEl>
                                          <p:spTgt spid="14340"/>
                                        </p:tgtEl>
                                        <p:attrNameLst>
                                          <p:attrName>ppt_x</p:attrName>
                                        </p:attrNameLst>
                                      </p:cBhvr>
                                      <p:tavLst>
                                        <p:tav tm="0">
                                          <p:val>
                                            <p:strVal val="0-#ppt_w/2"/>
                                          </p:val>
                                        </p:tav>
                                        <p:tav tm="100000">
                                          <p:val>
                                            <p:strVal val="#ppt_x"/>
                                          </p:val>
                                        </p:tav>
                                      </p:tavLst>
                                    </p:anim>
                                    <p:anim calcmode="lin" valueType="num">
                                      <p:cBhvr additive="base">
                                        <p:cTn id="14" dur="500" fill="hold"/>
                                        <p:tgtEl>
                                          <p:spTgt spid="1434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4342"/>
                                        </p:tgtEl>
                                        <p:attrNameLst>
                                          <p:attrName>style.visibility</p:attrName>
                                        </p:attrNameLst>
                                      </p:cBhvr>
                                      <p:to>
                                        <p:strVal val="visible"/>
                                      </p:to>
                                    </p:set>
                                    <p:anim calcmode="lin" valueType="num">
                                      <p:cBhvr additive="base">
                                        <p:cTn id="19" dur="500" fill="hold"/>
                                        <p:tgtEl>
                                          <p:spTgt spid="14342"/>
                                        </p:tgtEl>
                                        <p:attrNameLst>
                                          <p:attrName>ppt_x</p:attrName>
                                        </p:attrNameLst>
                                      </p:cBhvr>
                                      <p:tavLst>
                                        <p:tav tm="0">
                                          <p:val>
                                            <p:strVal val="0-#ppt_w/2"/>
                                          </p:val>
                                        </p:tav>
                                        <p:tav tm="100000">
                                          <p:val>
                                            <p:strVal val="#ppt_x"/>
                                          </p:val>
                                        </p:tav>
                                      </p:tavLst>
                                    </p:anim>
                                    <p:anim calcmode="lin" valueType="num">
                                      <p:cBhvr additive="base">
                                        <p:cTn id="20"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utoUpdateAnimBg="0"/>
      <p:bldP spid="1434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7950"/>
            <a:ext cx="8610600" cy="656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685800" y="990600"/>
            <a:ext cx="7772400" cy="1143000"/>
          </a:xfrm>
        </p:spPr>
        <p:txBody>
          <a:bodyPr>
            <a:normAutofit fontScale="90000"/>
          </a:bodyPr>
          <a:lstStyle/>
          <a:p>
            <a:pPr fontAlgn="auto">
              <a:spcAft>
                <a:spcPts val="0"/>
              </a:spcAft>
              <a:defRPr/>
            </a:pPr>
            <a:r>
              <a:rPr lang="en-US" sz="7200" dirty="0" smtClean="0"/>
              <a:t>Force is measured in </a:t>
            </a:r>
            <a:r>
              <a:rPr lang="en-US" sz="7200" i="1" dirty="0" err="1" smtClean="0">
                <a:solidFill>
                  <a:srgbClr val="FF0000"/>
                </a:solidFill>
              </a:rPr>
              <a:t>Newtons</a:t>
            </a:r>
            <a:r>
              <a:rPr lang="en-US" sz="7200" i="1" dirty="0" smtClean="0"/>
              <a:t>.</a:t>
            </a:r>
          </a:p>
        </p:txBody>
      </p:sp>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09800"/>
            <a:ext cx="8429625" cy="142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917950"/>
            <a:ext cx="4286250"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0725" name="TextBox 1"/>
          <p:cNvSpPr txBox="1">
            <a:spLocks noChangeArrowheads="1"/>
          </p:cNvSpPr>
          <p:nvPr/>
        </p:nvSpPr>
        <p:spPr bwMode="auto">
          <a:xfrm>
            <a:off x="5980113" y="4686300"/>
            <a:ext cx="3019425" cy="129381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5400"/>
              <a:t>F =  m </a:t>
            </a:r>
            <a:r>
              <a:rPr lang="en-US" altLang="en-US" sz="3600"/>
              <a:t>x</a:t>
            </a:r>
            <a:r>
              <a:rPr lang="en-US" altLang="en-US" sz="5400"/>
              <a:t> a</a:t>
            </a:r>
          </a:p>
          <a:p>
            <a:endParaRPr lang="en-US" altLang="en-US"/>
          </a:p>
        </p:txBody>
      </p:sp>
    </p:spTree>
  </p:cSld>
  <p:clrMapOvr>
    <a:masterClrMapping/>
  </p:clrMapOvr>
  <p:transition advTm="15000">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381000" y="2286000"/>
            <a:ext cx="8458200" cy="1143000"/>
          </a:xfrm>
        </p:spPr>
        <p:txBody>
          <a:bodyPr>
            <a:normAutofit fontScale="90000"/>
          </a:bodyPr>
          <a:lstStyle/>
          <a:p>
            <a:pPr fontAlgn="auto">
              <a:spcAft>
                <a:spcPts val="0"/>
              </a:spcAft>
              <a:defRPr/>
            </a:pPr>
            <a:r>
              <a:rPr lang="en-US" sz="7200" dirty="0" smtClean="0"/>
              <a:t>This means the harder you push it, the faster it speeds up.</a:t>
            </a:r>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576638"/>
            <a:ext cx="4486275" cy="299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advTm="15000">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4147" y="304800"/>
            <a:ext cx="7795724" cy="584775"/>
          </a:xfrm>
          <a:prstGeom prst="rect">
            <a:avLst/>
          </a:prstGeom>
          <a:noFill/>
        </p:spPr>
        <p:txBody>
          <a:bodyPr wrap="none">
            <a:spAutoFit/>
          </a:bodyPr>
          <a:lstStyle/>
          <a:p>
            <a:pPr algn="ctr">
              <a:defRPr/>
            </a:pPr>
            <a:r>
              <a:rPr lang="en-US" sz="3200" b="1" dirty="0">
                <a:ln w="1905"/>
                <a:solidFill>
                  <a:srgbClr val="FF0000"/>
                </a:solidFill>
                <a:effectLst>
                  <a:innerShdw blurRad="69850" dist="43180" dir="5400000">
                    <a:srgbClr val="000000">
                      <a:alpha val="65000"/>
                    </a:srgbClr>
                  </a:innerShdw>
                </a:effectLst>
              </a:rPr>
              <a:t>How do we know if something is in motion?</a:t>
            </a:r>
          </a:p>
        </p:txBody>
      </p:sp>
      <p:sp>
        <p:nvSpPr>
          <p:cNvPr id="5123" name="TextBox 4"/>
          <p:cNvSpPr txBox="1">
            <a:spLocks noChangeArrowheads="1"/>
          </p:cNvSpPr>
          <p:nvPr/>
        </p:nvSpPr>
        <p:spPr bwMode="auto">
          <a:xfrm>
            <a:off x="4495800" y="1828800"/>
            <a:ext cx="4419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a:t>We use a </a:t>
            </a:r>
            <a:r>
              <a:rPr lang="en-US" altLang="en-US" b="1">
                <a:solidFill>
                  <a:schemeClr val="accent1"/>
                </a:solidFill>
              </a:rPr>
              <a:t>reference point</a:t>
            </a:r>
            <a:r>
              <a:rPr lang="en-US" altLang="en-US"/>
              <a:t>.</a:t>
            </a:r>
          </a:p>
          <a:p>
            <a:endParaRPr lang="en-US" altLang="en-US"/>
          </a:p>
          <a:p>
            <a:r>
              <a:rPr lang="en-US" altLang="en-US"/>
              <a:t>A reference point is an object that appears to stay in place…one that you can </a:t>
            </a:r>
            <a:r>
              <a:rPr lang="en-US" altLang="en-US" u="sng"/>
              <a:t>compare</a:t>
            </a:r>
            <a:r>
              <a:rPr lang="en-US" altLang="en-US"/>
              <a:t> another object’s location to.</a:t>
            </a:r>
          </a:p>
          <a:p>
            <a:endParaRPr lang="en-US" altLang="en-US"/>
          </a:p>
          <a:p>
            <a:r>
              <a:rPr lang="en-US" altLang="en-US"/>
              <a:t>Examples of reference points are buildings, trees, and power poles.</a:t>
            </a:r>
          </a:p>
        </p:txBody>
      </p:sp>
      <p:sp>
        <p:nvSpPr>
          <p:cNvPr id="5124" name="TextBox 5"/>
          <p:cNvSpPr txBox="1">
            <a:spLocks noChangeArrowheads="1"/>
          </p:cNvSpPr>
          <p:nvPr/>
        </p:nvSpPr>
        <p:spPr bwMode="auto">
          <a:xfrm>
            <a:off x="1481138" y="5557838"/>
            <a:ext cx="5610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i="1">
                <a:solidFill>
                  <a:srgbClr val="7030A0"/>
                </a:solidFill>
              </a:rPr>
              <a:t>How do we know that this bus is going fast?</a:t>
            </a:r>
          </a:p>
        </p:txBody>
      </p:sp>
      <p:pic>
        <p:nvPicPr>
          <p:cNvPr id="512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87563"/>
            <a:ext cx="3900488" cy="2595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36525" y="498475"/>
            <a:ext cx="8550275"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4400" b="1"/>
              <a:t>What causes items such as paper and feathers to fall more slowly in air than objects like rocks and books?</a:t>
            </a:r>
          </a:p>
        </p:txBody>
      </p:sp>
      <p:pic>
        <p:nvPicPr>
          <p:cNvPr id="10245" name="Picture 5" descr="air_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810000"/>
            <a:ext cx="4549775"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1"/>
          <p:cNvSpPr>
            <a:spLocks noChangeArrowheads="1"/>
          </p:cNvSpPr>
          <p:nvPr/>
        </p:nvSpPr>
        <p:spPr bwMode="auto">
          <a:xfrm>
            <a:off x="609600" y="3787775"/>
            <a:ext cx="3048000" cy="1755775"/>
          </a:xfrm>
          <a:prstGeom prst="rect">
            <a:avLst/>
          </a:prstGeom>
          <a:noFill/>
          <a:ln w="254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3600" b="1">
                <a:solidFill>
                  <a:srgbClr val="C00000"/>
                </a:solidFill>
              </a:rPr>
              <a:t>Air resistance slows down falling objects.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additive="base">
                                        <p:cTn id="7" dur="500" fill="hold"/>
                                        <p:tgtEl>
                                          <p:spTgt spid="10245"/>
                                        </p:tgtEl>
                                        <p:attrNameLst>
                                          <p:attrName>ppt_x</p:attrName>
                                        </p:attrNameLst>
                                      </p:cBhvr>
                                      <p:tavLst>
                                        <p:tav tm="0">
                                          <p:val>
                                            <p:strVal val="0-#ppt_w/2"/>
                                          </p:val>
                                        </p:tav>
                                        <p:tav tm="100000">
                                          <p:val>
                                            <p:strVal val="#ppt_x"/>
                                          </p:val>
                                        </p:tav>
                                      </p:tavLst>
                                    </p:anim>
                                    <p:anim calcmode="lin" valueType="num">
                                      <p:cBhvr additive="base">
                                        <p:cTn id="8" dur="500" fill="hold"/>
                                        <p:tgtEl>
                                          <p:spTgt spid="102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695325" y="1066800"/>
            <a:ext cx="7772400" cy="1143000"/>
          </a:xfrm>
        </p:spPr>
        <p:txBody>
          <a:bodyPr/>
          <a:lstStyle/>
          <a:p>
            <a:pPr fontAlgn="auto">
              <a:spcAft>
                <a:spcPts val="0"/>
              </a:spcAft>
              <a:defRPr/>
            </a:pPr>
            <a:r>
              <a:rPr lang="en-US" sz="4000" b="1" dirty="0" smtClean="0">
                <a:solidFill>
                  <a:srgbClr val="FF0000"/>
                </a:solidFill>
              </a:rPr>
              <a:t>Newton’s Third Law of Motion</a:t>
            </a:r>
            <a:r>
              <a:rPr lang="en-US" sz="4000" dirty="0" smtClean="0"/>
              <a:t>:  for every action, there is an equal and opposite reaction.</a:t>
            </a:r>
          </a:p>
        </p:txBody>
      </p:sp>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647950"/>
            <a:ext cx="2152650" cy="362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638" y="3338513"/>
            <a:ext cx="2770187" cy="141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22600"/>
            <a:ext cx="2751138" cy="205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advTm="15000">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8245475" cy="3309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147" name="TextBox 3"/>
          <p:cNvSpPr txBox="1">
            <a:spLocks noChangeArrowheads="1"/>
          </p:cNvSpPr>
          <p:nvPr/>
        </p:nvSpPr>
        <p:spPr bwMode="auto">
          <a:xfrm>
            <a:off x="685800" y="4267200"/>
            <a:ext cx="7772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3200" b="1">
                <a:solidFill>
                  <a:srgbClr val="FF0000"/>
                </a:solidFill>
              </a:rPr>
              <a:t>Distance</a:t>
            </a:r>
            <a:r>
              <a:rPr lang="en-US" altLang="en-US" sz="3200"/>
              <a:t>:  total length of the path traveled</a:t>
            </a:r>
          </a:p>
          <a:p>
            <a:endParaRPr lang="en-US" altLang="en-US" sz="3200"/>
          </a:p>
          <a:p>
            <a:r>
              <a:rPr lang="en-US" altLang="en-US" sz="3200" b="1">
                <a:solidFill>
                  <a:srgbClr val="7030A0"/>
                </a:solidFill>
              </a:rPr>
              <a:t>Displacemen</a:t>
            </a:r>
            <a:r>
              <a:rPr lang="en-US" altLang="en-US" sz="3200"/>
              <a:t>t:  distance between the initial position and the final position</a:t>
            </a:r>
          </a:p>
        </p:txBody>
      </p:sp>
      <p:sp>
        <p:nvSpPr>
          <p:cNvPr id="5" name="Oval 4"/>
          <p:cNvSpPr/>
          <p:nvPr/>
        </p:nvSpPr>
        <p:spPr>
          <a:xfrm>
            <a:off x="2514600" y="1219200"/>
            <a:ext cx="1066800" cy="533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4038600" y="2971800"/>
            <a:ext cx="685800" cy="381000"/>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57200" y="1676400"/>
            <a:ext cx="7772400" cy="1143000"/>
          </a:xfrm>
        </p:spPr>
        <p:txBody>
          <a:bodyPr>
            <a:normAutofit fontScale="90000"/>
          </a:bodyPr>
          <a:lstStyle/>
          <a:p>
            <a:pPr fontAlgn="auto">
              <a:spcAft>
                <a:spcPts val="0"/>
              </a:spcAft>
              <a:defRPr/>
            </a:pPr>
            <a:r>
              <a:rPr lang="en-US" dirty="0" smtClean="0">
                <a:solidFill>
                  <a:srgbClr val="FF0000"/>
                </a:solidFill>
              </a:rPr>
              <a:t>SPEED</a:t>
            </a:r>
            <a:r>
              <a:rPr lang="en-US" dirty="0" smtClean="0"/>
              <a:t>:  rate of change in position</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971800"/>
            <a:ext cx="304482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172" name="TextBox 1"/>
          <p:cNvSpPr txBox="1">
            <a:spLocks noChangeArrowheads="1"/>
          </p:cNvSpPr>
          <p:nvPr/>
        </p:nvSpPr>
        <p:spPr bwMode="auto">
          <a:xfrm>
            <a:off x="3810000" y="2971800"/>
            <a:ext cx="3921125" cy="1323975"/>
          </a:xfrm>
          <a:prstGeom prst="rect">
            <a:avLst/>
          </a:prstGeom>
          <a:noFill/>
          <a:ln w="254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4000"/>
              <a:t>Speed =   </a:t>
            </a:r>
            <a:r>
              <a:rPr lang="en-US" altLang="en-US" sz="4000" u="sng"/>
              <a:t>distance</a:t>
            </a:r>
          </a:p>
          <a:p>
            <a:r>
              <a:rPr lang="en-US" altLang="en-US" sz="4000"/>
              <a:t>                   time</a:t>
            </a:r>
          </a:p>
        </p:txBody>
      </p:sp>
      <p:sp>
        <p:nvSpPr>
          <p:cNvPr id="7173" name="TextBox 2"/>
          <p:cNvSpPr txBox="1">
            <a:spLocks noChangeArrowheads="1"/>
          </p:cNvSpPr>
          <p:nvPr/>
        </p:nvSpPr>
        <p:spPr bwMode="auto">
          <a:xfrm>
            <a:off x="3810000" y="4800600"/>
            <a:ext cx="4724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a:t>Usain Bolt is considered the fastest man in the world.  He can run 100 meters in 9.58 seconds.  What is his speed?</a:t>
            </a:r>
          </a:p>
        </p:txBody>
      </p:sp>
    </p:spTree>
  </p:cSld>
  <p:clrMapOvr>
    <a:masterClrMapping/>
  </p:clrMapOvr>
  <p:transition advTm="15000">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09600" y="685800"/>
            <a:ext cx="7772400" cy="1143000"/>
          </a:xfrm>
        </p:spPr>
        <p:txBody>
          <a:bodyPr/>
          <a:lstStyle/>
          <a:p>
            <a:pPr fontAlgn="auto">
              <a:spcAft>
                <a:spcPts val="0"/>
              </a:spcAft>
              <a:defRPr/>
            </a:pPr>
            <a:r>
              <a:rPr lang="en-US" sz="4400" dirty="0" smtClean="0">
                <a:solidFill>
                  <a:srgbClr val="FF0000"/>
                </a:solidFill>
              </a:rPr>
              <a:t>CONSTANT SPEED</a:t>
            </a:r>
            <a:r>
              <a:rPr lang="en-US" sz="4400" dirty="0" smtClean="0"/>
              <a:t>:</a:t>
            </a:r>
            <a:br>
              <a:rPr lang="en-US" sz="4400" dirty="0" smtClean="0"/>
            </a:br>
            <a:r>
              <a:rPr lang="en-US" sz="4400" dirty="0" smtClean="0"/>
              <a:t> speed which does not change</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357438"/>
            <a:ext cx="5181600" cy="35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advTm="15000">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09600" y="457200"/>
            <a:ext cx="7772400" cy="1143000"/>
          </a:xfrm>
        </p:spPr>
        <p:txBody>
          <a:bodyPr/>
          <a:lstStyle/>
          <a:p>
            <a:pPr fontAlgn="auto">
              <a:spcAft>
                <a:spcPts val="0"/>
              </a:spcAft>
              <a:defRPr/>
            </a:pPr>
            <a:r>
              <a:rPr lang="en-US" sz="3600" dirty="0" smtClean="0">
                <a:solidFill>
                  <a:srgbClr val="FF0000"/>
                </a:solidFill>
              </a:rPr>
              <a:t>INSTANTANEOUS SPEED</a:t>
            </a:r>
            <a:r>
              <a:rPr lang="en-US" sz="3600" dirty="0" smtClean="0"/>
              <a:t>:       Speed at any given instant</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895475"/>
            <a:ext cx="515302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220" name="TextBox 1"/>
          <p:cNvSpPr txBox="1">
            <a:spLocks noChangeArrowheads="1"/>
          </p:cNvSpPr>
          <p:nvPr/>
        </p:nvSpPr>
        <p:spPr bwMode="auto">
          <a:xfrm>
            <a:off x="457200" y="5791200"/>
            <a:ext cx="8593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a:t>Cars, for example, can speed up or slow down depending on traffic.  </a:t>
            </a:r>
          </a:p>
        </p:txBody>
      </p:sp>
    </p:spTree>
  </p:cSld>
  <p:clrMapOvr>
    <a:masterClrMapping/>
  </p:clrMapOvr>
  <p:transition advTm="15000">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81000" y="457200"/>
            <a:ext cx="8534400" cy="1143000"/>
          </a:xfrm>
        </p:spPr>
        <p:txBody>
          <a:bodyPr/>
          <a:lstStyle/>
          <a:p>
            <a:pPr fontAlgn="auto">
              <a:spcAft>
                <a:spcPts val="0"/>
              </a:spcAft>
              <a:defRPr/>
            </a:pPr>
            <a:r>
              <a:rPr lang="en-US" sz="4000" dirty="0" smtClean="0">
                <a:solidFill>
                  <a:srgbClr val="FF0000"/>
                </a:solidFill>
              </a:rPr>
              <a:t>AVERAGE SPEED</a:t>
            </a:r>
            <a:r>
              <a:rPr lang="en-US" sz="4000" dirty="0" smtClean="0"/>
              <a:t>:</a:t>
            </a:r>
            <a:br>
              <a:rPr lang="en-US" sz="4000" dirty="0" smtClean="0"/>
            </a:br>
            <a:r>
              <a:rPr lang="en-US" sz="4000" dirty="0" smtClean="0"/>
              <a:t>total distance divided by total time</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50" y="1828800"/>
            <a:ext cx="4305300"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244" name="TextBox 1"/>
          <p:cNvSpPr txBox="1">
            <a:spLocks noChangeArrowheads="1"/>
          </p:cNvSpPr>
          <p:nvPr/>
        </p:nvSpPr>
        <p:spPr bwMode="auto">
          <a:xfrm>
            <a:off x="609600" y="4648200"/>
            <a:ext cx="7772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a:t>A runner in a marathon may not run the same speed for the entire race.  They may start off fast, slow down as they get tired or go up hills and maybe speed up again as they get close to the finish line.  Average speed figures out approximately how fast they ran the entire race.</a:t>
            </a:r>
          </a:p>
        </p:txBody>
      </p:sp>
    </p:spTree>
  </p:cSld>
  <p:clrMapOvr>
    <a:masterClrMapping/>
  </p:clrMapOvr>
  <p:transition advTm="15000">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762000" y="304800"/>
            <a:ext cx="7772400" cy="1143000"/>
          </a:xfrm>
        </p:spPr>
        <p:txBody>
          <a:bodyPr>
            <a:normAutofit/>
          </a:bodyPr>
          <a:lstStyle/>
          <a:p>
            <a:pPr fontAlgn="auto">
              <a:spcAft>
                <a:spcPts val="0"/>
              </a:spcAft>
              <a:defRPr/>
            </a:pPr>
            <a:r>
              <a:rPr lang="en-US" sz="3200" dirty="0" smtClean="0">
                <a:solidFill>
                  <a:srgbClr val="FF0000"/>
                </a:solidFill>
              </a:rPr>
              <a:t>VELOCITY</a:t>
            </a:r>
            <a:r>
              <a:rPr lang="en-US" sz="3200" dirty="0" smtClean="0"/>
              <a:t>:  speed in a specific direction</a:t>
            </a: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1981200"/>
            <a:ext cx="36576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88" y="4343400"/>
            <a:ext cx="3673475"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269" name="TextBox 1"/>
          <p:cNvSpPr txBox="1">
            <a:spLocks noChangeArrowheads="1"/>
          </p:cNvSpPr>
          <p:nvPr/>
        </p:nvSpPr>
        <p:spPr bwMode="auto">
          <a:xfrm>
            <a:off x="4310063" y="220980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a:t>The plane travels 1120 miles east in 7 hours.  Their velocity is:</a:t>
            </a:r>
          </a:p>
          <a:p>
            <a:pPr algn="ctr"/>
            <a:r>
              <a:rPr lang="en-US" altLang="en-US" b="1">
                <a:solidFill>
                  <a:srgbClr val="FF0000"/>
                </a:solidFill>
              </a:rPr>
              <a:t>160 miles/hr east.</a:t>
            </a:r>
          </a:p>
        </p:txBody>
      </p:sp>
      <p:sp>
        <p:nvSpPr>
          <p:cNvPr id="11270" name="TextBox 5"/>
          <p:cNvSpPr txBox="1">
            <a:spLocks noChangeArrowheads="1"/>
          </p:cNvSpPr>
          <p:nvPr/>
        </p:nvSpPr>
        <p:spPr bwMode="auto">
          <a:xfrm>
            <a:off x="4310063" y="4343400"/>
            <a:ext cx="457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a:t>Elephants can migrate large distances for food and water throughout the year.  An example of their average velocity would be:  </a:t>
            </a:r>
            <a:r>
              <a:rPr lang="en-US" altLang="en-US" b="1">
                <a:solidFill>
                  <a:srgbClr val="FF0000"/>
                </a:solidFill>
              </a:rPr>
              <a:t>8 km/h southwest</a:t>
            </a:r>
          </a:p>
        </p:txBody>
      </p:sp>
    </p:spTree>
  </p:cSld>
  <p:clrMapOvr>
    <a:masterClrMapping/>
  </p:clrMapOvr>
  <p:transition advTm="15000">
    <p:random/>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8641</TotalTime>
  <Pages>35</Pages>
  <Words>863</Words>
  <Application>Microsoft Office PowerPoint</Application>
  <PresentationFormat>On-screen Show (4:3)</PresentationFormat>
  <Paragraphs>82</Paragraphs>
  <Slides>31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Times New Roman</vt:lpstr>
      <vt:lpstr>Arial</vt:lpstr>
      <vt:lpstr>Palatino Linotype</vt:lpstr>
      <vt:lpstr>Century Gothic</vt:lpstr>
      <vt:lpstr>Courier New</vt:lpstr>
      <vt:lpstr>Symbol</vt:lpstr>
      <vt:lpstr>Times</vt:lpstr>
      <vt:lpstr>Executive</vt:lpstr>
      <vt:lpstr>MOTION AND FORCES</vt:lpstr>
      <vt:lpstr>PowerPoint Presentation</vt:lpstr>
      <vt:lpstr>PowerPoint Presentation</vt:lpstr>
      <vt:lpstr>PowerPoint Presentation</vt:lpstr>
      <vt:lpstr>SPEED:  rate of change in position</vt:lpstr>
      <vt:lpstr>CONSTANT SPEED:  speed which does not change</vt:lpstr>
      <vt:lpstr>INSTANTANEOUS SPEED:       Speed at any given instant</vt:lpstr>
      <vt:lpstr>AVERAGE SPEED: total distance divided by total time</vt:lpstr>
      <vt:lpstr>VELOCITY:  speed in a specific direction</vt:lpstr>
      <vt:lpstr>ACCELERATION:  the rate of change in velocity</vt:lpstr>
      <vt:lpstr> a = vf - vi  or   v           t            t</vt:lpstr>
      <vt:lpstr>PowerPoint Presentation</vt:lpstr>
      <vt:lpstr>FORCE:  a push or a pull that one body exerts on another</vt:lpstr>
      <vt:lpstr>If forces are balanced, the object does not move.</vt:lpstr>
      <vt:lpstr>If one force is greater than another, there is a net force, and the object moves.</vt:lpstr>
      <vt:lpstr>INERTIA:  the tendency of a moving object to resist a change in motion.</vt:lpstr>
      <vt:lpstr>PowerPoint Presentation</vt:lpstr>
      <vt:lpstr>FRICTION:  the force that opposes motion between surfaces that are touching each other</vt:lpstr>
      <vt:lpstr>PowerPoint Presentation</vt:lpstr>
      <vt:lpstr>FRICTION CAUSES: </vt:lpstr>
      <vt:lpstr>GRAVITY:  the force exerted by any object on any other object</vt:lpstr>
      <vt:lpstr>This force is usually too small to be felt.</vt:lpstr>
      <vt:lpstr>The gravity between the earth and other objects can be felt.</vt:lpstr>
      <vt:lpstr>All objects falling in a vacuum (regardless of mass) accelerate at 9.8 m/s2.</vt:lpstr>
      <vt:lpstr>PowerPoint Presentation</vt:lpstr>
      <vt:lpstr>PowerPoint Presentation</vt:lpstr>
      <vt:lpstr>PowerPoint Presentation</vt:lpstr>
      <vt:lpstr>Force is measured in Newtons.</vt:lpstr>
      <vt:lpstr>This means the harder you push it, the faster it speeds up.</vt:lpstr>
      <vt:lpstr>PowerPoint Presentation</vt:lpstr>
      <vt:lpstr>Newton’s Third Law of Motion:  for every action, there is an equal and opposite reaction.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MOTION AND FORCES</dc:title>
  <dc:creator>Sherrill MULKEARNS</dc:creator>
  <cp:lastModifiedBy>Dave Edinger</cp:lastModifiedBy>
  <cp:revision>36</cp:revision>
  <cp:lastPrinted>2012-04-25T16:31:24Z</cp:lastPrinted>
  <dcterms:created xsi:type="dcterms:W3CDTF">1999-11-25T08:41:41Z</dcterms:created>
  <dcterms:modified xsi:type="dcterms:W3CDTF">2015-01-20T12:28:32Z</dcterms:modified>
</cp:coreProperties>
</file>