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0000"/>
    <a:srgbClr val="FF00FF"/>
    <a:srgbClr val="FFFFFF"/>
    <a:srgbClr val="FFFF00"/>
    <a:srgbClr val="CCFF66"/>
    <a:srgbClr val="3366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06" autoAdjust="0"/>
  </p:normalViewPr>
  <p:slideViewPr>
    <p:cSldViewPr>
      <p:cViewPr>
        <p:scale>
          <a:sx n="75" d="100"/>
          <a:sy n="75" d="100"/>
        </p:scale>
        <p:origin x="-360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D2BB34-6EB9-421B-94DF-7A10A16CA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8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91BD58-DC98-4F91-AE41-05ED70E6353F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19 Sections: 1, 5, 6, 8, 9, 10</a:t>
            </a:r>
          </a:p>
          <a:p>
            <a:pPr eaLnBrk="1" hangingPunct="1"/>
            <a:r>
              <a:rPr lang="en-US" altLang="en-US" smtClean="0"/>
              <a:t>Chapter 20 Sections: 2, 4, 5, 6, 7, 8, 9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9AB55-614E-4D1A-8975-BEE49B633126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19 Sections: 1, 5, 6, 8, 9, 10</a:t>
            </a:r>
          </a:p>
          <a:p>
            <a:pPr eaLnBrk="1" hangingPunct="1"/>
            <a:r>
              <a:rPr lang="en-US" altLang="en-US" smtClean="0"/>
              <a:t>Chapter 20 Sections: 2, 4, 5, 6, 7, 8, 9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A90305-EBD7-43C4-81FF-5CFD8B8425F8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19 Sections: 1, 5, 6, 8, 9, 10</a:t>
            </a:r>
          </a:p>
          <a:p>
            <a:pPr eaLnBrk="1" hangingPunct="1"/>
            <a:r>
              <a:rPr lang="en-US" altLang="en-US" smtClean="0"/>
              <a:t>Chapter 20 Sections: 2, 4, 5, 6, 7, 8, 9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67DF59-AC74-41D3-8441-00D14BD5808C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19 Sections: 1, 5, 6, 8, 9, 10</a:t>
            </a:r>
          </a:p>
          <a:p>
            <a:pPr eaLnBrk="1" hangingPunct="1"/>
            <a:r>
              <a:rPr lang="en-US" altLang="en-US" smtClean="0"/>
              <a:t>Chapter 20 Sections: 2, 4, 5, 6, 7, 8, 9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C77D2-A243-4DEA-B677-70A3B489D10D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19 Sections: 1, 5, 6, 8, 9, 10</a:t>
            </a:r>
          </a:p>
          <a:p>
            <a:pPr eaLnBrk="1" hangingPunct="1"/>
            <a:r>
              <a:rPr lang="en-US" altLang="en-US" smtClean="0"/>
              <a:t>Chapter 20 Sections: 2, 4, 5, 6, 7, 8, 9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291BF1-280C-430D-B33B-EDAD17C62D28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19 Sections: 1, 5, 6, 8, 9, 10</a:t>
            </a:r>
          </a:p>
          <a:p>
            <a:pPr eaLnBrk="1" hangingPunct="1"/>
            <a:r>
              <a:rPr lang="en-US" altLang="en-US" smtClean="0"/>
              <a:t>Chapter 20 Sections: 2, 4, 5, 6, 7, 8, 9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E67F7C-B319-40C6-81A9-F406224630B7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19 Sections: 1, 5, 6, 8, 9, 10</a:t>
            </a:r>
          </a:p>
          <a:p>
            <a:pPr eaLnBrk="1" hangingPunct="1"/>
            <a:r>
              <a:rPr lang="en-US" altLang="en-US" smtClean="0"/>
              <a:t>Chapter 20 Sections: 2, 4, 5, 6, 7, 8, 9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C342-E43B-465F-BA5F-A5CAD7986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8739-587F-467C-8DCB-D97A7DB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3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5456-023B-4F15-80BD-E07CEABBC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6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AF53-9366-41F7-A0EE-2C0957D66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3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44BA-BEDF-47E7-86C8-F7B89A976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14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C47B-67AD-490B-BB95-944DF009D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0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A546-16B6-4B96-BC5D-41BD2C620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BB7C-3E93-405E-B2E6-A575D2CA0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AA71-A01F-4F1D-AB86-A0AA5C221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7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4EDF-5DD3-4AF9-B346-0B4FC099A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F5F0-70EC-4E3C-9B77-60E2F6D37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6C03F36-30E4-4B81-B7CE-0E69F64BE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Light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3124200" y="647700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6"/>
          <p:cNvSpPr>
            <a:spLocks noChangeArrowheads="1"/>
          </p:cNvSpPr>
          <p:nvPr/>
        </p:nvSpPr>
        <p:spPr bwMode="auto">
          <a:xfrm>
            <a:off x="0" y="2362200"/>
            <a:ext cx="9144000" cy="2133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atin typeface="Georgia" pitchFamily="18" charset="0"/>
              </a:rPr>
              <a:t>How Fiber Optics Work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5400000">
            <a:off x="3924300" y="876300"/>
            <a:ext cx="1143000" cy="5029200"/>
          </a:xfrm>
          <a:prstGeom prst="can">
            <a:avLst>
              <a:gd name="adj" fmla="val 38643"/>
            </a:avLst>
          </a:prstGeom>
          <a:solidFill>
            <a:srgbClr val="33333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1F1F1F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5400000">
            <a:off x="2476500" y="2628900"/>
            <a:ext cx="76200" cy="609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 rot="5400000">
            <a:off x="2476500" y="3543300"/>
            <a:ext cx="76200" cy="609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90" name="Picture 14" descr="MPj042767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18"/>
          <p:cNvSpPr>
            <a:spLocks noChangeArrowheads="1"/>
          </p:cNvSpPr>
          <p:nvPr/>
        </p:nvSpPr>
        <p:spPr bwMode="auto">
          <a:xfrm rot="5400000">
            <a:off x="3695700" y="2628900"/>
            <a:ext cx="76200" cy="609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Rectangle 19"/>
          <p:cNvSpPr>
            <a:spLocks noChangeArrowheads="1"/>
          </p:cNvSpPr>
          <p:nvPr/>
        </p:nvSpPr>
        <p:spPr bwMode="auto">
          <a:xfrm rot="5400000">
            <a:off x="3695700" y="3543300"/>
            <a:ext cx="76200" cy="609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Rectangle 20"/>
          <p:cNvSpPr>
            <a:spLocks noChangeArrowheads="1"/>
          </p:cNvSpPr>
          <p:nvPr/>
        </p:nvSpPr>
        <p:spPr bwMode="auto">
          <a:xfrm rot="5400000">
            <a:off x="4914900" y="2628900"/>
            <a:ext cx="76200" cy="609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7" name="Rectangle 21"/>
          <p:cNvSpPr>
            <a:spLocks noChangeArrowheads="1"/>
          </p:cNvSpPr>
          <p:nvPr/>
        </p:nvSpPr>
        <p:spPr bwMode="auto">
          <a:xfrm rot="5400000">
            <a:off x="4914900" y="3543300"/>
            <a:ext cx="76200" cy="609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8" name="Rectangle 22"/>
          <p:cNvSpPr>
            <a:spLocks noChangeArrowheads="1"/>
          </p:cNvSpPr>
          <p:nvPr/>
        </p:nvSpPr>
        <p:spPr bwMode="auto">
          <a:xfrm rot="5400000">
            <a:off x="6134100" y="2628900"/>
            <a:ext cx="76200" cy="609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9" name="Rectangle 23"/>
          <p:cNvSpPr>
            <a:spLocks noChangeArrowheads="1"/>
          </p:cNvSpPr>
          <p:nvPr/>
        </p:nvSpPr>
        <p:spPr bwMode="auto">
          <a:xfrm rot="5400000">
            <a:off x="6134100" y="3543300"/>
            <a:ext cx="76200" cy="609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1219200" y="2895600"/>
            <a:ext cx="12954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V="1">
            <a:off x="1219200" y="2971800"/>
            <a:ext cx="12954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2514600" y="2971800"/>
            <a:ext cx="1219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4876800" y="2971800"/>
            <a:ext cx="1219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V="1">
            <a:off x="2438400" y="2971800"/>
            <a:ext cx="1219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3657600" y="2971800"/>
            <a:ext cx="1219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V="1">
            <a:off x="3657600" y="2971800"/>
            <a:ext cx="1219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4876800" y="2971800"/>
            <a:ext cx="1219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6096000" y="2971800"/>
            <a:ext cx="1219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6096000" y="2971800"/>
            <a:ext cx="1219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10" name="Picture 34" descr="MPj042767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400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35" descr="MPj040670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00400"/>
            <a:ext cx="609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2" name="Text Box 38"/>
          <p:cNvSpPr txBox="1">
            <a:spLocks noChangeArrowheads="1"/>
          </p:cNvSpPr>
          <p:nvPr/>
        </p:nvSpPr>
        <p:spPr bwMode="auto">
          <a:xfrm>
            <a:off x="0" y="16764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Location A</a:t>
            </a:r>
          </a:p>
        </p:txBody>
      </p:sp>
      <p:sp>
        <p:nvSpPr>
          <p:cNvPr id="19483" name="Text Box 39"/>
          <p:cNvSpPr txBox="1">
            <a:spLocks noChangeArrowheads="1"/>
          </p:cNvSpPr>
          <p:nvPr/>
        </p:nvSpPr>
        <p:spPr bwMode="auto">
          <a:xfrm>
            <a:off x="7315200" y="16764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Location B</a:t>
            </a:r>
          </a:p>
        </p:txBody>
      </p:sp>
      <p:sp>
        <p:nvSpPr>
          <p:cNvPr id="19484" name="Text Box 40"/>
          <p:cNvSpPr txBox="1">
            <a:spLocks noChangeArrowheads="1"/>
          </p:cNvSpPr>
          <p:nvPr/>
        </p:nvSpPr>
        <p:spPr bwMode="auto">
          <a:xfrm>
            <a:off x="3511550" y="1600200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Fiber optic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 animBg="1"/>
      <p:bldP spid="24601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atin typeface="Georgia" pitchFamily="18" charset="0"/>
              </a:rPr>
              <a:t>What is an Electric Charge?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altLang="en-US" b="1" u="sng" smtClean="0">
                <a:latin typeface="Georgia" pitchFamily="18" charset="0"/>
              </a:rPr>
              <a:t>Electricity</a:t>
            </a:r>
            <a:r>
              <a:rPr lang="en-US" altLang="en-US" smtClean="0">
                <a:latin typeface="Georgia" pitchFamily="18" charset="0"/>
              </a:rPr>
              <a:t> is the flow of negative charges from a place of higher concentration to a lower concentration.</a:t>
            </a:r>
          </a:p>
        </p:txBody>
      </p:sp>
      <p:pic>
        <p:nvPicPr>
          <p:cNvPr id="27652" name="Picture 4" descr="door knob electr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hand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2305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lightningbef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3352800"/>
            <a:ext cx="28114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light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3352800"/>
            <a:ext cx="28114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7010400" y="36576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7162800" y="38100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8001000" y="35052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7467600" y="37338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8153400" y="38100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8229600" y="40386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7391400" y="35052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8534400" y="38100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8305800" y="35814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7696200" y="35814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6934200" y="649128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FF66"/>
                </a:solidFill>
              </a:rPr>
              <a:t>+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6477000" y="65532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FF66"/>
                </a:solidFill>
              </a:rPr>
              <a:t>+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8229600" y="649128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FF66"/>
                </a:solidFill>
              </a:rPr>
              <a:t>+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7467600" y="649128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FF66"/>
                </a:solidFill>
              </a:rPr>
              <a:t>+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8826500" y="65532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FF66"/>
                </a:solidFill>
              </a:rPr>
              <a:t>+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6553200" y="35814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FF66"/>
                </a:solidFill>
              </a:rPr>
              <a:t>+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7772400" y="35052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FF66"/>
                </a:solidFill>
              </a:rPr>
              <a:t>+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8826500" y="34290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FF66"/>
                </a:solidFill>
              </a:rPr>
              <a:t>+</a:t>
            </a: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8001000" y="67056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7315200" y="67056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8610600" y="67818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Line 54"/>
          <p:cNvSpPr>
            <a:spLocks noChangeShapeType="1"/>
          </p:cNvSpPr>
          <p:nvPr/>
        </p:nvSpPr>
        <p:spPr bwMode="auto">
          <a:xfrm>
            <a:off x="2362200" y="47244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>
            <a:off x="1828800" y="54102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1905000" y="47244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Line 57"/>
          <p:cNvSpPr>
            <a:spLocks noChangeShapeType="1"/>
          </p:cNvSpPr>
          <p:nvPr/>
        </p:nvSpPr>
        <p:spPr bwMode="auto">
          <a:xfrm>
            <a:off x="1981200" y="57912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>
            <a:off x="2209800" y="51054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Line 59"/>
          <p:cNvSpPr>
            <a:spLocks noChangeShapeType="1"/>
          </p:cNvSpPr>
          <p:nvPr/>
        </p:nvSpPr>
        <p:spPr bwMode="auto">
          <a:xfrm>
            <a:off x="1524000" y="57150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1066800" y="57150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Line 61"/>
          <p:cNvSpPr>
            <a:spLocks noChangeShapeType="1"/>
          </p:cNvSpPr>
          <p:nvPr/>
        </p:nvSpPr>
        <p:spPr bwMode="auto">
          <a:xfrm>
            <a:off x="1066800" y="51054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Line 62"/>
          <p:cNvSpPr>
            <a:spLocks noChangeShapeType="1"/>
          </p:cNvSpPr>
          <p:nvPr/>
        </p:nvSpPr>
        <p:spPr bwMode="auto">
          <a:xfrm>
            <a:off x="1143000" y="48768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715" name="Picture 67" descr="electricity clip ar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1323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7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7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7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  <p:bldP spid="27658" grpId="1" animBg="1"/>
      <p:bldP spid="27659" grpId="0" animBg="1"/>
      <p:bldP spid="27659" grpId="1" animBg="1"/>
      <p:bldP spid="27660" grpId="0" animBg="1"/>
      <p:bldP spid="27661" grpId="0" animBg="1"/>
      <p:bldP spid="27661" grpId="1" animBg="1"/>
      <p:bldP spid="27662" grpId="0" animBg="1"/>
      <p:bldP spid="27662" grpId="1" animBg="1"/>
      <p:bldP spid="27663" grpId="0" animBg="1"/>
      <p:bldP spid="27663" grpId="1" animBg="1"/>
      <p:bldP spid="27664" grpId="0" animBg="1"/>
      <p:bldP spid="27665" grpId="0" animBg="1"/>
      <p:bldP spid="27666" grpId="0" animBg="1"/>
      <p:bldP spid="27666" grpId="1" animBg="1"/>
      <p:bldP spid="27667" grpId="0" animBg="1"/>
      <p:bldP spid="27667" grpId="1" animBg="1"/>
      <p:bldP spid="27668" grpId="0"/>
      <p:bldP spid="27669" grpId="0"/>
      <p:bldP spid="27670" grpId="0"/>
      <p:bldP spid="27671" grpId="0"/>
      <p:bldP spid="27672" grpId="0"/>
      <p:bldP spid="27673" grpId="0"/>
      <p:bldP spid="27674" grpId="0"/>
      <p:bldP spid="27675" grpId="0"/>
      <p:bldP spid="27676" grpId="0" animBg="1"/>
      <p:bldP spid="27677" grpId="0" animBg="1"/>
      <p:bldP spid="27700" grpId="0" animBg="1"/>
      <p:bldP spid="27702" grpId="0" animBg="1"/>
      <p:bldP spid="27702" grpId="1" animBg="1"/>
      <p:bldP spid="27703" grpId="0" animBg="1"/>
      <p:bldP spid="27704" grpId="0" animBg="1"/>
      <p:bldP spid="27705" grpId="0" animBg="1"/>
      <p:bldP spid="27705" grpId="1" animBg="1"/>
      <p:bldP spid="27706" grpId="0" animBg="1"/>
      <p:bldP spid="27706" grpId="1" animBg="1"/>
      <p:bldP spid="27707" grpId="0" animBg="1"/>
      <p:bldP spid="27708" grpId="0" animBg="1"/>
      <p:bldP spid="27709" grpId="0" animBg="1"/>
      <p:bldP spid="277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33400" y="4038600"/>
            <a:ext cx="1588" cy="2259013"/>
          </a:xfrm>
          <a:prstGeom prst="line">
            <a:avLst/>
          </a:prstGeom>
          <a:noFill/>
          <a:ln w="508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228600" y="6324600"/>
            <a:ext cx="304800" cy="304800"/>
          </a:xfrm>
          <a:prstGeom prst="line">
            <a:avLst/>
          </a:prstGeom>
          <a:noFill/>
          <a:ln w="508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rot="5400000">
            <a:off x="2260600" y="4597400"/>
            <a:ext cx="0" cy="3454400"/>
          </a:xfrm>
          <a:prstGeom prst="line">
            <a:avLst/>
          </a:prstGeom>
          <a:noFill/>
          <a:ln w="508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atin typeface="Georgia" pitchFamily="18" charset="0"/>
              </a:rPr>
              <a:t>Electric Battery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altLang="en-US" smtClean="0">
                <a:latin typeface="Georgia" pitchFamily="18" charset="0"/>
              </a:rPr>
              <a:t>Batteries are made using </a:t>
            </a:r>
          </a:p>
          <a:p>
            <a:pPr lvl="1">
              <a:buFontTx/>
              <a:buNone/>
            </a:pPr>
            <a:r>
              <a:rPr lang="en-US" altLang="en-US" smtClean="0">
                <a:latin typeface="Georgia" pitchFamily="18" charset="0"/>
              </a:rPr>
              <a:t>1) </a:t>
            </a:r>
            <a:r>
              <a:rPr lang="en-US" altLang="en-US" b="1" smtClean="0">
                <a:solidFill>
                  <a:srgbClr val="4D4D4D"/>
                </a:solidFill>
                <a:latin typeface="Georgia" pitchFamily="18" charset="0"/>
              </a:rPr>
              <a:t>+</a:t>
            </a:r>
            <a:r>
              <a:rPr lang="en-US" altLang="en-US" smtClean="0">
                <a:latin typeface="Georgia" pitchFamily="18" charset="0"/>
              </a:rPr>
              <a:t> Electrode	       2) </a:t>
            </a:r>
            <a:r>
              <a:rPr lang="en-US" altLang="en-US" b="1" smtClean="0">
                <a:solidFill>
                  <a:srgbClr val="FF0000"/>
                </a:solidFill>
                <a:latin typeface="Georgia" pitchFamily="18" charset="0"/>
              </a:rPr>
              <a:t>–</a:t>
            </a:r>
            <a:r>
              <a:rPr lang="en-US" altLang="en-US" smtClean="0">
                <a:latin typeface="Georgia" pitchFamily="18" charset="0"/>
              </a:rPr>
              <a:t> Electrode        3) Electrolyte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28600" y="4876800"/>
            <a:ext cx="3810000" cy="1738313"/>
          </a:xfrm>
          <a:prstGeom prst="cube">
            <a:avLst>
              <a:gd name="adj" fmla="val 18625"/>
            </a:avLst>
          </a:prstGeom>
          <a:solidFill>
            <a:srgbClr val="00CCFF">
              <a:alpha val="50195"/>
            </a:srgbClr>
          </a:solidFill>
          <a:ln w="508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2743200" y="4419600"/>
            <a:ext cx="457200" cy="2001838"/>
          </a:xfrm>
          <a:prstGeom prst="can">
            <a:avLst>
              <a:gd name="adj" fmla="val 22237"/>
            </a:avLst>
          </a:prstGeom>
          <a:gradFill rotWithShape="1">
            <a:gsLst>
              <a:gs pos="0">
                <a:srgbClr val="FF6600">
                  <a:alpha val="91000"/>
                </a:srgbClr>
              </a:gs>
              <a:gs pos="50000">
                <a:schemeClr val="bg1"/>
              </a:gs>
              <a:gs pos="100000">
                <a:srgbClr val="FF6600">
                  <a:alpha val="91000"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228600" y="4038600"/>
            <a:ext cx="3810000" cy="2590800"/>
          </a:xfrm>
          <a:prstGeom prst="cube">
            <a:avLst>
              <a:gd name="adj" fmla="val 12690"/>
            </a:avLst>
          </a:prstGeom>
          <a:noFill/>
          <a:ln w="5080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1066800" y="4419600"/>
            <a:ext cx="457200" cy="2001838"/>
          </a:xfrm>
          <a:prstGeom prst="can">
            <a:avLst>
              <a:gd name="adj" fmla="val 22237"/>
            </a:avLst>
          </a:prstGeom>
          <a:gradFill rotWithShape="1">
            <a:gsLst>
              <a:gs pos="0">
                <a:srgbClr val="3366CC">
                  <a:alpha val="89999"/>
                </a:srgbClr>
              </a:gs>
              <a:gs pos="50000">
                <a:schemeClr val="bg1"/>
              </a:gs>
              <a:gs pos="100000">
                <a:srgbClr val="3366CC">
                  <a:alpha val="89999"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228600" y="5181600"/>
            <a:ext cx="3429000" cy="1588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609600" y="3124200"/>
            <a:ext cx="2971800" cy="1600200"/>
          </a:xfrm>
          <a:custGeom>
            <a:avLst/>
            <a:gdLst>
              <a:gd name="T0" fmla="*/ 1093884994 w 1392"/>
              <a:gd name="T1" fmla="*/ 2147483647 h 624"/>
              <a:gd name="T2" fmla="*/ 0 w 1392"/>
              <a:gd name="T3" fmla="*/ 2147483647 h 624"/>
              <a:gd name="T4" fmla="*/ 0 w 1392"/>
              <a:gd name="T5" fmla="*/ 0 h 624"/>
              <a:gd name="T6" fmla="*/ 2147483647 w 1392"/>
              <a:gd name="T7" fmla="*/ 0 h 624"/>
              <a:gd name="T8" fmla="*/ 2147483647 w 1392"/>
              <a:gd name="T9" fmla="*/ 2147483647 h 624"/>
              <a:gd name="T10" fmla="*/ 2147483647 w 1392"/>
              <a:gd name="T11" fmla="*/ 2147483647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92" h="624">
                <a:moveTo>
                  <a:pt x="240" y="624"/>
                </a:moveTo>
                <a:lnTo>
                  <a:pt x="0" y="624"/>
                </a:lnTo>
                <a:lnTo>
                  <a:pt x="0" y="0"/>
                </a:lnTo>
                <a:lnTo>
                  <a:pt x="1392" y="0"/>
                </a:lnTo>
                <a:lnTo>
                  <a:pt x="1392" y="624"/>
                </a:lnTo>
                <a:lnTo>
                  <a:pt x="1200" y="62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1066800" y="4572000"/>
            <a:ext cx="457200" cy="222250"/>
          </a:xfrm>
          <a:prstGeom prst="rect">
            <a:avLst/>
          </a:prstGeom>
          <a:gradFill rotWithShape="1">
            <a:gsLst>
              <a:gs pos="0">
                <a:srgbClr val="333333">
                  <a:alpha val="89999"/>
                </a:srgbClr>
              </a:gs>
              <a:gs pos="50000">
                <a:schemeClr val="bg1"/>
              </a:gs>
              <a:gs pos="100000">
                <a:srgbClr val="333333">
                  <a:alpha val="89999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2743200" y="4572000"/>
            <a:ext cx="457200" cy="222250"/>
          </a:xfrm>
          <a:prstGeom prst="rect">
            <a:avLst/>
          </a:prstGeom>
          <a:gradFill rotWithShape="1">
            <a:gsLst>
              <a:gs pos="0">
                <a:srgbClr val="333333">
                  <a:alpha val="89999"/>
                </a:srgbClr>
              </a:gs>
              <a:gs pos="50000">
                <a:schemeClr val="bg1"/>
              </a:gs>
              <a:gs pos="100000">
                <a:srgbClr val="333333">
                  <a:alpha val="89999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27" name="Text Box 18"/>
          <p:cNvSpPr txBox="1">
            <a:spLocks noChangeArrowheads="1"/>
          </p:cNvSpPr>
          <p:nvPr/>
        </p:nvSpPr>
        <p:spPr bwMode="auto">
          <a:xfrm>
            <a:off x="2281238" y="3432175"/>
            <a:ext cx="1114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Georgia" pitchFamily="18" charset="0"/>
              </a:rPr>
              <a:t>+</a:t>
            </a:r>
            <a:r>
              <a:rPr lang="en-US" altLang="en-US">
                <a:latin typeface="Georgia" pitchFamily="18" charset="0"/>
              </a:rPr>
              <a:t> copper</a:t>
            </a:r>
          </a:p>
          <a:p>
            <a:pPr eaLnBrk="1" hangingPunct="1"/>
            <a:r>
              <a:rPr lang="en-US" altLang="en-US">
                <a:latin typeface="Georgia" pitchFamily="18" charset="0"/>
              </a:rPr>
              <a:t>electrode</a:t>
            </a:r>
          </a:p>
        </p:txBody>
      </p:sp>
      <p:sp>
        <p:nvSpPr>
          <p:cNvPr id="21528" name="Text Box 19"/>
          <p:cNvSpPr txBox="1">
            <a:spLocks noChangeArrowheads="1"/>
          </p:cNvSpPr>
          <p:nvPr/>
        </p:nvSpPr>
        <p:spPr bwMode="auto">
          <a:xfrm>
            <a:off x="757238" y="3432175"/>
            <a:ext cx="1114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Georgia" pitchFamily="18" charset="0"/>
              </a:rPr>
              <a:t>-</a:t>
            </a:r>
            <a:r>
              <a:rPr lang="en-US" altLang="en-US">
                <a:latin typeface="Georgia" pitchFamily="18" charset="0"/>
              </a:rPr>
              <a:t> zinc</a:t>
            </a:r>
          </a:p>
          <a:p>
            <a:pPr eaLnBrk="1" hangingPunct="1"/>
            <a:r>
              <a:rPr lang="en-US" altLang="en-US">
                <a:latin typeface="Georgia" pitchFamily="18" charset="0"/>
              </a:rPr>
              <a:t>electrode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2438400" y="57912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2438400" y="61722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295400" y="4953000"/>
            <a:ext cx="1792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Georgia" pitchFamily="18" charset="0"/>
              </a:rPr>
              <a:t>Electrolyte</a:t>
            </a:r>
          </a:p>
          <a:p>
            <a:pPr eaLnBrk="1" hangingPunct="1"/>
            <a:r>
              <a:rPr lang="en-US" altLang="en-US" b="1">
                <a:latin typeface="Georgia" pitchFamily="18" charset="0"/>
              </a:rPr>
              <a:t>(acid or base)</a:t>
            </a:r>
            <a:endParaRPr lang="en-US" altLang="en-US">
              <a:latin typeface="Georgia" pitchFamily="18" charset="0"/>
            </a:endParaRP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3276600" y="57912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3276600" y="61722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2895600" y="59436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2895600" y="64770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34" name="Picture 34" descr="battery dry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886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5486400" y="3048000"/>
            <a:ext cx="1114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Georgia" pitchFamily="18" charset="0"/>
              </a:rPr>
              <a:t>+</a:t>
            </a:r>
            <a:r>
              <a:rPr lang="en-US" altLang="en-US">
                <a:latin typeface="Georgia" pitchFamily="18" charset="0"/>
              </a:rPr>
              <a:t> carbon</a:t>
            </a:r>
          </a:p>
          <a:p>
            <a:pPr eaLnBrk="1" hangingPunct="1"/>
            <a:r>
              <a:rPr lang="en-US" altLang="en-US">
                <a:latin typeface="Georgia" pitchFamily="18" charset="0"/>
              </a:rPr>
              <a:t>electrode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7081838" y="4495800"/>
            <a:ext cx="81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Georgia" pitchFamily="18" charset="0"/>
              </a:rPr>
              <a:t>- zinc</a:t>
            </a:r>
          </a:p>
          <a:p>
            <a:pPr eaLnBrk="1" hangingPunct="1"/>
            <a:r>
              <a:rPr lang="en-US" altLang="en-US">
                <a:latin typeface="Georgia" pitchFamily="18" charset="0"/>
              </a:rPr>
              <a:t>casing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5695950" y="5410200"/>
            <a:ext cx="85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Georgia" pitchFamily="18" charset="0"/>
              </a:rPr>
              <a:t>Moist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Georgia" pitchFamily="18" charset="0"/>
              </a:rPr>
              <a:t>paste</a:t>
            </a:r>
            <a:endParaRPr lang="en-US" altLang="en-US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375 -4.44444E-6 L -0.1375 -0.15694 L -0.21354 -0.15694 L -0.2125 -0.3875 L 0.1125 -0.38888 L 0.1125 -0.15694 L 0.04687 -0.15694 L 0.04687 -0.05138 " pathEditMode="relative" ptsTypes="AAAAAAAAA">
                                      <p:cBhvr>
                                        <p:cTn id="108" dur="2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 L -0.1375 0 L -0.13854 -0.2125 L -0.2125 -0.21111 L -0.21354 -0.44444 L 0.11146 -0.44444 L 0.11146 -0.21389 L 0.04687 -0.2125 L 0.04687 -0.1125 " pathEditMode="relative" ptsTypes="AAAAAAAAA">
                                      <p:cBhvr>
                                        <p:cTn id="110" dur="2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5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22708 -0.00138 L -0.2302 -0.15555 L -0.30312 -0.15694 L -0.3033 -0.38773 L 0.02084 -0.38888 L 0.01875 -0.15694 L -0.04583 -0.15694 L -0.04514 -0.07893 " pathEditMode="relative" rAng="0" ptsTypes="AAAAAAAAA">
                                      <p:cBhvr>
                                        <p:cTn id="112" dur="2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32" y="-1944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5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0 L -0.22708 -0.00162 L -0.22916 -0.20972 L -0.30312 -0.2125 L -0.3033 -0.44329 L 0.02084 -0.44444 L 0.01875 -0.21389 L -0.04479 -0.21389 L -0.04514 -0.09028 " pathEditMode="relative" rAng="0" ptsTypes="AAAAAAAAA">
                                      <p:cBhvr>
                                        <p:cTn id="114" dur="2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32" y="-2222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5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104 -0.00139 L -0.18646 -0.00278 L -0.18716 -0.1801 L -0.2625 -0.1801 L -0.26181 -0.40996 L 0.0625 -0.41111 L 0.0625 -0.1801 L -0.00365 -0.1801 L -0.00365 -0.07477 " pathEditMode="relative" rAng="0" ptsTypes="AAAAAAAAA">
                                      <p:cBhvr>
                                        <p:cTn id="116" dur="2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2048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5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-4.44444E-6 L -0.1875 -0.00185 L -0.18854 -0.25555 L -0.2625 -0.25833 L -0.26285 -0.48634 L 0.06146 -0.4875 L 0.06041 -0.25833 L -0.00313 -0.25555 L -0.00469 -0.0875 " pathEditMode="relative" rAng="0" ptsTypes="AAAAAAAAA">
                                      <p:cBhvr>
                                        <p:cTn id="118" dur="2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3" dur="1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8" dur="1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  <p:bldP spid="25604" grpId="0" animBg="1"/>
      <p:bldP spid="25613" grpId="0" animBg="1"/>
      <p:bldP spid="25615" grpId="0" animBg="1"/>
      <p:bldP spid="25620" grpId="0" animBg="1"/>
      <p:bldP spid="25620" grpId="1" animBg="1"/>
      <p:bldP spid="25621" grpId="0" animBg="1"/>
      <p:bldP spid="25621" grpId="1" animBg="1"/>
      <p:bldP spid="25627" grpId="0"/>
      <p:bldP spid="25627" grpId="1"/>
      <p:bldP spid="25629" grpId="0" animBg="1"/>
      <p:bldP spid="25629" grpId="1" animBg="1"/>
      <p:bldP spid="25630" grpId="0" animBg="1"/>
      <p:bldP spid="25630" grpId="1" animBg="1"/>
      <p:bldP spid="25631" grpId="0" animBg="1"/>
      <p:bldP spid="25631" grpId="1" animBg="1"/>
      <p:bldP spid="25633" grpId="0" animBg="1"/>
      <p:bldP spid="25633" grpId="1" animBg="1"/>
      <p:bldP spid="25635" grpId="0"/>
      <p:bldP spid="25636" grpId="0"/>
      <p:bldP spid="256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atin typeface="Georgia" pitchFamily="18" charset="0"/>
              </a:rPr>
              <a:t>Electric Current Types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5181600" cy="533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600" b="1" u="sng" smtClean="0">
                <a:solidFill>
                  <a:schemeClr val="accent2"/>
                </a:solidFill>
                <a:latin typeface="Georgia" pitchFamily="18" charset="0"/>
              </a:rPr>
              <a:t>Direct Current (DC)</a:t>
            </a:r>
          </a:p>
          <a:p>
            <a:pPr marL="990600" lvl="1" indent="-533400">
              <a:buFontTx/>
              <a:buChar char="•"/>
            </a:pPr>
            <a:r>
              <a:rPr lang="en-US" altLang="en-US" sz="2400" smtClean="0">
                <a:latin typeface="Georgia" pitchFamily="18" charset="0"/>
              </a:rPr>
              <a:t>Current flows one way.</a:t>
            </a:r>
          </a:p>
          <a:p>
            <a:pPr marL="990600" lvl="1" indent="-533400">
              <a:buFontTx/>
              <a:buChar char="•"/>
            </a:pPr>
            <a:r>
              <a:rPr lang="en-US" altLang="en-US" sz="2400" smtClean="0">
                <a:latin typeface="Georgia" pitchFamily="18" charset="0"/>
              </a:rPr>
              <a:t>Electric current found in dry cells.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b="1" u="sng" smtClean="0">
                <a:solidFill>
                  <a:schemeClr val="accent2"/>
                </a:solidFill>
                <a:latin typeface="Georgia" pitchFamily="18" charset="0"/>
              </a:rPr>
              <a:t>Alternating Current (AC)</a:t>
            </a:r>
          </a:p>
          <a:p>
            <a:pPr marL="990600" lvl="1" indent="-533400">
              <a:buFontTx/>
              <a:buChar char="•"/>
            </a:pPr>
            <a:r>
              <a:rPr lang="en-US" altLang="en-US" sz="2400" smtClean="0">
                <a:latin typeface="Georgia" pitchFamily="18" charset="0"/>
              </a:rPr>
              <a:t>Constantly changes direction at a constant rate.</a:t>
            </a:r>
          </a:p>
          <a:p>
            <a:pPr marL="990600" lvl="1" indent="-533400">
              <a:buFontTx/>
              <a:buChar char="•"/>
            </a:pPr>
            <a:r>
              <a:rPr lang="en-US" altLang="en-US" sz="2400" smtClean="0">
                <a:latin typeface="Georgia" pitchFamily="18" charset="0"/>
              </a:rPr>
              <a:t>Advantage is that it can be sent over long distances.</a:t>
            </a:r>
          </a:p>
          <a:p>
            <a:pPr marL="990600" lvl="1" indent="-533400">
              <a:buFontTx/>
              <a:buChar char="•"/>
            </a:pPr>
            <a:r>
              <a:rPr lang="en-US" altLang="en-US" sz="2400" smtClean="0">
                <a:latin typeface="Georgia" pitchFamily="18" charset="0"/>
              </a:rPr>
              <a:t>Voltage can be </a:t>
            </a:r>
          </a:p>
          <a:p>
            <a:pPr marL="990600" lvl="1" indent="-533400">
              <a:buFontTx/>
              <a:buNone/>
            </a:pPr>
            <a:r>
              <a:rPr lang="en-US" altLang="en-US" sz="2400" smtClean="0">
                <a:latin typeface="Georgia" pitchFamily="18" charset="0"/>
              </a:rPr>
              <a:t>	increased / decreased</a:t>
            </a:r>
          </a:p>
        </p:txBody>
      </p:sp>
      <p:pic>
        <p:nvPicPr>
          <p:cNvPr id="26628" name="Picture 4" descr="MCj043259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electricity power lines alternating curr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atin typeface="Georgia" pitchFamily="18" charset="0"/>
              </a:rPr>
              <a:t>Series Circuit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5029200" cy="5715000"/>
          </a:xfrm>
        </p:spPr>
        <p:txBody>
          <a:bodyPr/>
          <a:lstStyle/>
          <a:p>
            <a:pPr marL="609600" indent="-609600"/>
            <a:r>
              <a:rPr lang="en-US" altLang="en-US" smtClean="0">
                <a:latin typeface="Georgia" pitchFamily="18" charset="0"/>
              </a:rPr>
              <a:t>A circuit needs three things.</a:t>
            </a:r>
          </a:p>
          <a:p>
            <a:pPr marL="990600" lvl="1" indent="-533400">
              <a:buFontTx/>
              <a:buAutoNum type="arabicParenR"/>
            </a:pPr>
            <a:r>
              <a:rPr lang="en-US" altLang="en-US" smtClean="0">
                <a:latin typeface="Georgia" pitchFamily="18" charset="0"/>
              </a:rPr>
              <a:t>Energy source</a:t>
            </a:r>
          </a:p>
          <a:p>
            <a:pPr marL="990600" lvl="1" indent="-533400">
              <a:buFontTx/>
              <a:buAutoNum type="arabicParenR"/>
            </a:pPr>
            <a:r>
              <a:rPr lang="en-US" altLang="en-US" smtClean="0">
                <a:latin typeface="Georgia" pitchFamily="18" charset="0"/>
              </a:rPr>
              <a:t>Path</a:t>
            </a:r>
          </a:p>
          <a:p>
            <a:pPr marL="990600" lvl="1" indent="-533400">
              <a:buFontTx/>
              <a:buAutoNum type="arabicParenR"/>
            </a:pPr>
            <a:r>
              <a:rPr lang="en-US" altLang="en-US" smtClean="0">
                <a:latin typeface="Georgia" pitchFamily="18" charset="0"/>
              </a:rPr>
              <a:t>Load</a:t>
            </a:r>
          </a:p>
          <a:p>
            <a:pPr marL="609600" indent="-609600"/>
            <a:r>
              <a:rPr lang="en-US" altLang="en-US" b="1" u="sng" smtClean="0">
                <a:latin typeface="Georgia" pitchFamily="18" charset="0"/>
              </a:rPr>
              <a:t>Series circuit</a:t>
            </a:r>
            <a:r>
              <a:rPr lang="en-US" altLang="en-US" smtClean="0">
                <a:latin typeface="Georgia" pitchFamily="18" charset="0"/>
              </a:rPr>
              <a:t>: circuit in which current only flows in one direction.</a:t>
            </a:r>
          </a:p>
        </p:txBody>
      </p:sp>
      <p:pic>
        <p:nvPicPr>
          <p:cNvPr id="23556" name="Picture 4" descr="series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2672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4800600" y="4419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23558" name="Oval 8"/>
          <p:cNvSpPr>
            <a:spLocks noChangeArrowheads="1"/>
          </p:cNvSpPr>
          <p:nvPr/>
        </p:nvSpPr>
        <p:spPr bwMode="auto">
          <a:xfrm>
            <a:off x="-304800" y="4953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23559" name="Oval 9"/>
          <p:cNvSpPr>
            <a:spLocks noChangeArrowheads="1"/>
          </p:cNvSpPr>
          <p:nvPr/>
        </p:nvSpPr>
        <p:spPr bwMode="auto">
          <a:xfrm>
            <a:off x="-304800" y="5257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4800600" y="4038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4800600" y="3657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486400" y="2057400"/>
            <a:ext cx="1828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7745413" y="1066800"/>
            <a:ext cx="1038225" cy="1257300"/>
          </a:xfrm>
          <a:custGeom>
            <a:avLst/>
            <a:gdLst>
              <a:gd name="T0" fmla="*/ 526713450 w 654"/>
              <a:gd name="T1" fmla="*/ 2088761765 h 732"/>
              <a:gd name="T2" fmla="*/ 420866888 w 654"/>
              <a:gd name="T3" fmla="*/ 1646228235 h 732"/>
              <a:gd name="T4" fmla="*/ 42843450 w 654"/>
              <a:gd name="T5" fmla="*/ 955874348 h 732"/>
              <a:gd name="T6" fmla="*/ 163810950 w 654"/>
              <a:gd name="T7" fmla="*/ 247818639 h 732"/>
              <a:gd name="T8" fmla="*/ 821570938 w 654"/>
              <a:gd name="T9" fmla="*/ 0 h 732"/>
              <a:gd name="T10" fmla="*/ 1494453450 w 654"/>
              <a:gd name="T11" fmla="*/ 247818639 h 732"/>
              <a:gd name="T12" fmla="*/ 1607859688 w 654"/>
              <a:gd name="T13" fmla="*/ 991276275 h 732"/>
              <a:gd name="T14" fmla="*/ 1252518450 w 654"/>
              <a:gd name="T15" fmla="*/ 1663928340 h 732"/>
              <a:gd name="T16" fmla="*/ 1131550950 w 654"/>
              <a:gd name="T17" fmla="*/ 2088761765 h 732"/>
              <a:gd name="T18" fmla="*/ 526713450 w 654"/>
              <a:gd name="T19" fmla="*/ 2088761765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54" h="732">
                <a:moveTo>
                  <a:pt x="209" y="708"/>
                </a:moveTo>
                <a:lnTo>
                  <a:pt x="167" y="558"/>
                </a:lnTo>
                <a:cubicBezTo>
                  <a:pt x="135" y="494"/>
                  <a:pt x="34" y="403"/>
                  <a:pt x="17" y="324"/>
                </a:cubicBezTo>
                <a:cubicBezTo>
                  <a:pt x="0" y="245"/>
                  <a:pt x="14" y="138"/>
                  <a:pt x="65" y="84"/>
                </a:cubicBezTo>
                <a:cubicBezTo>
                  <a:pt x="116" y="30"/>
                  <a:pt x="238" y="0"/>
                  <a:pt x="326" y="0"/>
                </a:cubicBezTo>
                <a:cubicBezTo>
                  <a:pt x="414" y="0"/>
                  <a:pt x="541" y="28"/>
                  <a:pt x="593" y="84"/>
                </a:cubicBezTo>
                <a:cubicBezTo>
                  <a:pt x="645" y="140"/>
                  <a:pt x="654" y="256"/>
                  <a:pt x="638" y="336"/>
                </a:cubicBezTo>
                <a:cubicBezTo>
                  <a:pt x="622" y="416"/>
                  <a:pt x="528" y="502"/>
                  <a:pt x="497" y="564"/>
                </a:cubicBezTo>
                <a:lnTo>
                  <a:pt x="449" y="708"/>
                </a:lnTo>
                <a:cubicBezTo>
                  <a:pt x="401" y="732"/>
                  <a:pt x="249" y="732"/>
                  <a:pt x="209" y="708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7772400" y="2819400"/>
            <a:ext cx="1038225" cy="1257300"/>
          </a:xfrm>
          <a:custGeom>
            <a:avLst/>
            <a:gdLst>
              <a:gd name="T0" fmla="*/ 526713450 w 654"/>
              <a:gd name="T1" fmla="*/ 2088761765 h 732"/>
              <a:gd name="T2" fmla="*/ 420866888 w 654"/>
              <a:gd name="T3" fmla="*/ 1646228235 h 732"/>
              <a:gd name="T4" fmla="*/ 42843450 w 654"/>
              <a:gd name="T5" fmla="*/ 955874348 h 732"/>
              <a:gd name="T6" fmla="*/ 163810950 w 654"/>
              <a:gd name="T7" fmla="*/ 247818639 h 732"/>
              <a:gd name="T8" fmla="*/ 821570938 w 654"/>
              <a:gd name="T9" fmla="*/ 0 h 732"/>
              <a:gd name="T10" fmla="*/ 1494453450 w 654"/>
              <a:gd name="T11" fmla="*/ 247818639 h 732"/>
              <a:gd name="T12" fmla="*/ 1607859688 w 654"/>
              <a:gd name="T13" fmla="*/ 991276275 h 732"/>
              <a:gd name="T14" fmla="*/ 1252518450 w 654"/>
              <a:gd name="T15" fmla="*/ 1663928340 h 732"/>
              <a:gd name="T16" fmla="*/ 1131550950 w 654"/>
              <a:gd name="T17" fmla="*/ 2088761765 h 732"/>
              <a:gd name="T18" fmla="*/ 526713450 w 654"/>
              <a:gd name="T19" fmla="*/ 2088761765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54" h="732">
                <a:moveTo>
                  <a:pt x="209" y="708"/>
                </a:moveTo>
                <a:lnTo>
                  <a:pt x="167" y="558"/>
                </a:lnTo>
                <a:cubicBezTo>
                  <a:pt x="135" y="494"/>
                  <a:pt x="34" y="403"/>
                  <a:pt x="17" y="324"/>
                </a:cubicBezTo>
                <a:cubicBezTo>
                  <a:pt x="0" y="245"/>
                  <a:pt x="14" y="138"/>
                  <a:pt x="65" y="84"/>
                </a:cubicBezTo>
                <a:cubicBezTo>
                  <a:pt x="116" y="30"/>
                  <a:pt x="238" y="0"/>
                  <a:pt x="326" y="0"/>
                </a:cubicBezTo>
                <a:cubicBezTo>
                  <a:pt x="414" y="0"/>
                  <a:pt x="541" y="28"/>
                  <a:pt x="593" y="84"/>
                </a:cubicBezTo>
                <a:cubicBezTo>
                  <a:pt x="645" y="140"/>
                  <a:pt x="654" y="256"/>
                  <a:pt x="638" y="336"/>
                </a:cubicBezTo>
                <a:cubicBezTo>
                  <a:pt x="622" y="416"/>
                  <a:pt x="528" y="502"/>
                  <a:pt x="497" y="564"/>
                </a:cubicBezTo>
                <a:lnTo>
                  <a:pt x="449" y="708"/>
                </a:lnTo>
                <a:cubicBezTo>
                  <a:pt x="401" y="732"/>
                  <a:pt x="249" y="732"/>
                  <a:pt x="209" y="708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>
            <a:off x="7772400" y="4724400"/>
            <a:ext cx="1038225" cy="1257300"/>
          </a:xfrm>
          <a:custGeom>
            <a:avLst/>
            <a:gdLst>
              <a:gd name="T0" fmla="*/ 526713450 w 654"/>
              <a:gd name="T1" fmla="*/ 2088761765 h 732"/>
              <a:gd name="T2" fmla="*/ 420866888 w 654"/>
              <a:gd name="T3" fmla="*/ 1646228235 h 732"/>
              <a:gd name="T4" fmla="*/ 42843450 w 654"/>
              <a:gd name="T5" fmla="*/ 955874348 h 732"/>
              <a:gd name="T6" fmla="*/ 163810950 w 654"/>
              <a:gd name="T7" fmla="*/ 247818639 h 732"/>
              <a:gd name="T8" fmla="*/ 821570938 w 654"/>
              <a:gd name="T9" fmla="*/ 0 h 732"/>
              <a:gd name="T10" fmla="*/ 1494453450 w 654"/>
              <a:gd name="T11" fmla="*/ 247818639 h 732"/>
              <a:gd name="T12" fmla="*/ 1607859688 w 654"/>
              <a:gd name="T13" fmla="*/ 991276275 h 732"/>
              <a:gd name="T14" fmla="*/ 1252518450 w 654"/>
              <a:gd name="T15" fmla="*/ 1663928340 h 732"/>
              <a:gd name="T16" fmla="*/ 1131550950 w 654"/>
              <a:gd name="T17" fmla="*/ 2088761765 h 732"/>
              <a:gd name="T18" fmla="*/ 526713450 w 654"/>
              <a:gd name="T19" fmla="*/ 2088761765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54" h="732">
                <a:moveTo>
                  <a:pt x="209" y="708"/>
                </a:moveTo>
                <a:lnTo>
                  <a:pt x="167" y="558"/>
                </a:lnTo>
                <a:cubicBezTo>
                  <a:pt x="135" y="494"/>
                  <a:pt x="34" y="403"/>
                  <a:pt x="17" y="324"/>
                </a:cubicBezTo>
                <a:cubicBezTo>
                  <a:pt x="0" y="245"/>
                  <a:pt x="14" y="138"/>
                  <a:pt x="65" y="84"/>
                </a:cubicBezTo>
                <a:cubicBezTo>
                  <a:pt x="116" y="30"/>
                  <a:pt x="238" y="0"/>
                  <a:pt x="326" y="0"/>
                </a:cubicBezTo>
                <a:cubicBezTo>
                  <a:pt x="414" y="0"/>
                  <a:pt x="541" y="28"/>
                  <a:pt x="593" y="84"/>
                </a:cubicBezTo>
                <a:cubicBezTo>
                  <a:pt x="645" y="140"/>
                  <a:pt x="654" y="256"/>
                  <a:pt x="638" y="336"/>
                </a:cubicBezTo>
                <a:cubicBezTo>
                  <a:pt x="622" y="416"/>
                  <a:pt x="528" y="502"/>
                  <a:pt x="497" y="564"/>
                </a:cubicBezTo>
                <a:lnTo>
                  <a:pt x="449" y="708"/>
                </a:lnTo>
                <a:cubicBezTo>
                  <a:pt x="401" y="732"/>
                  <a:pt x="249" y="732"/>
                  <a:pt x="209" y="708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33333E-6 L -6.66667E-6 -0.28611 L 0.08749 -0.28611 L 0.09166 -0.32778 L 0.19791 -0.32778 L 0.19999 -0.28611 L 0.41874 -0.28611 L 0.42083 0.25 L -6.66667E-6 0.24722 L -6.66667E-6 0.18333 " pathEditMode="relative" ptsTypes="AAAAAAAAAA">
                                      <p:cBhvr>
                                        <p:cTn id="6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787 L 3.33333E-6 -0.22592 L 0.0875 -0.22592 L 0.09166 -0.26667 L 0.19791 -0.26667 L 0.2 -0.22592 L 0.41875 -0.22592 L 0.42083 0.30695 L 3.33333E-6 0.3037 L 3.33333E-6 0.24005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12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0.00578 L 3.33333E-6 -0.17269 L 0.0875 -0.17269 L 0.09166 -0.21274 L 0.19791 -0.21274 L 0.2 -0.17269 L 0.41875 -0.17269 L 0.42083 0.36666 L 3.33333E-6 0.3625 L 3.33333E-6 0.29814 " pathEditMode="relative" rAng="0" ptsTypes="AAAAAAAAAA">
                                      <p:cBhvr>
                                        <p:cTn id="14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7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82" grpId="0" animBg="1"/>
      <p:bldP spid="28683" grpId="0" animBg="1"/>
      <p:bldP spid="28684" grpId="0" animBg="1"/>
      <p:bldP spid="28687" grpId="0" animBg="1"/>
      <p:bldP spid="28687" grpId="1" animBg="1"/>
      <p:bldP spid="28688" grpId="0" animBg="1"/>
      <p:bldP spid="28688" grpId="1" animBg="1"/>
      <p:bldP spid="28689" grpId="0" animBg="1"/>
      <p:bldP spid="2868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atin typeface="Georgia" pitchFamily="18" charset="0"/>
              </a:rPr>
              <a:t>Parallel Circuit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altLang="en-US" b="1" u="sng" smtClean="0">
                <a:latin typeface="Georgia" pitchFamily="18" charset="0"/>
              </a:rPr>
              <a:t>Parallel circuit</a:t>
            </a:r>
            <a:r>
              <a:rPr lang="en-US" altLang="en-US" smtClean="0">
                <a:latin typeface="Georgia" pitchFamily="18" charset="0"/>
              </a:rPr>
              <a:t>- circuit in which electric current can follow more than one path.</a:t>
            </a:r>
          </a:p>
        </p:txBody>
      </p:sp>
      <p:pic>
        <p:nvPicPr>
          <p:cNvPr id="24580" name="Picture 4" descr="parallel circu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438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4800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914400" y="4419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7162800" y="4114800"/>
            <a:ext cx="962025" cy="1028700"/>
          </a:xfrm>
          <a:custGeom>
            <a:avLst/>
            <a:gdLst>
              <a:gd name="T0" fmla="*/ 452234125 w 654"/>
              <a:gd name="T1" fmla="*/ 1398261880 h 732"/>
              <a:gd name="T2" fmla="*/ 361355124 w 654"/>
              <a:gd name="T3" fmla="*/ 1102020171 h 732"/>
              <a:gd name="T4" fmla="*/ 36784953 w 654"/>
              <a:gd name="T5" fmla="*/ 639882317 h 732"/>
              <a:gd name="T6" fmla="*/ 140646878 w 654"/>
              <a:gd name="T7" fmla="*/ 165896144 h 732"/>
              <a:gd name="T8" fmla="*/ 705399683 w 654"/>
              <a:gd name="T9" fmla="*/ 0 h 732"/>
              <a:gd name="T10" fmla="*/ 1283133941 w 654"/>
              <a:gd name="T11" fmla="*/ 165896144 h 732"/>
              <a:gd name="T12" fmla="*/ 1380504404 w 654"/>
              <a:gd name="T13" fmla="*/ 663581766 h 732"/>
              <a:gd name="T14" fmla="*/ 1075408619 w 654"/>
              <a:gd name="T15" fmla="*/ 1113869895 h 732"/>
              <a:gd name="T16" fmla="*/ 971546694 w 654"/>
              <a:gd name="T17" fmla="*/ 1398261880 h 732"/>
              <a:gd name="T18" fmla="*/ 452234125 w 654"/>
              <a:gd name="T19" fmla="*/ 1398261880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54" h="732">
                <a:moveTo>
                  <a:pt x="209" y="708"/>
                </a:moveTo>
                <a:lnTo>
                  <a:pt x="167" y="558"/>
                </a:lnTo>
                <a:cubicBezTo>
                  <a:pt x="135" y="494"/>
                  <a:pt x="34" y="403"/>
                  <a:pt x="17" y="324"/>
                </a:cubicBezTo>
                <a:cubicBezTo>
                  <a:pt x="0" y="245"/>
                  <a:pt x="14" y="138"/>
                  <a:pt x="65" y="84"/>
                </a:cubicBezTo>
                <a:cubicBezTo>
                  <a:pt x="116" y="30"/>
                  <a:pt x="238" y="0"/>
                  <a:pt x="326" y="0"/>
                </a:cubicBezTo>
                <a:cubicBezTo>
                  <a:pt x="414" y="0"/>
                  <a:pt x="541" y="28"/>
                  <a:pt x="593" y="84"/>
                </a:cubicBezTo>
                <a:cubicBezTo>
                  <a:pt x="645" y="140"/>
                  <a:pt x="654" y="256"/>
                  <a:pt x="638" y="336"/>
                </a:cubicBezTo>
                <a:cubicBezTo>
                  <a:pt x="622" y="416"/>
                  <a:pt x="528" y="502"/>
                  <a:pt x="497" y="564"/>
                </a:cubicBezTo>
                <a:lnTo>
                  <a:pt x="449" y="708"/>
                </a:lnTo>
                <a:cubicBezTo>
                  <a:pt x="401" y="732"/>
                  <a:pt x="249" y="732"/>
                  <a:pt x="209" y="708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Freeform 12"/>
          <p:cNvSpPr>
            <a:spLocks/>
          </p:cNvSpPr>
          <p:nvPr/>
        </p:nvSpPr>
        <p:spPr bwMode="auto">
          <a:xfrm>
            <a:off x="5105400" y="4114800"/>
            <a:ext cx="962025" cy="1028700"/>
          </a:xfrm>
          <a:custGeom>
            <a:avLst/>
            <a:gdLst>
              <a:gd name="T0" fmla="*/ 452234125 w 654"/>
              <a:gd name="T1" fmla="*/ 1398261880 h 732"/>
              <a:gd name="T2" fmla="*/ 361355124 w 654"/>
              <a:gd name="T3" fmla="*/ 1102020171 h 732"/>
              <a:gd name="T4" fmla="*/ 36784953 w 654"/>
              <a:gd name="T5" fmla="*/ 639882317 h 732"/>
              <a:gd name="T6" fmla="*/ 140646878 w 654"/>
              <a:gd name="T7" fmla="*/ 165896144 h 732"/>
              <a:gd name="T8" fmla="*/ 705399683 w 654"/>
              <a:gd name="T9" fmla="*/ 0 h 732"/>
              <a:gd name="T10" fmla="*/ 1283133941 w 654"/>
              <a:gd name="T11" fmla="*/ 165896144 h 732"/>
              <a:gd name="T12" fmla="*/ 1380504404 w 654"/>
              <a:gd name="T13" fmla="*/ 663581766 h 732"/>
              <a:gd name="T14" fmla="*/ 1075408619 w 654"/>
              <a:gd name="T15" fmla="*/ 1113869895 h 732"/>
              <a:gd name="T16" fmla="*/ 971546694 w 654"/>
              <a:gd name="T17" fmla="*/ 1398261880 h 732"/>
              <a:gd name="T18" fmla="*/ 452234125 w 654"/>
              <a:gd name="T19" fmla="*/ 1398261880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54" h="732">
                <a:moveTo>
                  <a:pt x="209" y="708"/>
                </a:moveTo>
                <a:lnTo>
                  <a:pt x="167" y="558"/>
                </a:lnTo>
                <a:cubicBezTo>
                  <a:pt x="135" y="494"/>
                  <a:pt x="34" y="403"/>
                  <a:pt x="17" y="324"/>
                </a:cubicBezTo>
                <a:cubicBezTo>
                  <a:pt x="0" y="245"/>
                  <a:pt x="14" y="138"/>
                  <a:pt x="65" y="84"/>
                </a:cubicBezTo>
                <a:cubicBezTo>
                  <a:pt x="116" y="30"/>
                  <a:pt x="238" y="0"/>
                  <a:pt x="326" y="0"/>
                </a:cubicBezTo>
                <a:cubicBezTo>
                  <a:pt x="414" y="0"/>
                  <a:pt x="541" y="28"/>
                  <a:pt x="593" y="84"/>
                </a:cubicBezTo>
                <a:cubicBezTo>
                  <a:pt x="645" y="140"/>
                  <a:pt x="654" y="256"/>
                  <a:pt x="638" y="336"/>
                </a:cubicBezTo>
                <a:cubicBezTo>
                  <a:pt x="622" y="416"/>
                  <a:pt x="528" y="502"/>
                  <a:pt x="497" y="564"/>
                </a:cubicBezTo>
                <a:lnTo>
                  <a:pt x="449" y="708"/>
                </a:lnTo>
                <a:cubicBezTo>
                  <a:pt x="401" y="732"/>
                  <a:pt x="249" y="732"/>
                  <a:pt x="209" y="708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3200400" y="4114800"/>
            <a:ext cx="962025" cy="1028700"/>
          </a:xfrm>
          <a:custGeom>
            <a:avLst/>
            <a:gdLst>
              <a:gd name="T0" fmla="*/ 452234125 w 654"/>
              <a:gd name="T1" fmla="*/ 1398261880 h 732"/>
              <a:gd name="T2" fmla="*/ 361355124 w 654"/>
              <a:gd name="T3" fmla="*/ 1102020171 h 732"/>
              <a:gd name="T4" fmla="*/ 36784953 w 654"/>
              <a:gd name="T5" fmla="*/ 639882317 h 732"/>
              <a:gd name="T6" fmla="*/ 140646878 w 654"/>
              <a:gd name="T7" fmla="*/ 165896144 h 732"/>
              <a:gd name="T8" fmla="*/ 705399683 w 654"/>
              <a:gd name="T9" fmla="*/ 0 h 732"/>
              <a:gd name="T10" fmla="*/ 1283133941 w 654"/>
              <a:gd name="T11" fmla="*/ 165896144 h 732"/>
              <a:gd name="T12" fmla="*/ 1380504404 w 654"/>
              <a:gd name="T13" fmla="*/ 663581766 h 732"/>
              <a:gd name="T14" fmla="*/ 1075408619 w 654"/>
              <a:gd name="T15" fmla="*/ 1113869895 h 732"/>
              <a:gd name="T16" fmla="*/ 971546694 w 654"/>
              <a:gd name="T17" fmla="*/ 1398261880 h 732"/>
              <a:gd name="T18" fmla="*/ 452234125 w 654"/>
              <a:gd name="T19" fmla="*/ 1398261880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54" h="732">
                <a:moveTo>
                  <a:pt x="209" y="708"/>
                </a:moveTo>
                <a:lnTo>
                  <a:pt x="167" y="558"/>
                </a:lnTo>
                <a:cubicBezTo>
                  <a:pt x="135" y="494"/>
                  <a:pt x="34" y="403"/>
                  <a:pt x="17" y="324"/>
                </a:cubicBezTo>
                <a:cubicBezTo>
                  <a:pt x="0" y="245"/>
                  <a:pt x="14" y="138"/>
                  <a:pt x="65" y="84"/>
                </a:cubicBezTo>
                <a:cubicBezTo>
                  <a:pt x="116" y="30"/>
                  <a:pt x="238" y="0"/>
                  <a:pt x="326" y="0"/>
                </a:cubicBezTo>
                <a:cubicBezTo>
                  <a:pt x="414" y="0"/>
                  <a:pt x="541" y="28"/>
                  <a:pt x="593" y="84"/>
                </a:cubicBezTo>
                <a:cubicBezTo>
                  <a:pt x="645" y="140"/>
                  <a:pt x="654" y="256"/>
                  <a:pt x="638" y="336"/>
                </a:cubicBezTo>
                <a:cubicBezTo>
                  <a:pt x="622" y="416"/>
                  <a:pt x="528" y="502"/>
                  <a:pt x="497" y="564"/>
                </a:cubicBezTo>
                <a:lnTo>
                  <a:pt x="449" y="708"/>
                </a:lnTo>
                <a:cubicBezTo>
                  <a:pt x="401" y="732"/>
                  <a:pt x="249" y="732"/>
                  <a:pt x="209" y="708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5257800" y="3429000"/>
            <a:ext cx="685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8" name="Picture 16" descr="MPj040146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914400" y="4800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914400" y="4419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914400" y="4800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914400" y="4800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914400" y="4419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remove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0.00278 -0.10555 L -0.00139 -0.26481 L 0.08333 -0.26666 L 0.08333 -0.30555 L 0.19288 -0.30555 L 0.19288 -0.26666 L 0.28333 -0.26481 L 0.28333 0.23334 L 3.33333E-6 0.22917 L 3.33333E-6 0.16875 " pathEditMode="relative" rAng="0" ptsTypes="AAAAAAAAAA">
                                      <p:cBhvr>
                                        <p:cTn id="6" dur="8000" fill="hold"/>
                                        <p:tgtEl>
                                          <p:spTgt spid="297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remove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-0.00278 -0.10555 L -0.00139 -0.26481 L 0.08333 -0.26666 L 0.08333 -0.30555 L 0.19288 -0.30555 L 0.19288 -0.26666 L 0.28333 -0.26481 L 0.28333 0.02222 " pathEditMode="relative" rAng="0" ptsTypes="AAAAAAAA">
                                      <p:cBhvr>
                                        <p:cTn id="8" dur="4000" fill="hold"/>
                                        <p:tgtEl>
                                          <p:spTgt spid="297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-36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remove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-0.00278 -0.06713 L -0.00139 -0.20834 L 0.08333 -0.21019 L 0.08333 -0.24445 L 0.19288 -0.24445 L 0.19288 -0.21019 L 0.49583 -0.20556 L 0.49583 0.28518 L -0.00278 0.28889 L -0.00278 0.23518 " pathEditMode="relative" rAng="0" ptsTypes="AAAAAAAAAA">
                                      <p:cBhvr>
                                        <p:cTn id="12" dur="7500" fill="hold"/>
                                        <p:tgtEl>
                                          <p:spTgt spid="297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" y="89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remove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Motion origin="layout" path="M -0.00278 -0.06713 L -0.00139 -0.20834 L 0.08333 -0.21019 L 0.08333 -0.24445 L 0.19288 -0.24445 L 0.19288 -0.21019 L 0.49583 -0.20556 L 0.49583 0.08148 " pathEditMode="relative" rAng="0" ptsTypes="AAAAAAAA">
                                      <p:cBhvr>
                                        <p:cTn id="14" dur="3750" fill="hold"/>
                                        <p:tgtEl>
                                          <p:spTgt spid="297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" y="-1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remove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Motion origin="layout" path="M 3.33333E-6 -0.0081 L 0.00191 -0.15231 L 0.08333 -0.15926 L 0.08472 -0.19444 L 0.19305 -0.18704 L 0.19305 -0.15926 L 0.71944 -0.14954 L 0.71944 0.34074 L -0.00278 0.34259 L -0.00278 0.28889 " pathEditMode="relative" rAng="0" ptsTypes="AAAAAAAAAA">
                                      <p:cBhvr>
                                        <p:cTn id="18" dur="7000" fill="hold"/>
                                        <p:tgtEl>
                                          <p:spTgt spid="297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8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remove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Motion origin="layout" path="M 3.33333E-6 -0.0081 L 0.00191 -0.15231 L 0.08333 -0.15926 L 0.08472 -0.19444 L 0.19305 -0.18704 L 0.19305 -0.15926 L 0.71944 -0.14954 L 0.71944 0.13333 " pathEditMode="relative" rAng="0" ptsTypes="AAAAAAAA">
                                      <p:cBhvr>
                                        <p:cTn id="20" dur="3500" fill="hold"/>
                                        <p:tgtEl>
                                          <p:spTgt spid="297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2" y="-22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10555 L -0.00139 -0.26481 L 0.08333 -0.26666 L 0.08333 -0.30555 L 0.19288 -0.30555 L 0.19288 -0.26666 L 0.28333 -0.26481 L 0.28333 0.23334 L 3.33333E-6 0.22917 L 3.33333E-6 0.16875 " pathEditMode="relative" rAng="0" ptsTypes="AAAAAAAAAA">
                                      <p:cBhvr>
                                        <p:cTn id="50" dur="8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69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remove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278 -0.10555 L -0.00139 -0.26481 L 0.08333 -0.26666 L 0.08333 -0.30555 L 0.19288 -0.30555 L 0.19288 -0.26666 L 0.28333 -0.26481 L 0.28333 0.02222 " pathEditMode="relative" rAng="0" ptsTypes="AAAAAAAA">
                                      <p:cBhvr>
                                        <p:cTn id="52" dur="4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-361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78 -0.06713 L -0.00139 -0.20833 L 0.08333 -0.21018 L 0.08333 -0.24444 L 0.19288 -0.24444 L 0.19288 -0.21018 L 0.49583 -0.20555 " pathEditMode="relative" rAng="0" ptsTypes="AAAAAAA">
                                      <p:cBhvr>
                                        <p:cTn id="56" dur="37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" y="-886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0.0081 L 0.00191 -0.15231 L 0.08333 -0.15926 L 0.08472 -0.19444 L 0.19305 -0.18704 L 0.19305 -0.15926 L 0.71944 -0.14954 L 0.71944 0.34074 L -0.00278 0.34259 L -0.00278 0.28889 " pathEditMode="relative" rAng="0" ptsTypes="AAAAAAAAAA">
                                      <p:cBhvr>
                                        <p:cTn id="58" dur="7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821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0.0081 L 0.00191 -0.15231 L 0.08333 -0.15926 L 0.08472 -0.19444 L 0.19305 -0.18704 L 0.19305 -0.15926 L 0.71944 -0.14954 L 0.71944 0.13333 " pathEditMode="relative" rAng="0" ptsTypes="AAAAAAAA">
                                      <p:cBhvr>
                                        <p:cTn id="60" dur="3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2" y="-224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  <p:bldP spid="29706" grpId="0" animBg="1"/>
      <p:bldP spid="29706" grpId="1" animBg="1"/>
      <p:bldP spid="29706" grpId="2" animBg="1"/>
      <p:bldP spid="29708" grpId="0" animBg="1"/>
      <p:bldP spid="29708" grpId="1" animBg="1"/>
      <p:bldP spid="29709" grpId="0" animBg="1"/>
      <p:bldP spid="29709" grpId="1" animBg="1"/>
      <p:bldP spid="29709" grpId="2" animBg="1"/>
      <p:bldP spid="29710" grpId="0" animBg="1"/>
      <p:bldP spid="29713" grpId="0"/>
      <p:bldP spid="29714" grpId="0"/>
      <p:bldP spid="29715" grpId="0"/>
      <p:bldP spid="29716" grpId="0" animBg="1"/>
      <p:bldP spid="29718" grpId="0" animBg="1"/>
      <p:bldP spid="29719" grpId="0" animBg="1"/>
      <p:bldP spid="29720" grpId="0" animBg="1"/>
      <p:bldP spid="297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atin typeface="Georgia" pitchFamily="18" charset="0"/>
              </a:rPr>
              <a:t>Measure Electricity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4953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u="sng" smtClean="0">
                <a:solidFill>
                  <a:srgbClr val="FF0000"/>
                </a:solidFill>
                <a:latin typeface="Georgia" pitchFamily="18" charset="0"/>
              </a:rPr>
              <a:t>Voltage</a:t>
            </a:r>
            <a:r>
              <a:rPr lang="en-US" altLang="en-US" sz="2400" smtClean="0">
                <a:latin typeface="Georgia" pitchFamily="18" charset="0"/>
              </a:rPr>
              <a:t>: energy that is available to push electrons through the path.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latin typeface="Georgia" pitchFamily="18" charset="0"/>
              </a:rPr>
              <a:t>Measured in volts (</a:t>
            </a:r>
            <a:r>
              <a:rPr lang="en-US" altLang="en-US" sz="2000" b="1" smtClean="0">
                <a:solidFill>
                  <a:srgbClr val="FF0000"/>
                </a:solidFill>
                <a:latin typeface="Georgia" pitchFamily="18" charset="0"/>
              </a:rPr>
              <a:t>V</a:t>
            </a:r>
            <a:r>
              <a:rPr lang="en-US" altLang="en-US" sz="2000" smtClean="0">
                <a:latin typeface="Georgia" pitchFamily="18" charset="0"/>
              </a:rPr>
              <a:t>) by a voltmeter.</a:t>
            </a:r>
          </a:p>
          <a:p>
            <a:pPr>
              <a:lnSpc>
                <a:spcPct val="90000"/>
              </a:lnSpc>
            </a:pPr>
            <a:r>
              <a:rPr lang="en-US" altLang="en-US" sz="2400" b="1" u="sng" smtClean="0">
                <a:solidFill>
                  <a:schemeClr val="folHlink"/>
                </a:solidFill>
                <a:latin typeface="Georgia" pitchFamily="18" charset="0"/>
              </a:rPr>
              <a:t>Current</a:t>
            </a:r>
            <a:r>
              <a:rPr lang="en-US" altLang="en-US" sz="2400" smtClean="0">
                <a:latin typeface="Georgia" pitchFamily="18" charset="0"/>
              </a:rPr>
              <a:t>: amount of electric current.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latin typeface="Georgia" pitchFamily="18" charset="0"/>
              </a:rPr>
              <a:t>Measured in amps (</a:t>
            </a:r>
            <a:r>
              <a:rPr lang="en-US" altLang="en-US" sz="2000" b="1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r>
              <a:rPr lang="en-US" altLang="en-US" sz="2000" smtClean="0">
                <a:latin typeface="Georgia" pitchFamily="18" charset="0"/>
              </a:rPr>
              <a:t>) by an ammeter.</a:t>
            </a:r>
          </a:p>
          <a:p>
            <a:pPr>
              <a:lnSpc>
                <a:spcPct val="90000"/>
              </a:lnSpc>
            </a:pPr>
            <a:r>
              <a:rPr lang="en-US" altLang="en-US" sz="2400" b="1" u="sng" smtClean="0">
                <a:solidFill>
                  <a:schemeClr val="accent2"/>
                </a:solidFill>
                <a:latin typeface="Georgia" pitchFamily="18" charset="0"/>
              </a:rPr>
              <a:t>Resistance</a:t>
            </a:r>
            <a:r>
              <a:rPr lang="en-US" altLang="en-US" sz="2400" smtClean="0">
                <a:latin typeface="Georgia" pitchFamily="18" charset="0"/>
              </a:rPr>
              <a:t>: material that resists the flow of electricity.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latin typeface="Georgia" pitchFamily="18" charset="0"/>
              </a:rPr>
              <a:t>Measured in ohms (</a:t>
            </a:r>
            <a:r>
              <a:rPr lang="el-GR" altLang="en-US" sz="2000" b="1" smtClean="0">
                <a:solidFill>
                  <a:srgbClr val="FF0000"/>
                </a:solidFill>
                <a:latin typeface="Georgia" pitchFamily="18" charset="0"/>
              </a:rPr>
              <a:t>Ω</a:t>
            </a:r>
            <a:r>
              <a:rPr lang="en-US" altLang="en-US" sz="2000" smtClean="0">
                <a:latin typeface="Georgia" pitchFamily="18" charset="0"/>
              </a:rPr>
              <a:t>).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latin typeface="Georgia" pitchFamily="18" charset="0"/>
              </a:rPr>
              <a:t>Length, diameter, material, and temperature affect amount of resistance.</a:t>
            </a:r>
            <a:endParaRPr lang="el-GR" altLang="en-US" sz="2000" smtClean="0">
              <a:latin typeface="Georgia" pitchFamily="18" charset="0"/>
            </a:endParaRPr>
          </a:p>
        </p:txBody>
      </p:sp>
      <p:pic>
        <p:nvPicPr>
          <p:cNvPr id="25604" name="Picture 5" descr="parallel circu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911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486400" y="1219200"/>
            <a:ext cx="1295400" cy="1066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096000" y="2971800"/>
            <a:ext cx="1295400" cy="10668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7924800" y="3352800"/>
            <a:ext cx="152400" cy="29718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096000" y="4419600"/>
            <a:ext cx="1295400" cy="10668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096000" y="5791200"/>
            <a:ext cx="1295400" cy="10668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209800"/>
          </a:xfrm>
        </p:spPr>
        <p:txBody>
          <a:bodyPr/>
          <a:lstStyle/>
          <a:p>
            <a:r>
              <a:rPr lang="en-US" altLang="en-US" b="1" u="sng" smtClean="0">
                <a:latin typeface="Georgia" pitchFamily="18" charset="0"/>
              </a:rPr>
              <a:t>Ohm’s Law</a:t>
            </a:r>
            <a:r>
              <a:rPr lang="en-US" altLang="en-US" smtClean="0">
                <a:latin typeface="Georgia" pitchFamily="18" charset="0"/>
              </a:rPr>
              <a:t>: current in a wire is equal to the voltage divided by the resistance.</a:t>
            </a:r>
          </a:p>
          <a:p>
            <a:pPr lvl="1"/>
            <a:endParaRPr lang="en-US" altLang="en-US" smtClean="0">
              <a:latin typeface="Georgia" pitchFamily="18" charset="0"/>
            </a:endParaRPr>
          </a:p>
        </p:txBody>
      </p:sp>
      <p:pic>
        <p:nvPicPr>
          <p:cNvPr id="26627" name="Picture 4" descr="parallel circu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438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914400" y="4800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914400" y="4419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7162800" y="4114800"/>
            <a:ext cx="962025" cy="1028700"/>
          </a:xfrm>
          <a:custGeom>
            <a:avLst/>
            <a:gdLst>
              <a:gd name="T0" fmla="*/ 452234125 w 654"/>
              <a:gd name="T1" fmla="*/ 1398261880 h 732"/>
              <a:gd name="T2" fmla="*/ 361355124 w 654"/>
              <a:gd name="T3" fmla="*/ 1102020171 h 732"/>
              <a:gd name="T4" fmla="*/ 36784953 w 654"/>
              <a:gd name="T5" fmla="*/ 639882317 h 732"/>
              <a:gd name="T6" fmla="*/ 140646878 w 654"/>
              <a:gd name="T7" fmla="*/ 165896144 h 732"/>
              <a:gd name="T8" fmla="*/ 705399683 w 654"/>
              <a:gd name="T9" fmla="*/ 0 h 732"/>
              <a:gd name="T10" fmla="*/ 1283133941 w 654"/>
              <a:gd name="T11" fmla="*/ 165896144 h 732"/>
              <a:gd name="T12" fmla="*/ 1380504404 w 654"/>
              <a:gd name="T13" fmla="*/ 663581766 h 732"/>
              <a:gd name="T14" fmla="*/ 1075408619 w 654"/>
              <a:gd name="T15" fmla="*/ 1113869895 h 732"/>
              <a:gd name="T16" fmla="*/ 971546694 w 654"/>
              <a:gd name="T17" fmla="*/ 1398261880 h 732"/>
              <a:gd name="T18" fmla="*/ 452234125 w 654"/>
              <a:gd name="T19" fmla="*/ 1398261880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54" h="732">
                <a:moveTo>
                  <a:pt x="209" y="708"/>
                </a:moveTo>
                <a:lnTo>
                  <a:pt x="167" y="558"/>
                </a:lnTo>
                <a:cubicBezTo>
                  <a:pt x="135" y="494"/>
                  <a:pt x="34" y="403"/>
                  <a:pt x="17" y="324"/>
                </a:cubicBezTo>
                <a:cubicBezTo>
                  <a:pt x="0" y="245"/>
                  <a:pt x="14" y="138"/>
                  <a:pt x="65" y="84"/>
                </a:cubicBezTo>
                <a:cubicBezTo>
                  <a:pt x="116" y="30"/>
                  <a:pt x="238" y="0"/>
                  <a:pt x="326" y="0"/>
                </a:cubicBezTo>
                <a:cubicBezTo>
                  <a:pt x="414" y="0"/>
                  <a:pt x="541" y="28"/>
                  <a:pt x="593" y="84"/>
                </a:cubicBezTo>
                <a:cubicBezTo>
                  <a:pt x="645" y="140"/>
                  <a:pt x="654" y="256"/>
                  <a:pt x="638" y="336"/>
                </a:cubicBezTo>
                <a:cubicBezTo>
                  <a:pt x="622" y="416"/>
                  <a:pt x="528" y="502"/>
                  <a:pt x="497" y="564"/>
                </a:cubicBezTo>
                <a:lnTo>
                  <a:pt x="449" y="708"/>
                </a:lnTo>
                <a:cubicBezTo>
                  <a:pt x="401" y="732"/>
                  <a:pt x="249" y="732"/>
                  <a:pt x="209" y="708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5105400" y="4114800"/>
            <a:ext cx="962025" cy="1028700"/>
          </a:xfrm>
          <a:custGeom>
            <a:avLst/>
            <a:gdLst>
              <a:gd name="T0" fmla="*/ 452234125 w 654"/>
              <a:gd name="T1" fmla="*/ 1398261880 h 732"/>
              <a:gd name="T2" fmla="*/ 361355124 w 654"/>
              <a:gd name="T3" fmla="*/ 1102020171 h 732"/>
              <a:gd name="T4" fmla="*/ 36784953 w 654"/>
              <a:gd name="T5" fmla="*/ 639882317 h 732"/>
              <a:gd name="T6" fmla="*/ 140646878 w 654"/>
              <a:gd name="T7" fmla="*/ 165896144 h 732"/>
              <a:gd name="T8" fmla="*/ 705399683 w 654"/>
              <a:gd name="T9" fmla="*/ 0 h 732"/>
              <a:gd name="T10" fmla="*/ 1283133941 w 654"/>
              <a:gd name="T11" fmla="*/ 165896144 h 732"/>
              <a:gd name="T12" fmla="*/ 1380504404 w 654"/>
              <a:gd name="T13" fmla="*/ 663581766 h 732"/>
              <a:gd name="T14" fmla="*/ 1075408619 w 654"/>
              <a:gd name="T15" fmla="*/ 1113869895 h 732"/>
              <a:gd name="T16" fmla="*/ 971546694 w 654"/>
              <a:gd name="T17" fmla="*/ 1398261880 h 732"/>
              <a:gd name="T18" fmla="*/ 452234125 w 654"/>
              <a:gd name="T19" fmla="*/ 1398261880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54" h="732">
                <a:moveTo>
                  <a:pt x="209" y="708"/>
                </a:moveTo>
                <a:lnTo>
                  <a:pt x="167" y="558"/>
                </a:lnTo>
                <a:cubicBezTo>
                  <a:pt x="135" y="494"/>
                  <a:pt x="34" y="403"/>
                  <a:pt x="17" y="324"/>
                </a:cubicBezTo>
                <a:cubicBezTo>
                  <a:pt x="0" y="245"/>
                  <a:pt x="14" y="138"/>
                  <a:pt x="65" y="84"/>
                </a:cubicBezTo>
                <a:cubicBezTo>
                  <a:pt x="116" y="30"/>
                  <a:pt x="238" y="0"/>
                  <a:pt x="326" y="0"/>
                </a:cubicBezTo>
                <a:cubicBezTo>
                  <a:pt x="414" y="0"/>
                  <a:pt x="541" y="28"/>
                  <a:pt x="593" y="84"/>
                </a:cubicBezTo>
                <a:cubicBezTo>
                  <a:pt x="645" y="140"/>
                  <a:pt x="654" y="256"/>
                  <a:pt x="638" y="336"/>
                </a:cubicBezTo>
                <a:cubicBezTo>
                  <a:pt x="622" y="416"/>
                  <a:pt x="528" y="502"/>
                  <a:pt x="497" y="564"/>
                </a:cubicBezTo>
                <a:lnTo>
                  <a:pt x="449" y="708"/>
                </a:lnTo>
                <a:cubicBezTo>
                  <a:pt x="401" y="732"/>
                  <a:pt x="249" y="732"/>
                  <a:pt x="209" y="708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3200400" y="4114800"/>
            <a:ext cx="962025" cy="1028700"/>
          </a:xfrm>
          <a:custGeom>
            <a:avLst/>
            <a:gdLst>
              <a:gd name="T0" fmla="*/ 452234125 w 654"/>
              <a:gd name="T1" fmla="*/ 1398261880 h 732"/>
              <a:gd name="T2" fmla="*/ 361355124 w 654"/>
              <a:gd name="T3" fmla="*/ 1102020171 h 732"/>
              <a:gd name="T4" fmla="*/ 36784953 w 654"/>
              <a:gd name="T5" fmla="*/ 639882317 h 732"/>
              <a:gd name="T6" fmla="*/ 140646878 w 654"/>
              <a:gd name="T7" fmla="*/ 165896144 h 732"/>
              <a:gd name="T8" fmla="*/ 705399683 w 654"/>
              <a:gd name="T9" fmla="*/ 0 h 732"/>
              <a:gd name="T10" fmla="*/ 1283133941 w 654"/>
              <a:gd name="T11" fmla="*/ 165896144 h 732"/>
              <a:gd name="T12" fmla="*/ 1380504404 w 654"/>
              <a:gd name="T13" fmla="*/ 663581766 h 732"/>
              <a:gd name="T14" fmla="*/ 1075408619 w 654"/>
              <a:gd name="T15" fmla="*/ 1113869895 h 732"/>
              <a:gd name="T16" fmla="*/ 971546694 w 654"/>
              <a:gd name="T17" fmla="*/ 1398261880 h 732"/>
              <a:gd name="T18" fmla="*/ 452234125 w 654"/>
              <a:gd name="T19" fmla="*/ 1398261880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54" h="732">
                <a:moveTo>
                  <a:pt x="209" y="708"/>
                </a:moveTo>
                <a:lnTo>
                  <a:pt x="167" y="558"/>
                </a:lnTo>
                <a:cubicBezTo>
                  <a:pt x="135" y="494"/>
                  <a:pt x="34" y="403"/>
                  <a:pt x="17" y="324"/>
                </a:cubicBezTo>
                <a:cubicBezTo>
                  <a:pt x="0" y="245"/>
                  <a:pt x="14" y="138"/>
                  <a:pt x="65" y="84"/>
                </a:cubicBezTo>
                <a:cubicBezTo>
                  <a:pt x="116" y="30"/>
                  <a:pt x="238" y="0"/>
                  <a:pt x="326" y="0"/>
                </a:cubicBezTo>
                <a:cubicBezTo>
                  <a:pt x="414" y="0"/>
                  <a:pt x="541" y="28"/>
                  <a:pt x="593" y="84"/>
                </a:cubicBezTo>
                <a:cubicBezTo>
                  <a:pt x="645" y="140"/>
                  <a:pt x="654" y="256"/>
                  <a:pt x="638" y="336"/>
                </a:cubicBezTo>
                <a:cubicBezTo>
                  <a:pt x="622" y="416"/>
                  <a:pt x="528" y="502"/>
                  <a:pt x="497" y="564"/>
                </a:cubicBezTo>
                <a:lnTo>
                  <a:pt x="449" y="708"/>
                </a:lnTo>
                <a:cubicBezTo>
                  <a:pt x="401" y="732"/>
                  <a:pt x="249" y="732"/>
                  <a:pt x="209" y="708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914400" y="4800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914400" y="4419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26637" name="Oval 15"/>
          <p:cNvSpPr>
            <a:spLocks noChangeArrowheads="1"/>
          </p:cNvSpPr>
          <p:nvPr/>
        </p:nvSpPr>
        <p:spPr bwMode="auto">
          <a:xfrm>
            <a:off x="914400" y="4800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26638" name="Oval 16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-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282700" y="34290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 A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2492375" y="4191000"/>
            <a:ext cx="54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 </a:t>
            </a:r>
            <a:r>
              <a:rPr lang="el-GR" altLang="en-US">
                <a:cs typeface="Arial" charset="0"/>
              </a:rPr>
              <a:t>Ω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397375" y="4191000"/>
            <a:ext cx="54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 </a:t>
            </a:r>
            <a:r>
              <a:rPr lang="el-GR" altLang="en-US">
                <a:cs typeface="Arial" charset="0"/>
              </a:rPr>
              <a:t>Ω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6454775" y="4191000"/>
            <a:ext cx="54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 </a:t>
            </a:r>
            <a:r>
              <a:rPr lang="el-GR" altLang="en-US">
                <a:cs typeface="Arial" charset="0"/>
              </a:rPr>
              <a:t>Ω</a:t>
            </a:r>
          </a:p>
        </p:txBody>
      </p:sp>
      <p:sp>
        <p:nvSpPr>
          <p:cNvPr id="26643" name="Text Box 24"/>
          <p:cNvSpPr txBox="1">
            <a:spLocks noChangeArrowheads="1"/>
          </p:cNvSpPr>
          <p:nvPr/>
        </p:nvSpPr>
        <p:spPr bwMode="auto">
          <a:xfrm>
            <a:off x="762000" y="5410200"/>
            <a:ext cx="563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Georgia" pitchFamily="18" charset="0"/>
              </a:rPr>
              <a:t>6 A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1587500" y="8382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accent2"/>
                </a:solidFill>
                <a:latin typeface="Schoolbully" pitchFamily="2" charset="0"/>
              </a:rPr>
              <a:t>Voltage</a:t>
            </a:r>
            <a:r>
              <a:rPr lang="en-US" altLang="en-US" sz="3600" b="1">
                <a:latin typeface="Schoolbully" pitchFamily="2" charset="0"/>
              </a:rPr>
              <a:t> = 6 </a:t>
            </a:r>
            <a:r>
              <a:rPr lang="en-US" altLang="en-US" sz="3600">
                <a:solidFill>
                  <a:schemeClr val="accent2"/>
                </a:solidFill>
                <a:latin typeface="Schoolbully" pitchFamily="2" charset="0"/>
              </a:rPr>
              <a:t>amps</a:t>
            </a:r>
            <a:r>
              <a:rPr lang="en-US" altLang="en-US" sz="3600" b="1">
                <a:latin typeface="Schoolbully" pitchFamily="2" charset="0"/>
              </a:rPr>
              <a:t> </a:t>
            </a:r>
            <a:r>
              <a:rPr lang="en-US" altLang="en-US" sz="3600" b="1">
                <a:latin typeface="Schoolbully" pitchFamily="2" charset="0"/>
                <a:cs typeface="Arial" charset="0"/>
              </a:rPr>
              <a:t>× 10 </a:t>
            </a:r>
            <a:r>
              <a:rPr lang="el-GR" altLang="en-US" sz="3600">
                <a:solidFill>
                  <a:schemeClr val="accent2"/>
                </a:solidFill>
                <a:latin typeface="Schoolbully" pitchFamily="2" charset="0"/>
                <a:cs typeface="Arial" charset="0"/>
              </a:rPr>
              <a:t>Ω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600200" y="1447800"/>
            <a:ext cx="3078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accent2"/>
                </a:solidFill>
                <a:latin typeface="Schoolbully" pitchFamily="2" charset="0"/>
              </a:rPr>
              <a:t>Voltage</a:t>
            </a:r>
            <a:r>
              <a:rPr lang="en-US" altLang="en-US" sz="3600" b="1">
                <a:latin typeface="Schoolbully" pitchFamily="2" charset="0"/>
              </a:rPr>
              <a:t> = </a:t>
            </a:r>
            <a:r>
              <a:rPr lang="en-US" altLang="en-US" sz="3600" b="1">
                <a:solidFill>
                  <a:srgbClr val="FF0000"/>
                </a:solidFill>
                <a:latin typeface="Schoolbully" pitchFamily="2" charset="0"/>
              </a:rPr>
              <a:t>60 Volts</a:t>
            </a:r>
            <a:endParaRPr lang="el-GR" altLang="en-US" sz="3600" b="1">
              <a:solidFill>
                <a:srgbClr val="FF0000"/>
              </a:solidFill>
              <a:latin typeface="Schoolbully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10555 L -0.00139 -0.26481 L 0.08333 -0.26666 L 0.08333 -0.30555 L 0.19288 -0.30555 L 0.19288 -0.26666 L 0.28333 -0.26481 L 0.28333 0.23334 L 3.33333E-6 0.22917 L 3.33333E-6 0.16875 " pathEditMode="relative" rAng="0" ptsTypes="AAAAAAAAAA">
                                      <p:cBhvr>
                                        <p:cTn id="6" dur="8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remove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278 -0.10555 L -0.00139 -0.26481 L 0.08333 -0.26666 L 0.08333 -0.30555 L 0.19288 -0.30555 L 0.19288 -0.26666 L 0.28333 -0.26481 L 0.28333 0.02222 " pathEditMode="relative" rAng="0" ptsTypes="AAAAAAAA">
                                      <p:cBhvr>
                                        <p:cTn id="8" dur="4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-36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6713 L -0.00139 -0.20834 L 0.08333 -0.21019 L 0.08333 -0.24445 L 0.19288 -0.24445 L 0.19288 -0.21019 L 0.49583 -0.20556 L 0.49583 0.28518 L -0.00278 0.28889 L -0.00278 0.23518 " pathEditMode="relative" rAng="0" ptsTypes="AAAAAAAAAA">
                                      <p:cBhvr>
                                        <p:cTn id="12" dur="7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" y="89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78 -0.06713 L -0.00139 -0.20834 L 0.08333 -0.21019 L 0.08333 -0.24445 L 0.19288 -0.24445 L 0.19288 -0.21019 L 0.49583 -0.20556 L 0.49583 0.08148 " pathEditMode="relative" rAng="0" ptsTypes="AAAAAAAA">
                                      <p:cBhvr>
                                        <p:cTn id="14" dur="375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" y="-1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0.0081 L 0.00191 -0.15231 L 0.08333 -0.15926 L 0.08472 -0.19444 L 0.19305 -0.18704 L 0.19305 -0.15926 L 0.71944 -0.14954 L 0.71944 0.34074 L -0.00278 0.34259 L -0.00278 0.28889 " pathEditMode="relative" rAng="0" ptsTypes="AAAAAAAAAA">
                                      <p:cBhvr>
                                        <p:cTn id="18" dur="7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8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0.0081 L 0.00191 -0.15231 L 0.08333 -0.15926 L 0.08472 -0.19444 L 0.19305 -0.18704 L 0.19305 -0.15926 L 0.71944 -0.14954 L 0.71944 0.13333 " pathEditMode="relative" rAng="0" ptsTypes="AAAAAAAA">
                                      <p:cBhvr>
                                        <p:cTn id="20" dur="3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2" y="-22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30" grpId="0" animBg="1"/>
      <p:bldP spid="30740" grpId="0"/>
      <p:bldP spid="30741" grpId="0"/>
      <p:bldP spid="30742" grpId="0"/>
      <p:bldP spid="30743" grpId="0"/>
      <p:bldP spid="30745" grpId="0"/>
      <p:bldP spid="30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Georgia" pitchFamily="18" charset="0"/>
              </a:rPr>
              <a:t>Electromagnetic Spectrum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Georgia" pitchFamily="18" charset="0"/>
              </a:rPr>
              <a:t>Light is an electromagnetic energy.</a:t>
            </a:r>
          </a:p>
          <a:p>
            <a:r>
              <a:rPr lang="en-US" altLang="en-US" smtClean="0">
                <a:latin typeface="Georgia" pitchFamily="18" charset="0"/>
              </a:rPr>
              <a:t>Travels in the form of an electromagnetic wave.</a:t>
            </a:r>
          </a:p>
        </p:txBody>
      </p:sp>
      <p:pic>
        <p:nvPicPr>
          <p:cNvPr id="11268" name="Picture 14" descr="electromagnetic wave animatio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Georgia" pitchFamily="18" charset="0"/>
              </a:rPr>
              <a:t>Electromagnetic Spectrum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Georgia" pitchFamily="18" charset="0"/>
            </a:endParaRPr>
          </a:p>
        </p:txBody>
      </p:sp>
      <p:pic>
        <p:nvPicPr>
          <p:cNvPr id="12292" name="Picture 4" descr="electromagnetic spectrum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138738" y="1981200"/>
            <a:ext cx="130175" cy="17160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268913" y="1981200"/>
            <a:ext cx="131762" cy="17160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400675" y="1981200"/>
            <a:ext cx="130175" cy="1716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530850" y="1981200"/>
            <a:ext cx="130175" cy="17160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661025" y="1981200"/>
            <a:ext cx="130175" cy="17160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791200" y="1981200"/>
            <a:ext cx="131763" cy="1716088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922963" y="1981200"/>
            <a:ext cx="130175" cy="1716088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latin typeface="Georgia" pitchFamily="18" charset="0"/>
              </a:rPr>
              <a:t>Photosynthesis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Georgia" pitchFamily="18" charset="0"/>
              </a:rPr>
              <a:t>Plants use light energy to make food for itself in a process called </a:t>
            </a:r>
            <a:r>
              <a:rPr lang="en-US" altLang="en-US" b="1" u="sng" smtClean="0">
                <a:solidFill>
                  <a:schemeClr val="folHlink"/>
                </a:solidFill>
                <a:latin typeface="Georgia" pitchFamily="18" charset="0"/>
              </a:rPr>
              <a:t>photosynthesis</a:t>
            </a:r>
            <a:r>
              <a:rPr lang="en-US" altLang="en-US" smtClean="0">
                <a:latin typeface="Georgia" pitchFamily="18" charset="0"/>
              </a:rPr>
              <a:t>.</a:t>
            </a:r>
          </a:p>
          <a:p>
            <a:pPr>
              <a:buFontTx/>
              <a:buNone/>
            </a:pPr>
            <a:endParaRPr lang="en-US" altLang="en-US" smtClean="0">
              <a:latin typeface="Georgia" pitchFamily="18" charset="0"/>
            </a:endParaRPr>
          </a:p>
        </p:txBody>
      </p:sp>
      <p:pic>
        <p:nvPicPr>
          <p:cNvPr id="13316" name="Picture 4" descr="photosynth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338"/>
            <a:ext cx="9144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hotosynthesis le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4114800"/>
            <a:ext cx="1254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200" b="1">
                <a:latin typeface="Bookman Old Style" pitchFamily="18" charset="0"/>
              </a:rPr>
              <a:t>6</a:t>
            </a:r>
            <a:r>
              <a:rPr lang="en-US" altLang="en-US" sz="3200" b="1">
                <a:solidFill>
                  <a:srgbClr val="0099FF"/>
                </a:solidFill>
                <a:latin typeface="Bookman Old Style" pitchFamily="18" charset="0"/>
              </a:rPr>
              <a:t>CO</a:t>
            </a:r>
            <a:r>
              <a:rPr lang="en-US" altLang="en-US" sz="3200" b="1" baseline="-25000">
                <a:solidFill>
                  <a:srgbClr val="0099FF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143000" y="4191000"/>
            <a:ext cx="42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200" b="1">
                <a:latin typeface="Bookman Old Style" pitchFamily="18" charset="0"/>
              </a:rPr>
              <a:t>+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600200" y="4114800"/>
            <a:ext cx="1287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200" b="1">
                <a:latin typeface="Bookman Old Style" pitchFamily="18" charset="0"/>
              </a:rPr>
              <a:t>6</a:t>
            </a:r>
            <a:r>
              <a:rPr lang="en-US" altLang="en-US" sz="3200" b="1">
                <a:solidFill>
                  <a:srgbClr val="0000FF"/>
                </a:solidFill>
                <a:latin typeface="Bookman Old Style" pitchFamily="18" charset="0"/>
              </a:rPr>
              <a:t>H</a:t>
            </a:r>
            <a:r>
              <a:rPr lang="en-US" altLang="en-US" sz="3200" b="1" baseline="-25000">
                <a:solidFill>
                  <a:srgbClr val="0000FF"/>
                </a:solidFill>
                <a:latin typeface="Bookman Old Style" pitchFamily="18" charset="0"/>
              </a:rPr>
              <a:t>2</a:t>
            </a:r>
            <a:r>
              <a:rPr lang="en-US" altLang="en-US" sz="3200" b="1">
                <a:solidFill>
                  <a:srgbClr val="0000FF"/>
                </a:solidFill>
                <a:latin typeface="Bookman Old Style" pitchFamily="18" charset="0"/>
              </a:rPr>
              <a:t>O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191000" y="4114800"/>
            <a:ext cx="184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C</a:t>
            </a:r>
            <a:r>
              <a:rPr lang="en-US" sz="3200" b="1" baseline="-25000">
                <a:solidFill>
                  <a:srgbClr val="CC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6</a:t>
            </a: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H</a:t>
            </a:r>
            <a:r>
              <a:rPr lang="en-US" sz="3200" b="1" baseline="-25000">
                <a:solidFill>
                  <a:srgbClr val="CC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12</a:t>
            </a: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O</a:t>
            </a:r>
            <a:r>
              <a:rPr lang="en-US" sz="3200" b="1" baseline="-25000">
                <a:solidFill>
                  <a:srgbClr val="CC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6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562600" y="4648200"/>
            <a:ext cx="954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200" b="1">
                <a:latin typeface="Bookman Old Style" pitchFamily="18" charset="0"/>
              </a:rPr>
              <a:t>6</a:t>
            </a:r>
            <a:r>
              <a:rPr lang="en-US" altLang="en-US" sz="3200" b="1">
                <a:solidFill>
                  <a:srgbClr val="0000FF"/>
                </a:solidFill>
                <a:latin typeface="Bookman Old Style" pitchFamily="18" charset="0"/>
              </a:rPr>
              <a:t>O</a:t>
            </a:r>
            <a:r>
              <a:rPr lang="en-US" altLang="en-US" sz="3200" b="1" baseline="-25000">
                <a:solidFill>
                  <a:srgbClr val="0000FF"/>
                </a:solidFill>
                <a:latin typeface="Bookman Old Style" pitchFamily="18" charset="0"/>
              </a:rPr>
              <a:t>2</a:t>
            </a:r>
            <a:endParaRPr lang="en-US" altLang="en-US" sz="3200" b="1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657600" y="3276600"/>
            <a:ext cx="1254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200" b="1">
                <a:latin typeface="Bookman Old Style" pitchFamily="18" charset="0"/>
              </a:rPr>
              <a:t>6</a:t>
            </a:r>
            <a:r>
              <a:rPr lang="en-US" altLang="en-US" sz="3200" b="1">
                <a:solidFill>
                  <a:srgbClr val="0099FF"/>
                </a:solidFill>
                <a:latin typeface="Bookman Old Style" pitchFamily="18" charset="0"/>
              </a:rPr>
              <a:t>CO</a:t>
            </a:r>
            <a:r>
              <a:rPr lang="en-US" altLang="en-US" sz="3200" b="1" baseline="-25000">
                <a:solidFill>
                  <a:srgbClr val="0099FF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257800" y="3276600"/>
            <a:ext cx="1287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200" b="1">
                <a:latin typeface="Bookman Old Style" pitchFamily="18" charset="0"/>
              </a:rPr>
              <a:t>6</a:t>
            </a:r>
            <a:r>
              <a:rPr lang="en-US" altLang="en-US" sz="3200" b="1">
                <a:solidFill>
                  <a:srgbClr val="0000FF"/>
                </a:solidFill>
                <a:latin typeface="Bookman Old Style" pitchFamily="18" charset="0"/>
              </a:rPr>
              <a:t>H</a:t>
            </a:r>
            <a:r>
              <a:rPr lang="en-US" altLang="en-US" sz="3200" b="1" baseline="-25000">
                <a:solidFill>
                  <a:srgbClr val="0000FF"/>
                </a:solidFill>
                <a:latin typeface="Bookman Old Style" pitchFamily="18" charset="0"/>
              </a:rPr>
              <a:t>2</a:t>
            </a:r>
            <a:r>
              <a:rPr lang="en-US" altLang="en-US" sz="3200" b="1">
                <a:solidFill>
                  <a:srgbClr val="0000FF"/>
                </a:solidFill>
                <a:latin typeface="Bookman Old Style" pitchFamily="18" charset="0"/>
              </a:rPr>
              <a:t>O</a:t>
            </a:r>
          </a:p>
        </p:txBody>
      </p:sp>
      <p:pic>
        <p:nvPicPr>
          <p:cNvPr id="8215" name="Picture 23" descr="photosynthesis chloroplas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73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8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1676E-6 L 0.39809 -0.119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59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76E-6 L 0.41302 -0.1197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59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8" grpId="1"/>
      <p:bldP spid="8207" grpId="0"/>
      <p:bldP spid="8207" grpId="1"/>
      <p:bldP spid="8208" grpId="0"/>
      <p:bldP spid="8208" grpId="1"/>
      <p:bldP spid="8209" grpId="0"/>
      <p:bldP spid="8211" grpId="0" build="allAtOnce"/>
      <p:bldP spid="8212" grpId="0"/>
      <p:bldP spid="8212" grpId="1"/>
      <p:bldP spid="8213" grpId="0"/>
      <p:bldP spid="82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smtClean="0">
                <a:solidFill>
                  <a:schemeClr val="bg1"/>
                </a:solidFill>
                <a:latin typeface="Georgia" pitchFamily="18" charset="0"/>
              </a:rPr>
              <a:t>How Do Lenses Refract Light?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  <a:latin typeface="Georgia" pitchFamily="18" charset="0"/>
              </a:rPr>
              <a:t>Lens is a transparent material that </a:t>
            </a:r>
            <a:r>
              <a:rPr lang="en-US" altLang="en-US" b="1" u="sng" smtClean="0">
                <a:solidFill>
                  <a:schemeClr val="bg1"/>
                </a:solidFill>
                <a:latin typeface="Georgia" pitchFamily="18" charset="0"/>
              </a:rPr>
              <a:t>refracts</a:t>
            </a:r>
            <a:r>
              <a:rPr lang="en-US" altLang="en-US" smtClean="0">
                <a:solidFill>
                  <a:schemeClr val="bg1"/>
                </a:solidFill>
                <a:latin typeface="Georgia" pitchFamily="18" charset="0"/>
              </a:rPr>
              <a:t> light.</a:t>
            </a:r>
          </a:p>
        </p:txBody>
      </p:sp>
      <p:pic>
        <p:nvPicPr>
          <p:cNvPr id="14340" name="Picture 4" descr="convex lens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MCj041278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2652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MCj04127840000[1]"/>
          <p:cNvPicPr>
            <a:picLocks noChangeAspect="1" noChangeArrowheads="1"/>
          </p:cNvPicPr>
          <p:nvPr/>
        </p:nvPicPr>
        <p:blipFill>
          <a:blip r:embed="rId4" cstate="print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52800" y="3810000"/>
            <a:ext cx="12652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00400" y="6021388"/>
            <a:ext cx="1503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chemeClr val="bg1"/>
                </a:solidFill>
                <a:latin typeface="Georgia" pitchFamily="18" charset="0"/>
              </a:rPr>
              <a:t>Real Image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0" y="6096000"/>
            <a:ext cx="941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chemeClr val="bg1"/>
                </a:solidFill>
                <a:latin typeface="Georgia" pitchFamily="18" charset="0"/>
              </a:rPr>
              <a:t>Object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895600" y="46482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667000" y="4267200"/>
            <a:ext cx="67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bg1"/>
                </a:solidFill>
                <a:latin typeface="Georgia" pitchFamily="18" charset="0"/>
              </a:rPr>
              <a:t>focus</a:t>
            </a:r>
          </a:p>
        </p:txBody>
      </p:sp>
      <p:pic>
        <p:nvPicPr>
          <p:cNvPr id="14347" name="Picture 5" descr="concave le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2667000"/>
            <a:ext cx="426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MCj041278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7363" y="3810000"/>
            <a:ext cx="12652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MCj04127840000[1]"/>
          <p:cNvPicPr>
            <a:picLocks noChangeAspect="1" noChangeArrowheads="1"/>
          </p:cNvPicPr>
          <p:nvPr/>
        </p:nvPicPr>
        <p:blipFill>
          <a:blip r:embed="rId4" cstate="print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2895600"/>
            <a:ext cx="1219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 flipH="1">
            <a:off x="4953000" y="2438400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chemeClr val="bg1"/>
                </a:solidFill>
                <a:latin typeface="Georgia" pitchFamily="18" charset="0"/>
              </a:rPr>
              <a:t>Virtual Image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 flipH="1">
            <a:off x="8202613" y="6019800"/>
            <a:ext cx="941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chemeClr val="bg1"/>
                </a:solidFill>
                <a:latin typeface="Georgia" pitchFamily="18" charset="0"/>
              </a:rPr>
              <a:t>Object</a:t>
            </a: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 flipH="1">
            <a:off x="7924800" y="4724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 flipH="1">
            <a:off x="7708900" y="4343400"/>
            <a:ext cx="67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bg1"/>
                </a:solidFill>
                <a:latin typeface="Georgia" pitchFamily="18" charset="0"/>
              </a:rPr>
              <a:t>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2" grpId="0"/>
      <p:bldP spid="10254" grpId="0" animBg="1"/>
      <p:bldP spid="10255" grpId="0"/>
      <p:bldP spid="10251" grpId="0"/>
      <p:bldP spid="10253" grpId="0"/>
      <p:bldP spid="10256" grpId="0" animBg="1"/>
      <p:bldP spid="102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Georgia" pitchFamily="18" charset="0"/>
              </a:rPr>
              <a:t>How Do Mirrors Reflect Light?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600200"/>
            <a:ext cx="411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</a:rPr>
              <a:t>When light strikes a smooth surface the light is </a:t>
            </a:r>
            <a:r>
              <a:rPr lang="en-US" altLang="en-US" b="1" u="sng" smtClean="0">
                <a:latin typeface="Georgia" pitchFamily="18" charset="0"/>
              </a:rPr>
              <a:t>reflected</a:t>
            </a:r>
            <a:r>
              <a:rPr lang="en-US" altLang="en-US" smtClean="0">
                <a:latin typeface="Georgia" pitchFamily="18" charset="0"/>
              </a:rPr>
              <a:t>. This type of reflection is called a regular reflection.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</a:rPr>
              <a:t>If light strikes a rough surface it will be reflected at many different angles forming a </a:t>
            </a:r>
            <a:r>
              <a:rPr lang="en-US" altLang="en-US" b="1" u="sng" smtClean="0">
                <a:latin typeface="Georgia" pitchFamily="18" charset="0"/>
              </a:rPr>
              <a:t>diffuse reflection</a:t>
            </a:r>
            <a:r>
              <a:rPr lang="en-US" altLang="en-US" smtClean="0">
                <a:latin typeface="Georgia" pitchFamily="18" charset="0"/>
              </a:rPr>
              <a:t>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14600" y="1524000"/>
            <a:ext cx="152400" cy="5334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0099FF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297" name="Picture 9" descr="MPj040670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600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MPj043072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2954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MPj043072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12954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066800" y="2743200"/>
            <a:ext cx="1371600" cy="1447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1447800" y="4343400"/>
            <a:ext cx="1066800" cy="1219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0" y="4267200"/>
            <a:ext cx="5486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667000" y="4419600"/>
            <a:ext cx="1143000" cy="12192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1219200" y="6096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2743200" y="6096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1219200" y="601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4038600" y="601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9" name="Picture 21" descr="regular reflection mirr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2" descr="diffuse reflection mirr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24844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3" dur="1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9" dur="1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5" dur="1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1" dur="1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2" grpId="1" animBg="1"/>
      <p:bldP spid="12301" grpId="0" animBg="1"/>
      <p:bldP spid="12301" grpId="1" animBg="1"/>
      <p:bldP spid="12302" grpId="0" animBg="1"/>
      <p:bldP spid="12302" grpId="1" animBg="1"/>
      <p:bldP spid="12303" grpId="0" animBg="1"/>
      <p:bldP spid="12303" grpId="1" animBg="1"/>
      <p:bldP spid="12304" grpId="0" animBg="1"/>
      <p:bldP spid="12304" grpId="1" animBg="1"/>
      <p:bldP spid="12305" grpId="0" animBg="1"/>
      <p:bldP spid="12305" grpId="1" animBg="1"/>
      <p:bldP spid="12306" grpId="0" animBg="1"/>
      <p:bldP spid="12306" grpId="1" animBg="1"/>
      <p:bldP spid="12307" grpId="0" animBg="1"/>
      <p:bldP spid="12307" grpId="1" animBg="1"/>
      <p:bldP spid="12308" grpId="0" animBg="1"/>
      <p:bldP spid="1230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Georgia" pitchFamily="18" charset="0"/>
              </a:rPr>
              <a:t>What is Color?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Georgia" pitchFamily="18" charset="0"/>
            </a:endParaRPr>
          </a:p>
        </p:txBody>
      </p:sp>
      <p:pic>
        <p:nvPicPr>
          <p:cNvPr id="14340" name="Picture 4" descr="prism rainb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3"/>
            <a:ext cx="9144000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ris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latin typeface="Georgia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953000"/>
            <a:ext cx="9144000" cy="838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2" name="Picture 5" descr="MPj040670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2514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62000" y="2438400"/>
            <a:ext cx="11430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066800" y="2438400"/>
            <a:ext cx="1143000" cy="2514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371600" y="2438400"/>
            <a:ext cx="1143000" cy="2514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752600" y="2438400"/>
            <a:ext cx="1143000" cy="2514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133600" y="2438400"/>
            <a:ext cx="1143000" cy="2514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514600" y="2438400"/>
            <a:ext cx="1143000" cy="25146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895600" y="2438400"/>
            <a:ext cx="1143000" cy="2514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4953000"/>
            <a:ext cx="9144000" cy="838200"/>
          </a:xfrm>
          <a:prstGeom prst="rect">
            <a:avLst/>
          </a:prstGeom>
          <a:solidFill>
            <a:srgbClr val="0000FF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4953000"/>
            <a:ext cx="9144000" cy="838200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V="1">
            <a:off x="1905000" y="2057400"/>
            <a:ext cx="34290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V="1">
            <a:off x="2209800" y="2057400"/>
            <a:ext cx="3505200" cy="2819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V="1">
            <a:off x="2514600" y="2057400"/>
            <a:ext cx="3581400" cy="2819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V="1">
            <a:off x="2895600" y="2057400"/>
            <a:ext cx="3581400" cy="2819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flipV="1">
            <a:off x="3276600" y="2057400"/>
            <a:ext cx="3581400" cy="2819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 flipV="1">
            <a:off x="3657600" y="2057400"/>
            <a:ext cx="3581400" cy="2819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V="1">
            <a:off x="4038600" y="2057400"/>
            <a:ext cx="3581400" cy="2819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405" grpId="0" animBg="1"/>
      <p:bldP spid="16407" grpId="0" animBg="1"/>
      <p:bldP spid="16420" grpId="0" animBg="1"/>
      <p:bldP spid="16420" grpId="1" animBg="1"/>
      <p:bldP spid="16421" grpId="0" animBg="1"/>
      <p:bldP spid="16421" grpId="1" animBg="1"/>
      <p:bldP spid="16422" grpId="0" animBg="1"/>
      <p:bldP spid="16422" grpId="1" animBg="1"/>
      <p:bldP spid="16423" grpId="0" animBg="1"/>
      <p:bldP spid="16423" grpId="1" animBg="1"/>
      <p:bldP spid="16423" grpId="2" animBg="1"/>
      <p:bldP spid="16424" grpId="0" animBg="1"/>
      <p:bldP spid="16424" grpId="1" animBg="1"/>
      <p:bldP spid="16425" grpId="0" animBg="1"/>
      <p:bldP spid="16425" grpId="1" animBg="1"/>
      <p:bldP spid="16426" grpId="0" animBg="1"/>
      <p:bldP spid="164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FF0000"/>
                </a:solidFill>
                <a:latin typeface="Georgia" pitchFamily="18" charset="0"/>
              </a:rPr>
              <a:t>How Can Light Be Used?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4191000" cy="5486400"/>
          </a:xfrm>
        </p:spPr>
        <p:txBody>
          <a:bodyPr/>
          <a:lstStyle/>
          <a:p>
            <a:r>
              <a:rPr lang="en-US" altLang="en-US" b="1" u="sng" smtClean="0">
                <a:solidFill>
                  <a:srgbClr val="FFFF00"/>
                </a:solidFill>
                <a:latin typeface="Georgia" pitchFamily="18" charset="0"/>
              </a:rPr>
              <a:t>Laser</a:t>
            </a:r>
            <a:r>
              <a:rPr lang="en-US" altLang="en-US" smtClean="0">
                <a:solidFill>
                  <a:srgbClr val="FF0000"/>
                </a:solidFill>
                <a:latin typeface="Georgia" pitchFamily="18" charset="0"/>
              </a:rPr>
              <a:t>: device that produces a very powerful intense beam of same color light.</a:t>
            </a:r>
          </a:p>
          <a:p>
            <a:pPr lvl="1">
              <a:buFontTx/>
              <a:buNone/>
            </a:pPr>
            <a:r>
              <a:rPr lang="en-US" altLang="en-US" b="1" u="sng" smtClean="0">
                <a:solidFill>
                  <a:srgbClr val="FFFF00"/>
                </a:solidFill>
                <a:latin typeface="Georgia" pitchFamily="18" charset="0"/>
              </a:rPr>
              <a:t>Uses</a:t>
            </a:r>
          </a:p>
          <a:p>
            <a:pPr lvl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Georgia" pitchFamily="18" charset="0"/>
              </a:rPr>
              <a:t>Medicine</a:t>
            </a:r>
          </a:p>
          <a:p>
            <a:pPr lvl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Georgia" pitchFamily="18" charset="0"/>
              </a:rPr>
              <a:t>Industry</a:t>
            </a:r>
          </a:p>
          <a:p>
            <a:pPr lvl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Georgia" pitchFamily="18" charset="0"/>
              </a:rPr>
              <a:t>Military</a:t>
            </a:r>
          </a:p>
          <a:p>
            <a:pPr lvl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Georgia" pitchFamily="18" charset="0"/>
              </a:rPr>
              <a:t>Fiber optics</a:t>
            </a:r>
          </a:p>
          <a:p>
            <a:pPr lvl="1">
              <a:buFontTx/>
              <a:buNone/>
            </a:pPr>
            <a:endParaRPr lang="en-US" altLang="en-US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3556" name="Picture 4" descr="laser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724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laser indus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laser milit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51816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la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510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laser fiber opt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87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793</TotalTime>
  <Words>657</Words>
  <Application>Microsoft Office PowerPoint</Application>
  <PresentationFormat>On-screen Show (4:3)</PresentationFormat>
  <Paragraphs>129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Franklin Gothic Medium</vt:lpstr>
      <vt:lpstr>Franklin Gothic Book</vt:lpstr>
      <vt:lpstr>Wingdings 2</vt:lpstr>
      <vt:lpstr>Times New Roman</vt:lpstr>
      <vt:lpstr>Georgia</vt:lpstr>
      <vt:lpstr>Bookman Old Style</vt:lpstr>
      <vt:lpstr>Schoolbully</vt:lpstr>
      <vt:lpstr>Trek</vt:lpstr>
      <vt:lpstr>Light</vt:lpstr>
      <vt:lpstr>Electromagnetic Spectrum</vt:lpstr>
      <vt:lpstr>Electromagnetic Spectrum</vt:lpstr>
      <vt:lpstr>Photosynthesis</vt:lpstr>
      <vt:lpstr>How Do Lenses Refract Light?</vt:lpstr>
      <vt:lpstr>How Do Mirrors Reflect Light?</vt:lpstr>
      <vt:lpstr>What is Color?</vt:lpstr>
      <vt:lpstr>PowerPoint Presentation</vt:lpstr>
      <vt:lpstr>How Can Light Be Used?</vt:lpstr>
      <vt:lpstr>How Fiber Optics Work</vt:lpstr>
      <vt:lpstr>What is an Electric Charge?</vt:lpstr>
      <vt:lpstr>Electric Battery</vt:lpstr>
      <vt:lpstr>Electric Current Types</vt:lpstr>
      <vt:lpstr>Series Circuit</vt:lpstr>
      <vt:lpstr>Parallel Circuit</vt:lpstr>
      <vt:lpstr>Measure Electricity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</dc:title>
  <dc:creator>Administrator</dc:creator>
  <cp:lastModifiedBy>Dave Edinger</cp:lastModifiedBy>
  <cp:revision>67</cp:revision>
  <dcterms:created xsi:type="dcterms:W3CDTF">2008-05-05T14:09:50Z</dcterms:created>
  <dcterms:modified xsi:type="dcterms:W3CDTF">2015-03-23T14:42:04Z</dcterms:modified>
</cp:coreProperties>
</file>