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99" r:id="rId2"/>
    <p:sldId id="311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257" r:id="rId15"/>
    <p:sldId id="297" r:id="rId16"/>
    <p:sldId id="289" r:id="rId17"/>
    <p:sldId id="291" r:id="rId18"/>
    <p:sldId id="292" r:id="rId19"/>
    <p:sldId id="295" r:id="rId20"/>
    <p:sldId id="284" r:id="rId21"/>
    <p:sldId id="262" r:id="rId22"/>
    <p:sldId id="258" r:id="rId23"/>
    <p:sldId id="286" r:id="rId24"/>
    <p:sldId id="260" r:id="rId25"/>
    <p:sldId id="269" r:id="rId26"/>
    <p:sldId id="298" r:id="rId27"/>
    <p:sldId id="264" r:id="rId28"/>
    <p:sldId id="259" r:id="rId29"/>
    <p:sldId id="263" r:id="rId30"/>
    <p:sldId id="282" r:id="rId31"/>
    <p:sldId id="266" r:id="rId32"/>
    <p:sldId id="267" r:id="rId33"/>
    <p:sldId id="288" r:id="rId34"/>
    <p:sldId id="274" r:id="rId35"/>
    <p:sldId id="268" r:id="rId36"/>
    <p:sldId id="285" r:id="rId37"/>
    <p:sldId id="272" r:id="rId38"/>
    <p:sldId id="290" r:id="rId39"/>
    <p:sldId id="273" r:id="rId40"/>
    <p:sldId id="265" r:id="rId41"/>
    <p:sldId id="294" r:id="rId42"/>
    <p:sldId id="283" r:id="rId43"/>
    <p:sldId id="261" r:id="rId44"/>
    <p:sldId id="293" r:id="rId45"/>
    <p:sldId id="296" r:id="rId46"/>
    <p:sldId id="271" r:id="rId47"/>
    <p:sldId id="287" r:id="rId48"/>
    <p:sldId id="270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>
        <p:scale>
          <a:sx n="85" d="100"/>
          <a:sy n="85" d="100"/>
        </p:scale>
        <p:origin x="-82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8-12-15T18:41:23.612"/>
    </inkml:context>
    <inkml:brush xml:id="br0">
      <inkml:brushProperty name="width" value="0.09701" units="cm"/>
      <inkml:brushProperty name="height" value="0.09701" units="cm"/>
      <inkml:brushProperty name="color" value="#00FFFF"/>
      <inkml:brushProperty name="fitToCurve" value="1"/>
    </inkml:brush>
  </inkml:definitions>
  <inkml:trace contextRef="#ctx0" brushRef="#br0">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9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623DBC-6004-4BE0-BFAB-0C45472B4F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3338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E05ED-4F65-4DAF-8880-A4C91415CB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8638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FFEE0-9428-44E4-A5FC-D790A0A6E7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015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BE53C-98F2-4A50-AB83-7F2068532F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13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458AD-CF65-49F9-8305-D7DBD21712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146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0C1B7-7EAB-42DE-9550-8085483E85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19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29E42-5EC5-49A0-9A62-C3F17B4F8B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3711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427AA-1C14-498B-A0BF-C2F1949192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97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54CE5-B8ED-44B3-8C85-830A9E0062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17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A0362-5EBD-4B8E-8A2A-5E09692374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53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DA95E-D817-4EF2-AFF8-01431B0F9B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4264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CEE46-5AB7-464C-8AB3-4D463AF555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311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117CFFE-5A69-4774-849C-01E81927DD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0"/>
            <a:ext cx="8229600" cy="3505200"/>
          </a:xfrm>
        </p:spPr>
        <p:txBody>
          <a:bodyPr/>
          <a:lstStyle/>
          <a:p>
            <a:pPr algn="r"/>
            <a:r>
              <a:rPr lang="en-US" altLang="en-US" sz="2000" b="1" dirty="0" smtClean="0">
                <a:solidFill>
                  <a:schemeClr val="accent2"/>
                </a:solidFill>
                <a:latin typeface="Candara" pitchFamily="34" charset="0"/>
              </a:rPr>
              <a:t>Coach Dave Edinger</a:t>
            </a:r>
            <a:br>
              <a:rPr lang="en-US" altLang="en-US" sz="2000" b="1" dirty="0" smtClean="0">
                <a:solidFill>
                  <a:schemeClr val="accent2"/>
                </a:solidFill>
                <a:latin typeface="Candara" pitchFamily="34" charset="0"/>
              </a:rPr>
            </a:br>
            <a:r>
              <a:rPr lang="en-US" altLang="en-US" sz="2000" b="1" dirty="0" smtClean="0">
                <a:solidFill>
                  <a:schemeClr val="accent2"/>
                </a:solidFill>
                <a:latin typeface="Candara" pitchFamily="34" charset="0"/>
              </a:rPr>
              <a:t>Physical Science (8A)</a:t>
            </a:r>
            <a:br>
              <a:rPr lang="en-US" altLang="en-US" sz="2000" b="1" dirty="0" smtClean="0">
                <a:solidFill>
                  <a:schemeClr val="accent2"/>
                </a:solidFill>
                <a:latin typeface="Candara" pitchFamily="34" charset="0"/>
              </a:rPr>
            </a:br>
            <a:r>
              <a:rPr lang="en-US" altLang="en-US" sz="2000" b="1" dirty="0" smtClean="0">
                <a:solidFill>
                  <a:schemeClr val="accent2"/>
                </a:solidFill>
                <a:latin typeface="Candara" pitchFamily="34" charset="0"/>
              </a:rPr>
              <a:t>J. C. Booth Middle School</a:t>
            </a:r>
            <a:r>
              <a:rPr lang="en-US" altLang="en-US" sz="2400" b="1" dirty="0" smtClean="0">
                <a:solidFill>
                  <a:schemeClr val="accent2"/>
                </a:solidFill>
                <a:latin typeface="Candara" pitchFamily="34" charset="0"/>
              </a:rPr>
              <a:t/>
            </a:r>
            <a:br>
              <a:rPr lang="en-US" altLang="en-US" sz="2400" b="1" dirty="0" smtClean="0">
                <a:solidFill>
                  <a:schemeClr val="accent2"/>
                </a:solidFill>
                <a:latin typeface="Candara" pitchFamily="34" charset="0"/>
              </a:rPr>
            </a:br>
            <a:r>
              <a:rPr lang="en-US" altLang="en-US" sz="2400" b="1" dirty="0" smtClean="0">
                <a:solidFill>
                  <a:schemeClr val="accent2"/>
                </a:solidFill>
                <a:latin typeface="Candara" pitchFamily="34" charset="0"/>
              </a:rPr>
              <a:t/>
            </a:r>
            <a:br>
              <a:rPr lang="en-US" altLang="en-US" sz="2400" b="1" dirty="0" smtClean="0">
                <a:solidFill>
                  <a:schemeClr val="accent2"/>
                </a:solidFill>
                <a:latin typeface="Candara" pitchFamily="34" charset="0"/>
              </a:rPr>
            </a:br>
            <a:r>
              <a:rPr lang="en-US" altLang="en-US" sz="2400" b="1" dirty="0">
                <a:solidFill>
                  <a:schemeClr val="accent2"/>
                </a:solidFill>
                <a:latin typeface="Candara" pitchFamily="34" charset="0"/>
              </a:rPr>
              <a:t/>
            </a:r>
            <a:br>
              <a:rPr lang="en-US" altLang="en-US" sz="2400" b="1" dirty="0">
                <a:solidFill>
                  <a:schemeClr val="accent2"/>
                </a:solidFill>
                <a:latin typeface="Candara" pitchFamily="34" charset="0"/>
              </a:rPr>
            </a:br>
            <a:r>
              <a:rPr lang="en-US" altLang="en-US" sz="2800" b="1" dirty="0">
                <a:solidFill>
                  <a:schemeClr val="accent2"/>
                </a:solidFill>
                <a:latin typeface="Candara" pitchFamily="34" charset="0"/>
              </a:rPr>
              <a:t/>
            </a:r>
            <a:br>
              <a:rPr lang="en-US" altLang="en-US" sz="2800" b="1" dirty="0">
                <a:solidFill>
                  <a:schemeClr val="accent2"/>
                </a:solidFill>
                <a:latin typeface="Candara" pitchFamily="34" charset="0"/>
              </a:rPr>
            </a:br>
            <a:r>
              <a:rPr lang="en-US" altLang="en-US" sz="2800" b="1" dirty="0" smtClean="0">
                <a:solidFill>
                  <a:schemeClr val="accent2"/>
                </a:solidFill>
                <a:latin typeface="Candara" pitchFamily="34" charset="0"/>
              </a:rPr>
              <a:t/>
            </a:r>
            <a:br>
              <a:rPr lang="en-US" altLang="en-US" sz="2800" b="1" dirty="0" smtClean="0">
                <a:solidFill>
                  <a:schemeClr val="accent2"/>
                </a:solidFill>
                <a:latin typeface="Candara" pitchFamily="34" charset="0"/>
              </a:rPr>
            </a:br>
            <a:endParaRPr lang="en-US" altLang="en-US" sz="2800" b="1" dirty="0">
              <a:solidFill>
                <a:schemeClr val="accent2"/>
              </a:solidFill>
              <a:latin typeface="Candara" pitchFamily="34" charset="0"/>
            </a:endParaRPr>
          </a:p>
        </p:txBody>
      </p:sp>
      <p:sp>
        <p:nvSpPr>
          <p:cNvPr id="51203" name="WordArt 3"/>
          <p:cNvSpPr>
            <a:spLocks noChangeArrowheads="1" noChangeShapeType="1" noTextEdit="1"/>
          </p:cNvSpPr>
          <p:nvPr/>
        </p:nvSpPr>
        <p:spPr bwMode="auto">
          <a:xfrm>
            <a:off x="685800" y="762000"/>
            <a:ext cx="7391400" cy="2133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Wave s</a:t>
            </a:r>
            <a:endParaRPr lang="en-US" sz="4400" kern="10" spc="-44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Candara"/>
            </a:endParaRPr>
          </a:p>
        </p:txBody>
      </p:sp>
      <p:pic>
        <p:nvPicPr>
          <p:cNvPr id="51204" name="Picture 4" descr="C:\Users\edinger.dave\AppData\Local\Microsoft\Windows\Temporary Internet Files\Content.IE5\F2Z7MT09\MP90042305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824" y="4343400"/>
            <a:ext cx="3657600" cy="2411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06" name="Picture 6" descr="C:\Users\edinger.dave\AppData\Local\Microsoft\Windows\Temporary Internet Files\Content.IE5\FBP72RTA\MC90036078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00399"/>
            <a:ext cx="2381537" cy="373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6000" b="1">
                <a:solidFill>
                  <a:schemeClr val="accent2"/>
                </a:solidFill>
                <a:latin typeface="Candara" pitchFamily="34" charset="0"/>
              </a:rPr>
              <a:t>How are mechanical waves classified?</a:t>
            </a:r>
          </a:p>
        </p:txBody>
      </p:sp>
      <p:sp>
        <p:nvSpPr>
          <p:cNvPr id="59395" name="WordArt 3"/>
          <p:cNvSpPr>
            <a:spLocks noChangeArrowheads="1" noChangeShapeType="1" noTextEdit="1"/>
          </p:cNvSpPr>
          <p:nvPr/>
        </p:nvSpPr>
        <p:spPr bwMode="auto">
          <a:xfrm>
            <a:off x="838200" y="3810000"/>
            <a:ext cx="7391400" cy="2133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how they move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6000" b="1">
                <a:solidFill>
                  <a:schemeClr val="accent2"/>
                </a:solidFill>
                <a:latin typeface="Candara" pitchFamily="34" charset="0"/>
              </a:rPr>
              <a:t>Frequency is measured in units called</a:t>
            </a:r>
          </a:p>
        </p:txBody>
      </p:sp>
      <p:sp>
        <p:nvSpPr>
          <p:cNvPr id="60419" name="WordArt 3"/>
          <p:cNvSpPr>
            <a:spLocks noChangeArrowheads="1" noChangeShapeType="1" noTextEdit="1"/>
          </p:cNvSpPr>
          <p:nvPr/>
        </p:nvSpPr>
        <p:spPr bwMode="auto">
          <a:xfrm>
            <a:off x="838200" y="3810000"/>
            <a:ext cx="7391400" cy="2133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Hertz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5400" b="1">
                <a:solidFill>
                  <a:schemeClr val="accent2"/>
                </a:solidFill>
                <a:latin typeface="Candara" pitchFamily="34" charset="0"/>
              </a:rPr>
              <a:t>What kind of wave causes the particles in the medium to move t right angles to the direction the wave is moving?</a:t>
            </a:r>
          </a:p>
        </p:txBody>
      </p:sp>
      <p:sp>
        <p:nvSpPr>
          <p:cNvPr id="61443" name="WordArt 3"/>
          <p:cNvSpPr>
            <a:spLocks noChangeArrowheads="1" noChangeShapeType="1" noTextEdit="1"/>
          </p:cNvSpPr>
          <p:nvPr/>
        </p:nvSpPr>
        <p:spPr bwMode="auto">
          <a:xfrm>
            <a:off x="838200" y="4419600"/>
            <a:ext cx="7391400" cy="2133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transverse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5400" b="1">
                <a:solidFill>
                  <a:schemeClr val="accent2"/>
                </a:solidFill>
                <a:latin typeface="Candara" pitchFamily="34" charset="0"/>
              </a:rPr>
              <a:t>The ____________ of a mechanical wave is a direct measure of its energy.</a:t>
            </a:r>
          </a:p>
        </p:txBody>
      </p:sp>
      <p:sp>
        <p:nvSpPr>
          <p:cNvPr id="62467" name="WordArt 3"/>
          <p:cNvSpPr>
            <a:spLocks noChangeArrowheads="1" noChangeShapeType="1" noTextEdit="1"/>
          </p:cNvSpPr>
          <p:nvPr/>
        </p:nvSpPr>
        <p:spPr bwMode="auto">
          <a:xfrm>
            <a:off x="838200" y="3810000"/>
            <a:ext cx="7391400" cy="2133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Amplitude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6000" b="1">
                <a:solidFill>
                  <a:schemeClr val="accent2"/>
                </a:solidFill>
                <a:latin typeface="Candara" pitchFamily="34" charset="0"/>
              </a:rPr>
              <a:t>What do waves transfer?</a:t>
            </a: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2819400" y="3581400"/>
            <a:ext cx="3352800" cy="1676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r>
              <a:rPr lang="en-US" altLang="en-US" sz="6000" b="1">
                <a:solidFill>
                  <a:schemeClr val="accent2"/>
                </a:solidFill>
                <a:latin typeface="Candara" pitchFamily="34" charset="0"/>
              </a:rPr>
              <a:t>Does this tell us the distance between the two waves?</a:t>
            </a:r>
          </a:p>
        </p:txBody>
      </p:sp>
      <p:sp>
        <p:nvSpPr>
          <p:cNvPr id="49156" name="Freeform 4"/>
          <p:cNvSpPr>
            <a:spLocks/>
          </p:cNvSpPr>
          <p:nvPr/>
        </p:nvSpPr>
        <p:spPr bwMode="auto">
          <a:xfrm>
            <a:off x="1524000" y="3276600"/>
            <a:ext cx="6248400" cy="3225800"/>
          </a:xfrm>
          <a:custGeom>
            <a:avLst/>
            <a:gdLst>
              <a:gd name="T0" fmla="*/ 0 w 3936"/>
              <a:gd name="T1" fmla="*/ 1008 h 2032"/>
              <a:gd name="T2" fmla="*/ 672 w 3936"/>
              <a:gd name="T3" fmla="*/ 144 h 2032"/>
              <a:gd name="T4" fmla="*/ 1632 w 3936"/>
              <a:gd name="T5" fmla="*/ 1872 h 2032"/>
              <a:gd name="T6" fmla="*/ 2448 w 3936"/>
              <a:gd name="T7" fmla="*/ 144 h 2032"/>
              <a:gd name="T8" fmla="*/ 3312 w 3936"/>
              <a:gd name="T9" fmla="*/ 1920 h 2032"/>
              <a:gd name="T10" fmla="*/ 3936 w 3936"/>
              <a:gd name="T11" fmla="*/ 816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36" h="2032">
                <a:moveTo>
                  <a:pt x="0" y="1008"/>
                </a:moveTo>
                <a:cubicBezTo>
                  <a:pt x="200" y="504"/>
                  <a:pt x="400" y="0"/>
                  <a:pt x="672" y="144"/>
                </a:cubicBezTo>
                <a:cubicBezTo>
                  <a:pt x="944" y="288"/>
                  <a:pt x="1336" y="1872"/>
                  <a:pt x="1632" y="1872"/>
                </a:cubicBezTo>
                <a:cubicBezTo>
                  <a:pt x="1928" y="1872"/>
                  <a:pt x="2168" y="136"/>
                  <a:pt x="2448" y="144"/>
                </a:cubicBezTo>
                <a:cubicBezTo>
                  <a:pt x="2728" y="152"/>
                  <a:pt x="3064" y="1808"/>
                  <a:pt x="3312" y="1920"/>
                </a:cubicBezTo>
                <a:cubicBezTo>
                  <a:pt x="3560" y="2032"/>
                  <a:pt x="3748" y="1424"/>
                  <a:pt x="3936" y="816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1828800" y="4114800"/>
            <a:ext cx="4495800" cy="1295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3" name="WordArt 11"/>
          <p:cNvSpPr>
            <a:spLocks noChangeArrowheads="1" noChangeShapeType="1" noTextEdit="1"/>
          </p:cNvSpPr>
          <p:nvPr/>
        </p:nvSpPr>
        <p:spPr bwMode="auto">
          <a:xfrm>
            <a:off x="6629400" y="3048000"/>
            <a:ext cx="2057400" cy="1143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5400" b="1">
                <a:solidFill>
                  <a:schemeClr val="accent2"/>
                </a:solidFill>
                <a:latin typeface="Candara" pitchFamily="34" charset="0"/>
              </a:rPr>
              <a:t>What is the difference between longitudinal waves with different amplitudes?</a:t>
            </a:r>
          </a:p>
        </p:txBody>
      </p:sp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>
            <a:off x="457200" y="4267200"/>
            <a:ext cx="8077200" cy="1676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How compressed or rarefied it 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5400" b="1">
                <a:solidFill>
                  <a:schemeClr val="accent2"/>
                </a:solidFill>
                <a:latin typeface="Candara" pitchFamily="34" charset="0"/>
              </a:rPr>
              <a:t>The _______________ of a wave tells us the number of waves that are produced in a certain amount of time.</a:t>
            </a:r>
          </a:p>
        </p:txBody>
      </p:sp>
      <p:sp>
        <p:nvSpPr>
          <p:cNvPr id="43011" name="WordArt 3"/>
          <p:cNvSpPr>
            <a:spLocks noChangeArrowheads="1" noChangeShapeType="1" noTextEdit="1"/>
          </p:cNvSpPr>
          <p:nvPr/>
        </p:nvSpPr>
        <p:spPr bwMode="auto">
          <a:xfrm>
            <a:off x="2514600" y="4648200"/>
            <a:ext cx="4038600" cy="1676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Frequency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5400" b="1">
                <a:solidFill>
                  <a:schemeClr val="accent2"/>
                </a:solidFill>
                <a:latin typeface="Candara" pitchFamily="34" charset="0"/>
              </a:rPr>
              <a:t>What is the frequency if three waves pass a point every second? </a:t>
            </a:r>
            <a:br>
              <a:rPr lang="en-US" altLang="en-US" sz="5400" b="1">
                <a:solidFill>
                  <a:schemeClr val="accent2"/>
                </a:solidFill>
                <a:latin typeface="Candara" pitchFamily="34" charset="0"/>
              </a:rPr>
            </a:br>
            <a:endParaRPr lang="en-US" altLang="en-US" sz="5400" b="1">
              <a:solidFill>
                <a:schemeClr val="accent2"/>
              </a:solidFill>
              <a:latin typeface="Candara" pitchFamily="34" charset="0"/>
            </a:endParaRPr>
          </a:p>
        </p:txBody>
      </p:sp>
      <p:sp>
        <p:nvSpPr>
          <p:cNvPr id="44035" name="WordArt 3"/>
          <p:cNvSpPr>
            <a:spLocks noChangeArrowheads="1" noChangeShapeType="1" noTextEdit="1"/>
          </p:cNvSpPr>
          <p:nvPr/>
        </p:nvSpPr>
        <p:spPr bwMode="auto">
          <a:xfrm>
            <a:off x="2743200" y="3733800"/>
            <a:ext cx="3352800" cy="1676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3 Hz.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6000" b="1">
                <a:solidFill>
                  <a:schemeClr val="accent2"/>
                </a:solidFill>
                <a:latin typeface="Candara" pitchFamily="34" charset="0"/>
              </a:rPr>
              <a:t>What part of a longitudinal wave is this?</a:t>
            </a:r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181475"/>
            <a:ext cx="6503988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08" name="AutoShape 4"/>
          <p:cNvSpPr>
            <a:spLocks noChangeArrowheads="1"/>
          </p:cNvSpPr>
          <p:nvPr/>
        </p:nvSpPr>
        <p:spPr bwMode="auto">
          <a:xfrm rot="-23324542">
            <a:off x="4267200" y="3733800"/>
            <a:ext cx="2667000" cy="1447800"/>
          </a:xfrm>
          <a:prstGeom prst="leftArrow">
            <a:avLst>
              <a:gd name="adj1" fmla="val 50000"/>
              <a:gd name="adj2" fmla="val 4605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WordArt 5"/>
          <p:cNvSpPr>
            <a:spLocks noChangeArrowheads="1" noChangeShapeType="1" noTextEdit="1"/>
          </p:cNvSpPr>
          <p:nvPr/>
        </p:nvSpPr>
        <p:spPr bwMode="auto">
          <a:xfrm>
            <a:off x="304800" y="2819400"/>
            <a:ext cx="3352800" cy="1676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Compression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6000" b="1">
                <a:solidFill>
                  <a:schemeClr val="accent2"/>
                </a:solidFill>
                <a:latin typeface="Candara" pitchFamily="34" charset="0"/>
              </a:rPr>
              <a:t>A disturbance that transfers energy from place to place.</a:t>
            </a:r>
          </a:p>
        </p:txBody>
      </p:sp>
      <p:sp>
        <p:nvSpPr>
          <p:cNvPr id="51203" name="WordArt 3"/>
          <p:cNvSpPr>
            <a:spLocks noChangeArrowheads="1" noChangeShapeType="1" noTextEdit="1"/>
          </p:cNvSpPr>
          <p:nvPr/>
        </p:nvSpPr>
        <p:spPr bwMode="auto">
          <a:xfrm>
            <a:off x="838200" y="3810000"/>
            <a:ext cx="7391400" cy="2133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wave</a:t>
            </a:r>
          </a:p>
        </p:txBody>
      </p:sp>
    </p:spTree>
    <p:extLst>
      <p:ext uri="{BB962C8B-B14F-4D97-AF65-F5344CB8AC3E}">
        <p14:creationId xmlns:p14="http://schemas.microsoft.com/office/powerpoint/2010/main" val="41287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altLang="en-US" sz="6000" b="1">
                <a:solidFill>
                  <a:schemeClr val="accent2"/>
                </a:solidFill>
                <a:latin typeface="Candara" pitchFamily="34" charset="0"/>
              </a:rPr>
              <a:t>Which has a shorter wavelength?</a:t>
            </a:r>
          </a:p>
        </p:txBody>
      </p:sp>
      <p:sp>
        <p:nvSpPr>
          <p:cNvPr id="34819" name="Freeform 3"/>
          <p:cNvSpPr>
            <a:spLocks/>
          </p:cNvSpPr>
          <p:nvPr/>
        </p:nvSpPr>
        <p:spPr bwMode="auto">
          <a:xfrm>
            <a:off x="1295400" y="2971800"/>
            <a:ext cx="6248400" cy="3225800"/>
          </a:xfrm>
          <a:custGeom>
            <a:avLst/>
            <a:gdLst>
              <a:gd name="T0" fmla="*/ 0 w 3936"/>
              <a:gd name="T1" fmla="*/ 1008 h 2032"/>
              <a:gd name="T2" fmla="*/ 672 w 3936"/>
              <a:gd name="T3" fmla="*/ 144 h 2032"/>
              <a:gd name="T4" fmla="*/ 1632 w 3936"/>
              <a:gd name="T5" fmla="*/ 1872 h 2032"/>
              <a:gd name="T6" fmla="*/ 2448 w 3936"/>
              <a:gd name="T7" fmla="*/ 144 h 2032"/>
              <a:gd name="T8" fmla="*/ 3312 w 3936"/>
              <a:gd name="T9" fmla="*/ 1920 h 2032"/>
              <a:gd name="T10" fmla="*/ 3936 w 3936"/>
              <a:gd name="T11" fmla="*/ 816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36" h="2032">
                <a:moveTo>
                  <a:pt x="0" y="1008"/>
                </a:moveTo>
                <a:cubicBezTo>
                  <a:pt x="200" y="504"/>
                  <a:pt x="400" y="0"/>
                  <a:pt x="672" y="144"/>
                </a:cubicBezTo>
                <a:cubicBezTo>
                  <a:pt x="944" y="288"/>
                  <a:pt x="1336" y="1872"/>
                  <a:pt x="1632" y="1872"/>
                </a:cubicBezTo>
                <a:cubicBezTo>
                  <a:pt x="1928" y="1872"/>
                  <a:pt x="2168" y="136"/>
                  <a:pt x="2448" y="144"/>
                </a:cubicBezTo>
                <a:cubicBezTo>
                  <a:pt x="2728" y="152"/>
                  <a:pt x="3064" y="1808"/>
                  <a:pt x="3312" y="1920"/>
                </a:cubicBezTo>
                <a:cubicBezTo>
                  <a:pt x="3560" y="2032"/>
                  <a:pt x="3748" y="1424"/>
                  <a:pt x="3936" y="816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0" name="Freeform 4"/>
          <p:cNvSpPr>
            <a:spLocks/>
          </p:cNvSpPr>
          <p:nvPr/>
        </p:nvSpPr>
        <p:spPr bwMode="auto">
          <a:xfrm>
            <a:off x="1295400" y="3733800"/>
            <a:ext cx="2971800" cy="1600200"/>
          </a:xfrm>
          <a:custGeom>
            <a:avLst/>
            <a:gdLst>
              <a:gd name="T0" fmla="*/ 0 w 3936"/>
              <a:gd name="T1" fmla="*/ 1008 h 2032"/>
              <a:gd name="T2" fmla="*/ 672 w 3936"/>
              <a:gd name="T3" fmla="*/ 144 h 2032"/>
              <a:gd name="T4" fmla="*/ 1632 w 3936"/>
              <a:gd name="T5" fmla="*/ 1872 h 2032"/>
              <a:gd name="T6" fmla="*/ 2448 w 3936"/>
              <a:gd name="T7" fmla="*/ 144 h 2032"/>
              <a:gd name="T8" fmla="*/ 3312 w 3936"/>
              <a:gd name="T9" fmla="*/ 1920 h 2032"/>
              <a:gd name="T10" fmla="*/ 3936 w 3936"/>
              <a:gd name="T11" fmla="*/ 816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36" h="2032">
                <a:moveTo>
                  <a:pt x="0" y="1008"/>
                </a:moveTo>
                <a:cubicBezTo>
                  <a:pt x="200" y="504"/>
                  <a:pt x="400" y="0"/>
                  <a:pt x="672" y="144"/>
                </a:cubicBezTo>
                <a:cubicBezTo>
                  <a:pt x="944" y="288"/>
                  <a:pt x="1336" y="1872"/>
                  <a:pt x="1632" y="1872"/>
                </a:cubicBezTo>
                <a:cubicBezTo>
                  <a:pt x="1928" y="1872"/>
                  <a:pt x="2168" y="136"/>
                  <a:pt x="2448" y="144"/>
                </a:cubicBezTo>
                <a:cubicBezTo>
                  <a:pt x="2728" y="152"/>
                  <a:pt x="3064" y="1808"/>
                  <a:pt x="3312" y="1920"/>
                </a:cubicBezTo>
                <a:cubicBezTo>
                  <a:pt x="3560" y="2032"/>
                  <a:pt x="3748" y="1424"/>
                  <a:pt x="3936" y="816"/>
                </a:cubicBezTo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1066800" y="4572000"/>
            <a:ext cx="678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 rot="-2457025">
            <a:off x="304800" y="4800600"/>
            <a:ext cx="2209800" cy="1524000"/>
          </a:xfrm>
          <a:prstGeom prst="rightArrow">
            <a:avLst>
              <a:gd name="adj1" fmla="val 50000"/>
              <a:gd name="adj2" fmla="val 3625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Freeform 7"/>
          <p:cNvSpPr>
            <a:spLocks/>
          </p:cNvSpPr>
          <p:nvPr/>
        </p:nvSpPr>
        <p:spPr bwMode="auto">
          <a:xfrm>
            <a:off x="4191000" y="3810000"/>
            <a:ext cx="2971800" cy="1600200"/>
          </a:xfrm>
          <a:custGeom>
            <a:avLst/>
            <a:gdLst>
              <a:gd name="T0" fmla="*/ 0 w 3936"/>
              <a:gd name="T1" fmla="*/ 1008 h 2032"/>
              <a:gd name="T2" fmla="*/ 672 w 3936"/>
              <a:gd name="T3" fmla="*/ 144 h 2032"/>
              <a:gd name="T4" fmla="*/ 1632 w 3936"/>
              <a:gd name="T5" fmla="*/ 1872 h 2032"/>
              <a:gd name="T6" fmla="*/ 2448 w 3936"/>
              <a:gd name="T7" fmla="*/ 144 h 2032"/>
              <a:gd name="T8" fmla="*/ 3312 w 3936"/>
              <a:gd name="T9" fmla="*/ 1920 h 2032"/>
              <a:gd name="T10" fmla="*/ 3936 w 3936"/>
              <a:gd name="T11" fmla="*/ 816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36" h="2032">
                <a:moveTo>
                  <a:pt x="0" y="1008"/>
                </a:moveTo>
                <a:cubicBezTo>
                  <a:pt x="200" y="504"/>
                  <a:pt x="400" y="0"/>
                  <a:pt x="672" y="144"/>
                </a:cubicBezTo>
                <a:cubicBezTo>
                  <a:pt x="944" y="288"/>
                  <a:pt x="1336" y="1872"/>
                  <a:pt x="1632" y="1872"/>
                </a:cubicBezTo>
                <a:cubicBezTo>
                  <a:pt x="1928" y="1872"/>
                  <a:pt x="2168" y="136"/>
                  <a:pt x="2448" y="144"/>
                </a:cubicBezTo>
                <a:cubicBezTo>
                  <a:pt x="2728" y="152"/>
                  <a:pt x="3064" y="1808"/>
                  <a:pt x="3312" y="1920"/>
                </a:cubicBezTo>
                <a:cubicBezTo>
                  <a:pt x="3560" y="2032"/>
                  <a:pt x="3748" y="1424"/>
                  <a:pt x="3936" y="816"/>
                </a:cubicBezTo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6000" b="1">
                <a:solidFill>
                  <a:schemeClr val="accent2"/>
                </a:solidFill>
                <a:latin typeface="Candara" pitchFamily="34" charset="0"/>
              </a:rPr>
              <a:t>What kind of wave carries energy through empty space?</a:t>
            </a:r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838200" y="3810000"/>
            <a:ext cx="7391400" cy="2133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Electromagnetic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6000" b="1">
                <a:solidFill>
                  <a:schemeClr val="accent2"/>
                </a:solidFill>
                <a:latin typeface="Candara" pitchFamily="34" charset="0"/>
              </a:rPr>
              <a:t>What is the “stuff” a wave travels through?</a:t>
            </a:r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2209800" y="3657600"/>
            <a:ext cx="4572000" cy="1905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medium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altLang="en-US" sz="6000" b="1">
                <a:solidFill>
                  <a:schemeClr val="accent2"/>
                </a:solidFill>
                <a:latin typeface="Candara" pitchFamily="34" charset="0"/>
              </a:rPr>
              <a:t>Which has a larger amplitude?</a:t>
            </a:r>
          </a:p>
        </p:txBody>
      </p:sp>
      <p:sp>
        <p:nvSpPr>
          <p:cNvPr id="36867" name="Freeform 3"/>
          <p:cNvSpPr>
            <a:spLocks/>
          </p:cNvSpPr>
          <p:nvPr/>
        </p:nvSpPr>
        <p:spPr bwMode="auto">
          <a:xfrm>
            <a:off x="1371600" y="2362200"/>
            <a:ext cx="6248400" cy="3225800"/>
          </a:xfrm>
          <a:custGeom>
            <a:avLst/>
            <a:gdLst>
              <a:gd name="T0" fmla="*/ 0 w 3936"/>
              <a:gd name="T1" fmla="*/ 1008 h 2032"/>
              <a:gd name="T2" fmla="*/ 672 w 3936"/>
              <a:gd name="T3" fmla="*/ 144 h 2032"/>
              <a:gd name="T4" fmla="*/ 1632 w 3936"/>
              <a:gd name="T5" fmla="*/ 1872 h 2032"/>
              <a:gd name="T6" fmla="*/ 2448 w 3936"/>
              <a:gd name="T7" fmla="*/ 144 h 2032"/>
              <a:gd name="T8" fmla="*/ 3312 w 3936"/>
              <a:gd name="T9" fmla="*/ 1920 h 2032"/>
              <a:gd name="T10" fmla="*/ 3936 w 3936"/>
              <a:gd name="T11" fmla="*/ 816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36" h="2032">
                <a:moveTo>
                  <a:pt x="0" y="1008"/>
                </a:moveTo>
                <a:cubicBezTo>
                  <a:pt x="200" y="504"/>
                  <a:pt x="400" y="0"/>
                  <a:pt x="672" y="144"/>
                </a:cubicBezTo>
                <a:cubicBezTo>
                  <a:pt x="944" y="288"/>
                  <a:pt x="1336" y="1872"/>
                  <a:pt x="1632" y="1872"/>
                </a:cubicBezTo>
                <a:cubicBezTo>
                  <a:pt x="1928" y="1872"/>
                  <a:pt x="2168" y="136"/>
                  <a:pt x="2448" y="144"/>
                </a:cubicBezTo>
                <a:cubicBezTo>
                  <a:pt x="2728" y="152"/>
                  <a:pt x="3064" y="1808"/>
                  <a:pt x="3312" y="1920"/>
                </a:cubicBezTo>
                <a:cubicBezTo>
                  <a:pt x="3560" y="2032"/>
                  <a:pt x="3748" y="1424"/>
                  <a:pt x="3936" y="816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Freeform 4"/>
          <p:cNvSpPr>
            <a:spLocks/>
          </p:cNvSpPr>
          <p:nvPr/>
        </p:nvSpPr>
        <p:spPr bwMode="auto">
          <a:xfrm>
            <a:off x="1371600" y="3124200"/>
            <a:ext cx="6248400" cy="1600200"/>
          </a:xfrm>
          <a:custGeom>
            <a:avLst/>
            <a:gdLst>
              <a:gd name="T0" fmla="*/ 0 w 3936"/>
              <a:gd name="T1" fmla="*/ 1008 h 2032"/>
              <a:gd name="T2" fmla="*/ 672 w 3936"/>
              <a:gd name="T3" fmla="*/ 144 h 2032"/>
              <a:gd name="T4" fmla="*/ 1632 w 3936"/>
              <a:gd name="T5" fmla="*/ 1872 h 2032"/>
              <a:gd name="T6" fmla="*/ 2448 w 3936"/>
              <a:gd name="T7" fmla="*/ 144 h 2032"/>
              <a:gd name="T8" fmla="*/ 3312 w 3936"/>
              <a:gd name="T9" fmla="*/ 1920 h 2032"/>
              <a:gd name="T10" fmla="*/ 3936 w 3936"/>
              <a:gd name="T11" fmla="*/ 816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36" h="2032">
                <a:moveTo>
                  <a:pt x="0" y="1008"/>
                </a:moveTo>
                <a:cubicBezTo>
                  <a:pt x="200" y="504"/>
                  <a:pt x="400" y="0"/>
                  <a:pt x="672" y="144"/>
                </a:cubicBezTo>
                <a:cubicBezTo>
                  <a:pt x="944" y="288"/>
                  <a:pt x="1336" y="1872"/>
                  <a:pt x="1632" y="1872"/>
                </a:cubicBezTo>
                <a:cubicBezTo>
                  <a:pt x="1928" y="1872"/>
                  <a:pt x="2168" y="136"/>
                  <a:pt x="2448" y="144"/>
                </a:cubicBezTo>
                <a:cubicBezTo>
                  <a:pt x="2728" y="152"/>
                  <a:pt x="3064" y="1808"/>
                  <a:pt x="3312" y="1920"/>
                </a:cubicBezTo>
                <a:cubicBezTo>
                  <a:pt x="3560" y="2032"/>
                  <a:pt x="3748" y="1424"/>
                  <a:pt x="3936" y="816"/>
                </a:cubicBezTo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1143000" y="3962400"/>
            <a:ext cx="678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 rot="-2457025">
            <a:off x="1676400" y="5029200"/>
            <a:ext cx="2209800" cy="1524000"/>
          </a:xfrm>
          <a:prstGeom prst="rightArrow">
            <a:avLst>
              <a:gd name="adj1" fmla="val 50000"/>
              <a:gd name="adj2" fmla="val 3625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6000" b="1">
                <a:solidFill>
                  <a:schemeClr val="accent2"/>
                </a:solidFill>
                <a:latin typeface="Candara" pitchFamily="34" charset="0"/>
              </a:rPr>
              <a:t>What is an ocean wave’s medium?</a:t>
            </a: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1066800" y="3657600"/>
            <a:ext cx="6781800" cy="2286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Salt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6000" b="1">
                <a:solidFill>
                  <a:schemeClr val="accent2"/>
                </a:solidFill>
                <a:latin typeface="Candara" pitchFamily="34" charset="0"/>
              </a:rPr>
              <a:t>How do longitudinal waves move?</a:t>
            </a:r>
          </a:p>
        </p:txBody>
      </p:sp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2209800" y="3429000"/>
            <a:ext cx="5105400" cy="2819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Parallel to the </a:t>
            </a:r>
          </a:p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direction </a:t>
            </a:r>
          </a:p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of the wave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6000" b="1">
                <a:solidFill>
                  <a:schemeClr val="accent2"/>
                </a:solidFill>
                <a:latin typeface="Candara" pitchFamily="34" charset="0"/>
              </a:rPr>
              <a:t>What part of a longitudinal wave is this?</a:t>
            </a:r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181475"/>
            <a:ext cx="6503988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80" name="AutoShape 4"/>
          <p:cNvSpPr>
            <a:spLocks noChangeArrowheads="1"/>
          </p:cNvSpPr>
          <p:nvPr/>
        </p:nvSpPr>
        <p:spPr bwMode="auto">
          <a:xfrm rot="-23324542">
            <a:off x="6096000" y="3962400"/>
            <a:ext cx="2667000" cy="1447800"/>
          </a:xfrm>
          <a:prstGeom prst="leftArrow">
            <a:avLst>
              <a:gd name="adj1" fmla="val 50000"/>
              <a:gd name="adj2" fmla="val 4605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WordArt 5"/>
          <p:cNvSpPr>
            <a:spLocks noChangeArrowheads="1" noChangeShapeType="1" noTextEdit="1"/>
          </p:cNvSpPr>
          <p:nvPr/>
        </p:nvSpPr>
        <p:spPr bwMode="auto">
          <a:xfrm>
            <a:off x="304800" y="2667000"/>
            <a:ext cx="3352800" cy="1676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Rarefaction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5400" b="1">
                <a:solidFill>
                  <a:schemeClr val="accent2"/>
                </a:solidFill>
                <a:latin typeface="Candara" pitchFamily="34" charset="0"/>
              </a:rPr>
              <a:t>The particles in a medium  ____________________ to pass the wave’s energy along.</a:t>
            </a:r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1676400" y="4267200"/>
            <a:ext cx="5638800" cy="1676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Bump into each 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5400" b="1">
                <a:solidFill>
                  <a:schemeClr val="accent2"/>
                </a:solidFill>
                <a:latin typeface="Candara" pitchFamily="34" charset="0"/>
              </a:rPr>
              <a:t>What is the medium for the sound waves that come from a musical instrument?</a:t>
            </a:r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2895600" y="4038600"/>
            <a:ext cx="3352800" cy="1676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5400" b="1" u="sng">
                <a:solidFill>
                  <a:schemeClr val="accent2"/>
                </a:solidFill>
                <a:latin typeface="Candara" pitchFamily="34" charset="0"/>
              </a:rPr>
              <a:t>TRUE or FALSE</a:t>
            </a:r>
            <a:r>
              <a:rPr lang="en-US" altLang="en-US" sz="5400" b="1">
                <a:solidFill>
                  <a:schemeClr val="accent2"/>
                </a:solidFill>
                <a:latin typeface="Candara" pitchFamily="34" charset="0"/>
              </a:rPr>
              <a:t>:</a:t>
            </a:r>
            <a:br>
              <a:rPr lang="en-US" altLang="en-US" sz="5400" b="1">
                <a:solidFill>
                  <a:schemeClr val="accent2"/>
                </a:solidFill>
                <a:latin typeface="Candara" pitchFamily="34" charset="0"/>
              </a:rPr>
            </a:br>
            <a:r>
              <a:rPr lang="en-US" altLang="en-US" sz="5400" b="1">
                <a:solidFill>
                  <a:schemeClr val="accent2"/>
                </a:solidFill>
                <a:latin typeface="Candara" pitchFamily="34" charset="0"/>
              </a:rPr>
              <a:t>Although mechanical waves travel through a medium, they do not carry the medium with them.</a:t>
            </a: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2743200" y="4724400"/>
            <a:ext cx="3352800" cy="1676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True!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5400" b="1">
                <a:solidFill>
                  <a:schemeClr val="accent2"/>
                </a:solidFill>
                <a:latin typeface="Candara" pitchFamily="34" charset="0"/>
              </a:rPr>
              <a:t>Mechanical waves are created when a source of energy causes a medium to</a:t>
            </a:r>
          </a:p>
        </p:txBody>
      </p:sp>
      <p:sp>
        <p:nvSpPr>
          <p:cNvPr id="52227" name="WordArt 3"/>
          <p:cNvSpPr>
            <a:spLocks noChangeArrowheads="1" noChangeShapeType="1" noTextEdit="1"/>
          </p:cNvSpPr>
          <p:nvPr/>
        </p:nvSpPr>
        <p:spPr bwMode="auto">
          <a:xfrm>
            <a:off x="838200" y="3810000"/>
            <a:ext cx="7391400" cy="2133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vibrate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altLang="en-US" sz="6000" b="1">
                <a:solidFill>
                  <a:schemeClr val="accent2"/>
                </a:solidFill>
                <a:latin typeface="Candara" pitchFamily="34" charset="0"/>
              </a:rPr>
              <a:t>Which of these show ONE full wave?</a:t>
            </a:r>
            <a:r>
              <a:rPr lang="en-US" altLang="en-US" sz="5400">
                <a:latin typeface="Comic Sans MS" pitchFamily="66" charset="0"/>
              </a:rPr>
              <a:t/>
            </a:r>
            <a:br>
              <a:rPr lang="en-US" altLang="en-US" sz="5400">
                <a:latin typeface="Comic Sans MS" pitchFamily="66" charset="0"/>
              </a:rPr>
            </a:br>
            <a:endParaRPr lang="en-US" altLang="en-US" sz="5400">
              <a:latin typeface="Comic Sans MS" pitchFamily="66" charset="0"/>
            </a:endParaRPr>
          </a:p>
        </p:txBody>
      </p:sp>
      <p:sp>
        <p:nvSpPr>
          <p:cNvPr id="32772" name="Freeform 4"/>
          <p:cNvSpPr>
            <a:spLocks/>
          </p:cNvSpPr>
          <p:nvPr/>
        </p:nvSpPr>
        <p:spPr bwMode="auto">
          <a:xfrm>
            <a:off x="990600" y="2057400"/>
            <a:ext cx="2590800" cy="2349500"/>
          </a:xfrm>
          <a:custGeom>
            <a:avLst/>
            <a:gdLst>
              <a:gd name="T0" fmla="*/ 0 w 1968"/>
              <a:gd name="T1" fmla="*/ 1056 h 2056"/>
              <a:gd name="T2" fmla="*/ 576 w 1968"/>
              <a:gd name="T3" fmla="*/ 144 h 2056"/>
              <a:gd name="T4" fmla="*/ 1344 w 1968"/>
              <a:gd name="T5" fmla="*/ 1920 h 2056"/>
              <a:gd name="T6" fmla="*/ 1968 w 1968"/>
              <a:gd name="T7" fmla="*/ 960 h 2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8" h="2056">
                <a:moveTo>
                  <a:pt x="0" y="1056"/>
                </a:moveTo>
                <a:cubicBezTo>
                  <a:pt x="176" y="528"/>
                  <a:pt x="352" y="0"/>
                  <a:pt x="576" y="144"/>
                </a:cubicBezTo>
                <a:cubicBezTo>
                  <a:pt x="800" y="288"/>
                  <a:pt x="1112" y="1784"/>
                  <a:pt x="1344" y="1920"/>
                </a:cubicBezTo>
                <a:cubicBezTo>
                  <a:pt x="1576" y="2056"/>
                  <a:pt x="1864" y="1128"/>
                  <a:pt x="1968" y="960"/>
                </a:cubicBezTo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Freeform 5"/>
          <p:cNvSpPr>
            <a:spLocks/>
          </p:cNvSpPr>
          <p:nvPr/>
        </p:nvSpPr>
        <p:spPr bwMode="auto">
          <a:xfrm>
            <a:off x="4038600" y="4495800"/>
            <a:ext cx="4343400" cy="1905000"/>
          </a:xfrm>
          <a:custGeom>
            <a:avLst/>
            <a:gdLst>
              <a:gd name="T0" fmla="*/ 0 w 3936"/>
              <a:gd name="T1" fmla="*/ 1008 h 2032"/>
              <a:gd name="T2" fmla="*/ 672 w 3936"/>
              <a:gd name="T3" fmla="*/ 144 h 2032"/>
              <a:gd name="T4" fmla="*/ 1632 w 3936"/>
              <a:gd name="T5" fmla="*/ 1872 h 2032"/>
              <a:gd name="T6" fmla="*/ 2448 w 3936"/>
              <a:gd name="T7" fmla="*/ 144 h 2032"/>
              <a:gd name="T8" fmla="*/ 3312 w 3936"/>
              <a:gd name="T9" fmla="*/ 1920 h 2032"/>
              <a:gd name="T10" fmla="*/ 3936 w 3936"/>
              <a:gd name="T11" fmla="*/ 816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36" h="2032">
                <a:moveTo>
                  <a:pt x="0" y="1008"/>
                </a:moveTo>
                <a:cubicBezTo>
                  <a:pt x="200" y="504"/>
                  <a:pt x="400" y="0"/>
                  <a:pt x="672" y="144"/>
                </a:cubicBezTo>
                <a:cubicBezTo>
                  <a:pt x="944" y="288"/>
                  <a:pt x="1336" y="1872"/>
                  <a:pt x="1632" y="1872"/>
                </a:cubicBezTo>
                <a:cubicBezTo>
                  <a:pt x="1928" y="1872"/>
                  <a:pt x="2168" y="136"/>
                  <a:pt x="2448" y="144"/>
                </a:cubicBezTo>
                <a:cubicBezTo>
                  <a:pt x="2728" y="152"/>
                  <a:pt x="3064" y="1808"/>
                  <a:pt x="3312" y="1920"/>
                </a:cubicBezTo>
                <a:cubicBezTo>
                  <a:pt x="3560" y="2032"/>
                  <a:pt x="3748" y="1424"/>
                  <a:pt x="3936" y="816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Freeform 6"/>
          <p:cNvSpPr>
            <a:spLocks/>
          </p:cNvSpPr>
          <p:nvPr/>
        </p:nvSpPr>
        <p:spPr bwMode="auto">
          <a:xfrm>
            <a:off x="5257800" y="2286000"/>
            <a:ext cx="1447800" cy="1371600"/>
          </a:xfrm>
          <a:custGeom>
            <a:avLst/>
            <a:gdLst>
              <a:gd name="T0" fmla="*/ 0 w 912"/>
              <a:gd name="T1" fmla="*/ 864 h 864"/>
              <a:gd name="T2" fmla="*/ 480 w 912"/>
              <a:gd name="T3" fmla="*/ 0 h 864"/>
              <a:gd name="T4" fmla="*/ 912 w 912"/>
              <a:gd name="T5" fmla="*/ 864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864">
                <a:moveTo>
                  <a:pt x="0" y="864"/>
                </a:moveTo>
                <a:cubicBezTo>
                  <a:pt x="164" y="432"/>
                  <a:pt x="328" y="0"/>
                  <a:pt x="480" y="0"/>
                </a:cubicBezTo>
                <a:cubicBezTo>
                  <a:pt x="632" y="0"/>
                  <a:pt x="848" y="736"/>
                  <a:pt x="912" y="864"/>
                </a:cubicBezTo>
              </a:path>
            </a:pathLst>
          </a:cu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AutoShape 7"/>
          <p:cNvSpPr>
            <a:spLocks noChangeArrowheads="1"/>
          </p:cNvSpPr>
          <p:nvPr/>
        </p:nvSpPr>
        <p:spPr bwMode="auto">
          <a:xfrm rot="-24227342">
            <a:off x="266700" y="4000500"/>
            <a:ext cx="2743200" cy="2057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 b="1">
                <a:latin typeface="Comic Sans MS" pitchFamily="66" charset="0"/>
              </a:rPr>
              <a:t>One</a:t>
            </a:r>
            <a:r>
              <a:rPr lang="en-US" altLang="en-US" sz="2000">
                <a:latin typeface="Comic Sans MS" pitchFamily="66" charset="0"/>
              </a:rPr>
              <a:t> wave has </a:t>
            </a:r>
            <a:r>
              <a:rPr lang="en-US" altLang="en-US" sz="2000" b="1">
                <a:latin typeface="Comic Sans MS" pitchFamily="66" charset="0"/>
              </a:rPr>
              <a:t>one</a:t>
            </a:r>
            <a:r>
              <a:rPr lang="en-US" altLang="en-US" sz="2000">
                <a:latin typeface="Comic Sans MS" pitchFamily="66" charset="0"/>
              </a:rPr>
              <a:t> crest and </a:t>
            </a:r>
            <a:r>
              <a:rPr lang="en-US" altLang="en-US" sz="2000" b="1">
                <a:latin typeface="Comic Sans MS" pitchFamily="66" charset="0"/>
              </a:rPr>
              <a:t>one</a:t>
            </a:r>
            <a:r>
              <a:rPr lang="en-US" altLang="en-US" sz="2000">
                <a:latin typeface="Comic Sans MS" pitchFamily="66" charset="0"/>
              </a:rPr>
              <a:t> trough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6000" b="1">
                <a:solidFill>
                  <a:schemeClr val="accent2"/>
                </a:solidFill>
                <a:latin typeface="Candara" pitchFamily="34" charset="0"/>
              </a:rPr>
              <a:t>What are the two types of waves?</a:t>
            </a:r>
          </a:p>
        </p:txBody>
      </p:sp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1676400" y="3505200"/>
            <a:ext cx="5943600" cy="2743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Transverse</a:t>
            </a:r>
          </a:p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Longitudinal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19200"/>
            <a:ext cx="8229600" cy="3505200"/>
          </a:xfrm>
        </p:spPr>
        <p:txBody>
          <a:bodyPr/>
          <a:lstStyle/>
          <a:p>
            <a:r>
              <a:rPr lang="en-US" altLang="en-US" sz="5400" b="1">
                <a:solidFill>
                  <a:schemeClr val="accent2"/>
                </a:solidFill>
                <a:latin typeface="Candara" pitchFamily="34" charset="0"/>
              </a:rPr>
              <a:t>In a transverse wave, the matter in the wave moves _____________________.</a:t>
            </a:r>
            <a:br>
              <a:rPr lang="en-US" altLang="en-US" sz="5400" b="1">
                <a:solidFill>
                  <a:schemeClr val="accent2"/>
                </a:solidFill>
                <a:latin typeface="Candara" pitchFamily="34" charset="0"/>
              </a:rPr>
            </a:br>
            <a:endParaRPr lang="en-US" altLang="en-US" sz="5400" b="1">
              <a:solidFill>
                <a:schemeClr val="accent2"/>
              </a:solidFill>
              <a:latin typeface="Candara" pitchFamily="34" charset="0"/>
            </a:endParaRPr>
          </a:p>
        </p:txBody>
      </p:sp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1524000" y="3962400"/>
            <a:ext cx="6248400" cy="2590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perpendicular to </a:t>
            </a:r>
          </a:p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the wave's direction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6000" b="1">
                <a:solidFill>
                  <a:schemeClr val="accent2"/>
                </a:solidFill>
                <a:latin typeface="Candara" pitchFamily="34" charset="0"/>
              </a:rPr>
              <a:t>What is the speed of the wave below?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685800" y="2438400"/>
            <a:ext cx="7543800" cy="609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>
                <a:latin typeface="Comic Sans MS" pitchFamily="66" charset="0"/>
              </a:rPr>
              <a:t>Wave speed = wavelength x frequency</a:t>
            </a:r>
          </a:p>
        </p:txBody>
      </p:sp>
      <p:sp>
        <p:nvSpPr>
          <p:cNvPr id="38916" name="Freeform 4"/>
          <p:cNvSpPr>
            <a:spLocks/>
          </p:cNvSpPr>
          <p:nvPr/>
        </p:nvSpPr>
        <p:spPr bwMode="auto">
          <a:xfrm>
            <a:off x="381000" y="3429000"/>
            <a:ext cx="6248400" cy="3225800"/>
          </a:xfrm>
          <a:custGeom>
            <a:avLst/>
            <a:gdLst>
              <a:gd name="T0" fmla="*/ 0 w 3936"/>
              <a:gd name="T1" fmla="*/ 1008 h 2032"/>
              <a:gd name="T2" fmla="*/ 672 w 3936"/>
              <a:gd name="T3" fmla="*/ 144 h 2032"/>
              <a:gd name="T4" fmla="*/ 1632 w 3936"/>
              <a:gd name="T5" fmla="*/ 1872 h 2032"/>
              <a:gd name="T6" fmla="*/ 2448 w 3936"/>
              <a:gd name="T7" fmla="*/ 144 h 2032"/>
              <a:gd name="T8" fmla="*/ 3312 w 3936"/>
              <a:gd name="T9" fmla="*/ 1920 h 2032"/>
              <a:gd name="T10" fmla="*/ 3936 w 3936"/>
              <a:gd name="T11" fmla="*/ 816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36" h="2032">
                <a:moveTo>
                  <a:pt x="0" y="1008"/>
                </a:moveTo>
                <a:cubicBezTo>
                  <a:pt x="200" y="504"/>
                  <a:pt x="400" y="0"/>
                  <a:pt x="672" y="144"/>
                </a:cubicBezTo>
                <a:cubicBezTo>
                  <a:pt x="944" y="288"/>
                  <a:pt x="1336" y="1872"/>
                  <a:pt x="1632" y="1872"/>
                </a:cubicBezTo>
                <a:cubicBezTo>
                  <a:pt x="1928" y="1872"/>
                  <a:pt x="2168" y="136"/>
                  <a:pt x="2448" y="144"/>
                </a:cubicBezTo>
                <a:cubicBezTo>
                  <a:pt x="2728" y="152"/>
                  <a:pt x="3064" y="1808"/>
                  <a:pt x="3312" y="1920"/>
                </a:cubicBezTo>
                <a:cubicBezTo>
                  <a:pt x="3560" y="2032"/>
                  <a:pt x="3748" y="1424"/>
                  <a:pt x="3936" y="816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1295400" y="3200400"/>
            <a:ext cx="2971800" cy="838200"/>
          </a:xfrm>
          <a:prstGeom prst="leftRightArrow">
            <a:avLst>
              <a:gd name="adj1" fmla="val 50000"/>
              <a:gd name="adj2" fmla="val 7090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Comic Sans MS" pitchFamily="66" charset="0"/>
              </a:rPr>
              <a:t>Wavelength – 3 inches</a:t>
            </a:r>
          </a:p>
        </p:txBody>
      </p:sp>
      <p:sp>
        <p:nvSpPr>
          <p:cNvPr id="38918" name="Oval 6"/>
          <p:cNvSpPr>
            <a:spLocks noChangeArrowheads="1"/>
          </p:cNvSpPr>
          <p:nvPr/>
        </p:nvSpPr>
        <p:spPr bwMode="auto">
          <a:xfrm>
            <a:off x="0" y="5105400"/>
            <a:ext cx="2895600" cy="11430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latin typeface="Comic Sans MS" pitchFamily="66" charset="0"/>
              </a:rPr>
              <a:t>Frequency – </a:t>
            </a:r>
          </a:p>
          <a:p>
            <a:pPr algn="ctr"/>
            <a:r>
              <a:rPr lang="en-US" altLang="en-US" sz="2000">
                <a:latin typeface="Comic Sans MS" pitchFamily="66" charset="0"/>
              </a:rPr>
              <a:t>8 Hz.</a:t>
            </a:r>
          </a:p>
          <a:p>
            <a:pPr algn="ctr"/>
            <a:r>
              <a:rPr lang="en-US" altLang="en-US" sz="1200">
                <a:latin typeface="Comic Sans MS" pitchFamily="66" charset="0"/>
              </a:rPr>
              <a:t>(8 waves pass every second)</a:t>
            </a:r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5638800" y="4953000"/>
            <a:ext cx="3352800" cy="16764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latin typeface="Comic Sans MS" pitchFamily="66" charset="0"/>
              </a:rPr>
              <a:t>Wave Speed = </a:t>
            </a:r>
          </a:p>
          <a:p>
            <a:pPr algn="ctr"/>
            <a:r>
              <a:rPr lang="en-US" altLang="en-US" sz="2400" b="1">
                <a:latin typeface="Comic Sans MS" pitchFamily="66" charset="0"/>
              </a:rPr>
              <a:t>24 inches/second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6000" b="1">
                <a:solidFill>
                  <a:schemeClr val="accent2"/>
                </a:solidFill>
                <a:latin typeface="Candara" pitchFamily="34" charset="0"/>
              </a:rPr>
              <a:t>How do you find the wavelength of a longitudinal wave?</a:t>
            </a:r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457200" y="3886200"/>
            <a:ext cx="8382000" cy="2514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Measure from </a:t>
            </a:r>
          </a:p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compression to compression or </a:t>
            </a:r>
          </a:p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rarefaction to rarefaction.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5400" b="1">
                <a:solidFill>
                  <a:schemeClr val="accent2"/>
                </a:solidFill>
                <a:latin typeface="Candara" pitchFamily="34" charset="0"/>
              </a:rPr>
              <a:t>Transverse waves create points called _________ and __________ or high and low points in the waves movement.</a:t>
            </a: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2743200" y="4343400"/>
            <a:ext cx="3352800" cy="2286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Crest</a:t>
            </a:r>
          </a:p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Trough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r>
              <a:rPr lang="en-US" altLang="en-US" sz="6000" b="1">
                <a:solidFill>
                  <a:schemeClr val="accent2"/>
                </a:solidFill>
                <a:latin typeface="Candara" pitchFamily="34" charset="0"/>
              </a:rPr>
              <a:t>What part of a wave do these arrows show?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762000" y="4724400"/>
            <a:ext cx="678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Freeform 5"/>
          <p:cNvSpPr>
            <a:spLocks/>
          </p:cNvSpPr>
          <p:nvPr/>
        </p:nvSpPr>
        <p:spPr bwMode="auto">
          <a:xfrm>
            <a:off x="914400" y="3124200"/>
            <a:ext cx="6248400" cy="3225800"/>
          </a:xfrm>
          <a:custGeom>
            <a:avLst/>
            <a:gdLst>
              <a:gd name="T0" fmla="*/ 0 w 3936"/>
              <a:gd name="T1" fmla="*/ 1008 h 2032"/>
              <a:gd name="T2" fmla="*/ 672 w 3936"/>
              <a:gd name="T3" fmla="*/ 144 h 2032"/>
              <a:gd name="T4" fmla="*/ 1632 w 3936"/>
              <a:gd name="T5" fmla="*/ 1872 h 2032"/>
              <a:gd name="T6" fmla="*/ 2448 w 3936"/>
              <a:gd name="T7" fmla="*/ 144 h 2032"/>
              <a:gd name="T8" fmla="*/ 3312 w 3936"/>
              <a:gd name="T9" fmla="*/ 1920 h 2032"/>
              <a:gd name="T10" fmla="*/ 3936 w 3936"/>
              <a:gd name="T11" fmla="*/ 816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36" h="2032">
                <a:moveTo>
                  <a:pt x="0" y="1008"/>
                </a:moveTo>
                <a:cubicBezTo>
                  <a:pt x="200" y="504"/>
                  <a:pt x="400" y="0"/>
                  <a:pt x="672" y="144"/>
                </a:cubicBezTo>
                <a:cubicBezTo>
                  <a:pt x="944" y="288"/>
                  <a:pt x="1336" y="1872"/>
                  <a:pt x="1632" y="1872"/>
                </a:cubicBezTo>
                <a:cubicBezTo>
                  <a:pt x="1928" y="1872"/>
                  <a:pt x="2168" y="136"/>
                  <a:pt x="2448" y="144"/>
                </a:cubicBezTo>
                <a:cubicBezTo>
                  <a:pt x="2728" y="152"/>
                  <a:pt x="3064" y="1808"/>
                  <a:pt x="3312" y="1920"/>
                </a:cubicBezTo>
                <a:cubicBezTo>
                  <a:pt x="3560" y="2032"/>
                  <a:pt x="3748" y="1424"/>
                  <a:pt x="3936" y="816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7543800" y="4419600"/>
            <a:ext cx="1371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Comic Sans MS" pitchFamily="66" charset="0"/>
              </a:rPr>
              <a:t>Resting </a:t>
            </a:r>
          </a:p>
          <a:p>
            <a:pPr algn="ctr"/>
            <a:r>
              <a:rPr lang="en-US" altLang="en-US">
                <a:latin typeface="Comic Sans MS" pitchFamily="66" charset="0"/>
              </a:rPr>
              <a:t>Position</a:t>
            </a:r>
          </a:p>
        </p:txBody>
      </p:sp>
      <p:sp>
        <p:nvSpPr>
          <p:cNvPr id="35849" name="AutoShape 9"/>
          <p:cNvSpPr>
            <a:spLocks noChangeArrowheads="1"/>
          </p:cNvSpPr>
          <p:nvPr/>
        </p:nvSpPr>
        <p:spPr bwMode="auto">
          <a:xfrm>
            <a:off x="1524000" y="3352800"/>
            <a:ext cx="609600" cy="1371600"/>
          </a:xfrm>
          <a:prstGeom prst="upDownArrow">
            <a:avLst>
              <a:gd name="adj1" fmla="val 50000"/>
              <a:gd name="adj2" fmla="val 4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en-US" altLang="en-US" b="1">
              <a:latin typeface="Comic Sans MS" pitchFamily="66" charset="0"/>
            </a:endParaRPr>
          </a:p>
        </p:txBody>
      </p:sp>
      <p:sp>
        <p:nvSpPr>
          <p:cNvPr id="35850" name="AutoShape 10"/>
          <p:cNvSpPr>
            <a:spLocks noChangeArrowheads="1"/>
          </p:cNvSpPr>
          <p:nvPr/>
        </p:nvSpPr>
        <p:spPr bwMode="auto">
          <a:xfrm>
            <a:off x="3200400" y="4724400"/>
            <a:ext cx="609600" cy="1371600"/>
          </a:xfrm>
          <a:prstGeom prst="upDownArrow">
            <a:avLst>
              <a:gd name="adj1" fmla="val 50000"/>
              <a:gd name="adj2" fmla="val 4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en-US" altLang="en-US" b="1">
              <a:latin typeface="Comic Sans MS" pitchFamily="66" charset="0"/>
            </a:endParaRPr>
          </a:p>
        </p:txBody>
      </p:sp>
      <p:sp>
        <p:nvSpPr>
          <p:cNvPr id="35852" name="WordArt 12"/>
          <p:cNvSpPr>
            <a:spLocks noChangeArrowheads="1" noChangeShapeType="1" noTextEdit="1"/>
          </p:cNvSpPr>
          <p:nvPr/>
        </p:nvSpPr>
        <p:spPr bwMode="auto">
          <a:xfrm>
            <a:off x="5562600" y="2590800"/>
            <a:ext cx="3352800" cy="1676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Amplitude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6000" b="1">
                <a:solidFill>
                  <a:schemeClr val="accent2"/>
                </a:solidFill>
                <a:latin typeface="Candara" pitchFamily="34" charset="0"/>
              </a:rPr>
              <a:t>What is an example of a longitudinal wave?</a:t>
            </a:r>
          </a:p>
        </p:txBody>
      </p:sp>
      <p:sp>
        <p:nvSpPr>
          <p:cNvPr id="19459" name="WordArt 3"/>
          <p:cNvSpPr>
            <a:spLocks noChangeArrowheads="1" noChangeShapeType="1" noTextEdit="1"/>
          </p:cNvSpPr>
          <p:nvPr/>
        </p:nvSpPr>
        <p:spPr bwMode="auto">
          <a:xfrm>
            <a:off x="2819400" y="3810000"/>
            <a:ext cx="3352800" cy="1676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Sound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2590800"/>
          </a:xfrm>
        </p:spPr>
        <p:txBody>
          <a:bodyPr/>
          <a:lstStyle/>
          <a:p>
            <a:r>
              <a:rPr lang="en-US" altLang="en-US" sz="6000" b="1">
                <a:solidFill>
                  <a:schemeClr val="accent2"/>
                </a:solidFill>
                <a:latin typeface="Candara" pitchFamily="34" charset="0"/>
              </a:rPr>
              <a:t>Which of these have a lower amplitude?</a:t>
            </a:r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565400"/>
            <a:ext cx="5715000" cy="429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447800" y="2514600"/>
            <a:ext cx="6096000" cy="7620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6629400" y="5562600"/>
            <a:ext cx="2057400" cy="1295400"/>
          </a:xfrm>
          <a:prstGeom prst="leftArrow">
            <a:avLst>
              <a:gd name="adj1" fmla="val 50000"/>
              <a:gd name="adj2" fmla="val 3970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6000" b="1">
                <a:solidFill>
                  <a:schemeClr val="accent2"/>
                </a:solidFill>
                <a:latin typeface="Candara" pitchFamily="34" charset="0"/>
              </a:rPr>
              <a:t>What is an example of a transverse wave?</a:t>
            </a:r>
          </a:p>
        </p:txBody>
      </p:sp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2057400" y="3429000"/>
            <a:ext cx="4800600" cy="2286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the ocean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6000" b="1">
                <a:solidFill>
                  <a:schemeClr val="accent2"/>
                </a:solidFill>
                <a:latin typeface="Candara" pitchFamily="34" charset="0"/>
              </a:rPr>
              <a:t>The highest part of a transverse wave.</a:t>
            </a:r>
          </a:p>
        </p:txBody>
      </p:sp>
      <p:sp>
        <p:nvSpPr>
          <p:cNvPr id="53251" name="WordArt 3"/>
          <p:cNvSpPr>
            <a:spLocks noChangeArrowheads="1" noChangeShapeType="1" noTextEdit="1"/>
          </p:cNvSpPr>
          <p:nvPr/>
        </p:nvSpPr>
        <p:spPr bwMode="auto">
          <a:xfrm>
            <a:off x="838200" y="3810000"/>
            <a:ext cx="7391400" cy="2133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Crest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6000" b="1">
                <a:solidFill>
                  <a:schemeClr val="accent2"/>
                </a:solidFill>
                <a:latin typeface="Candara" pitchFamily="34" charset="0"/>
              </a:rPr>
              <a:t>What is a vibration?</a:t>
            </a:r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1371600" y="2971800"/>
            <a:ext cx="6477000" cy="2895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Up and down/</a:t>
            </a:r>
          </a:p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back and forth motion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2294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963" y="5973763"/>
              <a:ext cx="1587" cy="1587"/>
            </p14:xfrm>
          </p:contentPart>
        </mc:Choice>
        <mc:Fallback>
          <p:pic>
            <p:nvPicPr>
              <p:cNvPr id="12294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00" y="5896000"/>
                <a:ext cx="157113" cy="157113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6000" b="1">
                <a:solidFill>
                  <a:schemeClr val="accent2"/>
                </a:solidFill>
                <a:latin typeface="Candara" pitchFamily="34" charset="0"/>
              </a:rPr>
              <a:t>Can the medium a wave passes through affect the wave’s speed?</a:t>
            </a:r>
          </a:p>
        </p:txBody>
      </p:sp>
      <p:sp>
        <p:nvSpPr>
          <p:cNvPr id="46083" name="WordArt 3"/>
          <p:cNvSpPr>
            <a:spLocks noChangeArrowheads="1" noChangeShapeType="1" noTextEdit="1"/>
          </p:cNvSpPr>
          <p:nvPr/>
        </p:nvSpPr>
        <p:spPr bwMode="auto">
          <a:xfrm>
            <a:off x="2743200" y="4114800"/>
            <a:ext cx="3352800" cy="1676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Yes!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8229600" cy="1143000"/>
          </a:xfrm>
        </p:spPr>
        <p:txBody>
          <a:bodyPr/>
          <a:lstStyle/>
          <a:p>
            <a:r>
              <a:rPr lang="en-US" altLang="en-US" sz="6000" b="1">
                <a:solidFill>
                  <a:schemeClr val="accent2"/>
                </a:solidFill>
                <a:latin typeface="Candara" pitchFamily="34" charset="0"/>
              </a:rPr>
              <a:t>What part of a wave are these arrows showing?</a:t>
            </a:r>
          </a:p>
        </p:txBody>
      </p:sp>
      <p:sp>
        <p:nvSpPr>
          <p:cNvPr id="33796" name="Freeform 4"/>
          <p:cNvSpPr>
            <a:spLocks/>
          </p:cNvSpPr>
          <p:nvPr/>
        </p:nvSpPr>
        <p:spPr bwMode="auto">
          <a:xfrm>
            <a:off x="1524000" y="3352800"/>
            <a:ext cx="6248400" cy="3225800"/>
          </a:xfrm>
          <a:custGeom>
            <a:avLst/>
            <a:gdLst>
              <a:gd name="T0" fmla="*/ 0 w 3936"/>
              <a:gd name="T1" fmla="*/ 1008 h 2032"/>
              <a:gd name="T2" fmla="*/ 672 w 3936"/>
              <a:gd name="T3" fmla="*/ 144 h 2032"/>
              <a:gd name="T4" fmla="*/ 1632 w 3936"/>
              <a:gd name="T5" fmla="*/ 1872 h 2032"/>
              <a:gd name="T6" fmla="*/ 2448 w 3936"/>
              <a:gd name="T7" fmla="*/ 144 h 2032"/>
              <a:gd name="T8" fmla="*/ 3312 w 3936"/>
              <a:gd name="T9" fmla="*/ 1920 h 2032"/>
              <a:gd name="T10" fmla="*/ 3936 w 3936"/>
              <a:gd name="T11" fmla="*/ 816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36" h="2032">
                <a:moveTo>
                  <a:pt x="0" y="1008"/>
                </a:moveTo>
                <a:cubicBezTo>
                  <a:pt x="200" y="504"/>
                  <a:pt x="400" y="0"/>
                  <a:pt x="672" y="144"/>
                </a:cubicBezTo>
                <a:cubicBezTo>
                  <a:pt x="944" y="288"/>
                  <a:pt x="1336" y="1872"/>
                  <a:pt x="1632" y="1872"/>
                </a:cubicBezTo>
                <a:cubicBezTo>
                  <a:pt x="1928" y="1872"/>
                  <a:pt x="2168" y="136"/>
                  <a:pt x="2448" y="144"/>
                </a:cubicBezTo>
                <a:cubicBezTo>
                  <a:pt x="2728" y="152"/>
                  <a:pt x="3064" y="1808"/>
                  <a:pt x="3312" y="1920"/>
                </a:cubicBezTo>
                <a:cubicBezTo>
                  <a:pt x="3560" y="2032"/>
                  <a:pt x="3748" y="1424"/>
                  <a:pt x="3936" y="816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1295400" y="4953000"/>
            <a:ext cx="678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2514600" y="3124200"/>
            <a:ext cx="2895600" cy="762000"/>
          </a:xfrm>
          <a:prstGeom prst="leftRightArrow">
            <a:avLst>
              <a:gd name="adj1" fmla="val 50000"/>
              <a:gd name="adj2" fmla="val 76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b="1">
              <a:latin typeface="Comic Sans MS" pitchFamily="66" charset="0"/>
            </a:endParaRPr>
          </a:p>
        </p:txBody>
      </p:sp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4038600" y="5943600"/>
            <a:ext cx="2895600" cy="762000"/>
          </a:xfrm>
          <a:prstGeom prst="leftRightArrow">
            <a:avLst>
              <a:gd name="adj1" fmla="val 50000"/>
              <a:gd name="adj2" fmla="val 76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b="1">
              <a:latin typeface="Comic Sans MS" pitchFamily="66" charset="0"/>
            </a:endParaRPr>
          </a:p>
        </p:txBody>
      </p:sp>
      <p:sp>
        <p:nvSpPr>
          <p:cNvPr id="33801" name="WordArt 9"/>
          <p:cNvSpPr>
            <a:spLocks noChangeArrowheads="1" noChangeShapeType="1" noTextEdit="1"/>
          </p:cNvSpPr>
          <p:nvPr/>
        </p:nvSpPr>
        <p:spPr bwMode="auto">
          <a:xfrm>
            <a:off x="5562600" y="2514600"/>
            <a:ext cx="3352800" cy="1676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Wavelength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animBg="1"/>
      <p:bldP spid="33800" grpId="0" animBg="1"/>
      <p:bldP spid="3380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5400" b="1">
                <a:solidFill>
                  <a:schemeClr val="accent2"/>
                </a:solidFill>
                <a:latin typeface="Candara" pitchFamily="34" charset="0"/>
              </a:rPr>
              <a:t>____________ waves are waves that need a medium to travel through.</a:t>
            </a:r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2819400" y="4038600"/>
            <a:ext cx="3352800" cy="1676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Mechanical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5400" b="1">
                <a:solidFill>
                  <a:schemeClr val="accent2"/>
                </a:solidFill>
                <a:latin typeface="Candara" pitchFamily="34" charset="0"/>
              </a:rPr>
              <a:t>What is the frequency if six waves pass a point every three seconds?</a:t>
            </a:r>
            <a:br>
              <a:rPr lang="en-US" altLang="en-US" sz="5400" b="1">
                <a:solidFill>
                  <a:schemeClr val="accent2"/>
                </a:solidFill>
                <a:latin typeface="Candara" pitchFamily="34" charset="0"/>
              </a:rPr>
            </a:br>
            <a:endParaRPr lang="en-US" altLang="en-US" sz="5400" b="1">
              <a:solidFill>
                <a:schemeClr val="accent2"/>
              </a:solidFill>
              <a:latin typeface="Candara" pitchFamily="34" charset="0"/>
            </a:endParaRPr>
          </a:p>
        </p:txBody>
      </p:sp>
      <p:sp>
        <p:nvSpPr>
          <p:cNvPr id="45059" name="WordArt 3"/>
          <p:cNvSpPr>
            <a:spLocks noChangeArrowheads="1" noChangeShapeType="1" noTextEdit="1"/>
          </p:cNvSpPr>
          <p:nvPr/>
        </p:nvSpPr>
        <p:spPr bwMode="auto">
          <a:xfrm>
            <a:off x="2819400" y="3657600"/>
            <a:ext cx="3352800" cy="1676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2 Hz.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2590800"/>
          </a:xfrm>
        </p:spPr>
        <p:txBody>
          <a:bodyPr/>
          <a:lstStyle/>
          <a:p>
            <a:r>
              <a:rPr lang="en-US" altLang="en-US" sz="5400" b="1">
                <a:solidFill>
                  <a:schemeClr val="accent2"/>
                </a:solidFill>
                <a:latin typeface="Candara" pitchFamily="34" charset="0"/>
              </a:rPr>
              <a:t>What part of a longitudinal wave is shown?</a:t>
            </a:r>
          </a:p>
        </p:txBody>
      </p:sp>
      <p:pic>
        <p:nvPicPr>
          <p:cNvPr id="48131" name="Picture 3" descr="lwav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14613"/>
            <a:ext cx="7696200" cy="424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3352800" y="2743200"/>
            <a:ext cx="1600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6000" b="1">
                <a:solidFill>
                  <a:schemeClr val="accent2"/>
                </a:solidFill>
                <a:latin typeface="Candara" pitchFamily="34" charset="0"/>
              </a:rPr>
              <a:t>Parts where the coils in a longitudinal waves are spread out.</a:t>
            </a:r>
          </a:p>
        </p:txBody>
      </p:sp>
      <p:sp>
        <p:nvSpPr>
          <p:cNvPr id="18435" name="WordArt 3"/>
          <p:cNvSpPr>
            <a:spLocks noChangeArrowheads="1" noChangeShapeType="1" noTextEdit="1"/>
          </p:cNvSpPr>
          <p:nvPr/>
        </p:nvSpPr>
        <p:spPr bwMode="auto">
          <a:xfrm>
            <a:off x="2057400" y="4114800"/>
            <a:ext cx="4572000" cy="1676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Rarefaction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altLang="en-US" sz="6000" b="1">
                <a:solidFill>
                  <a:schemeClr val="accent2"/>
                </a:solidFill>
                <a:latin typeface="Candara" pitchFamily="34" charset="0"/>
              </a:rPr>
              <a:t>Which has a higher frequency?</a:t>
            </a:r>
          </a:p>
        </p:txBody>
      </p:sp>
      <p:sp>
        <p:nvSpPr>
          <p:cNvPr id="37891" name="Freeform 3"/>
          <p:cNvSpPr>
            <a:spLocks/>
          </p:cNvSpPr>
          <p:nvPr/>
        </p:nvSpPr>
        <p:spPr bwMode="auto">
          <a:xfrm>
            <a:off x="1371600" y="1905000"/>
            <a:ext cx="6248400" cy="3225800"/>
          </a:xfrm>
          <a:custGeom>
            <a:avLst/>
            <a:gdLst>
              <a:gd name="T0" fmla="*/ 0 w 3936"/>
              <a:gd name="T1" fmla="*/ 1008 h 2032"/>
              <a:gd name="T2" fmla="*/ 672 w 3936"/>
              <a:gd name="T3" fmla="*/ 144 h 2032"/>
              <a:gd name="T4" fmla="*/ 1632 w 3936"/>
              <a:gd name="T5" fmla="*/ 1872 h 2032"/>
              <a:gd name="T6" fmla="*/ 2448 w 3936"/>
              <a:gd name="T7" fmla="*/ 144 h 2032"/>
              <a:gd name="T8" fmla="*/ 3312 w 3936"/>
              <a:gd name="T9" fmla="*/ 1920 h 2032"/>
              <a:gd name="T10" fmla="*/ 3936 w 3936"/>
              <a:gd name="T11" fmla="*/ 816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36" h="2032">
                <a:moveTo>
                  <a:pt x="0" y="1008"/>
                </a:moveTo>
                <a:cubicBezTo>
                  <a:pt x="200" y="504"/>
                  <a:pt x="400" y="0"/>
                  <a:pt x="672" y="144"/>
                </a:cubicBezTo>
                <a:cubicBezTo>
                  <a:pt x="944" y="288"/>
                  <a:pt x="1336" y="1872"/>
                  <a:pt x="1632" y="1872"/>
                </a:cubicBezTo>
                <a:cubicBezTo>
                  <a:pt x="1928" y="1872"/>
                  <a:pt x="2168" y="136"/>
                  <a:pt x="2448" y="144"/>
                </a:cubicBezTo>
                <a:cubicBezTo>
                  <a:pt x="2728" y="152"/>
                  <a:pt x="3064" y="1808"/>
                  <a:pt x="3312" y="1920"/>
                </a:cubicBezTo>
                <a:cubicBezTo>
                  <a:pt x="3560" y="2032"/>
                  <a:pt x="3748" y="1424"/>
                  <a:pt x="3936" y="816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2" name="Freeform 4"/>
          <p:cNvSpPr>
            <a:spLocks/>
          </p:cNvSpPr>
          <p:nvPr/>
        </p:nvSpPr>
        <p:spPr bwMode="auto">
          <a:xfrm>
            <a:off x="1447800" y="1905000"/>
            <a:ext cx="1905000" cy="3200400"/>
          </a:xfrm>
          <a:custGeom>
            <a:avLst/>
            <a:gdLst>
              <a:gd name="T0" fmla="*/ 0 w 3936"/>
              <a:gd name="T1" fmla="*/ 1008 h 2032"/>
              <a:gd name="T2" fmla="*/ 672 w 3936"/>
              <a:gd name="T3" fmla="*/ 144 h 2032"/>
              <a:gd name="T4" fmla="*/ 1632 w 3936"/>
              <a:gd name="T5" fmla="*/ 1872 h 2032"/>
              <a:gd name="T6" fmla="*/ 2448 w 3936"/>
              <a:gd name="T7" fmla="*/ 144 h 2032"/>
              <a:gd name="T8" fmla="*/ 3312 w 3936"/>
              <a:gd name="T9" fmla="*/ 1920 h 2032"/>
              <a:gd name="T10" fmla="*/ 3936 w 3936"/>
              <a:gd name="T11" fmla="*/ 816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36" h="2032">
                <a:moveTo>
                  <a:pt x="0" y="1008"/>
                </a:moveTo>
                <a:cubicBezTo>
                  <a:pt x="200" y="504"/>
                  <a:pt x="400" y="0"/>
                  <a:pt x="672" y="144"/>
                </a:cubicBezTo>
                <a:cubicBezTo>
                  <a:pt x="944" y="288"/>
                  <a:pt x="1336" y="1872"/>
                  <a:pt x="1632" y="1872"/>
                </a:cubicBezTo>
                <a:cubicBezTo>
                  <a:pt x="1928" y="1872"/>
                  <a:pt x="2168" y="136"/>
                  <a:pt x="2448" y="144"/>
                </a:cubicBezTo>
                <a:cubicBezTo>
                  <a:pt x="2728" y="152"/>
                  <a:pt x="3064" y="1808"/>
                  <a:pt x="3312" y="1920"/>
                </a:cubicBezTo>
                <a:cubicBezTo>
                  <a:pt x="3560" y="2032"/>
                  <a:pt x="3748" y="1424"/>
                  <a:pt x="3936" y="816"/>
                </a:cubicBezTo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1143000" y="3505200"/>
            <a:ext cx="678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 rot="-2457025">
            <a:off x="228600" y="4648200"/>
            <a:ext cx="2209800" cy="1524000"/>
          </a:xfrm>
          <a:prstGeom prst="rightArrow">
            <a:avLst>
              <a:gd name="adj1" fmla="val 50000"/>
              <a:gd name="adj2" fmla="val 3625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Freeform 7"/>
          <p:cNvSpPr>
            <a:spLocks/>
          </p:cNvSpPr>
          <p:nvPr/>
        </p:nvSpPr>
        <p:spPr bwMode="auto">
          <a:xfrm>
            <a:off x="3276600" y="2057400"/>
            <a:ext cx="1905000" cy="3200400"/>
          </a:xfrm>
          <a:custGeom>
            <a:avLst/>
            <a:gdLst>
              <a:gd name="T0" fmla="*/ 0 w 3936"/>
              <a:gd name="T1" fmla="*/ 1008 h 2032"/>
              <a:gd name="T2" fmla="*/ 672 w 3936"/>
              <a:gd name="T3" fmla="*/ 144 h 2032"/>
              <a:gd name="T4" fmla="*/ 1632 w 3936"/>
              <a:gd name="T5" fmla="*/ 1872 h 2032"/>
              <a:gd name="T6" fmla="*/ 2448 w 3936"/>
              <a:gd name="T7" fmla="*/ 144 h 2032"/>
              <a:gd name="T8" fmla="*/ 3312 w 3936"/>
              <a:gd name="T9" fmla="*/ 1920 h 2032"/>
              <a:gd name="T10" fmla="*/ 3936 w 3936"/>
              <a:gd name="T11" fmla="*/ 816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36" h="2032">
                <a:moveTo>
                  <a:pt x="0" y="1008"/>
                </a:moveTo>
                <a:cubicBezTo>
                  <a:pt x="200" y="504"/>
                  <a:pt x="400" y="0"/>
                  <a:pt x="672" y="144"/>
                </a:cubicBezTo>
                <a:cubicBezTo>
                  <a:pt x="944" y="288"/>
                  <a:pt x="1336" y="1872"/>
                  <a:pt x="1632" y="1872"/>
                </a:cubicBezTo>
                <a:cubicBezTo>
                  <a:pt x="1928" y="1872"/>
                  <a:pt x="2168" y="136"/>
                  <a:pt x="2448" y="144"/>
                </a:cubicBezTo>
                <a:cubicBezTo>
                  <a:pt x="2728" y="152"/>
                  <a:pt x="3064" y="1808"/>
                  <a:pt x="3312" y="1920"/>
                </a:cubicBezTo>
                <a:cubicBezTo>
                  <a:pt x="3560" y="2032"/>
                  <a:pt x="3748" y="1424"/>
                  <a:pt x="3936" y="816"/>
                </a:cubicBezTo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Freeform 8"/>
          <p:cNvSpPr>
            <a:spLocks/>
          </p:cNvSpPr>
          <p:nvPr/>
        </p:nvSpPr>
        <p:spPr bwMode="auto">
          <a:xfrm>
            <a:off x="5181600" y="1981200"/>
            <a:ext cx="1905000" cy="3200400"/>
          </a:xfrm>
          <a:custGeom>
            <a:avLst/>
            <a:gdLst>
              <a:gd name="T0" fmla="*/ 0 w 3936"/>
              <a:gd name="T1" fmla="*/ 1008 h 2032"/>
              <a:gd name="T2" fmla="*/ 672 w 3936"/>
              <a:gd name="T3" fmla="*/ 144 h 2032"/>
              <a:gd name="T4" fmla="*/ 1632 w 3936"/>
              <a:gd name="T5" fmla="*/ 1872 h 2032"/>
              <a:gd name="T6" fmla="*/ 2448 w 3936"/>
              <a:gd name="T7" fmla="*/ 144 h 2032"/>
              <a:gd name="T8" fmla="*/ 3312 w 3936"/>
              <a:gd name="T9" fmla="*/ 1920 h 2032"/>
              <a:gd name="T10" fmla="*/ 3936 w 3936"/>
              <a:gd name="T11" fmla="*/ 816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36" h="2032">
                <a:moveTo>
                  <a:pt x="0" y="1008"/>
                </a:moveTo>
                <a:cubicBezTo>
                  <a:pt x="200" y="504"/>
                  <a:pt x="400" y="0"/>
                  <a:pt x="672" y="144"/>
                </a:cubicBezTo>
                <a:cubicBezTo>
                  <a:pt x="944" y="288"/>
                  <a:pt x="1336" y="1872"/>
                  <a:pt x="1632" y="1872"/>
                </a:cubicBezTo>
                <a:cubicBezTo>
                  <a:pt x="1928" y="1872"/>
                  <a:pt x="2168" y="136"/>
                  <a:pt x="2448" y="144"/>
                </a:cubicBezTo>
                <a:cubicBezTo>
                  <a:pt x="2728" y="152"/>
                  <a:pt x="3064" y="1808"/>
                  <a:pt x="3312" y="1920"/>
                </a:cubicBezTo>
                <a:cubicBezTo>
                  <a:pt x="3560" y="2032"/>
                  <a:pt x="3748" y="1424"/>
                  <a:pt x="3936" y="816"/>
                </a:cubicBezTo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6000" b="1">
                <a:solidFill>
                  <a:schemeClr val="accent2"/>
                </a:solidFill>
                <a:latin typeface="Candara" pitchFamily="34" charset="0"/>
              </a:rPr>
              <a:t>Parts where the coils in a longitudinal waves are close together.</a:t>
            </a:r>
          </a:p>
        </p:txBody>
      </p:sp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1752600" y="3962400"/>
            <a:ext cx="5638800" cy="2209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Compression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5400" b="1">
                <a:solidFill>
                  <a:schemeClr val="accent2"/>
                </a:solidFill>
                <a:latin typeface="Candara" pitchFamily="34" charset="0"/>
              </a:rPr>
              <a:t>Waves that move the particles of the medium parallel to the direction in which the wave is moving</a:t>
            </a:r>
          </a:p>
        </p:txBody>
      </p:sp>
      <p:sp>
        <p:nvSpPr>
          <p:cNvPr id="54275" name="WordArt 3"/>
          <p:cNvSpPr>
            <a:spLocks noChangeArrowheads="1" noChangeShapeType="1" noTextEdit="1"/>
          </p:cNvSpPr>
          <p:nvPr/>
        </p:nvSpPr>
        <p:spPr bwMode="auto">
          <a:xfrm>
            <a:off x="838200" y="3810000"/>
            <a:ext cx="7391400" cy="2133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longitudinal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5400" b="1">
                <a:solidFill>
                  <a:schemeClr val="accent2"/>
                </a:solidFill>
                <a:latin typeface="Candara" pitchFamily="34" charset="0"/>
              </a:rPr>
              <a:t>The maximum distance that the particles of a medium move from the rest position</a:t>
            </a:r>
          </a:p>
        </p:txBody>
      </p:sp>
      <p:sp>
        <p:nvSpPr>
          <p:cNvPr id="55299" name="WordArt 3"/>
          <p:cNvSpPr>
            <a:spLocks noChangeArrowheads="1" noChangeShapeType="1" noTextEdit="1"/>
          </p:cNvSpPr>
          <p:nvPr/>
        </p:nvSpPr>
        <p:spPr bwMode="auto">
          <a:xfrm>
            <a:off x="838200" y="3810000"/>
            <a:ext cx="7391400" cy="2133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amplitude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6000" b="1">
                <a:solidFill>
                  <a:schemeClr val="accent2"/>
                </a:solidFill>
                <a:latin typeface="Candara" pitchFamily="34" charset="0"/>
              </a:rPr>
              <a:t>The distance between two corresponding parts of a wave</a:t>
            </a:r>
          </a:p>
        </p:txBody>
      </p:sp>
      <p:sp>
        <p:nvSpPr>
          <p:cNvPr id="56323" name="WordArt 3"/>
          <p:cNvSpPr>
            <a:spLocks noChangeArrowheads="1" noChangeShapeType="1" noTextEdit="1"/>
          </p:cNvSpPr>
          <p:nvPr/>
        </p:nvSpPr>
        <p:spPr bwMode="auto">
          <a:xfrm>
            <a:off x="838200" y="3810000"/>
            <a:ext cx="7391400" cy="2133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wavelength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6000" b="1">
                <a:solidFill>
                  <a:schemeClr val="accent2"/>
                </a:solidFill>
                <a:latin typeface="Candara" pitchFamily="34" charset="0"/>
              </a:rPr>
              <a:t>The speed of a wave is its wavelength multiplied by its </a:t>
            </a:r>
          </a:p>
        </p:txBody>
      </p:sp>
      <p:sp>
        <p:nvSpPr>
          <p:cNvPr id="57347" name="WordArt 3"/>
          <p:cNvSpPr>
            <a:spLocks noChangeArrowheads="1" noChangeShapeType="1" noTextEdit="1"/>
          </p:cNvSpPr>
          <p:nvPr/>
        </p:nvSpPr>
        <p:spPr bwMode="auto">
          <a:xfrm>
            <a:off x="838200" y="3810000"/>
            <a:ext cx="7391400" cy="2133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frequency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505200"/>
          </a:xfrm>
        </p:spPr>
        <p:txBody>
          <a:bodyPr/>
          <a:lstStyle/>
          <a:p>
            <a:r>
              <a:rPr lang="en-US" altLang="en-US" sz="6000" b="1">
                <a:solidFill>
                  <a:schemeClr val="accent2"/>
                </a:solidFill>
                <a:latin typeface="Candara" pitchFamily="34" charset="0"/>
              </a:rPr>
              <a:t>How does energy move through a medium?</a:t>
            </a:r>
          </a:p>
        </p:txBody>
      </p:sp>
      <p:sp>
        <p:nvSpPr>
          <p:cNvPr id="58371" name="WordArt 3"/>
          <p:cNvSpPr>
            <a:spLocks noChangeArrowheads="1" noChangeShapeType="1" noTextEdit="1"/>
          </p:cNvSpPr>
          <p:nvPr/>
        </p:nvSpPr>
        <p:spPr bwMode="auto">
          <a:xfrm>
            <a:off x="304800" y="3200400"/>
            <a:ext cx="8534400" cy="3276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The particles bump into each other, </a:t>
            </a:r>
          </a:p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andara"/>
              </a:rPr>
              <a:t>passing the energy along.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630</Words>
  <Application>Microsoft Office PowerPoint</Application>
  <PresentationFormat>On-screen Show (4:3)</PresentationFormat>
  <Paragraphs>108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Arial</vt:lpstr>
      <vt:lpstr>Candara</vt:lpstr>
      <vt:lpstr>Comic Sans MS</vt:lpstr>
      <vt:lpstr>Default Design</vt:lpstr>
      <vt:lpstr>Coach Dave Edinger Physical Science (8A) J. C. Booth Middle School     </vt:lpstr>
      <vt:lpstr>A disturbance that transfers energy from place to place.</vt:lpstr>
      <vt:lpstr>Mechanical waves are created when a source of energy causes a medium to</vt:lpstr>
      <vt:lpstr>The highest part of a transverse wave.</vt:lpstr>
      <vt:lpstr>Waves that move the particles of the medium parallel to the direction in which the wave is moving</vt:lpstr>
      <vt:lpstr>The maximum distance that the particles of a medium move from the rest position</vt:lpstr>
      <vt:lpstr>The distance between two corresponding parts of a wave</vt:lpstr>
      <vt:lpstr>The speed of a wave is its wavelength multiplied by its </vt:lpstr>
      <vt:lpstr>How does energy move through a medium?</vt:lpstr>
      <vt:lpstr>How are mechanical waves classified?</vt:lpstr>
      <vt:lpstr>Frequency is measured in units called</vt:lpstr>
      <vt:lpstr>What kind of wave causes the particles in the medium to move t right angles to the direction the wave is moving?</vt:lpstr>
      <vt:lpstr>The ____________ of a mechanical wave is a direct measure of its energy.</vt:lpstr>
      <vt:lpstr>What do waves transfer?</vt:lpstr>
      <vt:lpstr>Does this tell us the distance between the two waves?</vt:lpstr>
      <vt:lpstr>What is the difference between longitudinal waves with different amplitudes?</vt:lpstr>
      <vt:lpstr>The _______________ of a wave tells us the number of waves that are produced in a certain amount of time.</vt:lpstr>
      <vt:lpstr>What is the frequency if three waves pass a point every second?  </vt:lpstr>
      <vt:lpstr>What part of a longitudinal wave is this?</vt:lpstr>
      <vt:lpstr>Which has a shorter wavelength?</vt:lpstr>
      <vt:lpstr>What kind of wave carries energy through empty space?</vt:lpstr>
      <vt:lpstr>What is the “stuff” a wave travels through?</vt:lpstr>
      <vt:lpstr>Which has a larger amplitude?</vt:lpstr>
      <vt:lpstr>What is an ocean wave’s medium?</vt:lpstr>
      <vt:lpstr>How do longitudinal waves move?</vt:lpstr>
      <vt:lpstr>What part of a longitudinal wave is this?</vt:lpstr>
      <vt:lpstr>The particles in a medium  ____________________ to pass the wave’s energy along.</vt:lpstr>
      <vt:lpstr>What is the medium for the sound waves that come from a musical instrument?</vt:lpstr>
      <vt:lpstr>TRUE or FALSE: Although mechanical waves travel through a medium, they do not carry the medium with them.</vt:lpstr>
      <vt:lpstr>Which of these show ONE full wave? </vt:lpstr>
      <vt:lpstr>What are the two types of waves?</vt:lpstr>
      <vt:lpstr>In a transverse wave, the matter in the wave moves _____________________. </vt:lpstr>
      <vt:lpstr>PowerPoint Presentation</vt:lpstr>
      <vt:lpstr>How do you find the wavelength of a longitudinal wave?</vt:lpstr>
      <vt:lpstr>Transverse waves create points called _________ and __________ or high and low points in the waves movement.</vt:lpstr>
      <vt:lpstr>What part of a wave do these arrows show?</vt:lpstr>
      <vt:lpstr>What is an example of a longitudinal wave?</vt:lpstr>
      <vt:lpstr>Which of these have a lower amplitude?</vt:lpstr>
      <vt:lpstr>What is an example of a transverse wave?</vt:lpstr>
      <vt:lpstr>What is a vibration?</vt:lpstr>
      <vt:lpstr>Can the medium a wave passes through affect the wave’s speed?</vt:lpstr>
      <vt:lpstr>What part of a wave are these arrows showing?</vt:lpstr>
      <vt:lpstr>____________ waves are waves that need a medium to travel through.</vt:lpstr>
      <vt:lpstr>What is the frequency if six waves pass a point every three seconds? </vt:lpstr>
      <vt:lpstr>What part of a longitudinal wave is shown?</vt:lpstr>
      <vt:lpstr>Parts where the coils in a longitudinal waves are spread out.</vt:lpstr>
      <vt:lpstr>Which has a higher frequency?</vt:lpstr>
      <vt:lpstr>Parts where the coils in a longitudinal waves are close together.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WAVES REVIEW</dc:title>
  <dc:creator>Stephanie Carles</dc:creator>
  <cp:lastModifiedBy>Dave Edinger</cp:lastModifiedBy>
  <cp:revision>12</cp:revision>
  <dcterms:created xsi:type="dcterms:W3CDTF">2008-12-14T23:42:36Z</dcterms:created>
  <dcterms:modified xsi:type="dcterms:W3CDTF">2014-03-13T11:58:13Z</dcterms:modified>
</cp:coreProperties>
</file>