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73" r:id="rId4"/>
    <p:sldId id="262" r:id="rId5"/>
    <p:sldId id="260" r:id="rId6"/>
    <p:sldId id="265" r:id="rId7"/>
    <p:sldId id="264" r:id="rId8"/>
    <p:sldId id="267" r:id="rId9"/>
    <p:sldId id="257" r:id="rId10"/>
    <p:sldId id="258" r:id="rId11"/>
    <p:sldId id="259" r:id="rId12"/>
    <p:sldId id="268" r:id="rId13"/>
    <p:sldId id="278" r:id="rId14"/>
    <p:sldId id="279" r:id="rId15"/>
    <p:sldId id="280" r:id="rId16"/>
    <p:sldId id="283" r:id="rId17"/>
    <p:sldId id="284" r:id="rId18"/>
    <p:sldId id="282" r:id="rId19"/>
    <p:sldId id="285" r:id="rId20"/>
    <p:sldId id="261" r:id="rId21"/>
    <p:sldId id="269" r:id="rId22"/>
    <p:sldId id="272" r:id="rId23"/>
    <p:sldId id="271" r:id="rId24"/>
    <p:sldId id="270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9FF"/>
    <a:srgbClr val="FF9900"/>
    <a:srgbClr val="33CCFF"/>
    <a:srgbClr val="00CC00"/>
    <a:srgbClr val="FF00FF"/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4" autoAdjust="0"/>
    <p:restoredTop sz="94693" autoAdjust="0"/>
  </p:normalViewPr>
  <p:slideViewPr>
    <p:cSldViewPr>
      <p:cViewPr>
        <p:scale>
          <a:sx n="58" d="100"/>
          <a:sy n="58" d="100"/>
        </p:scale>
        <p:origin x="-2155" y="-6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F8066-AF16-4A8F-8D6F-D5BC5B20CC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26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0731E-9747-4675-B8E2-7863B455F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5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C70E1-D21A-4867-BB70-4F13094D4D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72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90D65-45F7-4DB3-9455-929FA4E01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4FDAA-289B-404D-81D0-0E820CD75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87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F08D2-CE6B-4F08-8ADD-AACA34A14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49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8E23-CF40-4D26-A12A-23F6C6A50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17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E3108-D24F-4FC5-98F0-8753E41BD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8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48CDA-49ED-48B0-8956-637E5D73F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64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7FA8C-B250-4820-8E67-76003B7C34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08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FE67D-5FB3-4908-8A22-29A5B1BCCF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76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96F6A2-5214-4A18-8D99-F3A8759579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1752600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Coach Dave Edinger</a:t>
            </a:r>
          </a:p>
          <a:p>
            <a:r>
              <a:rPr lang="en-US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Physical Science (8A)</a:t>
            </a:r>
          </a:p>
          <a:p>
            <a:r>
              <a:rPr lang="en-US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J. C. Booth Middle School</a:t>
            </a:r>
            <a:endParaRPr lang="en-US" alt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9998" y="990600"/>
            <a:ext cx="73831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Wave Properties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220" name="Picture 4" descr="C:\Users\David Edinger\AppData\Local\Microsoft\Windows\Temporary Internet Files\Content.IE5\HNMJMT24\MM90036530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32004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David Edinger\AppData\Local\Microsoft\Windows\Temporary Internet Files\Content.IE5\DCOLV81B\MC9003836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959" y="3180032"/>
            <a:ext cx="1291438" cy="225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David Edinger\AppData\Local\Microsoft\Windows\Temporary Internet Files\Content.IE5\HNMJMT24\MM900356747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35780"/>
            <a:ext cx="2939592" cy="172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Which has a larger amplitude?</a:t>
            </a: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1447800" y="11430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1447800" y="1905000"/>
            <a:ext cx="6248400" cy="16002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143000" y="27432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-2457025">
            <a:off x="1752600" y="3810000"/>
            <a:ext cx="2209800" cy="1524000"/>
          </a:xfrm>
          <a:prstGeom prst="rightArrow">
            <a:avLst>
              <a:gd name="adj1" fmla="val 50000"/>
              <a:gd name="adj2" fmla="val 36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latin typeface="Comic Sans MS" pitchFamily="66" charset="0"/>
              </a:rPr>
              <a:t>What does amplitude tell us about a wave?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CC00"/>
                </a:solidFill>
                <a:latin typeface="Comic Sans MS" pitchFamily="66" charset="0"/>
              </a:rPr>
              <a:t>Which of these waves would cause more damage if it hit the shore?</a:t>
            </a:r>
          </a:p>
          <a:p>
            <a:r>
              <a:rPr lang="en-US" altLang="en-US">
                <a:solidFill>
                  <a:srgbClr val="33CCFF"/>
                </a:solidFill>
                <a:latin typeface="Comic Sans MS" pitchFamily="66" charset="0"/>
              </a:rPr>
              <a:t>Which has the larger amplitude?</a:t>
            </a:r>
          </a:p>
          <a:p>
            <a:r>
              <a:rPr lang="en-US" altLang="en-US">
                <a:solidFill>
                  <a:srgbClr val="FF00FF"/>
                </a:solidFill>
                <a:latin typeface="Comic Sans MS" pitchFamily="66" charset="0"/>
              </a:rPr>
              <a:t>Which wave has more energy?</a:t>
            </a:r>
          </a:p>
        </p:txBody>
      </p:sp>
      <p:pic>
        <p:nvPicPr>
          <p:cNvPr id="5124" name="Picture 4" descr="MMAG00628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3238"/>
            <a:ext cx="3657600" cy="381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MMAG00628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181600"/>
            <a:ext cx="4038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 rot="-2151923">
            <a:off x="2438400" y="3886200"/>
            <a:ext cx="1828800" cy="1143000"/>
          </a:xfrm>
          <a:prstGeom prst="leftArrow">
            <a:avLst>
              <a:gd name="adj1" fmla="val 50000"/>
              <a:gd name="adj2" fmla="val 4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505200" y="5715000"/>
            <a:ext cx="1828800" cy="1143000"/>
          </a:xfrm>
          <a:prstGeom prst="leftArrow">
            <a:avLst>
              <a:gd name="adj1" fmla="val 50000"/>
              <a:gd name="adj2" fmla="val 4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 rot="-972295">
            <a:off x="3124200" y="4724400"/>
            <a:ext cx="1828800" cy="1143000"/>
          </a:xfrm>
          <a:prstGeom prst="leftArrow">
            <a:avLst>
              <a:gd name="adj1" fmla="val 50000"/>
              <a:gd name="adj2" fmla="val 4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5410200" y="3200400"/>
            <a:ext cx="3733800" cy="2895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latin typeface="Comic Sans MS" pitchFamily="66" charset="0"/>
              </a:rPr>
              <a:t>THAT’S </a:t>
            </a:r>
          </a:p>
          <a:p>
            <a:pPr algn="ctr"/>
            <a:r>
              <a:rPr lang="en-US" altLang="en-US" sz="2800" b="1">
                <a:latin typeface="Comic Sans MS" pitchFamily="66" charset="0"/>
              </a:rPr>
              <a:t>AMPLITUDE!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Student #’s 5 and 6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Stretch the slinky out across the table.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5: Create two waves: one with a large amplitude and one with a smaller one. Do not tell your group members which will be first and second.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Everyone observe.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Group members guess which wave had the larger amplitude.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6: Repeat and allow group members to guess which wave had the larger amplitude.</a:t>
            </a:r>
          </a:p>
          <a:p>
            <a:pPr>
              <a:lnSpc>
                <a:spcPct val="90000"/>
              </a:lnSpc>
            </a:pPr>
            <a:endParaRPr lang="en-US" altLang="en-US" sz="2400">
              <a:latin typeface="Comic Sans MS" pitchFamily="66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62000" y="4724400"/>
            <a:ext cx="7696200" cy="17526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800">
                <a:latin typeface="Comic Sans MS" pitchFamily="66" charset="0"/>
              </a:rPr>
              <a:t>Which wave did you have to put more energy into to create?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1524000" y="685800"/>
            <a:ext cx="6858000" cy="4038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Comic Sans MS" pitchFamily="66" charset="0"/>
              </a:rPr>
              <a:t>Waves with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_________________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amplitude have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more energy.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3886200" y="2438400"/>
            <a:ext cx="1752600" cy="381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 larger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55182">
            <a:off x="1066800" y="3657600"/>
            <a:ext cx="6503988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Comic Sans MS" pitchFamily="66" charset="0"/>
              </a:rPr>
              <a:t>We’ve been looking at transverse waves…What about longitudinal?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We can relate all of the parts of a transverse wave to a longitudinal one!</a:t>
            </a:r>
            <a:endParaRPr lang="en-US" altLang="en-US" b="1" u="sng">
              <a:latin typeface="Comic Sans MS" pitchFamily="66" charset="0"/>
            </a:endParaRPr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1524000" y="33528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b="1">
                <a:latin typeface="Comic Sans MS" pitchFamily="66" charset="0"/>
              </a:rPr>
              <a:t>We’ll start with wavelength…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In a transverse wave:</a:t>
            </a:r>
          </a:p>
          <a:p>
            <a:pPr>
              <a:buFontTx/>
              <a:buNone/>
            </a:pPr>
            <a:endParaRPr lang="en-US" altLang="en-US">
              <a:latin typeface="Comic Sans MS" pitchFamily="66" charset="0"/>
            </a:endParaRPr>
          </a:p>
          <a:p>
            <a:r>
              <a:rPr lang="en-US" altLang="en-US">
                <a:latin typeface="Comic Sans MS" pitchFamily="66" charset="0"/>
              </a:rPr>
              <a:t>But there aren’t any crests or troughs in a longitudinal wave!</a:t>
            </a:r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1371600" y="33528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533400" y="1524000"/>
            <a:ext cx="80772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The distance from crest to crest or trough to trough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886200" y="6019800"/>
            <a:ext cx="2895600" cy="762000"/>
          </a:xfrm>
          <a:prstGeom prst="leftRightArrow">
            <a:avLst>
              <a:gd name="adj1" fmla="val 50000"/>
              <a:gd name="adj2" fmla="val 76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mic Sans MS" pitchFamily="66" charset="0"/>
              </a:rPr>
              <a:t>WAVELENGTH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2286000" y="3124200"/>
            <a:ext cx="2895600" cy="762000"/>
          </a:xfrm>
          <a:prstGeom prst="leftRightArrow">
            <a:avLst>
              <a:gd name="adj1" fmla="val 50000"/>
              <a:gd name="adj2" fmla="val 76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mic Sans MS" pitchFamily="66" charset="0"/>
              </a:rPr>
              <a:t>WAVELENGTH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  <p:bldP spid="256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Comic Sans MS" pitchFamily="66" charset="0"/>
              </a:rPr>
              <a:t>So we look at the compressions and rarefactions!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86200" cy="5105400"/>
          </a:xfrm>
        </p:spPr>
        <p:txBody>
          <a:bodyPr/>
          <a:lstStyle/>
          <a:p>
            <a:r>
              <a:rPr lang="en-US" altLang="en-US" b="1" u="sng">
                <a:latin typeface="Comic Sans MS" pitchFamily="66" charset="0"/>
              </a:rPr>
              <a:t>C</a:t>
            </a:r>
            <a:r>
              <a:rPr lang="en-US" altLang="en-US">
                <a:latin typeface="Comic Sans MS" pitchFamily="66" charset="0"/>
              </a:rPr>
              <a:t>ompressions = </a:t>
            </a:r>
            <a:r>
              <a:rPr lang="en-US" altLang="en-US" b="1" u="sng">
                <a:latin typeface="Comic Sans MS" pitchFamily="66" charset="0"/>
              </a:rPr>
              <a:t>C</a:t>
            </a:r>
            <a:r>
              <a:rPr lang="en-US" altLang="en-US">
                <a:latin typeface="Comic Sans MS" pitchFamily="66" charset="0"/>
              </a:rPr>
              <a:t>rests</a:t>
            </a:r>
          </a:p>
          <a:p>
            <a:r>
              <a:rPr lang="en-US" altLang="en-US">
                <a:latin typeface="Comic Sans MS" pitchFamily="66" charset="0"/>
              </a:rPr>
              <a:t>Rarefactions = Troughs</a:t>
            </a:r>
          </a:p>
          <a:p>
            <a:r>
              <a:rPr lang="en-US" altLang="en-US">
                <a:latin typeface="Comic Sans MS" pitchFamily="66" charset="0"/>
              </a:rPr>
              <a:t>Now we can find the wavelength</a:t>
            </a:r>
          </a:p>
          <a:p>
            <a:pPr lvl="1"/>
            <a:r>
              <a:rPr lang="en-US" altLang="en-US">
                <a:latin typeface="Comic Sans MS" pitchFamily="66" charset="0"/>
              </a:rPr>
              <a:t>Compression to compression </a:t>
            </a:r>
          </a:p>
          <a:p>
            <a:pPr lvl="1"/>
            <a:r>
              <a:rPr lang="en-US" altLang="en-US">
                <a:latin typeface="Comic Sans MS" pitchFamily="66" charset="0"/>
              </a:rPr>
              <a:t>Rarefaction to rarefaction</a:t>
            </a:r>
          </a:p>
        </p:txBody>
      </p:sp>
      <p:pic>
        <p:nvPicPr>
          <p:cNvPr id="26628" name="Picture 4" descr="lwav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4953000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Student #’s 7 and 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Stretch the slinky out across the table.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7: You will be creating two </a:t>
            </a:r>
            <a:r>
              <a:rPr lang="en-US" altLang="en-US" sz="2400" b="1" u="sng">
                <a:latin typeface="Comic Sans MS" pitchFamily="66" charset="0"/>
              </a:rPr>
              <a:t>longitudinal </a:t>
            </a:r>
            <a:r>
              <a:rPr lang="en-US" altLang="en-US" sz="2400">
                <a:latin typeface="Comic Sans MS" pitchFamily="66" charset="0"/>
              </a:rPr>
              <a:t>waves: one with a large wavelength and one with a smaller one. Do not tell your group members which will be first and second.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Everyone observe.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Group members guess which wave had the larger wavelength.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8: Repeat and allow group members to guess which wave had the larger wavelength.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838200" y="4724400"/>
            <a:ext cx="7620000" cy="1905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800">
                <a:latin typeface="Comic Sans MS" pitchFamily="66" charset="0"/>
              </a:rPr>
              <a:t>Which wave did you have to put more effort into creating?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1524000" y="685800"/>
            <a:ext cx="6858000" cy="4038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Comic Sans MS" pitchFamily="66" charset="0"/>
              </a:rPr>
              <a:t>Waves with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_________________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wavelength have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more energy.</a:t>
            </a:r>
          </a:p>
        </p:txBody>
      </p:sp>
      <p:sp>
        <p:nvSpPr>
          <p:cNvPr id="29703" name="WordArt 7"/>
          <p:cNvSpPr>
            <a:spLocks noChangeArrowheads="1" noChangeShapeType="1" noTextEdit="1"/>
          </p:cNvSpPr>
          <p:nvPr/>
        </p:nvSpPr>
        <p:spPr bwMode="auto">
          <a:xfrm>
            <a:off x="3886200" y="2438400"/>
            <a:ext cx="1752600" cy="381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 shorter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2" grpId="0" animBg="1"/>
      <p:bldP spid="2970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b="1">
                <a:latin typeface="Comic Sans MS" pitchFamily="66" charset="0"/>
              </a:rPr>
              <a:t>On to amplitude…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In a transverse wave:</a:t>
            </a:r>
          </a:p>
          <a:p>
            <a:pPr>
              <a:buFontTx/>
              <a:buNone/>
            </a:pPr>
            <a:endParaRPr lang="en-US" altLang="en-US">
              <a:latin typeface="Comic Sans MS" pitchFamily="66" charset="0"/>
            </a:endParaRPr>
          </a:p>
          <a:p>
            <a:r>
              <a:rPr lang="en-US" altLang="en-US">
                <a:latin typeface="Comic Sans MS" pitchFamily="66" charset="0"/>
              </a:rPr>
              <a:t>We now know that compressions are rarefactions are like the crests and troughs, </a:t>
            </a:r>
            <a:r>
              <a:rPr lang="en-US" altLang="en-US" b="1">
                <a:latin typeface="Comic Sans MS" pitchFamily="66" charset="0"/>
              </a:rPr>
              <a:t>but it’s hard to find a longitudinal wave’s resting point.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533400" y="1524000"/>
            <a:ext cx="80772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The distance from crest or trough to the wave's resting point</a:t>
            </a:r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6503988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Amplitude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4191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For the amplitude of a longitudinal wave, we look at how compressed or how rarefied the spring or particles are.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The more compressed or rarefied it is, the higher the amplitude and vice versa.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648200" cy="349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Student #’s 9 and 10 </a:t>
            </a:r>
            <a:r>
              <a:rPr lang="en-US" altLang="en-US" sz="2400">
                <a:latin typeface="Comic Sans MS" pitchFamily="66" charset="0"/>
              </a:rPr>
              <a:t>(or start back at 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Stretch the slinky out across the table.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9/1: Create two </a:t>
            </a:r>
            <a:r>
              <a:rPr lang="en-US" altLang="en-US" sz="2400" b="1" u="sng">
                <a:latin typeface="Comic Sans MS" pitchFamily="66" charset="0"/>
              </a:rPr>
              <a:t>longitudinal</a:t>
            </a:r>
            <a:r>
              <a:rPr lang="en-US" altLang="en-US" sz="2400">
                <a:latin typeface="Comic Sans MS" pitchFamily="66" charset="0"/>
              </a:rPr>
              <a:t> waves: one with a large amplitude and one with a smaller one. Do not tell your group members which will be first and second.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Everyone observe.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Group members guess which wave had the larger amplitude.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10/2: Repeat and allow group members to guess which wave had the larger amplitude.</a:t>
            </a:r>
          </a:p>
          <a:p>
            <a:pPr>
              <a:lnSpc>
                <a:spcPct val="90000"/>
              </a:lnSpc>
            </a:pPr>
            <a:endParaRPr lang="en-US" altLang="en-US" sz="2400">
              <a:latin typeface="Comic Sans MS" pitchFamily="66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762000" y="4876800"/>
            <a:ext cx="7696200" cy="17526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800">
                <a:latin typeface="Comic Sans MS" pitchFamily="66" charset="0"/>
              </a:rPr>
              <a:t>Which wave did you have to put more energy into to create?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524000" y="762000"/>
            <a:ext cx="6858000" cy="4038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Comic Sans MS" pitchFamily="66" charset="0"/>
              </a:rPr>
              <a:t>Waves with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_________________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amplitude have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more energy.</a:t>
            </a: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3886200" y="2438400"/>
            <a:ext cx="1752600" cy="381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 larger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841375"/>
          </a:xfrm>
        </p:spPr>
        <p:txBody>
          <a:bodyPr/>
          <a:lstStyle/>
          <a:p>
            <a:r>
              <a:rPr lang="en-US" altLang="en-US" sz="6000" b="1">
                <a:latin typeface="Comic Sans MS" pitchFamily="66" charset="0"/>
              </a:rPr>
              <a:t>Review: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9906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Comic Sans MS" pitchFamily="66" charset="0"/>
              </a:rPr>
              <a:t>What’s the difference between a transverse and longitudinal wave?</a:t>
            </a:r>
          </a:p>
          <a:p>
            <a:pPr>
              <a:lnSpc>
                <a:spcPct val="90000"/>
              </a:lnSpc>
            </a:pPr>
            <a:endParaRPr lang="en-US" altLang="en-US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Comic Sans MS" pitchFamily="66" charset="0"/>
              </a:rPr>
              <a:t>What do waves transfer?</a:t>
            </a:r>
          </a:p>
          <a:p>
            <a:pPr>
              <a:lnSpc>
                <a:spcPct val="90000"/>
              </a:lnSpc>
            </a:pPr>
            <a:endParaRPr lang="en-US" altLang="en-US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Comic Sans MS" pitchFamily="66" charset="0"/>
              </a:rPr>
              <a:t>What are the high and low points of a transverse wave called?</a:t>
            </a:r>
          </a:p>
          <a:p>
            <a:pPr>
              <a:lnSpc>
                <a:spcPct val="90000"/>
              </a:lnSpc>
            </a:pPr>
            <a:endParaRPr lang="en-US" altLang="en-US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Comic Sans MS" pitchFamily="66" charset="0"/>
              </a:rPr>
              <a:t>What are the parts of a longitudinal wave where the particles are spread out and close together?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743200" y="1828800"/>
            <a:ext cx="3505200" cy="457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The way they move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581400" y="2819400"/>
            <a:ext cx="1600200" cy="457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Energy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514600" y="4114800"/>
            <a:ext cx="4114800" cy="457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Crest and Trough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524000" y="5867400"/>
            <a:ext cx="6096000" cy="457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Compression and Rarefaction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  <p:bldP spid="20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>
                <a:latin typeface="Comic Sans MS" pitchFamily="66" charset="0"/>
              </a:rPr>
              <a:t>Frequency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If your friend comes over to your house “frequently”, how often do they come over?</a:t>
            </a:r>
          </a:p>
          <a:p>
            <a:r>
              <a:rPr lang="en-US" altLang="en-US">
                <a:latin typeface="Comic Sans MS" pitchFamily="66" charset="0"/>
              </a:rPr>
              <a:t>Can you take a guess as to what the “frequency” of a wave is?</a:t>
            </a:r>
          </a:p>
          <a:p>
            <a:pPr lvl="1"/>
            <a:r>
              <a:rPr lang="en-US" altLang="en-US">
                <a:latin typeface="Comic Sans MS" pitchFamily="66" charset="0"/>
              </a:rPr>
              <a:t>The </a:t>
            </a:r>
            <a:r>
              <a:rPr lang="en-US" altLang="en-US" b="1" u="sng">
                <a:latin typeface="Comic Sans MS" pitchFamily="66" charset="0"/>
              </a:rPr>
              <a:t>frequency</a:t>
            </a:r>
            <a:r>
              <a:rPr lang="en-US" altLang="en-US">
                <a:latin typeface="Comic Sans MS" pitchFamily="66" charset="0"/>
              </a:rPr>
              <a:t> of a wave tells us the number of waves that are produced in a certain amount of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altLang="en-US" sz="4000" b="1">
                <a:latin typeface="Comic Sans MS" pitchFamily="66" charset="0"/>
              </a:rPr>
              <a:t>We need to know how many waves are being produced in 10 seconds.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How can you find the frequency of this wave?</a:t>
            </a:r>
          </a:p>
          <a:p>
            <a:r>
              <a:rPr lang="en-US" altLang="en-US">
                <a:latin typeface="Comic Sans MS" pitchFamily="66" charset="0"/>
              </a:rPr>
              <a:t>Step 1: pick a </a:t>
            </a:r>
            <a:r>
              <a:rPr lang="en-US" altLang="en-US" b="1">
                <a:solidFill>
                  <a:srgbClr val="FF3300"/>
                </a:solidFill>
                <a:latin typeface="Comic Sans MS" pitchFamily="66" charset="0"/>
              </a:rPr>
              <a:t>point</a:t>
            </a:r>
            <a:r>
              <a:rPr lang="en-US" altLang="en-US">
                <a:latin typeface="Comic Sans MS" pitchFamily="66" charset="0"/>
              </a:rPr>
              <a:t> on the wave.</a:t>
            </a:r>
          </a:p>
          <a:p>
            <a:r>
              <a:rPr lang="en-US" altLang="en-US">
                <a:latin typeface="Comic Sans MS" pitchFamily="66" charset="0"/>
              </a:rPr>
              <a:t>Step 2: count the waves that pass that point in 10 seconds.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400800" y="3733800"/>
            <a:ext cx="685800" cy="1066800"/>
          </a:xfrm>
          <a:prstGeom prst="downArrow">
            <a:avLst>
              <a:gd name="adj1" fmla="val 50000"/>
              <a:gd name="adj2" fmla="val 3888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68" name="Picture 8" descr="L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Comic Sans MS" pitchFamily="66" charset="0"/>
              </a:rPr>
              <a:t>Which has a higher frequency?</a:t>
            </a:r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1447800" y="11430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1447800" y="1143000"/>
            <a:ext cx="1905000" cy="32004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143000" y="27432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-2457025">
            <a:off x="1905000" y="3962400"/>
            <a:ext cx="2209800" cy="1524000"/>
          </a:xfrm>
          <a:prstGeom prst="rightArrow">
            <a:avLst>
              <a:gd name="adj1" fmla="val 50000"/>
              <a:gd name="adj2" fmla="val 36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3352800" y="1066800"/>
            <a:ext cx="1905000" cy="32004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5181600" y="1143000"/>
            <a:ext cx="1905000" cy="32004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Student #’s 1 or 3 and 2 or 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Stretch the slinky out across the table.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1/3: Create two waves: one with a high frequency and one with a lower one. </a:t>
            </a:r>
            <a:r>
              <a:rPr lang="en-US" altLang="en-US" sz="2400" b="1">
                <a:latin typeface="Comic Sans MS" pitchFamily="66" charset="0"/>
              </a:rPr>
              <a:t>Try to keep the amplitudes the same in both waves.</a:t>
            </a:r>
            <a:r>
              <a:rPr lang="en-US" altLang="en-US" sz="2400">
                <a:latin typeface="Comic Sans MS" pitchFamily="66" charset="0"/>
              </a:rPr>
              <a:t> Do not tell your group members which will be first and second.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Everyone observe.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Group members guess which wave had the higher frequency.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2/4: Repeat and allow group members to guess which wave had the higher frequency.</a:t>
            </a:r>
          </a:p>
          <a:p>
            <a:pPr>
              <a:lnSpc>
                <a:spcPct val="90000"/>
              </a:lnSpc>
            </a:pPr>
            <a:endParaRPr lang="en-US" altLang="en-US" sz="2400">
              <a:latin typeface="Comic Sans MS" pitchFamily="66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62000" y="4876800"/>
            <a:ext cx="7696200" cy="17526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800">
                <a:latin typeface="Comic Sans MS" pitchFamily="66" charset="0"/>
              </a:rPr>
              <a:t>Which wave did you have to put more energy into to create?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524000" y="685800"/>
            <a:ext cx="6858000" cy="4038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Comic Sans MS" pitchFamily="66" charset="0"/>
              </a:rPr>
              <a:t>Waves with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_________________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frequency have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more energy.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3886200" y="2438400"/>
            <a:ext cx="1752600" cy="381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 higher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latin typeface="Comic Sans MS" pitchFamily="66" charset="0"/>
              </a:rPr>
              <a:t>What is the unit for frequency?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Frequency is measured in Hertz (Hz).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If one full wave passes a point every second, it has a frequency of 1 Hz.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1 wave per second (1 wave/1 sec.)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What is the frequency if three waves pass a point every second?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3 Hz. (3 waves/1 second)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What is the frequency if six waves pass a point every three seconds?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2 Hz. (6 waves/3 seconds)</a:t>
            </a:r>
          </a:p>
          <a:p>
            <a:pPr>
              <a:lnSpc>
                <a:spcPct val="90000"/>
              </a:lnSpc>
            </a:pPr>
            <a:endParaRPr lang="en-US" alt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>
                <a:latin typeface="Comic Sans MS" pitchFamily="66" charset="0"/>
              </a:rPr>
              <a:t>Wave Speed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There are two ways to calculate wave speed.</a:t>
            </a:r>
          </a:p>
          <a:p>
            <a:pPr lvl="1"/>
            <a:r>
              <a:rPr lang="en-US" altLang="en-US">
                <a:latin typeface="Comic Sans MS" pitchFamily="66" charset="0"/>
              </a:rPr>
              <a:t>Option 1: time how long a wave takes to get from point A to point B.</a:t>
            </a:r>
          </a:p>
        </p:txBody>
      </p:sp>
      <p:pic>
        <p:nvPicPr>
          <p:cNvPr id="20484" name="Picture 4" descr="T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9144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3733800"/>
            <a:ext cx="7620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>
                <a:latin typeface="Comic Sans MS" pitchFamily="66" charset="0"/>
              </a:rPr>
              <a:t>A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20000" y="3810000"/>
            <a:ext cx="7620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>
                <a:latin typeface="Comic Sans MS" pitchFamily="66" charset="0"/>
              </a:rPr>
              <a:t>B</a:t>
            </a:r>
          </a:p>
        </p:txBody>
      </p:sp>
      <p:pic>
        <p:nvPicPr>
          <p:cNvPr id="20487" name="Picture 7" descr="Lwa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1440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Option 2: Use the following formula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1295400"/>
            <a:ext cx="7543800" cy="9144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>
                <a:latin typeface="Comic Sans MS" pitchFamily="66" charset="0"/>
              </a:rPr>
              <a:t>Wave speed = wavelength x frequency</a:t>
            </a:r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381000" y="34290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1295400" y="3200400"/>
            <a:ext cx="2971800" cy="838200"/>
          </a:xfrm>
          <a:prstGeom prst="leftRightArrow">
            <a:avLst>
              <a:gd name="adj1" fmla="val 50000"/>
              <a:gd name="adj2" fmla="val 7090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mic Sans MS" pitchFamily="66" charset="0"/>
              </a:rPr>
              <a:t>Wavelength – 2 meters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0" y="5105400"/>
            <a:ext cx="2895600" cy="1143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Comic Sans MS" pitchFamily="66" charset="0"/>
              </a:rPr>
              <a:t>Frequency – </a:t>
            </a:r>
          </a:p>
          <a:p>
            <a:pPr algn="ctr"/>
            <a:r>
              <a:rPr lang="en-US" altLang="en-US" sz="2000">
                <a:latin typeface="Comic Sans MS" pitchFamily="66" charset="0"/>
              </a:rPr>
              <a:t>4 Hz.</a:t>
            </a:r>
          </a:p>
          <a:p>
            <a:pPr algn="ctr"/>
            <a:r>
              <a:rPr lang="en-US" altLang="en-US" sz="1200">
                <a:latin typeface="Comic Sans MS" pitchFamily="66" charset="0"/>
              </a:rPr>
              <a:t>(4 waves pass every second)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5181600" y="2819400"/>
            <a:ext cx="3352800" cy="1676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latin typeface="Comic Sans MS" pitchFamily="66" charset="0"/>
              </a:rPr>
              <a:t>Wave Speed = </a:t>
            </a:r>
          </a:p>
          <a:p>
            <a:pPr algn="ctr"/>
            <a:r>
              <a:rPr lang="en-US" altLang="en-US" sz="2400" b="1">
                <a:latin typeface="Comic Sans MS" pitchFamily="66" charset="0"/>
              </a:rPr>
              <a:t>8 meters/second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1" grpId="0" animBg="1"/>
      <p:bldP spid="21512" grpId="0" animBg="1"/>
      <p:bldP spid="215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Wave speed is affected by several factors</a:t>
            </a:r>
          </a:p>
          <a:p>
            <a:pPr lvl="1"/>
            <a:r>
              <a:rPr lang="en-US" altLang="en-US">
                <a:latin typeface="Comic Sans MS" pitchFamily="66" charset="0"/>
              </a:rPr>
              <a:t>The type of wave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Example: electromagnetic waves always travel at the same speed in a vacuum (300,000 km/s – the speed of light)</a:t>
            </a:r>
          </a:p>
          <a:p>
            <a:pPr lvl="1"/>
            <a:r>
              <a:rPr lang="en-US" altLang="en-US">
                <a:latin typeface="Comic Sans MS" pitchFamily="66" charset="0"/>
              </a:rPr>
              <a:t>The medium the wave is moving through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If you start two waves in a pan, one with water and one with corn syrup, which will reach the other side of the pan first?</a:t>
            </a:r>
          </a:p>
          <a:p>
            <a:pPr lvl="2"/>
            <a:r>
              <a:rPr lang="en-US" altLang="en-US">
                <a:latin typeface="Comic Sans MS" pitchFamily="66" charset="0"/>
              </a:rPr>
              <a:t>Another example is popping your knuckles underwater as opposed to above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>
                <a:latin typeface="Comic Sans MS" pitchFamily="66" charset="0"/>
              </a:rPr>
              <a:t>First thing’s first…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Which of these show ONE full wave?</a:t>
            </a:r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3276600" y="4343400"/>
            <a:ext cx="2590800" cy="2349500"/>
          </a:xfrm>
          <a:custGeom>
            <a:avLst/>
            <a:gdLst>
              <a:gd name="T0" fmla="*/ 0 w 1968"/>
              <a:gd name="T1" fmla="*/ 1056 h 2056"/>
              <a:gd name="T2" fmla="*/ 576 w 1968"/>
              <a:gd name="T3" fmla="*/ 144 h 2056"/>
              <a:gd name="T4" fmla="*/ 1344 w 1968"/>
              <a:gd name="T5" fmla="*/ 1920 h 2056"/>
              <a:gd name="T6" fmla="*/ 1968 w 1968"/>
              <a:gd name="T7" fmla="*/ 960 h 2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8" h="2056">
                <a:moveTo>
                  <a:pt x="0" y="1056"/>
                </a:moveTo>
                <a:cubicBezTo>
                  <a:pt x="176" y="528"/>
                  <a:pt x="352" y="0"/>
                  <a:pt x="576" y="144"/>
                </a:cubicBezTo>
                <a:cubicBezTo>
                  <a:pt x="800" y="288"/>
                  <a:pt x="1112" y="1784"/>
                  <a:pt x="1344" y="1920"/>
                </a:cubicBezTo>
                <a:cubicBezTo>
                  <a:pt x="1576" y="2056"/>
                  <a:pt x="1864" y="1128"/>
                  <a:pt x="1968" y="960"/>
                </a:cubicBezTo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457200" y="2286000"/>
            <a:ext cx="4343400" cy="19050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6248400" y="2819400"/>
            <a:ext cx="1447800" cy="1371600"/>
          </a:xfrm>
          <a:custGeom>
            <a:avLst/>
            <a:gdLst>
              <a:gd name="T0" fmla="*/ 0 w 912"/>
              <a:gd name="T1" fmla="*/ 864 h 864"/>
              <a:gd name="T2" fmla="*/ 480 w 912"/>
              <a:gd name="T3" fmla="*/ 0 h 864"/>
              <a:gd name="T4" fmla="*/ 912 w 912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864">
                <a:moveTo>
                  <a:pt x="0" y="864"/>
                </a:moveTo>
                <a:cubicBezTo>
                  <a:pt x="164" y="432"/>
                  <a:pt x="328" y="0"/>
                  <a:pt x="480" y="0"/>
                </a:cubicBezTo>
                <a:cubicBezTo>
                  <a:pt x="632" y="0"/>
                  <a:pt x="848" y="736"/>
                  <a:pt x="912" y="864"/>
                </a:cubicBezTo>
              </a:path>
            </a:pathLst>
          </a:cu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81000" y="4419600"/>
            <a:ext cx="2743200" cy="2057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latin typeface="Comic Sans MS" pitchFamily="66" charset="0"/>
              </a:rPr>
              <a:t>One</a:t>
            </a:r>
            <a:r>
              <a:rPr lang="en-US" altLang="en-US" sz="2000">
                <a:latin typeface="Comic Sans MS" pitchFamily="66" charset="0"/>
              </a:rPr>
              <a:t> wave has </a:t>
            </a:r>
            <a:r>
              <a:rPr lang="en-US" altLang="en-US" sz="2000" b="1">
                <a:latin typeface="Comic Sans MS" pitchFamily="66" charset="0"/>
              </a:rPr>
              <a:t>one</a:t>
            </a:r>
            <a:r>
              <a:rPr lang="en-US" altLang="en-US" sz="2000">
                <a:latin typeface="Comic Sans MS" pitchFamily="66" charset="0"/>
              </a:rPr>
              <a:t> crest and </a:t>
            </a:r>
            <a:r>
              <a:rPr lang="en-US" altLang="en-US" sz="2000" b="1">
                <a:latin typeface="Comic Sans MS" pitchFamily="66" charset="0"/>
              </a:rPr>
              <a:t>one</a:t>
            </a:r>
            <a:r>
              <a:rPr lang="en-US" altLang="en-US" sz="2000">
                <a:latin typeface="Comic Sans MS" pitchFamily="66" charset="0"/>
              </a:rPr>
              <a:t> trough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Student #’s 1 and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Stretch the slinky out across the table.</a:t>
            </a:r>
          </a:p>
          <a:p>
            <a:r>
              <a:rPr lang="en-US" altLang="en-US">
                <a:latin typeface="Comic Sans MS" pitchFamily="66" charset="0"/>
              </a:rPr>
              <a:t>Student 1: Flick one end left and right once per second.</a:t>
            </a:r>
          </a:p>
          <a:p>
            <a:r>
              <a:rPr lang="en-US" altLang="en-US">
                <a:latin typeface="Comic Sans MS" pitchFamily="66" charset="0"/>
              </a:rPr>
              <a:t>Everyone observe.</a:t>
            </a:r>
          </a:p>
          <a:p>
            <a:r>
              <a:rPr lang="en-US" altLang="en-US">
                <a:latin typeface="Comic Sans MS" pitchFamily="66" charset="0"/>
              </a:rPr>
              <a:t>Student 2: Flick the slinky twice per second.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838200" y="4572000"/>
            <a:ext cx="7620000" cy="1905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800">
                <a:latin typeface="Comic Sans MS" pitchFamily="66" charset="0"/>
              </a:rPr>
              <a:t>What happened to the waves when you flicked the rope more often?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>
                <a:latin typeface="Comic Sans MS" pitchFamily="66" charset="0"/>
              </a:rPr>
              <a:t>Wavelength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What is length a measure of?</a:t>
            </a:r>
          </a:p>
          <a:p>
            <a:r>
              <a:rPr lang="en-US" altLang="en-US">
                <a:latin typeface="Comic Sans MS" pitchFamily="66" charset="0"/>
              </a:rPr>
              <a:t>So what do you think a </a:t>
            </a:r>
            <a:r>
              <a:rPr lang="en-US" altLang="en-US">
                <a:solidFill>
                  <a:srgbClr val="0099FF"/>
                </a:solidFill>
                <a:latin typeface="Comic Sans MS" pitchFamily="66" charset="0"/>
              </a:rPr>
              <a:t>wave</a:t>
            </a:r>
            <a:r>
              <a:rPr lang="en-US" altLang="en-US">
                <a:latin typeface="Comic Sans MS" pitchFamily="66" charset="0"/>
              </a:rPr>
              <a:t> length is?</a:t>
            </a:r>
          </a:p>
          <a:p>
            <a:pPr lvl="1"/>
            <a:r>
              <a:rPr lang="en-US" altLang="en-US">
                <a:latin typeface="Comic Sans MS" pitchFamily="66" charset="0"/>
              </a:rPr>
              <a:t>The </a:t>
            </a:r>
            <a:r>
              <a:rPr lang="en-US" altLang="en-US">
                <a:solidFill>
                  <a:srgbClr val="FF9900"/>
                </a:solidFill>
                <a:latin typeface="Comic Sans MS" pitchFamily="66" charset="0"/>
              </a:rPr>
              <a:t>distance</a:t>
            </a:r>
            <a:r>
              <a:rPr lang="en-US" altLang="en-US">
                <a:latin typeface="Comic Sans MS" pitchFamily="66" charset="0"/>
              </a:rPr>
              <a:t> between two </a:t>
            </a:r>
            <a:r>
              <a:rPr lang="en-US" altLang="en-US">
                <a:solidFill>
                  <a:srgbClr val="0099FF"/>
                </a:solidFill>
                <a:latin typeface="Comic Sans MS" pitchFamily="66" charset="0"/>
              </a:rPr>
              <a:t>waves</a:t>
            </a:r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1524000" y="33528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295400" y="49530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6629400" y="1447800"/>
            <a:ext cx="1857375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Distance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514600" y="3124200"/>
            <a:ext cx="2895600" cy="762000"/>
          </a:xfrm>
          <a:prstGeom prst="leftRightArrow">
            <a:avLst>
              <a:gd name="adj1" fmla="val 50000"/>
              <a:gd name="adj2" fmla="val 76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mic Sans MS" pitchFamily="66" charset="0"/>
              </a:rPr>
              <a:t>WAVELENGTH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4038600" y="5943600"/>
            <a:ext cx="2895600" cy="762000"/>
          </a:xfrm>
          <a:prstGeom prst="leftRightArrow">
            <a:avLst>
              <a:gd name="adj1" fmla="val 50000"/>
              <a:gd name="adj2" fmla="val 76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mic Sans MS" pitchFamily="66" charset="0"/>
              </a:rPr>
              <a:t>WAVELENGTH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Comic Sans MS" pitchFamily="66" charset="0"/>
              </a:rPr>
              <a:t>Which has a shorter wavelength?</a:t>
            </a:r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1447800" y="11430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1447800" y="1905000"/>
            <a:ext cx="2971800" cy="16002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143000" y="27432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-2457025">
            <a:off x="533400" y="3200400"/>
            <a:ext cx="2209800" cy="1524000"/>
          </a:xfrm>
          <a:prstGeom prst="rightArrow">
            <a:avLst>
              <a:gd name="adj1" fmla="val 50000"/>
              <a:gd name="adj2" fmla="val 36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4343400" y="1981200"/>
            <a:ext cx="2971800" cy="16002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b="1">
                <a:latin typeface="Comic Sans MS" pitchFamily="66" charset="0"/>
              </a:rPr>
              <a:t>Measuring Wavelength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0763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Does </a:t>
            </a:r>
            <a:r>
              <a:rPr lang="en-US" altLang="en-US">
                <a:solidFill>
                  <a:srgbClr val="FF3300"/>
                </a:solidFill>
                <a:latin typeface="Comic Sans MS" pitchFamily="66" charset="0"/>
              </a:rPr>
              <a:t>this</a:t>
            </a:r>
            <a:r>
              <a:rPr lang="en-US" altLang="en-US">
                <a:latin typeface="Comic Sans MS" pitchFamily="66" charset="0"/>
              </a:rPr>
              <a:t> tell us the distance between the two waves?</a:t>
            </a:r>
          </a:p>
          <a:p>
            <a:r>
              <a:rPr lang="en-US" altLang="en-US">
                <a:latin typeface="Comic Sans MS" pitchFamily="66" charset="0"/>
              </a:rPr>
              <a:t>Why not?</a:t>
            </a:r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1371600" y="25908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667000" y="3048000"/>
            <a:ext cx="838200" cy="1981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676400" y="3429000"/>
            <a:ext cx="4495800" cy="1295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962400" y="5562600"/>
            <a:ext cx="2743200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286000" y="2819400"/>
            <a:ext cx="2895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447800" y="4191000"/>
            <a:ext cx="3124200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1524000" y="4419600"/>
            <a:ext cx="6019800" cy="2286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Comic Sans MS" pitchFamily="66" charset="0"/>
              </a:rPr>
              <a:t>You have to measure the distance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between two comparable points!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(crest to crest, trough to trough,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7" dur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5" grpId="1" animBg="1"/>
      <p:bldP spid="10246" grpId="0" animBg="1"/>
      <p:bldP spid="10246" grpId="1" animBg="1"/>
      <p:bldP spid="10247" grpId="0" animBg="1"/>
      <p:bldP spid="10248" grpId="0" animBg="1"/>
      <p:bldP spid="10249" grpId="0" animBg="1"/>
      <p:bldP spid="102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Student #’s 3 and 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Stretch the slinky out across the table.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3: You will be creating two waves: one with a large wavelength and one with a smaller one. Do not tell your group members which will be first and second.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Everyone observe.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Group members guess which wave had the larger wavelength.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Student 4: Repeat and allow group members to guess which wave had the larger wavelength.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838200" y="4724400"/>
            <a:ext cx="7620000" cy="1905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800">
                <a:latin typeface="Comic Sans MS" pitchFamily="66" charset="0"/>
              </a:rPr>
              <a:t>Which wave did you have to put more effort into creating?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524000" y="685800"/>
            <a:ext cx="6858000" cy="4038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latin typeface="Comic Sans MS" pitchFamily="66" charset="0"/>
              </a:rPr>
              <a:t>Waves with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_________________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wavelength have </a:t>
            </a:r>
          </a:p>
          <a:p>
            <a:pPr algn="ctr"/>
            <a:r>
              <a:rPr lang="en-US" altLang="en-US" sz="2400">
                <a:latin typeface="Comic Sans MS" pitchFamily="66" charset="0"/>
              </a:rPr>
              <a:t>more energy.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3886200" y="2438400"/>
            <a:ext cx="1752600" cy="381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 shorter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6000" b="1">
                <a:solidFill>
                  <a:schemeClr val="tx1"/>
                </a:solidFill>
                <a:latin typeface="Comic Sans MS" pitchFamily="66" charset="0"/>
              </a:rPr>
              <a:t>Amplitude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The distance between the crest or trough and the wave’s resting position.</a:t>
            </a:r>
          </a:p>
          <a:p>
            <a:r>
              <a:rPr lang="en-US" altLang="en-US">
                <a:latin typeface="Comic Sans MS" pitchFamily="66" charset="0"/>
              </a:rPr>
              <a:t>Where’s the crest? Trough?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62000" y="4724400"/>
            <a:ext cx="678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914400" y="3124200"/>
            <a:ext cx="6248400" cy="3225800"/>
          </a:xfrm>
          <a:custGeom>
            <a:avLst/>
            <a:gdLst>
              <a:gd name="T0" fmla="*/ 0 w 3936"/>
              <a:gd name="T1" fmla="*/ 1008 h 2032"/>
              <a:gd name="T2" fmla="*/ 672 w 3936"/>
              <a:gd name="T3" fmla="*/ 144 h 2032"/>
              <a:gd name="T4" fmla="*/ 1632 w 3936"/>
              <a:gd name="T5" fmla="*/ 1872 h 2032"/>
              <a:gd name="T6" fmla="*/ 2448 w 3936"/>
              <a:gd name="T7" fmla="*/ 144 h 2032"/>
              <a:gd name="T8" fmla="*/ 3312 w 3936"/>
              <a:gd name="T9" fmla="*/ 1920 h 2032"/>
              <a:gd name="T10" fmla="*/ 3936 w 3936"/>
              <a:gd name="T11" fmla="*/ 816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36" h="2032">
                <a:moveTo>
                  <a:pt x="0" y="1008"/>
                </a:moveTo>
                <a:cubicBezTo>
                  <a:pt x="200" y="504"/>
                  <a:pt x="400" y="0"/>
                  <a:pt x="672" y="144"/>
                </a:cubicBezTo>
                <a:cubicBezTo>
                  <a:pt x="944" y="288"/>
                  <a:pt x="1336" y="1872"/>
                  <a:pt x="1632" y="1872"/>
                </a:cubicBezTo>
                <a:cubicBezTo>
                  <a:pt x="1928" y="1872"/>
                  <a:pt x="2168" y="136"/>
                  <a:pt x="2448" y="144"/>
                </a:cubicBezTo>
                <a:cubicBezTo>
                  <a:pt x="2728" y="152"/>
                  <a:pt x="3064" y="1808"/>
                  <a:pt x="3312" y="1920"/>
                </a:cubicBezTo>
                <a:cubicBezTo>
                  <a:pt x="3560" y="2032"/>
                  <a:pt x="3748" y="1424"/>
                  <a:pt x="3936" y="8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543800" y="44196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mic Sans MS" pitchFamily="66" charset="0"/>
              </a:rPr>
              <a:t>Resting </a:t>
            </a:r>
          </a:p>
          <a:p>
            <a:pPr algn="ctr"/>
            <a:r>
              <a:rPr lang="en-US" altLang="en-US">
                <a:latin typeface="Comic Sans MS" pitchFamily="66" charset="0"/>
              </a:rPr>
              <a:t>Position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1676400" y="5715000"/>
            <a:ext cx="1676400" cy="685800"/>
          </a:xfrm>
          <a:prstGeom prst="rightArrow">
            <a:avLst>
              <a:gd name="adj1" fmla="val 50000"/>
              <a:gd name="adj2" fmla="val 6111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mic Sans MS" pitchFamily="66" charset="0"/>
              </a:rPr>
              <a:t>Trough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1981200" y="2971800"/>
            <a:ext cx="1524000" cy="685800"/>
          </a:xfrm>
          <a:prstGeom prst="leftArrow">
            <a:avLst>
              <a:gd name="adj1" fmla="val 50000"/>
              <a:gd name="adj2" fmla="val 5555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Comic Sans MS" pitchFamily="66" charset="0"/>
              </a:rPr>
              <a:t>Crest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1524000" y="3352800"/>
            <a:ext cx="609600" cy="1371600"/>
          </a:xfrm>
          <a:prstGeom prst="upDownArrow">
            <a:avLst>
              <a:gd name="adj1" fmla="val 50000"/>
              <a:gd name="adj2" fmla="val 4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altLang="en-US" b="1">
                <a:latin typeface="Comic Sans MS" pitchFamily="66" charset="0"/>
              </a:rPr>
              <a:t>Amplitude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3200400" y="4724400"/>
            <a:ext cx="609600" cy="1371600"/>
          </a:xfrm>
          <a:prstGeom prst="upDownArrow">
            <a:avLst>
              <a:gd name="adj1" fmla="val 50000"/>
              <a:gd name="adj2" fmla="val 4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altLang="en-US" b="1">
                <a:latin typeface="Comic Sans MS" pitchFamily="66" charset="0"/>
              </a:rPr>
              <a:t>Amplitude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 animBg="1"/>
      <p:bldP spid="3083" grpId="0" animBg="1"/>
      <p:bldP spid="308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1325</Words>
  <Application>Microsoft Office PowerPoint</Application>
  <PresentationFormat>On-screen Show (4:3)</PresentationFormat>
  <Paragraphs>174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Comic Sans MS</vt:lpstr>
      <vt:lpstr>Default Design</vt:lpstr>
      <vt:lpstr>PowerPoint Presentation</vt:lpstr>
      <vt:lpstr>Review:</vt:lpstr>
      <vt:lpstr>First thing’s first…</vt:lpstr>
      <vt:lpstr>Student #’s 1 and 2</vt:lpstr>
      <vt:lpstr>Wavelength</vt:lpstr>
      <vt:lpstr>Which has a shorter wavelength?</vt:lpstr>
      <vt:lpstr>Measuring Wavelength</vt:lpstr>
      <vt:lpstr>Student #’s 3 and 4</vt:lpstr>
      <vt:lpstr>Amplitude</vt:lpstr>
      <vt:lpstr>Which has a larger amplitude?</vt:lpstr>
      <vt:lpstr>What does amplitude tell us about a wave?</vt:lpstr>
      <vt:lpstr>Student #’s 5 and 6</vt:lpstr>
      <vt:lpstr>We’ve been looking at transverse waves…What about longitudinal?</vt:lpstr>
      <vt:lpstr>We’ll start with wavelength…</vt:lpstr>
      <vt:lpstr>So we look at the compressions and rarefactions!</vt:lpstr>
      <vt:lpstr>Student #’s 7 and 8</vt:lpstr>
      <vt:lpstr>On to amplitude…</vt:lpstr>
      <vt:lpstr>Amplitude</vt:lpstr>
      <vt:lpstr>Student #’s 9 and 10 (or start back at 1)</vt:lpstr>
      <vt:lpstr>Frequency</vt:lpstr>
      <vt:lpstr>We need to know how many waves are being produced in 10 seconds.</vt:lpstr>
      <vt:lpstr>Which has a higher frequency?</vt:lpstr>
      <vt:lpstr>Student #’s 1 or 3 and 2 or 4</vt:lpstr>
      <vt:lpstr>What is the unit for frequency?</vt:lpstr>
      <vt:lpstr>Wave Speed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</dc:title>
  <dc:creator>Stephanie Carles</dc:creator>
  <cp:lastModifiedBy>David Edinger</cp:lastModifiedBy>
  <cp:revision>8</cp:revision>
  <dcterms:created xsi:type="dcterms:W3CDTF">2008-12-10T23:31:10Z</dcterms:created>
  <dcterms:modified xsi:type="dcterms:W3CDTF">2014-03-13T21:28:42Z</dcterms:modified>
</cp:coreProperties>
</file>