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6" r:id="rId11"/>
    <p:sldId id="265" r:id="rId12"/>
    <p:sldId id="278" r:id="rId13"/>
    <p:sldId id="267" r:id="rId14"/>
    <p:sldId id="268" r:id="rId15"/>
    <p:sldId id="269" r:id="rId16"/>
    <p:sldId id="270" r:id="rId17"/>
    <p:sldId id="271" r:id="rId18"/>
    <p:sldId id="273" r:id="rId19"/>
    <p:sldId id="272" r:id="rId20"/>
    <p:sldId id="274" r:id="rId21"/>
    <p:sldId id="275" r:id="rId22"/>
    <p:sldId id="276"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7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093C75B-E8E2-44B6-80E1-A57DA29DDC4E}" type="datetimeFigureOut">
              <a:rPr lang="en-US"/>
              <a:pPr>
                <a:defRPr/>
              </a:pPr>
              <a:t>3/19/2015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0951178-323F-4665-B535-940C9AABC341}" type="slidenum">
              <a:rPr lang="en-US"/>
              <a:pPr>
                <a:defRPr/>
              </a:pPr>
              <a:t>‹#›</a:t>
            </a:fld>
            <a:endParaRPr lang="en-US"/>
          </a:p>
        </p:txBody>
      </p:sp>
    </p:spTree>
    <p:extLst>
      <p:ext uri="{BB962C8B-B14F-4D97-AF65-F5344CB8AC3E}">
        <p14:creationId xmlns:p14="http://schemas.microsoft.com/office/powerpoint/2010/main" val="32926920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15AC848-D778-406F-BF08-169A29EC946C}" type="datetimeFigureOut">
              <a:rPr lang="en-US"/>
              <a:pPr>
                <a:defRPr/>
              </a:pPr>
              <a:t>3/19/2015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5F03BEA-B940-435C-A03E-99385B481AF2}" type="slidenum">
              <a:rPr lang="en-US"/>
              <a:pPr>
                <a:defRPr/>
              </a:pPr>
              <a:t>‹#›</a:t>
            </a:fld>
            <a:endParaRPr lang="en-US" dirty="0"/>
          </a:p>
        </p:txBody>
      </p:sp>
    </p:spTree>
    <p:extLst>
      <p:ext uri="{BB962C8B-B14F-4D97-AF65-F5344CB8AC3E}">
        <p14:creationId xmlns:p14="http://schemas.microsoft.com/office/powerpoint/2010/main" val="19834754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9621153-AB94-4516-8BB1-1CD5CB87546B}" type="datetimeFigureOut">
              <a:rPr lang="en-US"/>
              <a:pPr>
                <a:defRPr/>
              </a:pPr>
              <a:t>3/19/2015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9B7F2C-3AA9-4970-A136-06A5D3881AA8}" type="slidenum">
              <a:rPr lang="en-US"/>
              <a:pPr>
                <a:defRPr/>
              </a:pPr>
              <a:t>‹#›</a:t>
            </a:fld>
            <a:endParaRPr lang="en-US" dirty="0"/>
          </a:p>
        </p:txBody>
      </p:sp>
    </p:spTree>
    <p:extLst>
      <p:ext uri="{BB962C8B-B14F-4D97-AF65-F5344CB8AC3E}">
        <p14:creationId xmlns:p14="http://schemas.microsoft.com/office/powerpoint/2010/main" val="227278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681790AD-1D11-4754-9333-61EE1207C83B}" type="datetimeFigureOut">
              <a:rPr lang="en-US"/>
              <a:pPr>
                <a:defRPr/>
              </a:pPr>
              <a:t>3/19/2015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5C9650C-54B8-4B66-901D-708EABB6B3D9}" type="slidenum">
              <a:rPr lang="en-US"/>
              <a:pPr>
                <a:defRPr/>
              </a:pPr>
              <a:t>‹#›</a:t>
            </a:fld>
            <a:endParaRPr lang="en-US" dirty="0"/>
          </a:p>
        </p:txBody>
      </p:sp>
    </p:spTree>
    <p:extLst>
      <p:ext uri="{BB962C8B-B14F-4D97-AF65-F5344CB8AC3E}">
        <p14:creationId xmlns:p14="http://schemas.microsoft.com/office/powerpoint/2010/main" val="3127633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93FA36-B8D4-4F12-8860-8FAE80FA354C}" type="datetimeFigureOut">
              <a:rPr lang="en-US"/>
              <a:pPr>
                <a:defRPr/>
              </a:pPr>
              <a:t>3/19/2015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EFAD91-6F70-42F7-8235-20499043D0D5}" type="slidenum">
              <a:rPr lang="en-US"/>
              <a:pPr>
                <a:defRPr/>
              </a:pPr>
              <a:t>‹#›</a:t>
            </a:fld>
            <a:endParaRPr lang="en-US" dirty="0"/>
          </a:p>
        </p:txBody>
      </p:sp>
    </p:spTree>
    <p:extLst>
      <p:ext uri="{BB962C8B-B14F-4D97-AF65-F5344CB8AC3E}">
        <p14:creationId xmlns:p14="http://schemas.microsoft.com/office/powerpoint/2010/main" val="175613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A048B8D7-0954-433E-81E6-7B9315156DCC}" type="datetimeFigureOut">
              <a:rPr lang="en-US"/>
              <a:pPr>
                <a:defRPr/>
              </a:pPr>
              <a:t>3/19/2015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BA6C86B-3FE8-4696-90F8-4508C0C9D30A}"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470955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65873D86-7624-4445-A6FE-8988CC689F5F}" type="datetimeFigureOut">
              <a:rPr lang="en-US"/>
              <a:pPr>
                <a:defRPr/>
              </a:pPr>
              <a:t>3/19/2015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8CC7033A-CDCC-41A8-ACE5-41235CF1BAF8}"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81244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4F15A4E-6204-42C4-A60D-DD72AEF0A45C}" type="datetimeFigureOut">
              <a:rPr lang="en-US"/>
              <a:pPr>
                <a:defRPr/>
              </a:pPr>
              <a:t>3/19/2015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C9C19972-C6EA-47DB-B588-1721C61227A5}"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967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5FBA944-EC75-407E-9694-B980748BA7AB}" type="datetimeFigureOut">
              <a:rPr lang="en-US"/>
              <a:pPr>
                <a:defRPr/>
              </a:pPr>
              <a:t>3/19/2015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141BDE7-47E5-494E-98CD-BA7D8146A037}" type="slidenum">
              <a:rPr lang="en-US"/>
              <a:pPr>
                <a:defRPr/>
              </a:pPr>
              <a:t>‹#›</a:t>
            </a:fld>
            <a:endParaRPr lang="en-US" dirty="0"/>
          </a:p>
        </p:txBody>
      </p:sp>
    </p:spTree>
    <p:extLst>
      <p:ext uri="{BB962C8B-B14F-4D97-AF65-F5344CB8AC3E}">
        <p14:creationId xmlns:p14="http://schemas.microsoft.com/office/powerpoint/2010/main" val="419301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181FC02-B598-4B5C-9154-FDE5C68378F1}" type="datetimeFigureOut">
              <a:rPr lang="en-US"/>
              <a:pPr>
                <a:defRPr/>
              </a:pPr>
              <a:t>3/19/2015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55A1FE2-1ECE-4ED1-AF0F-CBF582D1A499}" type="slidenum">
              <a:rPr lang="en-US"/>
              <a:pPr>
                <a:defRPr/>
              </a:pPr>
              <a:t>‹#›</a:t>
            </a:fld>
            <a:endParaRPr lang="en-US" dirty="0"/>
          </a:p>
        </p:txBody>
      </p:sp>
    </p:spTree>
    <p:extLst>
      <p:ext uri="{BB962C8B-B14F-4D97-AF65-F5344CB8AC3E}">
        <p14:creationId xmlns:p14="http://schemas.microsoft.com/office/powerpoint/2010/main" val="1195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A5D5BFA-650D-47EB-813E-098B431C0D54}" type="datetimeFigureOut">
              <a:rPr lang="en-US"/>
              <a:pPr>
                <a:defRPr/>
              </a:pPr>
              <a:t>3/19/2015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988821-DA48-4D8E-9DAC-BC07E1079963}" type="slidenum">
              <a:rPr lang="en-US"/>
              <a:pPr>
                <a:defRPr/>
              </a:pPr>
              <a:t>‹#›</a:t>
            </a:fld>
            <a:endParaRPr lang="en-US" dirty="0"/>
          </a:p>
        </p:txBody>
      </p:sp>
    </p:spTree>
    <p:extLst>
      <p:ext uri="{BB962C8B-B14F-4D97-AF65-F5344CB8AC3E}">
        <p14:creationId xmlns:p14="http://schemas.microsoft.com/office/powerpoint/2010/main" val="415250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16156E9-5C27-49B4-8CF5-6AF794CFB13C}" type="datetimeFigureOut">
              <a:rPr lang="en-US"/>
              <a:pPr>
                <a:defRPr/>
              </a:pPr>
              <a:t>3/19/2015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BC4B87AA-3895-4849-A410-8D8131F891E5}"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9178787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9F9B993F-97C9-46A5-B2DC-751148E61E8B}" type="datetimeFigureOut">
              <a:rPr lang="en-US"/>
              <a:pPr>
                <a:defRPr/>
              </a:pPr>
              <a:t>3/19/2015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2ADD237A-6422-4CB4-BFD0-7DAB37D4AD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698" r:id="rId6"/>
    <p:sldLayoutId id="2147483705" r:id="rId7"/>
    <p:sldLayoutId id="2147483699" r:id="rId8"/>
    <p:sldLayoutId id="2147483706" r:id="rId9"/>
    <p:sldLayoutId id="2147483700" r:id="rId10"/>
    <p:sldLayoutId id="214748370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FEB80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00ADD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5.wmf"/><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Simple Machines Notes, Part 2</a:t>
            </a:r>
            <a:endParaRPr lang="en-US" dirty="0"/>
          </a:p>
        </p:txBody>
      </p:sp>
      <p:sp>
        <p:nvSpPr>
          <p:cNvPr id="3" name="Subtitle 2"/>
          <p:cNvSpPr>
            <a:spLocks noGrp="1"/>
          </p:cNvSpPr>
          <p:nvPr>
            <p:ph type="subTitle" idx="1"/>
          </p:nvPr>
        </p:nvSpPr>
        <p:spPr>
          <a:xfrm>
            <a:off x="2362200" y="6049963"/>
            <a:ext cx="6705600" cy="685800"/>
          </a:xfrm>
        </p:spPr>
        <p:txBody>
          <a:bodyPr>
            <a:normAutofit fontScale="77500" lnSpcReduction="20000"/>
          </a:bodyPr>
          <a:lstStyle/>
          <a:p>
            <a:pPr eaLnBrk="1" fontAlgn="auto" hangingPunct="1">
              <a:spcAft>
                <a:spcPts val="0"/>
              </a:spcAft>
              <a:buFont typeface="Wingdings"/>
              <a:buNone/>
              <a:defRPr/>
            </a:pPr>
            <a:r>
              <a:rPr lang="en-US" b="1" dirty="0" smtClean="0">
                <a:solidFill>
                  <a:srgbClr val="002060"/>
                </a:solidFill>
                <a:effectLst>
                  <a:outerShdw blurRad="38100" dist="38100" dir="2700000" algn="tl">
                    <a:srgbClr val="000000">
                      <a:alpha val="43137"/>
                    </a:srgbClr>
                  </a:outerShdw>
                </a:effectLst>
              </a:rPr>
              <a:t>Physical Science (8A)</a:t>
            </a:r>
          </a:p>
          <a:p>
            <a:pPr eaLnBrk="1" fontAlgn="auto" hangingPunct="1">
              <a:spcAft>
                <a:spcPts val="0"/>
              </a:spcAft>
              <a:buFont typeface="Wingdings"/>
              <a:buNone/>
              <a:defRPr/>
            </a:pPr>
            <a:r>
              <a:rPr lang="en-US" b="1" dirty="0" smtClean="0">
                <a:solidFill>
                  <a:srgbClr val="002060"/>
                </a:solidFill>
                <a:effectLst>
                  <a:outerShdw blurRad="38100" dist="38100" dir="2700000" algn="tl">
                    <a:srgbClr val="000000">
                      <a:alpha val="43137"/>
                    </a:srgbClr>
                  </a:outerShdw>
                </a:effectLst>
              </a:rPr>
              <a:t>Coach Dave Edinger</a:t>
            </a:r>
            <a:endParaRPr lang="en-US" b="1" dirty="0">
              <a:solidFill>
                <a:srgbClr val="002060"/>
              </a:solidFill>
              <a:effectLst>
                <a:outerShdw blurRad="38100" dist="38100" dir="2700000" algn="tl">
                  <a:srgbClr val="000000">
                    <a:alpha val="43137"/>
                  </a:srgbClr>
                </a:outerShdw>
              </a:effectLst>
            </a:endParaRPr>
          </a:p>
        </p:txBody>
      </p:sp>
      <p:pic>
        <p:nvPicPr>
          <p:cNvPr id="9220" name="Picture 2" descr="C:\Documents and Settings\Default\Local Settings\Temporary Internet Files\Content.IE5\7ZHWN9OK\MPj0439307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C:\Program Files\Microsoft Office\MEDIA\CAGCAT10\j03028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Documents and Settings\Default\Local Settings\Temporary Internet Files\Content.IE5\IGMP6LYB\MCj044042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038600"/>
            <a:ext cx="18637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C:\Documents and Settings\Default\Local Settings\Temporary Internet Files\Content.IE5\IGMP6LYB\MCj0424252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6475" y="2057400"/>
            <a:ext cx="17875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altLang="en-US" smtClean="0"/>
              <a:t>Levers</a:t>
            </a:r>
          </a:p>
        </p:txBody>
      </p:sp>
      <p:sp>
        <p:nvSpPr>
          <p:cNvPr id="19459" name="Content Placeholder 2"/>
          <p:cNvSpPr>
            <a:spLocks noGrp="1"/>
          </p:cNvSpPr>
          <p:nvPr>
            <p:ph sz="quarter" idx="1"/>
          </p:nvPr>
        </p:nvSpPr>
        <p:spPr>
          <a:xfrm>
            <a:off x="612775" y="1600200"/>
            <a:ext cx="8153400" cy="4495800"/>
          </a:xfrm>
        </p:spPr>
        <p:txBody>
          <a:bodyPr/>
          <a:lstStyle/>
          <a:p>
            <a:pPr eaLnBrk="1" hangingPunct="1"/>
            <a:r>
              <a:rPr lang="en-US" altLang="en-US" smtClean="0"/>
              <a:t>Levers that have the fulcrum on the end and the effort force are applied on the other end to lift a weight in the middle can be found in the following tools:</a:t>
            </a:r>
          </a:p>
          <a:p>
            <a:pPr eaLnBrk="1" hangingPunct="1"/>
            <a:endParaRPr lang="en-US" altLang="en-US" smtClean="0"/>
          </a:p>
          <a:p>
            <a:pPr eaLnBrk="1" hangingPunct="1"/>
            <a:endParaRPr lang="en-US" altLang="en-US" smtClean="0"/>
          </a:p>
          <a:p>
            <a:pPr eaLnBrk="1" hangingPunct="1"/>
            <a:endParaRPr lang="en-US" altLang="en-US" smtClean="0"/>
          </a:p>
          <a:p>
            <a:pPr lvl="1" eaLnBrk="1" hangingPunct="1"/>
            <a:r>
              <a:rPr lang="en-US" altLang="en-US" smtClean="0"/>
              <a:t>Wheelbarrow</a:t>
            </a:r>
          </a:p>
          <a:p>
            <a:pPr lvl="1" eaLnBrk="1" hangingPunct="1"/>
            <a:r>
              <a:rPr lang="en-US" altLang="en-US" smtClean="0"/>
              <a:t>Bottle Opener</a:t>
            </a:r>
          </a:p>
        </p:txBody>
      </p:sp>
      <p:sp>
        <p:nvSpPr>
          <p:cNvPr id="4" name="Isosceles Triangle 3"/>
          <p:cNvSpPr/>
          <p:nvPr/>
        </p:nvSpPr>
        <p:spPr>
          <a:xfrm>
            <a:off x="1795463" y="4025900"/>
            <a:ext cx="609600" cy="533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rot="837141" flipV="1">
            <a:off x="1022350" y="4037013"/>
            <a:ext cx="4425950" cy="166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rot="849903">
            <a:off x="2797175" y="3438525"/>
            <a:ext cx="7620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Bent Arrow 6"/>
          <p:cNvSpPr/>
          <p:nvPr/>
        </p:nvSpPr>
        <p:spPr>
          <a:xfrm rot="5400000" flipV="1">
            <a:off x="4225132" y="3394868"/>
            <a:ext cx="1136650" cy="747713"/>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9464" name="Picture 2" descr="C:\Documents and Settings\Default\Local Settings\Temporary Internet Files\Content.IE5\NUDP87MZ\MCj041265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05200"/>
            <a:ext cx="2057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7" descr="C:\Documents and Settings\Default\Local Settings\Temporary Internet Files\Content.IE5\CLXJXGJ6\MCHH00792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50" y="5384800"/>
            <a:ext cx="25082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8" descr="C:\Documents and Settings\Default\Local Settings\Temporary Internet Files\Content.IE5\PZUK0XBC\MCj034022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23751">
            <a:off x="4343400" y="5638800"/>
            <a:ext cx="1817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altLang="en-US" smtClean="0"/>
              <a:t>Levers</a:t>
            </a:r>
          </a:p>
        </p:txBody>
      </p:sp>
      <p:sp>
        <p:nvSpPr>
          <p:cNvPr id="18435" name="Content Placeholder 2"/>
          <p:cNvSpPr>
            <a:spLocks noGrp="1"/>
          </p:cNvSpPr>
          <p:nvPr>
            <p:ph sz="quarter" idx="1"/>
          </p:nvPr>
        </p:nvSpPr>
        <p:spPr>
          <a:xfrm>
            <a:off x="612775" y="1600200"/>
            <a:ext cx="8153400" cy="4495800"/>
          </a:xfrm>
        </p:spPr>
        <p:txBody>
          <a:bodyPr/>
          <a:lstStyle/>
          <a:p>
            <a:pPr eaLnBrk="1" hangingPunct="1"/>
            <a:r>
              <a:rPr lang="en-US" altLang="en-US" smtClean="0"/>
              <a:t>Levers that have the fulcrum on the end and the effort is applied in the middle to lift a weight on the other end can be found in the following tools: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lvl="1" eaLnBrk="1" hangingPunct="1"/>
            <a:r>
              <a:rPr lang="en-US" altLang="en-US" smtClean="0"/>
              <a:t>Tweezers (2 levers working together)</a:t>
            </a:r>
          </a:p>
          <a:p>
            <a:pPr lvl="1" eaLnBrk="1" hangingPunct="1"/>
            <a:r>
              <a:rPr lang="en-US" altLang="en-US" smtClean="0"/>
              <a:t>Broom</a:t>
            </a:r>
          </a:p>
          <a:p>
            <a:pPr eaLnBrk="1" hangingPunct="1"/>
            <a:endParaRPr lang="en-US" altLang="en-US" smtClean="0"/>
          </a:p>
          <a:p>
            <a:pPr lvl="1" eaLnBrk="1" hangingPunct="1"/>
            <a:endParaRPr lang="en-US" altLang="en-US" smtClean="0"/>
          </a:p>
        </p:txBody>
      </p:sp>
      <p:sp>
        <p:nvSpPr>
          <p:cNvPr id="4" name="Isosceles Triangle 3"/>
          <p:cNvSpPr/>
          <p:nvPr/>
        </p:nvSpPr>
        <p:spPr>
          <a:xfrm>
            <a:off x="1981200" y="4038600"/>
            <a:ext cx="609600" cy="533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rot="837141" flipV="1">
            <a:off x="1208088" y="4049713"/>
            <a:ext cx="4427537" cy="166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rot="849903">
            <a:off x="4629150" y="3825875"/>
            <a:ext cx="7620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Bent Arrow 6"/>
          <p:cNvSpPr/>
          <p:nvPr/>
        </p:nvSpPr>
        <p:spPr>
          <a:xfrm rot="5400000" flipV="1">
            <a:off x="3126582" y="3118643"/>
            <a:ext cx="1136650" cy="747713"/>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8440" name="Picture 2" descr="C:\Documents and Settings\Default\Local Settings\Temporary Internet Files\Content.IE5\7ZHWN9OK\MPj0321097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971800"/>
            <a:ext cx="22098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C:\Documents and Settings\Default\Local Settings\Temporary Internet Files\Content.IE5\XL72UU9D\MPj039606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0"/>
            <a:ext cx="13716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Simple Machines Notes, Part 3</a:t>
            </a:r>
            <a:endParaRPr lang="en-US" dirty="0"/>
          </a:p>
        </p:txBody>
      </p:sp>
      <p:sp>
        <p:nvSpPr>
          <p:cNvPr id="3" name="Subtitle 2"/>
          <p:cNvSpPr>
            <a:spLocks noGrp="1"/>
          </p:cNvSpPr>
          <p:nvPr>
            <p:ph type="subTitle" idx="1"/>
          </p:nvPr>
        </p:nvSpPr>
        <p:spPr>
          <a:xfrm>
            <a:off x="2362200" y="6049963"/>
            <a:ext cx="6705600" cy="685800"/>
          </a:xfrm>
        </p:spPr>
        <p:txBody>
          <a:bodyPr>
            <a:normAutofit fontScale="77500" lnSpcReduction="20000"/>
          </a:bodyPr>
          <a:lstStyle/>
          <a:p>
            <a:pPr eaLnBrk="1" fontAlgn="auto" hangingPunct="1">
              <a:spcAft>
                <a:spcPts val="0"/>
              </a:spcAft>
              <a:buFont typeface="Wingdings"/>
              <a:buNone/>
              <a:defRPr/>
            </a:pPr>
            <a:r>
              <a:rPr lang="en-US" b="1" dirty="0" smtClean="0">
                <a:solidFill>
                  <a:srgbClr val="002060"/>
                </a:solidFill>
                <a:effectLst>
                  <a:outerShdw blurRad="38100" dist="38100" dir="2700000" algn="tl">
                    <a:srgbClr val="000000">
                      <a:alpha val="43137"/>
                    </a:srgbClr>
                  </a:outerShdw>
                </a:effectLst>
              </a:rPr>
              <a:t>Physical Science (8A)</a:t>
            </a:r>
          </a:p>
          <a:p>
            <a:pPr eaLnBrk="1" fontAlgn="auto" hangingPunct="1">
              <a:spcAft>
                <a:spcPts val="0"/>
              </a:spcAft>
              <a:buFont typeface="Wingdings"/>
              <a:buNone/>
              <a:defRPr/>
            </a:pPr>
            <a:r>
              <a:rPr lang="en-US" b="1" dirty="0" smtClean="0">
                <a:solidFill>
                  <a:srgbClr val="002060"/>
                </a:solidFill>
                <a:effectLst>
                  <a:outerShdw blurRad="38100" dist="38100" dir="2700000" algn="tl">
                    <a:srgbClr val="000000">
                      <a:alpha val="43137"/>
                    </a:srgbClr>
                  </a:outerShdw>
                </a:effectLst>
              </a:rPr>
              <a:t>Coach Dave Edinger</a:t>
            </a:r>
            <a:endParaRPr lang="en-US" b="1" dirty="0">
              <a:solidFill>
                <a:srgbClr val="002060"/>
              </a:solidFill>
              <a:effectLst>
                <a:outerShdw blurRad="38100" dist="38100" dir="2700000" algn="tl">
                  <a:srgbClr val="000000">
                    <a:alpha val="43137"/>
                  </a:srgbClr>
                </a:outerShdw>
              </a:effectLst>
            </a:endParaRPr>
          </a:p>
        </p:txBody>
      </p:sp>
      <p:pic>
        <p:nvPicPr>
          <p:cNvPr id="20484" name="Picture 2" descr="C:\Documents and Settings\Default\Local Settings\Temporary Internet Files\Content.IE5\7ZHWN9OK\MPj0439307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C:\Program Files\Microsoft Office\MEDIA\CAGCAT10\j03028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C:\Documents and Settings\Default\Local Settings\Temporary Internet Files\Content.IE5\IGMP6LYB\MCj044042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038600"/>
            <a:ext cx="186372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C:\Documents and Settings\Default\Local Settings\Temporary Internet Files\Content.IE5\IGMP6LYB\MCj0424252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6475" y="2057400"/>
            <a:ext cx="17875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pPr eaLnBrk="1" hangingPunct="1"/>
            <a:r>
              <a:rPr lang="en-US" altLang="en-US" smtClean="0"/>
              <a:t>Pulley</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A pulley has a grooved wheel with a rope running along the groove. </a:t>
            </a:r>
          </a:p>
          <a:p>
            <a:pPr marL="320040" indent="-320040" eaLnBrk="1" fontAlgn="auto" hangingPunct="1">
              <a:spcAft>
                <a:spcPts val="0"/>
              </a:spcAft>
              <a:buFont typeface="Wingdings"/>
              <a:buChar char=""/>
              <a:defRPr/>
            </a:pPr>
            <a:endParaRPr lang="en-US" dirty="0" smtClean="0"/>
          </a:p>
          <a:p>
            <a:pPr marL="640080" lvl="1" indent="-274320" eaLnBrk="1" fontAlgn="auto" hangingPunct="1">
              <a:spcAft>
                <a:spcPts val="0"/>
              </a:spcAft>
              <a:buFont typeface="Wingdings 2"/>
              <a:buChar char=""/>
              <a:defRPr/>
            </a:pPr>
            <a:r>
              <a:rPr lang="en-US" dirty="0" smtClean="0"/>
              <a:t>Pulley’s can change the amount and/or the direction of the force applied (effort force). </a:t>
            </a:r>
          </a:p>
          <a:p>
            <a:pPr marL="640080" lvl="1" indent="-274320" eaLnBrk="1" fontAlgn="auto" hangingPunct="1">
              <a:spcAft>
                <a:spcPts val="0"/>
              </a:spcAft>
              <a:buFont typeface="Wingdings 2"/>
              <a:buChar char=""/>
              <a:defRPr/>
            </a:pPr>
            <a:endParaRPr lang="en-US" dirty="0" smtClean="0"/>
          </a:p>
          <a:p>
            <a:pPr marL="640080" lvl="1" indent="-274320" eaLnBrk="1" fontAlgn="auto" hangingPunct="1">
              <a:spcAft>
                <a:spcPts val="0"/>
              </a:spcAft>
              <a:buFont typeface="Wingdings 2"/>
              <a:buChar char=""/>
              <a:defRPr/>
            </a:pPr>
            <a:r>
              <a:rPr lang="en-US" dirty="0" smtClean="0"/>
              <a:t>By arranging the pulleys in such a way as to increase the distance that the effort force moves relative to the distance the weight moves, a pulley can reduce the effort force needed.</a:t>
            </a:r>
            <a:endParaRPr lang="en-US" dirty="0"/>
          </a:p>
        </p:txBody>
      </p:sp>
      <p:sp>
        <p:nvSpPr>
          <p:cNvPr id="4" name="Flowchart: Connector 3"/>
          <p:cNvSpPr/>
          <p:nvPr/>
        </p:nvSpPr>
        <p:spPr>
          <a:xfrm>
            <a:off x="3886200" y="19812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lowchart: Connector 4"/>
          <p:cNvSpPr/>
          <p:nvPr/>
        </p:nvSpPr>
        <p:spPr>
          <a:xfrm>
            <a:off x="4114800" y="22098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a:endCxn id="4" idx="2"/>
          </p:cNvCxnSpPr>
          <p:nvPr/>
        </p:nvCxnSpPr>
        <p:spPr>
          <a:xfrm rot="5400000" flipH="1" flipV="1">
            <a:off x="3657600" y="24384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5400000" flipH="1" flipV="1">
            <a:off x="4191000" y="2438400"/>
            <a:ext cx="457200" cy="0"/>
          </a:xfrm>
          <a:prstGeom prst="line">
            <a:avLst/>
          </a:prstGeom>
        </p:spPr>
        <p:style>
          <a:lnRef idx="1">
            <a:schemeClr val="dk1"/>
          </a:lnRef>
          <a:fillRef idx="0">
            <a:schemeClr val="dk1"/>
          </a:fillRef>
          <a:effectRef idx="0">
            <a:schemeClr val="dk1"/>
          </a:effectRef>
          <a:fontRef idx="minor">
            <a:schemeClr val="tx1"/>
          </a:fontRef>
        </p:style>
      </p:cxnSp>
      <p:sp>
        <p:nvSpPr>
          <p:cNvPr id="16" name="Flowchart: Connector 15"/>
          <p:cNvSpPr/>
          <p:nvPr/>
        </p:nvSpPr>
        <p:spPr>
          <a:xfrm>
            <a:off x="6781800" y="33528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lowchart: Connector 16"/>
          <p:cNvSpPr/>
          <p:nvPr/>
        </p:nvSpPr>
        <p:spPr>
          <a:xfrm>
            <a:off x="7010400" y="35814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8" name="Straight Connector 17"/>
          <p:cNvCxnSpPr>
            <a:endCxn id="16" idx="2"/>
          </p:cNvCxnSpPr>
          <p:nvPr/>
        </p:nvCxnSpPr>
        <p:spPr>
          <a:xfrm rot="5400000" flipH="1" flipV="1">
            <a:off x="6553200" y="38100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5400000" flipH="1" flipV="1">
            <a:off x="7086600" y="3810000"/>
            <a:ext cx="457200" cy="0"/>
          </a:xfrm>
          <a:prstGeom prst="line">
            <a:avLst/>
          </a:prstGeom>
        </p:spPr>
        <p:style>
          <a:lnRef idx="1">
            <a:schemeClr val="dk1"/>
          </a:lnRef>
          <a:fillRef idx="0">
            <a:schemeClr val="dk1"/>
          </a:fillRef>
          <a:effectRef idx="0">
            <a:schemeClr val="dk1"/>
          </a:effectRef>
          <a:fontRef idx="minor">
            <a:schemeClr val="tx1"/>
          </a:fontRef>
        </p:style>
      </p:cxnSp>
      <p:sp>
        <p:nvSpPr>
          <p:cNvPr id="20" name="Bent Arrow 19"/>
          <p:cNvSpPr/>
          <p:nvPr/>
        </p:nvSpPr>
        <p:spPr>
          <a:xfrm rot="5400000" flipV="1">
            <a:off x="7170737" y="3543301"/>
            <a:ext cx="779463" cy="430212"/>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Rectangle 20"/>
          <p:cNvSpPr/>
          <p:nvPr/>
        </p:nvSpPr>
        <p:spPr>
          <a:xfrm>
            <a:off x="6629400" y="3962400"/>
            <a:ext cx="3048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Up Arrow 21"/>
          <p:cNvSpPr/>
          <p:nvPr/>
        </p:nvSpPr>
        <p:spPr>
          <a:xfrm>
            <a:off x="6324600" y="3352800"/>
            <a:ext cx="304800" cy="8382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Flowchart: Connector 22"/>
          <p:cNvSpPr/>
          <p:nvPr/>
        </p:nvSpPr>
        <p:spPr>
          <a:xfrm>
            <a:off x="7391400" y="53340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Flowchart: Connector 23"/>
          <p:cNvSpPr/>
          <p:nvPr/>
        </p:nvSpPr>
        <p:spPr>
          <a:xfrm>
            <a:off x="7620000" y="55626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 name="Straight Connector 24"/>
          <p:cNvCxnSpPr>
            <a:endCxn id="23" idx="2"/>
          </p:cNvCxnSpPr>
          <p:nvPr/>
        </p:nvCxnSpPr>
        <p:spPr>
          <a:xfrm rot="5400000" flipH="1" flipV="1">
            <a:off x="7162800" y="57912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rot="5400000" flipH="1" flipV="1">
            <a:off x="7696200" y="5791200"/>
            <a:ext cx="457200" cy="0"/>
          </a:xfrm>
          <a:prstGeom prst="line">
            <a:avLst/>
          </a:prstGeom>
        </p:spPr>
        <p:style>
          <a:lnRef idx="1">
            <a:schemeClr val="dk1"/>
          </a:lnRef>
          <a:fillRef idx="0">
            <a:schemeClr val="dk1"/>
          </a:fillRef>
          <a:effectRef idx="0">
            <a:schemeClr val="dk1"/>
          </a:effectRef>
          <a:fontRef idx="minor">
            <a:schemeClr val="tx1"/>
          </a:fontRef>
        </p:style>
      </p:cxnSp>
      <p:sp>
        <p:nvSpPr>
          <p:cNvPr id="28" name="Flowchart: Connector 27"/>
          <p:cNvSpPr/>
          <p:nvPr/>
        </p:nvSpPr>
        <p:spPr>
          <a:xfrm>
            <a:off x="6324600" y="53340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Flowchart: Connector 28"/>
          <p:cNvSpPr/>
          <p:nvPr/>
        </p:nvSpPr>
        <p:spPr>
          <a:xfrm>
            <a:off x="6553200" y="55626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0" name="Straight Connector 29"/>
          <p:cNvCxnSpPr>
            <a:endCxn id="28" idx="2"/>
          </p:cNvCxnSpPr>
          <p:nvPr/>
        </p:nvCxnSpPr>
        <p:spPr>
          <a:xfrm rot="5400000" flipH="1" flipV="1">
            <a:off x="6096000" y="57912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5400000" flipH="1" flipV="1">
            <a:off x="6629400" y="5791200"/>
            <a:ext cx="457200" cy="0"/>
          </a:xfrm>
          <a:prstGeom prst="line">
            <a:avLst/>
          </a:prstGeom>
        </p:spPr>
        <p:style>
          <a:lnRef idx="1">
            <a:schemeClr val="dk1"/>
          </a:lnRef>
          <a:fillRef idx="0">
            <a:schemeClr val="dk1"/>
          </a:fillRef>
          <a:effectRef idx="0">
            <a:schemeClr val="dk1"/>
          </a:effectRef>
          <a:fontRef idx="minor">
            <a:schemeClr val="tx1"/>
          </a:fontRef>
        </p:style>
      </p:cxnSp>
      <p:sp>
        <p:nvSpPr>
          <p:cNvPr id="32" name="Flowchart: Connector 31"/>
          <p:cNvSpPr/>
          <p:nvPr/>
        </p:nvSpPr>
        <p:spPr>
          <a:xfrm flipV="1">
            <a:off x="6858000" y="58674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Flowchart: Connector 32"/>
          <p:cNvSpPr/>
          <p:nvPr/>
        </p:nvSpPr>
        <p:spPr>
          <a:xfrm flipV="1">
            <a:off x="7086600" y="60960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a:xfrm>
            <a:off x="6019800" y="6019800"/>
            <a:ext cx="609600" cy="381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Bent Arrow 38"/>
          <p:cNvSpPr/>
          <p:nvPr/>
        </p:nvSpPr>
        <p:spPr>
          <a:xfrm rot="5400000" flipV="1">
            <a:off x="7877968" y="5457032"/>
            <a:ext cx="931863" cy="685800"/>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altLang="en-US" smtClean="0"/>
              <a:t>Pulley</a:t>
            </a:r>
          </a:p>
        </p:txBody>
      </p:sp>
      <p:sp>
        <p:nvSpPr>
          <p:cNvPr id="22531" name="Content Placeholder 2"/>
          <p:cNvSpPr>
            <a:spLocks noGrp="1"/>
          </p:cNvSpPr>
          <p:nvPr>
            <p:ph sz="quarter" idx="1"/>
          </p:nvPr>
        </p:nvSpPr>
        <p:spPr>
          <a:xfrm>
            <a:off x="612775" y="1600200"/>
            <a:ext cx="8531225" cy="4495800"/>
          </a:xfrm>
        </p:spPr>
        <p:txBody>
          <a:bodyPr/>
          <a:lstStyle/>
          <a:p>
            <a:pPr eaLnBrk="1" hangingPunct="1"/>
            <a:r>
              <a:rPr lang="en-US" altLang="en-US" smtClean="0"/>
              <a:t>Movable pulleys are used to reduce the effort force.</a:t>
            </a:r>
          </a:p>
          <a:p>
            <a:pPr eaLnBrk="1" hangingPunct="1"/>
            <a:r>
              <a:rPr lang="en-US" altLang="en-US" smtClean="0"/>
              <a:t>Pulleys that are moveable, meaning that they are not attached to a structure can be found on construction cranes and as part of a block and tackle system.  </a:t>
            </a:r>
          </a:p>
        </p:txBody>
      </p:sp>
      <p:pic>
        <p:nvPicPr>
          <p:cNvPr id="22532" name="Picture 2" descr="C:\Documents and Settings\Default\Local Settings\Temporary Internet Files\Content.IE5\XL72UU9D\MCBD05165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733800"/>
            <a:ext cx="2971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C:\Documents and Settings\Default\Local Settings\Temporary Internet Files\Content.IE5\VZ2CJUPL\MCj012346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657600"/>
            <a:ext cx="24844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Connector 6"/>
          <p:cNvSpPr/>
          <p:nvPr/>
        </p:nvSpPr>
        <p:spPr>
          <a:xfrm>
            <a:off x="1600200" y="50292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lowchart: Connector 7"/>
          <p:cNvSpPr/>
          <p:nvPr/>
        </p:nvSpPr>
        <p:spPr>
          <a:xfrm>
            <a:off x="1828800" y="52578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p:cNvCxnSpPr>
            <a:endCxn id="7" idx="2"/>
          </p:cNvCxnSpPr>
          <p:nvPr/>
        </p:nvCxnSpPr>
        <p:spPr>
          <a:xfrm rot="5400000" flipH="1" flipV="1">
            <a:off x="1371600" y="54864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rot="5400000" flipH="1" flipV="1">
            <a:off x="1905000" y="5486400"/>
            <a:ext cx="457200" cy="0"/>
          </a:xfrm>
          <a:prstGeom prst="line">
            <a:avLst/>
          </a:prstGeom>
        </p:spPr>
        <p:style>
          <a:lnRef idx="1">
            <a:schemeClr val="dk1"/>
          </a:lnRef>
          <a:fillRef idx="0">
            <a:schemeClr val="dk1"/>
          </a:fillRef>
          <a:effectRef idx="0">
            <a:schemeClr val="dk1"/>
          </a:effectRef>
          <a:fontRef idx="minor">
            <a:schemeClr val="tx1"/>
          </a:fontRef>
        </p:style>
      </p:cxnSp>
      <p:sp>
        <p:nvSpPr>
          <p:cNvPr id="11" name="Flowchart: Connector 10"/>
          <p:cNvSpPr/>
          <p:nvPr/>
        </p:nvSpPr>
        <p:spPr>
          <a:xfrm>
            <a:off x="533400" y="50292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 y="52578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 name="Straight Connector 12"/>
          <p:cNvCxnSpPr>
            <a:endCxn id="11" idx="2"/>
          </p:cNvCxnSpPr>
          <p:nvPr/>
        </p:nvCxnSpPr>
        <p:spPr>
          <a:xfrm rot="5400000" flipH="1" flipV="1">
            <a:off x="304800" y="54864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5400000" flipH="1" flipV="1">
            <a:off x="838200" y="5486400"/>
            <a:ext cx="457200" cy="0"/>
          </a:xfrm>
          <a:prstGeom prst="line">
            <a:avLst/>
          </a:prstGeom>
        </p:spPr>
        <p:style>
          <a:lnRef idx="1">
            <a:schemeClr val="dk1"/>
          </a:lnRef>
          <a:fillRef idx="0">
            <a:schemeClr val="dk1"/>
          </a:fillRef>
          <a:effectRef idx="0">
            <a:schemeClr val="dk1"/>
          </a:effectRef>
          <a:fontRef idx="minor">
            <a:schemeClr val="tx1"/>
          </a:fontRef>
        </p:style>
      </p:cxnSp>
      <p:sp>
        <p:nvSpPr>
          <p:cNvPr id="15" name="Flowchart: Connector 14"/>
          <p:cNvSpPr/>
          <p:nvPr/>
        </p:nvSpPr>
        <p:spPr>
          <a:xfrm flipV="1">
            <a:off x="1066800" y="55626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lowchart: Connector 15"/>
          <p:cNvSpPr/>
          <p:nvPr/>
        </p:nvSpPr>
        <p:spPr>
          <a:xfrm flipV="1">
            <a:off x="1295400" y="57912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228600" y="5715000"/>
            <a:ext cx="609600" cy="381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Bent Arrow 17"/>
          <p:cNvSpPr/>
          <p:nvPr/>
        </p:nvSpPr>
        <p:spPr>
          <a:xfrm rot="5400000" flipV="1">
            <a:off x="2086768" y="5152232"/>
            <a:ext cx="931863" cy="685800"/>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altLang="en-US" smtClean="0"/>
              <a:t>Pulleys</a:t>
            </a:r>
          </a:p>
        </p:txBody>
      </p:sp>
      <p:sp>
        <p:nvSpPr>
          <p:cNvPr id="23555" name="Content Placeholder 2"/>
          <p:cNvSpPr>
            <a:spLocks noGrp="1"/>
          </p:cNvSpPr>
          <p:nvPr>
            <p:ph sz="quarter" idx="1"/>
          </p:nvPr>
        </p:nvSpPr>
        <p:spPr>
          <a:xfrm>
            <a:off x="612775" y="1600200"/>
            <a:ext cx="8153400" cy="4495800"/>
          </a:xfrm>
        </p:spPr>
        <p:txBody>
          <a:bodyPr/>
          <a:lstStyle/>
          <a:p>
            <a:pPr eaLnBrk="1" hangingPunct="1"/>
            <a:r>
              <a:rPr lang="en-US" altLang="en-US" smtClean="0"/>
              <a:t>A single fixed pulley changes only the direction of the force (you pull down and the weight goes up). </a:t>
            </a:r>
          </a:p>
          <a:p>
            <a:pPr eaLnBrk="1" hangingPunct="1"/>
            <a:r>
              <a:rPr lang="en-US" altLang="en-US" smtClean="0"/>
              <a:t>Pulleys that are fixed , meaning that they are attached to a structure, can be found on the top of a flag pole and on window blinds. </a:t>
            </a:r>
          </a:p>
        </p:txBody>
      </p:sp>
      <p:sp>
        <p:nvSpPr>
          <p:cNvPr id="4" name="Flowchart: Connector 3"/>
          <p:cNvSpPr/>
          <p:nvPr/>
        </p:nvSpPr>
        <p:spPr>
          <a:xfrm>
            <a:off x="1143000" y="5105400"/>
            <a:ext cx="5334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lowchart: Connector 4"/>
          <p:cNvSpPr/>
          <p:nvPr/>
        </p:nvSpPr>
        <p:spPr>
          <a:xfrm>
            <a:off x="1371600" y="5334000"/>
            <a:ext cx="76200" cy="4603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a:endCxn id="4" idx="2"/>
          </p:cNvCxnSpPr>
          <p:nvPr/>
        </p:nvCxnSpPr>
        <p:spPr>
          <a:xfrm rot="5400000" flipH="1" flipV="1">
            <a:off x="914400" y="55626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flipH="1" flipV="1">
            <a:off x="1447800" y="5562600"/>
            <a:ext cx="457200" cy="0"/>
          </a:xfrm>
          <a:prstGeom prst="line">
            <a:avLst/>
          </a:prstGeom>
        </p:spPr>
        <p:style>
          <a:lnRef idx="1">
            <a:schemeClr val="dk1"/>
          </a:lnRef>
          <a:fillRef idx="0">
            <a:schemeClr val="dk1"/>
          </a:fillRef>
          <a:effectRef idx="0">
            <a:schemeClr val="dk1"/>
          </a:effectRef>
          <a:fontRef idx="minor">
            <a:schemeClr val="tx1"/>
          </a:fontRef>
        </p:style>
      </p:cxnSp>
      <p:sp>
        <p:nvSpPr>
          <p:cNvPr id="8" name="Bent Arrow 7"/>
          <p:cNvSpPr/>
          <p:nvPr/>
        </p:nvSpPr>
        <p:spPr>
          <a:xfrm rot="5400000" flipV="1">
            <a:off x="1531937" y="5295901"/>
            <a:ext cx="779463" cy="430212"/>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ectangle 8"/>
          <p:cNvSpPr/>
          <p:nvPr/>
        </p:nvSpPr>
        <p:spPr>
          <a:xfrm>
            <a:off x="990600" y="5715000"/>
            <a:ext cx="304800" cy="228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Up Arrow 9"/>
          <p:cNvSpPr/>
          <p:nvPr/>
        </p:nvSpPr>
        <p:spPr>
          <a:xfrm>
            <a:off x="685800" y="5105400"/>
            <a:ext cx="304800" cy="8382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63" name="Picture 4" descr="C:\Documents and Settings\Default\Local Settings\Temporary Internet Files\Content.IE5\PZUK0XBC\MPj040075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43400"/>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7" descr="C:\Documents and Settings\Default\Local Settings\Temporary Internet Files\Content.IE5\QGPRACM7\MCj032014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579813"/>
            <a:ext cx="25908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altLang="en-US" smtClean="0"/>
              <a:t>Inclined Plane</a:t>
            </a:r>
          </a:p>
        </p:txBody>
      </p:sp>
      <p:sp>
        <p:nvSpPr>
          <p:cNvPr id="24579" name="Content Placeholder 2"/>
          <p:cNvSpPr>
            <a:spLocks noGrp="1"/>
          </p:cNvSpPr>
          <p:nvPr>
            <p:ph sz="quarter" idx="1"/>
          </p:nvPr>
        </p:nvSpPr>
        <p:spPr>
          <a:xfrm>
            <a:off x="612775" y="1600200"/>
            <a:ext cx="8153400" cy="4495800"/>
          </a:xfrm>
        </p:spPr>
        <p:txBody>
          <a:bodyPr/>
          <a:lstStyle/>
          <a:p>
            <a:pPr eaLnBrk="1" hangingPunct="1"/>
            <a:r>
              <a:rPr lang="en-US" altLang="en-US" smtClean="0"/>
              <a:t>An inclined plane is a sloping surface, like a ramp, that reduces the amount of force required to lift an object. </a:t>
            </a:r>
          </a:p>
          <a:p>
            <a:pPr eaLnBrk="1" hangingPunct="1"/>
            <a:endParaRPr lang="en-US" altLang="en-US" smtClean="0"/>
          </a:p>
          <a:p>
            <a:pPr eaLnBrk="1" hangingPunct="1"/>
            <a:r>
              <a:rPr lang="en-US" altLang="en-US" smtClean="0"/>
              <a:t>By increasing the distance the effort moves (length of the ramp) relative to the distance the weight is lifted (height of the ramp), an inclined plane can reduce the effort force needed. </a:t>
            </a:r>
          </a:p>
          <a:p>
            <a:pPr eaLnBrk="1" hangingPunct="1"/>
            <a:endParaRPr lang="en-US" altLang="en-US" smtClean="0"/>
          </a:p>
          <a:p>
            <a:pPr eaLnBrk="1" hangingPunct="1">
              <a:buFont typeface="Wingdings" pitchFamily="2" charset="2"/>
              <a:buNone/>
            </a:pPr>
            <a:endParaRPr lang="en-US" altLang="en-US" smtClean="0"/>
          </a:p>
        </p:txBody>
      </p:sp>
      <p:pic>
        <p:nvPicPr>
          <p:cNvPr id="24580" name="Picture 22" descr="C:\Documents and Settings\Default\Local Settings\Temporary Internet Files\Content.IE5\NUDP87MZ\MCBD07593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989513"/>
            <a:ext cx="32004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Triangle 24"/>
          <p:cNvSpPr/>
          <p:nvPr/>
        </p:nvSpPr>
        <p:spPr>
          <a:xfrm>
            <a:off x="2819400" y="2819400"/>
            <a:ext cx="31242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altLang="en-US" smtClean="0"/>
              <a:t>Inclined Plane</a:t>
            </a:r>
          </a:p>
        </p:txBody>
      </p:sp>
      <p:sp>
        <p:nvSpPr>
          <p:cNvPr id="25603" name="Content Placeholder 2"/>
          <p:cNvSpPr>
            <a:spLocks noGrp="1"/>
          </p:cNvSpPr>
          <p:nvPr>
            <p:ph sz="quarter" idx="1"/>
          </p:nvPr>
        </p:nvSpPr>
        <p:spPr>
          <a:xfrm>
            <a:off x="612775" y="1600200"/>
            <a:ext cx="8153400" cy="4495800"/>
          </a:xfrm>
        </p:spPr>
        <p:txBody>
          <a:bodyPr/>
          <a:lstStyle/>
          <a:p>
            <a:pPr eaLnBrk="1" hangingPunct="1"/>
            <a:r>
              <a:rPr lang="en-US" altLang="en-US" smtClean="0"/>
              <a:t>An inclined plane can be designed to reduce the force needed to lift a weight in 2 ways:</a:t>
            </a:r>
          </a:p>
          <a:p>
            <a:pPr eaLnBrk="1" hangingPunct="1"/>
            <a:endParaRPr lang="en-US" altLang="en-US" smtClean="0"/>
          </a:p>
          <a:p>
            <a:pPr lvl="1" eaLnBrk="1" hangingPunct="1"/>
            <a:r>
              <a:rPr lang="en-US" altLang="en-US" smtClean="0"/>
              <a:t>Increase the length of the ramp.</a:t>
            </a:r>
          </a:p>
          <a:p>
            <a:pPr lvl="1" eaLnBrk="1" hangingPunct="1"/>
            <a:endParaRPr lang="en-US" altLang="en-US" smtClean="0"/>
          </a:p>
          <a:p>
            <a:pPr lvl="1" eaLnBrk="1" hangingPunct="1"/>
            <a:endParaRPr lang="en-US" altLang="en-US" smtClean="0"/>
          </a:p>
          <a:p>
            <a:pPr lvl="1" eaLnBrk="1" hangingPunct="1"/>
            <a:r>
              <a:rPr lang="en-US" altLang="en-US" smtClean="0"/>
              <a:t>Decrease the height of the ramp. </a:t>
            </a:r>
          </a:p>
        </p:txBody>
      </p:sp>
      <p:sp>
        <p:nvSpPr>
          <p:cNvPr id="4" name="Right Triangle 3"/>
          <p:cNvSpPr/>
          <p:nvPr/>
        </p:nvSpPr>
        <p:spPr>
          <a:xfrm>
            <a:off x="1371600" y="3581400"/>
            <a:ext cx="19812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ight Triangle 4"/>
          <p:cNvSpPr/>
          <p:nvPr/>
        </p:nvSpPr>
        <p:spPr>
          <a:xfrm>
            <a:off x="4800600" y="3505200"/>
            <a:ext cx="40386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a:off x="1371600" y="4953000"/>
            <a:ext cx="2057400" cy="1524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Triangle 6"/>
          <p:cNvSpPr/>
          <p:nvPr/>
        </p:nvSpPr>
        <p:spPr>
          <a:xfrm>
            <a:off x="4953000" y="5715000"/>
            <a:ext cx="20574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otched Right Arrow 7"/>
          <p:cNvSpPr/>
          <p:nvPr/>
        </p:nvSpPr>
        <p:spPr>
          <a:xfrm>
            <a:off x="2743200" y="3733800"/>
            <a:ext cx="1676400" cy="304800"/>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Notched Right Arrow 8"/>
          <p:cNvSpPr/>
          <p:nvPr/>
        </p:nvSpPr>
        <p:spPr>
          <a:xfrm>
            <a:off x="2971800" y="5791200"/>
            <a:ext cx="1676400" cy="304800"/>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altLang="en-US" smtClean="0"/>
              <a:t>Inclined Planes</a:t>
            </a:r>
          </a:p>
        </p:txBody>
      </p:sp>
      <p:sp>
        <p:nvSpPr>
          <p:cNvPr id="26627" name="Content Placeholder 2"/>
          <p:cNvSpPr>
            <a:spLocks noGrp="1"/>
          </p:cNvSpPr>
          <p:nvPr>
            <p:ph sz="quarter" idx="1"/>
          </p:nvPr>
        </p:nvSpPr>
        <p:spPr>
          <a:xfrm>
            <a:off x="612775" y="1600200"/>
            <a:ext cx="8153400" cy="4495800"/>
          </a:xfrm>
        </p:spPr>
        <p:txBody>
          <a:bodyPr/>
          <a:lstStyle/>
          <a:p>
            <a:pPr eaLnBrk="1" hangingPunct="1"/>
            <a:r>
              <a:rPr lang="en-US" altLang="en-US" smtClean="0"/>
              <a:t>Inclined planes with a sloping surface can be found as ramps on a truck or wheelchair ramp and stairs. </a:t>
            </a:r>
          </a:p>
        </p:txBody>
      </p:sp>
      <p:pic>
        <p:nvPicPr>
          <p:cNvPr id="26628" name="Picture 2" descr="C:\Documents and Settings\Default\Local Settings\Temporary Internet Files\Content.IE5\VZ2CJUPL\MCIN00307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62400"/>
            <a:ext cx="31384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C:\Documents and Settings\Default\Local Settings\Temporary Internet Files\Content.IE5\BHVWTT8X\MCBD07677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733800"/>
            <a:ext cx="25733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C:\Documents and Settings\Default\Local Settings\Temporary Internet Files\Content.IE5\VZ2CJUPL\MCj0403925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657600"/>
            <a:ext cx="27416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pPr eaLnBrk="1" hangingPunct="1"/>
            <a:r>
              <a:rPr lang="en-US" altLang="en-US" smtClean="0"/>
              <a:t>Wedges</a:t>
            </a:r>
          </a:p>
        </p:txBody>
      </p:sp>
      <p:sp>
        <p:nvSpPr>
          <p:cNvPr id="27651" name="Content Placeholder 2"/>
          <p:cNvSpPr>
            <a:spLocks noGrp="1"/>
          </p:cNvSpPr>
          <p:nvPr>
            <p:ph sz="quarter" idx="1"/>
          </p:nvPr>
        </p:nvSpPr>
        <p:spPr>
          <a:xfrm>
            <a:off x="609600" y="1600200"/>
            <a:ext cx="8153400" cy="4495800"/>
          </a:xfrm>
        </p:spPr>
        <p:txBody>
          <a:bodyPr/>
          <a:lstStyle/>
          <a:p>
            <a:pPr eaLnBrk="1" hangingPunct="1"/>
            <a:r>
              <a:rPr lang="en-US" altLang="en-US" smtClean="0"/>
              <a:t>Inclined planes are used to make wedges. One inclined plane or 2 inclined planes back to back that can move are wedges. </a:t>
            </a:r>
          </a:p>
          <a:p>
            <a:pPr eaLnBrk="1" hangingPunct="1"/>
            <a:endParaRPr lang="en-US" altLang="en-US" smtClean="0"/>
          </a:p>
          <a:p>
            <a:pPr eaLnBrk="1" hangingPunct="1"/>
            <a:r>
              <a:rPr lang="en-US" altLang="en-US" smtClean="0"/>
              <a:t>Example:</a:t>
            </a:r>
          </a:p>
          <a:p>
            <a:pPr lvl="1" eaLnBrk="1" hangingPunct="1"/>
            <a:r>
              <a:rPr lang="en-US" altLang="en-US" smtClean="0"/>
              <a:t>Knife Blades</a:t>
            </a:r>
          </a:p>
          <a:p>
            <a:pPr lvl="1" eaLnBrk="1" hangingPunct="1"/>
            <a:endParaRPr lang="en-US" altLang="en-US" smtClean="0"/>
          </a:p>
          <a:p>
            <a:pPr lvl="1" eaLnBrk="1" hangingPunct="1"/>
            <a:r>
              <a:rPr lang="en-US" altLang="en-US" smtClean="0"/>
              <a:t>Nails</a:t>
            </a:r>
          </a:p>
        </p:txBody>
      </p:sp>
      <p:sp>
        <p:nvSpPr>
          <p:cNvPr id="5" name="Down Arrow 4"/>
          <p:cNvSpPr/>
          <p:nvPr/>
        </p:nvSpPr>
        <p:spPr>
          <a:xfrm>
            <a:off x="6400800" y="2590800"/>
            <a:ext cx="609600" cy="22098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653" name="Picture 5" descr="C:\Documents and Settings\Default\Local Settings\Temporary Internet Files\Content.IE5\GYI1VU65\MCj029608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850" y="3200400"/>
            <a:ext cx="176371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C:\Documents and Settings\Default\Local Settings\Temporary Internet Files\Content.IE5\QGPRACM7\MCj029059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3064">
            <a:off x="3017043" y="4641057"/>
            <a:ext cx="17764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Triangle 10"/>
          <p:cNvSpPr/>
          <p:nvPr/>
        </p:nvSpPr>
        <p:spPr>
          <a:xfrm rot="5400000">
            <a:off x="4495800" y="3505200"/>
            <a:ext cx="2362200" cy="533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Triangle 11"/>
          <p:cNvSpPr/>
          <p:nvPr/>
        </p:nvSpPr>
        <p:spPr>
          <a:xfrm rot="16200000" flipH="1">
            <a:off x="6477000" y="3581400"/>
            <a:ext cx="2362200" cy="533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Triangle 12"/>
          <p:cNvSpPr/>
          <p:nvPr/>
        </p:nvSpPr>
        <p:spPr>
          <a:xfrm rot="5400000">
            <a:off x="7010400" y="3581400"/>
            <a:ext cx="2362200" cy="533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altLang="en-US" smtClean="0"/>
              <a:t>Simple Machines</a:t>
            </a:r>
          </a:p>
        </p:txBody>
      </p:sp>
      <p:sp>
        <p:nvSpPr>
          <p:cNvPr id="10243" name="Content Placeholder 2"/>
          <p:cNvSpPr>
            <a:spLocks noGrp="1"/>
          </p:cNvSpPr>
          <p:nvPr>
            <p:ph sz="quarter" idx="1"/>
          </p:nvPr>
        </p:nvSpPr>
        <p:spPr>
          <a:xfrm>
            <a:off x="612775" y="1600200"/>
            <a:ext cx="8153400" cy="4495800"/>
          </a:xfrm>
        </p:spPr>
        <p:txBody>
          <a:bodyPr/>
          <a:lstStyle/>
          <a:p>
            <a:pPr eaLnBrk="1" hangingPunct="1"/>
            <a:r>
              <a:rPr lang="en-US" altLang="en-US" smtClean="0"/>
              <a:t>A simple machine is a device that helps reduce the amount of force required to do work. Work is done when a force (effort force) is applied over a distance. </a:t>
            </a:r>
          </a:p>
        </p:txBody>
      </p:sp>
      <p:pic>
        <p:nvPicPr>
          <p:cNvPr id="10244" name="Picture 5" descr="C:\Documents and Settings\Default\Local Settings\Temporary Internet Files\Content.IE5\VZ2CJUPL\MCj0439828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C:\Documents and Settings\Default\Local Settings\Temporary Internet Files\Content.IE5\7ZHWN9OK\MCj0441278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43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C:\Documents and Settings\Default\Local Settings\Temporary Internet Files\Content.IE5\NUDP87MZ\MCj044128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C:\Documents and Settings\Default\Local Settings\Temporary Internet Files\Content.IE5\VZ2CJUPL\MCj0441284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581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8" descr="C:\Documents and Settings\Default\Local Settings\Temporary Internet Files\Content.IE5\7ZHWN9OK\MCj0441289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19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9" descr="C:\Documents and Settings\Default\Local Settings\Temporary Internet Files\Content.IE5\V5JF7XEW\MCj0441290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altLang="en-US" smtClean="0"/>
              <a:t>Screw</a:t>
            </a:r>
          </a:p>
        </p:txBody>
      </p:sp>
      <p:sp>
        <p:nvSpPr>
          <p:cNvPr id="28675" name="Content Placeholder 2"/>
          <p:cNvSpPr>
            <a:spLocks noGrp="1"/>
          </p:cNvSpPr>
          <p:nvPr>
            <p:ph sz="quarter" idx="1"/>
          </p:nvPr>
        </p:nvSpPr>
        <p:spPr>
          <a:xfrm>
            <a:off x="612775" y="1600200"/>
            <a:ext cx="8153400" cy="4495800"/>
          </a:xfrm>
        </p:spPr>
        <p:txBody>
          <a:bodyPr/>
          <a:lstStyle/>
          <a:p>
            <a:pPr eaLnBrk="1" hangingPunct="1"/>
            <a:r>
              <a:rPr lang="en-US" altLang="en-US" smtClean="0"/>
              <a:t>Inclined planes that are wound around a post or cylinder are called screws.  </a:t>
            </a:r>
          </a:p>
          <a:p>
            <a:pPr eaLnBrk="1" hangingPunct="1"/>
            <a:endParaRPr lang="en-US" altLang="en-US" smtClean="0"/>
          </a:p>
          <a:p>
            <a:pPr eaLnBrk="1" hangingPunct="1"/>
            <a:r>
              <a:rPr lang="en-US" altLang="en-US" smtClean="0"/>
              <a:t>Example:</a:t>
            </a:r>
          </a:p>
          <a:p>
            <a:pPr eaLnBrk="1" hangingPunct="1"/>
            <a:endParaRPr lang="en-US" altLang="en-US" smtClean="0"/>
          </a:p>
          <a:p>
            <a:pPr lvl="1" eaLnBrk="1" hangingPunct="1"/>
            <a:r>
              <a:rPr lang="en-US" altLang="en-US" smtClean="0"/>
              <a:t>Bolts</a:t>
            </a:r>
          </a:p>
          <a:p>
            <a:pPr lvl="1" eaLnBrk="1" hangingPunct="1"/>
            <a:endParaRPr lang="en-US" altLang="en-US" smtClean="0"/>
          </a:p>
          <a:p>
            <a:pPr lvl="1" eaLnBrk="1" hangingPunct="1"/>
            <a:r>
              <a:rPr lang="en-US" altLang="en-US" smtClean="0"/>
              <a:t>Jar Lids</a:t>
            </a:r>
          </a:p>
        </p:txBody>
      </p:sp>
      <p:pic>
        <p:nvPicPr>
          <p:cNvPr id="28676" name="Picture 20" descr="C:\Documents and Settings\Default\Local Settings\Temporary Internet Files\Content.IE5\NUDP87MZ\MPj042264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863" y="2744788"/>
            <a:ext cx="275113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6" descr="C:\Documents and Settings\Default\Local Settings\Temporary Internet Files\Content.IE5\6KHZQ0RE\MPj022774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267200"/>
            <a:ext cx="36576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Isosceles Triangle 28"/>
          <p:cNvSpPr/>
          <p:nvPr/>
        </p:nvSpPr>
        <p:spPr>
          <a:xfrm rot="10800000">
            <a:off x="4800600" y="2438400"/>
            <a:ext cx="609600"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rot="1140102">
            <a:off x="4806950" y="2676525"/>
            <a:ext cx="627063" cy="4603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p:nvSpPr>
        <p:spPr>
          <a:xfrm rot="1140102" flipV="1">
            <a:off x="4870450" y="2900363"/>
            <a:ext cx="506413" cy="460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rot="1140102">
            <a:off x="4872038" y="3122613"/>
            <a:ext cx="466725" cy="460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p:nvSpPr>
        <p:spPr>
          <a:xfrm rot="1140102">
            <a:off x="4945063" y="3381375"/>
            <a:ext cx="338137" cy="444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p:nvSpPr>
        <p:spPr>
          <a:xfrm rot="1140102">
            <a:off x="5018088" y="3605213"/>
            <a:ext cx="168275" cy="460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Circular Arrow 38"/>
          <p:cNvSpPr/>
          <p:nvPr/>
        </p:nvSpPr>
        <p:spPr>
          <a:xfrm rot="6346753" flipH="1">
            <a:off x="5031581" y="3220244"/>
            <a:ext cx="574675" cy="915988"/>
          </a:xfrm>
          <a:prstGeom prst="circularArrow">
            <a:avLst>
              <a:gd name="adj1" fmla="val 12500"/>
              <a:gd name="adj2" fmla="val 3200519"/>
              <a:gd name="adj3" fmla="val 20457681"/>
              <a:gd name="adj4" fmla="val 6469326"/>
              <a:gd name="adj5" fmla="val 125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 name="Circular Arrow 13"/>
          <p:cNvSpPr/>
          <p:nvPr/>
        </p:nvSpPr>
        <p:spPr>
          <a:xfrm rot="17337515">
            <a:off x="4629150" y="2541588"/>
            <a:ext cx="574675" cy="1174750"/>
          </a:xfrm>
          <a:prstGeom prst="circularArrow">
            <a:avLst>
              <a:gd name="adj1" fmla="val 12500"/>
              <a:gd name="adj2" fmla="val 282547"/>
              <a:gd name="adj3" fmla="val 20457681"/>
              <a:gd name="adj4" fmla="val 9508336"/>
              <a:gd name="adj5" fmla="val 125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irect Access Storage 5"/>
          <p:cNvSpPr/>
          <p:nvPr/>
        </p:nvSpPr>
        <p:spPr>
          <a:xfrm>
            <a:off x="2514600" y="4724400"/>
            <a:ext cx="1219200" cy="304800"/>
          </a:xfrm>
          <a:prstGeom prst="flowChartMagneticDrum">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699" name="Title 1"/>
          <p:cNvSpPr>
            <a:spLocks noGrp="1"/>
          </p:cNvSpPr>
          <p:nvPr>
            <p:ph type="title"/>
          </p:nvPr>
        </p:nvSpPr>
        <p:spPr>
          <a:xfrm>
            <a:off x="612775" y="228600"/>
            <a:ext cx="8153400" cy="990600"/>
          </a:xfrm>
        </p:spPr>
        <p:txBody>
          <a:bodyPr/>
          <a:lstStyle/>
          <a:p>
            <a:pPr eaLnBrk="1" hangingPunct="1"/>
            <a:r>
              <a:rPr lang="en-US" altLang="en-US" smtClean="0"/>
              <a:t>Wheel and Axle</a:t>
            </a:r>
          </a:p>
        </p:txBody>
      </p:sp>
      <p:sp>
        <p:nvSpPr>
          <p:cNvPr id="29700" name="Content Placeholder 2"/>
          <p:cNvSpPr>
            <a:spLocks noGrp="1"/>
          </p:cNvSpPr>
          <p:nvPr>
            <p:ph sz="quarter" idx="1"/>
          </p:nvPr>
        </p:nvSpPr>
        <p:spPr>
          <a:xfrm>
            <a:off x="612775" y="1600200"/>
            <a:ext cx="8153400" cy="4495800"/>
          </a:xfrm>
        </p:spPr>
        <p:txBody>
          <a:bodyPr/>
          <a:lstStyle/>
          <a:p>
            <a:pPr eaLnBrk="1" hangingPunct="1"/>
            <a:r>
              <a:rPr lang="en-US" altLang="en-US" smtClean="0"/>
              <a:t>Wheel and axles consist of two circular objects: </a:t>
            </a:r>
          </a:p>
          <a:p>
            <a:pPr lvl="1" eaLnBrk="1" hangingPunct="1"/>
            <a:r>
              <a:rPr lang="en-US" altLang="en-US" smtClean="0"/>
              <a:t>A central shaft, called an axle</a:t>
            </a:r>
          </a:p>
          <a:p>
            <a:pPr lvl="1" eaLnBrk="1" hangingPunct="1"/>
            <a:r>
              <a:rPr lang="en-US" altLang="en-US" smtClean="0"/>
              <a:t>The axle is inserted through the middle of a wheel</a:t>
            </a:r>
          </a:p>
        </p:txBody>
      </p:sp>
      <p:sp>
        <p:nvSpPr>
          <p:cNvPr id="4" name="Flowchart: Direct Access Storage 3"/>
          <p:cNvSpPr/>
          <p:nvPr/>
        </p:nvSpPr>
        <p:spPr>
          <a:xfrm>
            <a:off x="3124200" y="3581400"/>
            <a:ext cx="2286000" cy="2514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lowchart: Direct Access Storage 4"/>
          <p:cNvSpPr/>
          <p:nvPr/>
        </p:nvSpPr>
        <p:spPr>
          <a:xfrm>
            <a:off x="4953000" y="4724400"/>
            <a:ext cx="1219200" cy="304800"/>
          </a:xfrm>
          <a:prstGeom prst="flowChartMagneticDrum">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eaLnBrk="1" hangingPunct="1"/>
            <a:r>
              <a:rPr lang="en-US" altLang="en-US" smtClean="0"/>
              <a:t>Wheel and Axle</a:t>
            </a:r>
          </a:p>
        </p:txBody>
      </p:sp>
      <p:sp>
        <p:nvSpPr>
          <p:cNvPr id="30723" name="Content Placeholder 2"/>
          <p:cNvSpPr>
            <a:spLocks noGrp="1"/>
          </p:cNvSpPr>
          <p:nvPr>
            <p:ph sz="quarter" idx="1"/>
          </p:nvPr>
        </p:nvSpPr>
        <p:spPr>
          <a:xfrm>
            <a:off x="612775" y="1600200"/>
            <a:ext cx="8153400" cy="4495800"/>
          </a:xfrm>
        </p:spPr>
        <p:txBody>
          <a:bodyPr/>
          <a:lstStyle/>
          <a:p>
            <a:pPr eaLnBrk="1" hangingPunct="1"/>
            <a:r>
              <a:rPr lang="en-US" altLang="en-US" smtClean="0"/>
              <a:t>Wheel and axles can be found as…</a:t>
            </a:r>
          </a:p>
          <a:p>
            <a:pPr eaLnBrk="1" hangingPunct="1"/>
            <a:endParaRPr lang="en-US" altLang="en-US" smtClean="0"/>
          </a:p>
          <a:p>
            <a:pPr lvl="1" eaLnBrk="1" hangingPunct="1"/>
            <a:r>
              <a:rPr lang="en-US" altLang="en-US" smtClean="0"/>
              <a:t>Door Knobs</a:t>
            </a:r>
          </a:p>
          <a:p>
            <a:pPr lvl="1" eaLnBrk="1" hangingPunct="1"/>
            <a:r>
              <a:rPr lang="en-US" altLang="en-US" smtClean="0"/>
              <a:t>Steering Wheels</a:t>
            </a:r>
          </a:p>
          <a:p>
            <a:pPr lvl="1" eaLnBrk="1" hangingPunct="1"/>
            <a:r>
              <a:rPr lang="en-US" altLang="en-US" smtClean="0"/>
              <a:t>Gears</a:t>
            </a:r>
          </a:p>
          <a:p>
            <a:pPr lvl="1" eaLnBrk="1" hangingPunct="1"/>
            <a:r>
              <a:rPr lang="en-US" altLang="en-US" smtClean="0"/>
              <a:t>Bicycle Wheels</a:t>
            </a:r>
          </a:p>
        </p:txBody>
      </p:sp>
      <p:pic>
        <p:nvPicPr>
          <p:cNvPr id="30724" name="Picture 4" descr="C:\Documents and Settings\Default\Local Settings\Temporary Internet Files\Content.IE5\7ZHWN9OK\MCj0252237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362200"/>
            <a:ext cx="1803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C:\Documents and Settings\Default\Local Settings\Temporary Internet Files\Content.IE5\U5BDTMA2\MCj028727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590800"/>
            <a:ext cx="20939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6"/>
          <p:cNvGrpSpPr>
            <a:grpSpLocks/>
          </p:cNvGrpSpPr>
          <p:nvPr/>
        </p:nvGrpSpPr>
        <p:grpSpPr bwMode="auto">
          <a:xfrm>
            <a:off x="2438400" y="4191000"/>
            <a:ext cx="3124200" cy="2286000"/>
            <a:chOff x="1632" y="1248"/>
            <a:chExt cx="2682" cy="2286"/>
          </a:xfrm>
        </p:grpSpPr>
        <p:sp>
          <p:nvSpPr>
            <p:cNvPr id="30728" name="Gear"/>
            <p:cNvSpPr>
              <a:spLocks noEditPoints="1" noChangeArrowheads="1"/>
            </p:cNvSpPr>
            <p:nvPr/>
          </p:nvSpPr>
          <p:spPr bwMode="auto">
            <a:xfrm>
              <a:off x="3119" y="1248"/>
              <a:ext cx="1195" cy="1048"/>
            </a:xfrm>
            <a:custGeom>
              <a:avLst/>
              <a:gdLst>
                <a:gd name="T0" fmla="*/ 33 w 21600"/>
                <a:gd name="T1" fmla="*/ 0 h 21600"/>
                <a:gd name="T2" fmla="*/ 66 w 21600"/>
                <a:gd name="T3" fmla="*/ 25 h 21600"/>
                <a:gd name="T4" fmla="*/ 33 w 21600"/>
                <a:gd name="T5" fmla="*/ 51 h 21600"/>
                <a:gd name="T6" fmla="*/ 0 w 21600"/>
                <a:gd name="T7" fmla="*/ 25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n-US"/>
            </a:p>
          </p:txBody>
        </p:sp>
        <p:sp>
          <p:nvSpPr>
            <p:cNvPr id="30729" name="AutoShape 8"/>
            <p:cNvSpPr>
              <a:spLocks noEditPoints="1" noChangeArrowheads="1"/>
            </p:cNvSpPr>
            <p:nvPr/>
          </p:nvSpPr>
          <p:spPr bwMode="auto">
            <a:xfrm>
              <a:off x="1632" y="1680"/>
              <a:ext cx="1429" cy="1253"/>
            </a:xfrm>
            <a:custGeom>
              <a:avLst/>
              <a:gdLst>
                <a:gd name="T0" fmla="*/ 47 w 21600"/>
                <a:gd name="T1" fmla="*/ 0 h 21600"/>
                <a:gd name="T2" fmla="*/ 95 w 21600"/>
                <a:gd name="T3" fmla="*/ 36 h 21600"/>
                <a:gd name="T4" fmla="*/ 47 w 21600"/>
                <a:gd name="T5" fmla="*/ 73 h 21600"/>
                <a:gd name="T6" fmla="*/ 0 w 21600"/>
                <a:gd name="T7" fmla="*/ 36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n-US"/>
            </a:p>
          </p:txBody>
        </p:sp>
        <p:sp>
          <p:nvSpPr>
            <p:cNvPr id="30730" name="AutoShape 9"/>
            <p:cNvSpPr>
              <a:spLocks noEditPoints="1" noChangeArrowheads="1"/>
            </p:cNvSpPr>
            <p:nvPr/>
          </p:nvSpPr>
          <p:spPr bwMode="auto">
            <a:xfrm>
              <a:off x="2559" y="2142"/>
              <a:ext cx="1588" cy="1392"/>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sp3d>
          </p:spPr>
          <p:txBody>
            <a:bodyPr>
              <a:flatTx/>
            </a:bodyPr>
            <a:lstStyle/>
            <a:p>
              <a:endParaRPr lang="en-US"/>
            </a:p>
          </p:txBody>
        </p:sp>
      </p:grpSp>
      <p:pic>
        <p:nvPicPr>
          <p:cNvPr id="30727" name="Picture 10" descr="C:\Documents and Settings\Default\Local Settings\Temporary Internet Files\Content.IE5\7ZHWN9OK\MCj041347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9138" y="4267200"/>
            <a:ext cx="29654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r>
              <a:rPr lang="en-US" altLang="en-US" smtClean="0"/>
              <a:t>Complex Machines</a:t>
            </a:r>
          </a:p>
        </p:txBody>
      </p:sp>
      <p:sp>
        <p:nvSpPr>
          <p:cNvPr id="31747" name="Content Placeholder 2"/>
          <p:cNvSpPr>
            <a:spLocks noGrp="1"/>
          </p:cNvSpPr>
          <p:nvPr>
            <p:ph sz="quarter" idx="1"/>
          </p:nvPr>
        </p:nvSpPr>
        <p:spPr>
          <a:xfrm>
            <a:off x="612775" y="1600200"/>
            <a:ext cx="8153400" cy="4495800"/>
          </a:xfrm>
        </p:spPr>
        <p:txBody>
          <a:bodyPr/>
          <a:lstStyle/>
          <a:p>
            <a:pPr eaLnBrk="1" hangingPunct="1"/>
            <a:r>
              <a:rPr lang="en-US" altLang="en-US" smtClean="0"/>
              <a:t>Complex machines, also known as compound machines, consist of two or more simple machines. </a:t>
            </a:r>
          </a:p>
          <a:p>
            <a:pPr eaLnBrk="1" hangingPunct="1"/>
            <a:endParaRPr lang="en-US" altLang="en-US" smtClean="0"/>
          </a:p>
          <a:p>
            <a:pPr eaLnBrk="1" hangingPunct="1"/>
            <a:r>
              <a:rPr lang="en-US" altLang="en-US" smtClean="0"/>
              <a:t>Examples:</a:t>
            </a:r>
          </a:p>
          <a:p>
            <a:pPr lvl="1" eaLnBrk="1" hangingPunct="1"/>
            <a:r>
              <a:rPr lang="en-US" altLang="en-US" smtClean="0"/>
              <a:t>Scissors: two levers &amp; 2 inclined planes (wedges)</a:t>
            </a:r>
          </a:p>
          <a:p>
            <a:pPr lvl="1" eaLnBrk="1" hangingPunct="1"/>
            <a:r>
              <a:rPr lang="en-US" altLang="en-US" smtClean="0"/>
              <a:t>A fishing pole: lever, wheel and axle, and a pulley</a:t>
            </a:r>
          </a:p>
          <a:p>
            <a:pPr lvl="1" eaLnBrk="1" hangingPunct="1"/>
            <a:r>
              <a:rPr lang="en-US" altLang="en-US" smtClean="0"/>
              <a:t>A bicycle: levers (handlebars &amp; brakes), wheel and axles (gears, wheels, and pedals), and a number of screws. </a:t>
            </a:r>
          </a:p>
        </p:txBody>
      </p:sp>
      <p:pic>
        <p:nvPicPr>
          <p:cNvPr id="31748" name="Picture 3" descr="C:\Documents and Settings\Default\Local Settings\Temporary Internet Files\Content.IE5\GYI1VU65\MCj0305665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334000"/>
            <a:ext cx="18002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Documents and Settings\Default\Local Settings\Temporary Internet Files\Content.IE5\140XUMX8\MCj042420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704">
            <a:off x="2613025" y="5059363"/>
            <a:ext cx="1511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6" descr="C:\Documents and Settings\Default\Local Settings\Temporary Internet Files\Content.IE5\GYI1VU65\MCj035233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81981">
            <a:off x="5352256" y="4661694"/>
            <a:ext cx="733425"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r>
              <a:rPr lang="en-US" altLang="en-US" smtClean="0"/>
              <a:t>Simple Machines</a:t>
            </a:r>
          </a:p>
        </p:txBody>
      </p:sp>
      <p:sp>
        <p:nvSpPr>
          <p:cNvPr id="11267" name="Content Placeholder 2"/>
          <p:cNvSpPr>
            <a:spLocks noGrp="1"/>
          </p:cNvSpPr>
          <p:nvPr>
            <p:ph sz="quarter" idx="1"/>
          </p:nvPr>
        </p:nvSpPr>
        <p:spPr>
          <a:xfrm>
            <a:off x="612775" y="1600200"/>
            <a:ext cx="8153400" cy="4495800"/>
          </a:xfrm>
        </p:spPr>
        <p:txBody>
          <a:bodyPr/>
          <a:lstStyle/>
          <a:p>
            <a:pPr eaLnBrk="1" hangingPunct="1"/>
            <a:r>
              <a:rPr lang="en-US" altLang="en-US" smtClean="0"/>
              <a:t>Ways simple machines make work easier…</a:t>
            </a:r>
          </a:p>
          <a:p>
            <a:pPr eaLnBrk="1" hangingPunct="1"/>
            <a:endParaRPr lang="en-US" altLang="en-US" smtClean="0"/>
          </a:p>
          <a:p>
            <a:pPr lvl="1" eaLnBrk="1" hangingPunct="1"/>
            <a:r>
              <a:rPr lang="en-US" altLang="en-US" smtClean="0"/>
              <a:t>A simple machine allows the user to apply a smaller force over a larger distance to move an object. </a:t>
            </a:r>
          </a:p>
        </p:txBody>
      </p:sp>
      <p:pic>
        <p:nvPicPr>
          <p:cNvPr id="11268" name="Picture 12" descr="C:\Documents and Settings\Default\Local Settings\Temporary Internet Files\Content.IE5\VZ2CJUPL\MPj0175426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3657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4" descr="C:\Documents and Settings\Default\Local Settings\Temporary Internet Files\Content.IE5\V5JF7XEW\MPj043044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34385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612775" y="1600200"/>
            <a:ext cx="8153400" cy="4495800"/>
          </a:xfrm>
        </p:spPr>
        <p:txBody>
          <a:bodyPr/>
          <a:lstStyle/>
          <a:p>
            <a:pPr eaLnBrk="1" hangingPunct="1"/>
            <a:r>
              <a:rPr lang="en-US" altLang="en-US" smtClean="0"/>
              <a:t>Ways simple machines make work easier…</a:t>
            </a:r>
          </a:p>
          <a:p>
            <a:pPr eaLnBrk="1" hangingPunct="1"/>
            <a:endParaRPr lang="en-US" altLang="en-US" smtClean="0"/>
          </a:p>
          <a:p>
            <a:pPr lvl="1" eaLnBrk="1" hangingPunct="1"/>
            <a:r>
              <a:rPr lang="en-US" altLang="en-US" smtClean="0"/>
              <a:t>Simple machines can change the direction of the force applied. </a:t>
            </a:r>
          </a:p>
          <a:p>
            <a:pPr lvl="1" eaLnBrk="1" hangingPunct="1"/>
            <a:endParaRPr lang="en-US" altLang="en-US" smtClean="0"/>
          </a:p>
          <a:p>
            <a:pPr eaLnBrk="1" hangingPunct="1"/>
            <a:endParaRPr lang="en-US" altLang="en-US" smtClean="0"/>
          </a:p>
        </p:txBody>
      </p:sp>
      <p:sp>
        <p:nvSpPr>
          <p:cNvPr id="12291" name="Title 1"/>
          <p:cNvSpPr>
            <a:spLocks noGrp="1"/>
          </p:cNvSpPr>
          <p:nvPr>
            <p:ph type="title"/>
          </p:nvPr>
        </p:nvSpPr>
        <p:spPr>
          <a:xfrm>
            <a:off x="612775" y="228600"/>
            <a:ext cx="8153400" cy="990600"/>
          </a:xfrm>
        </p:spPr>
        <p:txBody>
          <a:bodyPr/>
          <a:lstStyle/>
          <a:p>
            <a:pPr eaLnBrk="1" hangingPunct="1"/>
            <a:r>
              <a:rPr lang="en-US" altLang="en-US" smtClean="0"/>
              <a:t>Simple Machines</a:t>
            </a:r>
          </a:p>
        </p:txBody>
      </p:sp>
      <p:pic>
        <p:nvPicPr>
          <p:cNvPr id="12292" name="Picture 6" descr="C:\Documents and Settings\Default\Local Settings\Temporary Internet Files\Content.IE5\18SQIZDG\MCBD05165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00400"/>
            <a:ext cx="34544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612775" y="1600200"/>
            <a:ext cx="8153400" cy="4495800"/>
          </a:xfrm>
        </p:spPr>
        <p:txBody>
          <a:bodyPr/>
          <a:lstStyle/>
          <a:p>
            <a:pPr eaLnBrk="1" hangingPunct="1"/>
            <a:r>
              <a:rPr lang="en-US" altLang="en-US" smtClean="0"/>
              <a:t>Ways simple machines make work easier…</a:t>
            </a:r>
          </a:p>
          <a:p>
            <a:pPr eaLnBrk="1" hangingPunct="1"/>
            <a:endParaRPr lang="en-US" altLang="en-US" smtClean="0"/>
          </a:p>
          <a:p>
            <a:pPr lvl="1" eaLnBrk="1" hangingPunct="1"/>
            <a:r>
              <a:rPr lang="en-US" altLang="en-US" smtClean="0"/>
              <a:t>If the distance over which the effort force is exerted is increased, the same amount of work can be done with a smaller effort.</a:t>
            </a:r>
          </a:p>
          <a:p>
            <a:pPr lvl="1" eaLnBrk="1" hangingPunct="1"/>
            <a:endParaRPr lang="en-US" altLang="en-US" smtClean="0"/>
          </a:p>
          <a:p>
            <a:pPr lvl="1" eaLnBrk="1" hangingPunct="1"/>
            <a:endParaRPr lang="en-US" altLang="en-US" smtClean="0"/>
          </a:p>
          <a:p>
            <a:pPr eaLnBrk="1" hangingPunct="1"/>
            <a:endParaRPr lang="en-US" altLang="en-US" smtClean="0"/>
          </a:p>
        </p:txBody>
      </p:sp>
      <p:sp>
        <p:nvSpPr>
          <p:cNvPr id="13315" name="Title 1"/>
          <p:cNvSpPr>
            <a:spLocks noGrp="1"/>
          </p:cNvSpPr>
          <p:nvPr>
            <p:ph type="title"/>
          </p:nvPr>
        </p:nvSpPr>
        <p:spPr>
          <a:xfrm>
            <a:off x="612775" y="228600"/>
            <a:ext cx="8153400" cy="990600"/>
          </a:xfrm>
        </p:spPr>
        <p:txBody>
          <a:bodyPr/>
          <a:lstStyle/>
          <a:p>
            <a:pPr eaLnBrk="1" hangingPunct="1"/>
            <a:r>
              <a:rPr lang="en-US" altLang="en-US" smtClean="0"/>
              <a:t>Simple Machines</a:t>
            </a:r>
          </a:p>
        </p:txBody>
      </p:sp>
      <p:pic>
        <p:nvPicPr>
          <p:cNvPr id="13316" name="Picture 3" descr="C:\Documents and Settings\Default\Local Settings\Temporary Internet Files\Content.IE5\140XUMX8\MMj0356623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28860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
          </p:nvPr>
        </p:nvSpPr>
        <p:spPr>
          <a:xfrm>
            <a:off x="612775" y="1600200"/>
            <a:ext cx="8153400" cy="5257800"/>
          </a:xfrm>
        </p:spPr>
        <p:txBody>
          <a:bodyPr/>
          <a:lstStyle/>
          <a:p>
            <a:pPr lvl="1" eaLnBrk="1" hangingPunct="1"/>
            <a:r>
              <a:rPr lang="en-US" altLang="en-US" dirty="0" smtClean="0"/>
              <a:t>The design of the simple machines can reduce the amount of force required to do work. </a:t>
            </a:r>
          </a:p>
          <a:p>
            <a:pPr lvl="1" eaLnBrk="1" hangingPunct="1"/>
            <a:r>
              <a:rPr lang="en-US" altLang="en-US" dirty="0" smtClean="0"/>
              <a:t>Simple machines are found in common tools, and complex (compound) machines. </a:t>
            </a:r>
          </a:p>
          <a:p>
            <a:pPr eaLnBrk="1" hangingPunct="1"/>
            <a:r>
              <a:rPr lang="en-US" altLang="en-US" b="1" dirty="0" smtClean="0">
                <a:effectLst>
                  <a:outerShdw blurRad="38100" dist="38100" dir="2700000" algn="tl">
                    <a:srgbClr val="000000">
                      <a:alpha val="43137"/>
                    </a:srgbClr>
                  </a:outerShdw>
                </a:effectLst>
              </a:rPr>
              <a:t>6 Types of Simple Machines:</a:t>
            </a:r>
          </a:p>
          <a:p>
            <a:pPr lvl="1" eaLnBrk="1" hangingPunct="1"/>
            <a:r>
              <a:rPr lang="en-US" altLang="en-US" dirty="0" smtClean="0"/>
              <a:t>Lever</a:t>
            </a:r>
          </a:p>
          <a:p>
            <a:pPr lvl="1" eaLnBrk="1" hangingPunct="1"/>
            <a:r>
              <a:rPr lang="en-US" altLang="en-US" dirty="0" smtClean="0"/>
              <a:t>Pulley</a:t>
            </a:r>
          </a:p>
          <a:p>
            <a:pPr lvl="1" eaLnBrk="1" hangingPunct="1"/>
            <a:r>
              <a:rPr lang="en-US" altLang="en-US" dirty="0" smtClean="0"/>
              <a:t>Inclined Plane</a:t>
            </a:r>
          </a:p>
          <a:p>
            <a:pPr lvl="1" eaLnBrk="1" hangingPunct="1"/>
            <a:r>
              <a:rPr lang="en-US" altLang="en-US" dirty="0" smtClean="0"/>
              <a:t>Wheel &amp; Axle</a:t>
            </a:r>
          </a:p>
          <a:p>
            <a:pPr lvl="1" eaLnBrk="1" hangingPunct="1"/>
            <a:r>
              <a:rPr lang="en-US" altLang="en-US" dirty="0" smtClean="0"/>
              <a:t>Screw</a:t>
            </a:r>
          </a:p>
          <a:p>
            <a:pPr lvl="1" eaLnBrk="1" hangingPunct="1"/>
            <a:r>
              <a:rPr lang="en-US" altLang="en-US" dirty="0" smtClean="0"/>
              <a:t>Wedge</a:t>
            </a:r>
          </a:p>
        </p:txBody>
      </p:sp>
      <p:sp>
        <p:nvSpPr>
          <p:cNvPr id="14339" name="Title 1"/>
          <p:cNvSpPr>
            <a:spLocks noGrp="1"/>
          </p:cNvSpPr>
          <p:nvPr>
            <p:ph type="title"/>
          </p:nvPr>
        </p:nvSpPr>
        <p:spPr>
          <a:xfrm>
            <a:off x="612775" y="228600"/>
            <a:ext cx="8153400" cy="990600"/>
          </a:xfrm>
        </p:spPr>
        <p:txBody>
          <a:bodyPr/>
          <a:lstStyle/>
          <a:p>
            <a:pPr eaLnBrk="1" hangingPunct="1"/>
            <a:r>
              <a:rPr lang="en-US" altLang="en-US" smtClean="0"/>
              <a:t>Simple Machines</a:t>
            </a:r>
          </a:p>
        </p:txBody>
      </p:sp>
      <p:pic>
        <p:nvPicPr>
          <p:cNvPr id="14340" name="Picture 2" descr="C:\Documents and Settings\Default\Local Settings\Temporary Internet Files\Content.IE5\XL72UU9D\MCj034993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410200"/>
            <a:ext cx="571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Documents and Settings\Default\Local Settings\Temporary Internet Files\Content.IE5\GYI1VU65\MPj0427606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76800"/>
            <a:ext cx="17954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Documents and Settings\Default\Local Settings\Temporary Internet Files\Content.IE5\GYI1VU65\MCBD10548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043488"/>
            <a:ext cx="11874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C:\Documents and Settings\Default\Local Settings\Temporary Internet Files\Content.IE5\PZUK0XBC\MCBD05165_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810000"/>
            <a:ext cx="1117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C:\Documents and Settings\Default\Local Settings\Temporary Internet Files\Content.IE5\V5JF7XEW\MMj02838440000[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267200"/>
            <a:ext cx="1281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smtClean="0"/>
              <a:t>Levers</a:t>
            </a:r>
          </a:p>
        </p:txBody>
      </p:sp>
      <p:sp>
        <p:nvSpPr>
          <p:cNvPr id="15363" name="Content Placeholder 2"/>
          <p:cNvSpPr>
            <a:spLocks noGrp="1"/>
          </p:cNvSpPr>
          <p:nvPr>
            <p:ph sz="quarter" idx="1"/>
          </p:nvPr>
        </p:nvSpPr>
        <p:spPr>
          <a:xfrm>
            <a:off x="612775" y="1600200"/>
            <a:ext cx="8153400" cy="4495800"/>
          </a:xfrm>
        </p:spPr>
        <p:txBody>
          <a:bodyPr/>
          <a:lstStyle/>
          <a:p>
            <a:pPr eaLnBrk="1" hangingPunct="1"/>
            <a:r>
              <a:rPr lang="en-US" altLang="en-US" smtClean="0"/>
              <a:t>A lever is a rigid bar or board that is free to move around a fixed point called a fulcrum. </a:t>
            </a:r>
          </a:p>
          <a:p>
            <a:pPr eaLnBrk="1" hangingPunct="1"/>
            <a:endParaRPr lang="en-US" altLang="en-US" smtClean="0"/>
          </a:p>
          <a:p>
            <a:pPr eaLnBrk="1" hangingPunct="1">
              <a:buFont typeface="Wingdings" pitchFamily="2" charset="2"/>
              <a:buNone/>
            </a:pPr>
            <a:endParaRPr lang="en-US" altLang="en-US" smtClean="0"/>
          </a:p>
          <a:p>
            <a:pPr eaLnBrk="1" hangingPunct="1"/>
            <a:r>
              <a:rPr lang="en-US" altLang="en-US" smtClean="0"/>
              <a:t>By increasing the distance the effort force moves relative to the distance the weight moves, a lever can reduce the effort force needed. </a:t>
            </a:r>
          </a:p>
        </p:txBody>
      </p:sp>
      <p:sp>
        <p:nvSpPr>
          <p:cNvPr id="5" name="Rectangle 4"/>
          <p:cNvSpPr/>
          <p:nvPr/>
        </p:nvSpPr>
        <p:spPr>
          <a:xfrm>
            <a:off x="1981200" y="2667000"/>
            <a:ext cx="5638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a:off x="4419600" y="2819400"/>
            <a:ext cx="838200" cy="8382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1447800" y="5562600"/>
            <a:ext cx="838200" cy="8382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6019800" y="5638800"/>
            <a:ext cx="838200" cy="8382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5410200"/>
            <a:ext cx="419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rot="20379736">
            <a:off x="5057775" y="5219700"/>
            <a:ext cx="419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Up Arrow 12"/>
          <p:cNvSpPr/>
          <p:nvPr/>
        </p:nvSpPr>
        <p:spPr>
          <a:xfrm>
            <a:off x="3581400" y="5562600"/>
            <a:ext cx="304800" cy="8382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Up Arrow 13"/>
          <p:cNvSpPr/>
          <p:nvPr/>
        </p:nvSpPr>
        <p:spPr>
          <a:xfrm>
            <a:off x="8382000" y="4876800"/>
            <a:ext cx="304800" cy="16002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Bent Arrow 14"/>
          <p:cNvSpPr/>
          <p:nvPr/>
        </p:nvSpPr>
        <p:spPr>
          <a:xfrm rot="5122685" flipV="1">
            <a:off x="8003382" y="3728243"/>
            <a:ext cx="1136650" cy="747713"/>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altLang="en-US" smtClean="0"/>
              <a:t>Levers</a:t>
            </a:r>
          </a:p>
        </p:txBody>
      </p:sp>
      <p:sp>
        <p:nvSpPr>
          <p:cNvPr id="16387" name="Content Placeholder 2"/>
          <p:cNvSpPr>
            <a:spLocks noGrp="1"/>
          </p:cNvSpPr>
          <p:nvPr>
            <p:ph sz="quarter" idx="1"/>
          </p:nvPr>
        </p:nvSpPr>
        <p:spPr>
          <a:xfrm>
            <a:off x="612775" y="1600200"/>
            <a:ext cx="7388225" cy="4876800"/>
          </a:xfrm>
        </p:spPr>
        <p:txBody>
          <a:bodyPr/>
          <a:lstStyle/>
          <a:p>
            <a:pPr eaLnBrk="1" hangingPunct="1"/>
            <a:r>
              <a:rPr lang="en-US" altLang="en-US" smtClean="0"/>
              <a:t>A lever can be designed to reduce the amount of force required to lift a weight in two ways: </a:t>
            </a:r>
          </a:p>
          <a:p>
            <a:pPr eaLnBrk="1" hangingPunct="1"/>
            <a:endParaRPr lang="en-US" altLang="en-US" smtClean="0"/>
          </a:p>
          <a:p>
            <a:pPr lvl="1" eaLnBrk="1" hangingPunct="1"/>
            <a:r>
              <a:rPr lang="en-US" altLang="en-US" smtClean="0"/>
              <a:t>By increasing the distance from the fulcrum to the point where the effort force is applied. </a:t>
            </a:r>
          </a:p>
          <a:p>
            <a:pPr lvl="1" eaLnBrk="1" hangingPunct="1"/>
            <a:endParaRPr lang="en-US" altLang="en-US" smtClean="0"/>
          </a:p>
          <a:p>
            <a:pPr lvl="1" eaLnBrk="1" hangingPunct="1">
              <a:buFont typeface="Wingdings 2" pitchFamily="18" charset="2"/>
              <a:buNone/>
            </a:pPr>
            <a:endParaRPr lang="en-US" altLang="en-US" smtClean="0"/>
          </a:p>
          <a:p>
            <a:pPr lvl="1" eaLnBrk="1" hangingPunct="1"/>
            <a:r>
              <a:rPr lang="en-US" altLang="en-US" smtClean="0"/>
              <a:t>By decreasing the distance the weight is from the fulcrum. </a:t>
            </a:r>
          </a:p>
        </p:txBody>
      </p:sp>
      <p:sp>
        <p:nvSpPr>
          <p:cNvPr id="4" name="Rectangle 3"/>
          <p:cNvSpPr/>
          <p:nvPr/>
        </p:nvSpPr>
        <p:spPr>
          <a:xfrm rot="21212785">
            <a:off x="2809875" y="4202113"/>
            <a:ext cx="5638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2895600" y="6019800"/>
            <a:ext cx="5638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a:off x="5334000" y="6172200"/>
            <a:ext cx="609600" cy="533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4114800" y="4495800"/>
            <a:ext cx="457200" cy="3810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a:off x="6019800" y="4495800"/>
            <a:ext cx="457200" cy="3810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Left Arrow 9"/>
          <p:cNvSpPr/>
          <p:nvPr/>
        </p:nvSpPr>
        <p:spPr>
          <a:xfrm>
            <a:off x="4572000" y="4572000"/>
            <a:ext cx="1371600" cy="2286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Bent Arrow 10"/>
          <p:cNvSpPr/>
          <p:nvPr/>
        </p:nvSpPr>
        <p:spPr>
          <a:xfrm rot="5122685" flipV="1">
            <a:off x="7547769" y="2972594"/>
            <a:ext cx="1136650" cy="747712"/>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Rectangle 11"/>
          <p:cNvSpPr/>
          <p:nvPr/>
        </p:nvSpPr>
        <p:spPr>
          <a:xfrm>
            <a:off x="2895600" y="5410200"/>
            <a:ext cx="7620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ight Arrow 12"/>
          <p:cNvSpPr/>
          <p:nvPr/>
        </p:nvSpPr>
        <p:spPr>
          <a:xfrm>
            <a:off x="3733800" y="5486400"/>
            <a:ext cx="7620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572000" y="5410200"/>
            <a:ext cx="7620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altLang="en-US" smtClean="0"/>
              <a:t>Levers</a:t>
            </a:r>
          </a:p>
        </p:txBody>
      </p:sp>
      <p:sp>
        <p:nvSpPr>
          <p:cNvPr id="17411" name="Content Placeholder 2"/>
          <p:cNvSpPr>
            <a:spLocks noGrp="1"/>
          </p:cNvSpPr>
          <p:nvPr>
            <p:ph sz="quarter" idx="1"/>
          </p:nvPr>
        </p:nvSpPr>
        <p:spPr>
          <a:xfrm>
            <a:off x="612775" y="1600200"/>
            <a:ext cx="8153400" cy="4495800"/>
          </a:xfrm>
        </p:spPr>
        <p:txBody>
          <a:bodyPr/>
          <a:lstStyle/>
          <a:p>
            <a:pPr eaLnBrk="1" hangingPunct="1"/>
            <a:r>
              <a:rPr lang="en-US" altLang="en-US" smtClean="0"/>
              <a:t>Levers that have the fulcrum between where the effort force is applied and where the weight is located can be found in the following tools: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lvl="1" eaLnBrk="1" hangingPunct="1"/>
            <a:r>
              <a:rPr lang="en-US" altLang="en-US" smtClean="0"/>
              <a:t>Scissors (2 levers working together)</a:t>
            </a:r>
          </a:p>
          <a:p>
            <a:pPr lvl="1" eaLnBrk="1" hangingPunct="1"/>
            <a:r>
              <a:rPr lang="en-US" altLang="en-US" smtClean="0"/>
              <a:t>crowbar</a:t>
            </a:r>
          </a:p>
          <a:p>
            <a:pPr eaLnBrk="1" hangingPunct="1"/>
            <a:endParaRPr lang="en-US" altLang="en-US" smtClean="0"/>
          </a:p>
        </p:txBody>
      </p:sp>
      <p:sp>
        <p:nvSpPr>
          <p:cNvPr id="4" name="Isosceles Triangle 3"/>
          <p:cNvSpPr/>
          <p:nvPr/>
        </p:nvSpPr>
        <p:spPr>
          <a:xfrm>
            <a:off x="1752600" y="4419600"/>
            <a:ext cx="609600" cy="533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rot="1108093" flipV="1">
            <a:off x="-87313" y="4278313"/>
            <a:ext cx="4427538" cy="166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4" name="Picture 2" descr="C:\Documents and Settings\Default\Local Settings\Temporary Internet Files\Content.IE5\U5BDTMA2\MMj0323819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28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C:\Documents and Settings\Default\Local Settings\Temporary Internet Files\Content.IE5\18SQIZDG\MCj041364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895600"/>
            <a:ext cx="2263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C:\Documents and Settings\Default\Local Settings\Temporary Internet Files\Content.IE5\VZ2CJUPL\MPj0175426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181600"/>
            <a:ext cx="21653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1124496">
            <a:off x="446088" y="3232150"/>
            <a:ext cx="7620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Bent Arrow 9"/>
          <p:cNvSpPr/>
          <p:nvPr/>
        </p:nvSpPr>
        <p:spPr>
          <a:xfrm rot="5122685" flipV="1">
            <a:off x="3202782" y="3804443"/>
            <a:ext cx="1136650" cy="747713"/>
          </a:xfrm>
          <a:prstGeom prst="bentArrow">
            <a:avLst>
              <a:gd name="adj1" fmla="val 25000"/>
              <a:gd name="adj2" fmla="val 32491"/>
              <a:gd name="adj3" fmla="val 25000"/>
              <a:gd name="adj4" fmla="val 4375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Median</Template>
  <TotalTime>1021</TotalTime>
  <Words>852</Words>
  <Application>Microsoft Office PowerPoint</Application>
  <PresentationFormat>On-screen Show (4:3)</PresentationFormat>
  <Paragraphs>124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Simple Machines Notes, Part 2</vt:lpstr>
      <vt:lpstr>Simple Machines</vt:lpstr>
      <vt:lpstr>Simple Machines</vt:lpstr>
      <vt:lpstr>Simple Machines</vt:lpstr>
      <vt:lpstr>Simple Machines</vt:lpstr>
      <vt:lpstr>Simple Machines</vt:lpstr>
      <vt:lpstr>Levers</vt:lpstr>
      <vt:lpstr>Levers</vt:lpstr>
      <vt:lpstr>Levers</vt:lpstr>
      <vt:lpstr>Levers</vt:lpstr>
      <vt:lpstr>Levers</vt:lpstr>
      <vt:lpstr>Simple Machines Notes, Part 3</vt:lpstr>
      <vt:lpstr>Pulley</vt:lpstr>
      <vt:lpstr>Pulley</vt:lpstr>
      <vt:lpstr>Pulleys</vt:lpstr>
      <vt:lpstr>Inclined Plane</vt:lpstr>
      <vt:lpstr>Inclined Plane</vt:lpstr>
      <vt:lpstr>Inclined Planes</vt:lpstr>
      <vt:lpstr>Wedges</vt:lpstr>
      <vt:lpstr>Screw</vt:lpstr>
      <vt:lpstr>Wheel and Axle</vt:lpstr>
      <vt:lpstr>Wheel and Axle</vt:lpstr>
      <vt:lpstr>Complex Machines</vt:lpstr>
    </vt:vector>
  </TitlesOfParts>
  <Company>Sumter School District 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 Notes, Part 2</dc:title>
  <dc:creator>Alice Drive Middle School</dc:creator>
  <cp:lastModifiedBy>Dave Edinger</cp:lastModifiedBy>
  <cp:revision>64</cp:revision>
  <dcterms:created xsi:type="dcterms:W3CDTF">2009-11-24T13:30:53Z</dcterms:created>
  <dcterms:modified xsi:type="dcterms:W3CDTF">2015-03-19T14:23:19Z</dcterms:modified>
</cp:coreProperties>
</file>