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CCFF"/>
    <a:srgbClr val="66FFFF"/>
    <a:srgbClr val="CCFF99"/>
    <a:srgbClr val="FF0066"/>
    <a:srgbClr val="66FF33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3" autoAdjust="0"/>
  </p:normalViewPr>
  <p:slideViewPr>
    <p:cSldViewPr>
      <p:cViewPr>
        <p:scale>
          <a:sx n="91" d="100"/>
          <a:sy n="91" d="100"/>
        </p:scale>
        <p:origin x="-1210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3472-100F-4D4E-96F4-63049D895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2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1F612-E828-4DCE-BD4A-5586C0E17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8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E786-6592-4DB8-BC72-05E173A03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05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890F-8E43-4024-B631-52A2193B8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6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325F-874F-40E9-8066-7ABD09C31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6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97E1-278C-4583-886C-BCD54E2B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B67B1-A1FB-4131-9AC9-B48D21EF2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1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DB0DB-345B-4637-B67F-60A253F26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2A4A-5604-4790-B1E8-787950A07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D7A2C-E8B4-4954-A3BB-65581D519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97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FF76A-07C9-4ECA-9F55-127E4A94A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D9DE5B-DC13-4F00-9DE3-9D783FC283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ubini.swarthmore.edu/~bbard/gallery/circle03.gi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Science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469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MECHANICAL WAVES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2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Why doesn’t the medium travel along with the wave?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latin typeface="Comic Sans MS" pitchFamily="66" charset="0"/>
              </a:rPr>
              <a:t>All mediums are made up of tiny particles.</a:t>
            </a:r>
          </a:p>
          <a:p>
            <a:r>
              <a:rPr lang="en-US" altLang="en-US" sz="2800">
                <a:latin typeface="Comic Sans MS" pitchFamily="66" charset="0"/>
              </a:rPr>
              <a:t>When a wave enters a medium, it transfers energy to the medium’s particles.</a:t>
            </a:r>
          </a:p>
          <a:p>
            <a:r>
              <a:rPr lang="en-US" altLang="en-US" sz="2800">
                <a:latin typeface="Comic Sans MS" pitchFamily="66" charset="0"/>
              </a:rPr>
              <a:t>Then the particles bump into each other, passing the wave’s energy along.</a:t>
            </a:r>
          </a:p>
        </p:txBody>
      </p:sp>
      <p:pic>
        <p:nvPicPr>
          <p:cNvPr id="11269" name="Picture 5" descr="L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7620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It’s like passing food at the dinner table!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5" descr="MCj039757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239000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What causes waves?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You MUST have energy.</a:t>
            </a:r>
          </a:p>
          <a:p>
            <a:r>
              <a:rPr lang="en-US" altLang="en-US">
                <a:latin typeface="Comic Sans MS" pitchFamily="66" charset="0"/>
              </a:rPr>
              <a:t>Mechanical waves are produced when a source of energy causes a medium to vibrate. 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A vibration is a repeated back-and-forth or up-and-down motion.</a:t>
            </a:r>
          </a:p>
          <a:p>
            <a:r>
              <a:rPr lang="en-US" altLang="en-US">
                <a:latin typeface="Comic Sans MS" pitchFamily="66" charset="0"/>
              </a:rPr>
              <a:t>When a vibration moves through a medium, a wave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Examples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1" name="Picture 5" descr="tf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2672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MPj04331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16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MCj042982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5677">
            <a:off x="5534025" y="1846263"/>
            <a:ext cx="33686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96240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TYPES OF WAVES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Mechanical waves are classified by two things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The way they move 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The medium through which they travel</a:t>
            </a:r>
          </a:p>
          <a:p>
            <a:r>
              <a:rPr lang="en-US" altLang="en-US">
                <a:latin typeface="Comic Sans MS" pitchFamily="66" charset="0"/>
              </a:rPr>
              <a:t>There are two types of waves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Transverse waves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Longitudinal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omic Sans MS" pitchFamily="66" charset="0"/>
              </a:rPr>
              <a:t>Transverse Waves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itchFamily="66" charset="0"/>
              </a:rPr>
              <a:t>Transverse means “across”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itchFamily="66" charset="0"/>
              </a:rPr>
              <a:t>In a transverse wave the matter in the wave moves up and down (across) at a right angle to the direction of the wave</a:t>
            </a:r>
          </a:p>
          <a:p>
            <a:endParaRPr lang="en-US" altLang="en-US">
              <a:latin typeface="Comic Sans MS" pitchFamily="66" charset="0"/>
            </a:endParaRPr>
          </a:p>
        </p:txBody>
      </p:sp>
      <p:pic>
        <p:nvPicPr>
          <p:cNvPr id="16388" name="Picture 4" descr="T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25"/>
            <a:ext cx="91440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667000" y="58674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667000" y="48768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62000" y="4114800"/>
            <a:ext cx="6248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3581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Direction of Wave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47800" y="55626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Comic Sans MS" pitchFamily="66" charset="0"/>
              </a:rPr>
              <a:t>Direction of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/>
      <p:bldP spid="16392" grpId="1"/>
      <p:bldP spid="163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2316162"/>
          </a:xfrm>
        </p:spPr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Transverse waves create points called “crests” and “troughs”, or high and low points in the waves movement.</a:t>
            </a:r>
          </a:p>
        </p:txBody>
      </p:sp>
      <p:pic>
        <p:nvPicPr>
          <p:cNvPr id="17412" name="Picture 4" descr="waveparts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25788"/>
            <a:ext cx="8077200" cy="3732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143000" y="5105400"/>
            <a:ext cx="6248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Longitudinal Waves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Longitudinal waves move the medium parallel to the direction in which the wave travels.</a:t>
            </a:r>
          </a:p>
        </p:txBody>
      </p:sp>
      <p:pic>
        <p:nvPicPr>
          <p:cNvPr id="19462" name="Picture 6" descr="l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775"/>
            <a:ext cx="914400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14600" y="4876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Direction of Wave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286000" y="5334000"/>
            <a:ext cx="2514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FF3300"/>
                </a:solidFill>
                <a:latin typeface="Comic Sans MS" pitchFamily="66" charset="0"/>
              </a:rPr>
              <a:t>Direction of Medium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953000" y="5486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7" name="Picture 11" descr="L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620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3" grpId="0"/>
      <p:bldP spid="19465" grpId="0" animBg="1"/>
      <p:bldP spid="194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Example: A SLINKY!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pic>
        <p:nvPicPr>
          <p:cNvPr id="20486" name="Picture 6" descr="u10l1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696200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Comic Sans MS" pitchFamily="66" charset="0"/>
              </a:rPr>
              <a:t>Longitudinal waves create points called compressions and rarefactions.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Compressions: parts where the coils are close together</a:t>
            </a:r>
          </a:p>
          <a:p>
            <a:r>
              <a:rPr lang="en-US" altLang="en-US">
                <a:latin typeface="Comic Sans MS" pitchFamily="66" charset="0"/>
              </a:rPr>
              <a:t>Rarefactions: parts where the coils are spread out</a:t>
            </a:r>
          </a:p>
          <a:p>
            <a:endParaRPr lang="en-US" altLang="en-US">
              <a:latin typeface="Comic Sans MS" pitchFamily="66" charset="0"/>
            </a:endParaRPr>
          </a:p>
        </p:txBody>
      </p:sp>
      <p:pic>
        <p:nvPicPr>
          <p:cNvPr id="21508" name="Picture 4" descr="lwave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02050"/>
            <a:ext cx="54864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495800" cy="6553200"/>
          </a:xfrm>
        </p:spPr>
        <p:txBody>
          <a:bodyPr/>
          <a:lstStyle/>
          <a:p>
            <a:r>
              <a:rPr lang="en-US" altLang="en-US" sz="6000">
                <a:latin typeface="Comic Sans MS" pitchFamily="66" charset="0"/>
              </a:rPr>
              <a:t>What types of waves do you see?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82" name="Picture 10" descr="MPj04385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Cj04241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54600"/>
            <a:ext cx="16383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MCj043006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140335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MCj041186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612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MCj029020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273675"/>
            <a:ext cx="13811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4191000" y="39624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410200" y="43434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553200" y="59436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4495800" y="56388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Sound waves are Longitudinal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678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g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1910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38200" y="3048000"/>
            <a:ext cx="3200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Comic Sans MS" pitchFamily="66" charset="0"/>
              </a:rPr>
              <a:t>Guitar String</a:t>
            </a:r>
          </a:p>
        </p:txBody>
      </p:sp>
      <p:pic>
        <p:nvPicPr>
          <p:cNvPr id="23563" name="Picture 11" descr="circle0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22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334000" y="41148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Comic Sans MS" pitchFamily="66" charset="0"/>
              </a:rPr>
              <a:t>A drum head </a:t>
            </a:r>
          </a:p>
          <a:p>
            <a:pPr algn="ctr"/>
            <a:r>
              <a:rPr lang="en-US" altLang="en-US" sz="3200">
                <a:latin typeface="Comic Sans MS" pitchFamily="66" charset="0"/>
              </a:rPr>
              <a:t>after being 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What is a wave?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6248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Comic Sans MS" pitchFamily="66" charset="0"/>
              </a:rPr>
              <a:t>A disturbance that transfers </a:t>
            </a:r>
            <a:r>
              <a:rPr lang="en-US" altLang="en-US" b="1">
                <a:latin typeface="Comic Sans MS" pitchFamily="66" charset="0"/>
              </a:rPr>
              <a:t>energy</a:t>
            </a:r>
            <a:r>
              <a:rPr lang="en-US" altLang="en-US">
                <a:latin typeface="Comic Sans MS" pitchFamily="66" charset="0"/>
              </a:rPr>
              <a:t> from place to place.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Comic Sans MS" pitchFamily="66" charset="0"/>
              </a:rPr>
              <a:t>Energy is the ability to do work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mic Sans MS" pitchFamily="66" charset="0"/>
              </a:rPr>
              <a:t>You are sitting on a raft in the middle of the ocean. A big boat goes by creating a wave in the water.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mic Sans MS" pitchFamily="66" charset="0"/>
              </a:rPr>
              <a:t>What work will that wave do to your raft?</a:t>
            </a:r>
          </a:p>
        </p:txBody>
      </p:sp>
      <p:pic>
        <p:nvPicPr>
          <p:cNvPr id="4100" name="Picture 4" descr="MCj035127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97513"/>
            <a:ext cx="20574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Cj04118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790950"/>
            <a:ext cx="31273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What carries waves?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Most waves need something to travel through.</a:t>
            </a:r>
          </a:p>
          <a:p>
            <a:r>
              <a:rPr lang="en-US" altLang="en-US">
                <a:latin typeface="Comic Sans MS" pitchFamily="66" charset="0"/>
              </a:rPr>
              <a:t>The material through which a wave travels is called a </a:t>
            </a:r>
            <a:r>
              <a:rPr lang="en-US" altLang="en-US" b="1" u="sng">
                <a:latin typeface="Comic Sans MS" pitchFamily="66" charset="0"/>
              </a:rPr>
              <a:t>medium</a:t>
            </a:r>
            <a:r>
              <a:rPr lang="en-US" altLang="en-US">
                <a:latin typeface="Comic Sans MS" pitchFamily="66" charset="0"/>
              </a:rPr>
              <a:t>.</a:t>
            </a:r>
          </a:p>
          <a:p>
            <a:endParaRPr lang="en-US" altLang="en-US">
              <a:latin typeface="Comic Sans MS" pitchFamily="66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04800" y="3733800"/>
            <a:ext cx="4495800" cy="990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mic Sans MS" pitchFamily="66" charset="0"/>
              </a:rPr>
              <a:t>What is an ocean wave’s medium?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572000" y="5257800"/>
            <a:ext cx="4572000" cy="1600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>
                <a:latin typeface="Comic Sans MS" pitchFamily="66" charset="0"/>
              </a:rPr>
              <a:t>What is the medium for the sound waves that come from a musical instrument?</a:t>
            </a:r>
          </a:p>
        </p:txBody>
      </p:sp>
      <p:pic>
        <p:nvPicPr>
          <p:cNvPr id="5127" name="Picture 7" descr="MPj04384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41863"/>
            <a:ext cx="2819400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Pj042249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8956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81000" y="2743200"/>
            <a:ext cx="4191000" cy="4648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>
                <a:latin typeface="Comic Sans MS" pitchFamily="66" charset="0"/>
              </a:rPr>
              <a:t>TRY THIS!</a:t>
            </a:r>
          </a:p>
          <a:p>
            <a:pPr algn="ctr"/>
            <a:r>
              <a:rPr lang="en-US" altLang="en-US">
                <a:latin typeface="Comic Sans MS" pitchFamily="66" charset="0"/>
              </a:rPr>
              <a:t>The next time you take a bath or go swimming, pop your knuckles underwater.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9" grpId="0" animBg="1"/>
      <p:bldP spid="51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r>
              <a:rPr lang="en-US" altLang="en-US" sz="7200">
                <a:latin typeface="Comic Sans MS" pitchFamily="66" charset="0"/>
              </a:rPr>
              <a:t>So waves can travel through liquids and gases…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81400"/>
            <a:ext cx="8229600" cy="2925763"/>
          </a:xfrm>
        </p:spPr>
        <p:txBody>
          <a:bodyPr/>
          <a:lstStyle/>
          <a:p>
            <a:r>
              <a:rPr lang="en-US" altLang="en-US" sz="5400">
                <a:latin typeface="Comic Sans MS" pitchFamily="66" charset="0"/>
              </a:rPr>
              <a:t>What about solids?</a:t>
            </a:r>
          </a:p>
          <a:p>
            <a:r>
              <a:rPr lang="en-US" altLang="en-US" sz="5400">
                <a:latin typeface="Comic Sans MS" pitchFamily="66" charset="0"/>
              </a:rPr>
              <a:t>Can you think of any examples?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Mechanical Waves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Mechanical waves are waves that need a medium to travel through.</a:t>
            </a:r>
          </a:p>
          <a:p>
            <a:pPr lvl="1"/>
            <a:r>
              <a:rPr lang="en-US" altLang="en-US">
                <a:latin typeface="Comic Sans MS" pitchFamily="66" charset="0"/>
              </a:rPr>
              <a:t>Mediums can be solid, liquid, or gas.</a:t>
            </a:r>
          </a:p>
          <a:p>
            <a:pPr lvl="1"/>
            <a:endParaRPr lang="en-US" altLang="en-US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altLang="en-US">
              <a:latin typeface="Comic Sans MS" pitchFamily="66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514600" y="3200400"/>
            <a:ext cx="6629400" cy="2895600"/>
          </a:xfrm>
          <a:prstGeom prst="cloudCallout">
            <a:avLst>
              <a:gd name="adj1" fmla="val -41593"/>
              <a:gd name="adj2" fmla="val 70009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b="1">
                <a:latin typeface="Comic Sans MS" pitchFamily="66" charset="0"/>
              </a:rPr>
              <a:t>Can you remember what kind of wave carries energy through empty space?</a:t>
            </a:r>
          </a:p>
          <a:p>
            <a:pPr algn="ctr"/>
            <a:endParaRPr lang="en-US" altLang="en-US" sz="2400" b="1">
              <a:latin typeface="Comic Sans MS" pitchFamily="66" charset="0"/>
            </a:endParaRPr>
          </a:p>
          <a:p>
            <a:pPr algn="ctr"/>
            <a:r>
              <a:rPr lang="en-US" altLang="en-US" sz="2400" b="1">
                <a:latin typeface="Comic Sans MS" pitchFamily="66" charset="0"/>
              </a:rPr>
              <a:t>HINT: Radiation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276600" y="4876800"/>
            <a:ext cx="4953000" cy="1143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Comic Sans MS" pitchFamily="66" charset="0"/>
              </a:rPr>
              <a:t>ELECTROMAGNETIC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1465886">
            <a:off x="381000" y="3581400"/>
            <a:ext cx="3352800" cy="2209800"/>
          </a:xfrm>
          <a:prstGeom prst="rightArrow">
            <a:avLst>
              <a:gd name="adj1" fmla="val 50000"/>
              <a:gd name="adj2" fmla="val 379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b="1">
                <a:latin typeface="Comic Sans MS" pitchFamily="66" charset="0"/>
              </a:rPr>
              <a:t>We’ll get to these when we talk about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How do waves transfer energy?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omic Sans MS" pitchFamily="66" charset="0"/>
              </a:rPr>
              <a:t>Although mechanical waves travel through a medium, they do not carry the medium with them.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9638"/>
            <a:ext cx="4191000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How do we know waves carry energy and not matter?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latin typeface="Comic Sans MS" pitchFamily="66" charset="0"/>
              </a:rPr>
              <a:t>Think about an earthquake.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Comic Sans MS" pitchFamily="66" charset="0"/>
              </a:rPr>
              <a:t>When seismic waves travel through an area, the ground shakes from side to side and up and down, but the ground itself does not travel over a distance.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Comic Sans MS" pitchFamily="66" charset="0"/>
              </a:rPr>
              <a:t>Only the ENERGY moves!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80060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Wave animation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Another Example…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Waves travel through the water but they do not carry the water or the bottle with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564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What types of waves do you see?</vt:lpstr>
      <vt:lpstr>What is a wave?</vt:lpstr>
      <vt:lpstr>What carries waves?</vt:lpstr>
      <vt:lpstr>So waves can travel through liquids and gases…</vt:lpstr>
      <vt:lpstr>Mechanical Waves</vt:lpstr>
      <vt:lpstr>How do waves transfer energy?</vt:lpstr>
      <vt:lpstr>How do we know waves carry energy and not matter?</vt:lpstr>
      <vt:lpstr>Another Example…</vt:lpstr>
      <vt:lpstr>Why doesn’t the medium travel along with the wave?</vt:lpstr>
      <vt:lpstr>It’s like passing food at the dinner table!</vt:lpstr>
      <vt:lpstr>What causes waves?</vt:lpstr>
      <vt:lpstr>Examples</vt:lpstr>
      <vt:lpstr>TYPES OF WAVES</vt:lpstr>
      <vt:lpstr>Transverse Waves</vt:lpstr>
      <vt:lpstr>Transverse waves create points called “crests” and “troughs”, or high and low points in the waves movement.</vt:lpstr>
      <vt:lpstr>Longitudinal Waves</vt:lpstr>
      <vt:lpstr>Example: A SLINKY!</vt:lpstr>
      <vt:lpstr>Longitudinal waves create points called compressions and rarefactions.</vt:lpstr>
      <vt:lpstr>Sound waves are Longitudinal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Carles</dc:creator>
  <cp:lastModifiedBy>David Edinger</cp:lastModifiedBy>
  <cp:revision>8</cp:revision>
  <dcterms:created xsi:type="dcterms:W3CDTF">2008-12-08T22:18:04Z</dcterms:created>
  <dcterms:modified xsi:type="dcterms:W3CDTF">2014-11-29T23:43:40Z</dcterms:modified>
</cp:coreProperties>
</file>