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78" r:id="rId3"/>
    <p:sldId id="258" r:id="rId4"/>
    <p:sldId id="259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8" autoAdjust="0"/>
    <p:restoredTop sz="94660"/>
  </p:normalViewPr>
  <p:slideViewPr>
    <p:cSldViewPr>
      <p:cViewPr varScale="1">
        <p:scale>
          <a:sx n="79" d="100"/>
          <a:sy n="79" d="100"/>
        </p:scale>
        <p:origin x="-28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139677-ED89-4E75-A443-DE862EF96C7D}" type="datetimeFigureOut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0EB67A-FABB-4233-A395-7F8511284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690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E64331-4CD2-4477-B6F3-86CE4EA108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249C84-0DE7-48D4-BBC7-66F7C1DD095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A42129-7964-4726-8870-3E7857AFE1C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E8240D-D00E-40A3-B48F-DE8C153035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FDB8A1-04AD-44C3-AC43-C767DEE349A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126A5C-D43C-4FA1-A21F-EDA04A2DCE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C3F91C-BE94-49EF-8367-0E1FCB520E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362A25-820B-4B04-9421-31F59572D5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8A6043-950B-4F41-B693-8C8D335F136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78525-6DEF-441C-8D92-AD34E9E782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25DD26-8E91-474F-ACD2-2649BB94220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ABFE39-9F8A-4C0B-ABC7-952783E69E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95DFA4-F474-41AD-9E75-1528F10E65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0CE04-1C15-4FE5-A360-4EF7907C5E9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7EFF20-A949-4DB1-9364-D88C4B4A2A1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8DE7B7-CD3F-4299-9B81-D8DF25F65E7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4F74C-7AC1-4B8A-A33C-2D60CAEC6F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9DE8FB-9777-4957-8BF9-FCD795FEBAD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F371C-5216-4A4A-B741-91A8588BA37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951A61-0A57-45BC-8A24-7592D852A4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D6F374-0ED0-4AFE-85D1-7A13E58B17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ir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0"/>
            <a:ext cx="5276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51038"/>
            <a:ext cx="4953000" cy="2193831"/>
          </a:xfrm>
        </p:spPr>
        <p:txBody>
          <a:bodyPr anchor="b" anchorCtr="0">
            <a:scene3d>
              <a:camera prst="orthographicFront"/>
              <a:lightRig rig="balanced" dir="t"/>
            </a:scene3d>
          </a:bodyPr>
          <a:lstStyle>
            <a:lvl1pPr>
              <a:defRPr sz="4800" b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04618"/>
            <a:ext cx="5715000" cy="1413475"/>
          </a:xfrm>
        </p:spPr>
        <p:txBody>
          <a:bodyPr>
            <a:normAutofit/>
            <a:scene3d>
              <a:camera prst="orthographicFront"/>
              <a:lightRig rig="twoPt" dir="t"/>
            </a:scene3d>
          </a:bodyPr>
          <a:lstStyle>
            <a:lvl1pPr marL="0" indent="0" algn="l"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8DE58-D16B-4796-861D-1FF9095CB31F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40159-F9D6-40EB-8EE9-D31A14E24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83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212F2-36D1-458E-BD9F-0F92449DE5A6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FD6B-3209-413B-A6F9-B7C7301A4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6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762001"/>
            <a:ext cx="1676400" cy="5075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1"/>
            <a:ext cx="5867400" cy="5075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3B53-3836-44A8-9728-8F9CE4FFE1B0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D7F60-79CF-4CB5-9009-ECBDC2FB7F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4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30" baseline="0">
                <a:solidFill>
                  <a:srgbClr val="002060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baseline="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 baseline="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baseline="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baseline="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66A3-96CD-42D1-9212-E6CAA88B0F64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7DF96-14F2-4467-8959-0B7E4C0F8D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0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ir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3" t="29512" r="38657" b="34962"/>
          <a:stretch>
            <a:fillRect/>
          </a:stretch>
        </p:blipFill>
        <p:spPr bwMode="auto">
          <a:xfrm>
            <a:off x="0" y="0"/>
            <a:ext cx="14763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900" y="2590800"/>
            <a:ext cx="5943600" cy="1447800"/>
          </a:xfrm>
        </p:spPr>
        <p:txBody>
          <a:bodyPr anchor="b" anchorCtr="0">
            <a:scene3d>
              <a:camera prst="orthographicFront"/>
              <a:lightRig rig="balanced" dir="t"/>
            </a:scene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2900" y="4038601"/>
            <a:ext cx="5943600" cy="1143000"/>
          </a:xfrm>
        </p:spPr>
        <p:txBody>
          <a:bodyPr rtlCol="0">
            <a:normAutofit/>
            <a:scene3d>
              <a:camera prst="orthographicFront"/>
              <a:lightRig rig="twoPt" dir="t"/>
            </a:scene3d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SzPct val="80000"/>
              <a:buFont typeface="Wingdings" pitchFamily="2" charset="2"/>
              <a:buNone/>
              <a:defRPr sz="1800" b="0" kern="1200">
                <a:solidFill>
                  <a:schemeClr val="tx2"/>
                </a:solidFill>
                <a:effectLst>
                  <a:outerShdw blurRad="12700" dist="12700" dir="3000000" algn="ctr" rotWithShape="0">
                    <a:schemeClr val="bg1">
                      <a:lumMod val="85000"/>
                      <a:alpha val="6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0658-E3EB-4AC1-BC95-5ABCF885BD0B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F0E3C-5875-47F0-8A5F-6289B1633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1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buFont typeface="Wingdings" pitchFamily="2" charset="2"/>
              <a:buChar char="Ë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51039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572AD-8D26-4C29-8661-4A2511F5C733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508CD-FB4C-425E-92ED-34ACA3F17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8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660619"/>
            <a:ext cx="2743200" cy="827087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60619"/>
            <a:ext cx="2743200" cy="827087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667000"/>
            <a:ext cx="2743200" cy="3170238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68BBB-0369-471C-9547-D50789C69073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1C295-FD02-4BE8-990D-B199C365D3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28A6-FF4B-47AB-BCA0-D9CAB7DAF0C1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1F03-0781-4AA1-B5AD-08B2DC323D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7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Air 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3" t="29512" r="38657" b="34962"/>
          <a:stretch>
            <a:fillRect/>
          </a:stretch>
        </p:blipFill>
        <p:spPr bwMode="auto">
          <a:xfrm>
            <a:off x="0" y="0"/>
            <a:ext cx="14763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F7EA6-2E07-4DCB-AB50-8DAB14578EFA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522B4-5398-4D13-A76C-F80D82D95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936750"/>
          </a:xfrm>
        </p:spPr>
        <p:txBody>
          <a:bodyPr anchorCtr="0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8200"/>
            <a:ext cx="36576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9"/>
            <a:ext cx="2703513" cy="26368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B6AEF-498E-4DE9-A8B4-89FDC8A86CFD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ECD6-2642-4170-A78A-41E16424EF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3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936750"/>
          </a:xfrm>
        </p:spPr>
        <p:txBody>
          <a:bodyPr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100" baseline="0">
                <a:solidFill>
                  <a:schemeClr val="tx2"/>
                </a:solidFill>
                <a:effectLst>
                  <a:outerShdw blurRad="127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838200"/>
            <a:ext cx="3657600" cy="4572000"/>
          </a:xfrm>
          <a:prstGeom prst="rect">
            <a:avLst/>
          </a:prstGeom>
          <a:ln>
            <a:noFill/>
          </a:ln>
          <a:effectLst>
            <a:reflection blurRad="42700" stA="30000" endPos="20000" dist="40000" dir="5400000" sy="-100000" algn="bl" rotWithShape="0"/>
          </a:effectLst>
          <a:scene3d>
            <a:camera prst="perspectiveContrastingLeftFacing">
              <a:rot lat="295432" lon="20402243" rev="5222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200398"/>
            <a:ext cx="2703512" cy="2636838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63599-CA95-46DC-80B9-3C9C8FB77F6E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10BA-6131-4FC0-9406-09BE39EEB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0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00200" y="1936750"/>
            <a:ext cx="5943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4BB64AC-A7ED-4603-80FA-6ABD85DDBBA5}" type="datetime1">
              <a:rPr lang="en-US"/>
              <a:pPr>
                <a:defRPr/>
              </a:pPr>
              <a:t>10/1/2012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kern="120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5FA791-41F6-4738-82C2-45B77C55B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7" descr="dandelion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6" b="20000"/>
          <a:stretch>
            <a:fillRect/>
          </a:stretch>
        </p:blipFill>
        <p:spPr bwMode="auto">
          <a:xfrm>
            <a:off x="7772400" y="3200400"/>
            <a:ext cx="137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Air titl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3" t="29512" r="38657" b="34962"/>
          <a:stretch>
            <a:fillRect/>
          </a:stretch>
        </p:blipFill>
        <p:spPr bwMode="auto">
          <a:xfrm>
            <a:off x="0" y="0"/>
            <a:ext cx="1476375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7" r:id="rId2"/>
    <p:sldLayoutId id="2147483726" r:id="rId3"/>
    <p:sldLayoutId id="2147483718" r:id="rId4"/>
    <p:sldLayoutId id="2147483719" r:id="rId5"/>
    <p:sldLayoutId id="2147483720" r:id="rId6"/>
    <p:sldLayoutId id="2147483727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spc="100">
          <a:solidFill>
            <a:schemeClr val="tx2"/>
          </a:solidFill>
          <a:effectLst>
            <a:outerShdw blurRad="127000" algn="ctr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600"/>
        </a:spcBef>
        <a:spcAft>
          <a:spcPct val="0"/>
        </a:spcAft>
        <a:buSzPct val="80000"/>
        <a:buFont typeface="Wingdings" pitchFamily="2" charset="2"/>
        <a:buChar char="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31825" indent="-282575" algn="l" rtl="0" eaLnBrk="0" fontAlgn="base" hangingPunct="0">
        <a:spcBef>
          <a:spcPts val="1600"/>
        </a:spcBef>
        <a:spcAft>
          <a:spcPct val="0"/>
        </a:spcAft>
        <a:buSzPct val="60000"/>
        <a:buFont typeface="Wingdings" pitchFamily="2" charset="2"/>
        <a:buChar char="Ë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82575" algn="l" rtl="0" eaLnBrk="0" fontAlgn="base" hangingPunct="0">
        <a:spcBef>
          <a:spcPts val="1600"/>
        </a:spcBef>
        <a:spcAft>
          <a:spcPct val="0"/>
        </a:spcAft>
        <a:buSzPct val="70000"/>
        <a:buFont typeface="Wingdings" pitchFamily="2" charset="2"/>
        <a:buChar char="®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196975" indent="-282575" algn="l" rtl="0" eaLnBrk="0" fontAlgn="base" hangingPunct="0">
        <a:spcBef>
          <a:spcPts val="1600"/>
        </a:spcBef>
        <a:spcAft>
          <a:spcPct val="0"/>
        </a:spcAft>
        <a:buSzPct val="60000"/>
        <a:buFont typeface="Wingdings" pitchFamily="2" charset="2"/>
        <a:buChar char="Ë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92250" indent="-295275" algn="l" rtl="0" eaLnBrk="0" fontAlgn="base" hangingPunct="0">
        <a:spcBef>
          <a:spcPts val="1600"/>
        </a:spcBef>
        <a:spcAft>
          <a:spcPct val="0"/>
        </a:spcAft>
        <a:buSzPct val="70000"/>
        <a:buFont typeface="Wingdings" pitchFamily="2" charset="2"/>
        <a:buChar char="®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77482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05740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339975" indent="-282575" algn="l" defTabSz="914400" rtl="0" eaLnBrk="1" latinLnBrk="0" hangingPunct="1">
        <a:lnSpc>
          <a:spcPct val="100000"/>
        </a:lnSpc>
        <a:spcBef>
          <a:spcPts val="1600"/>
        </a:spcBef>
        <a:buSzPct val="60000"/>
        <a:buFont typeface="Wingdings" pitchFamily="2" charset="2"/>
        <a:buChar char="Ë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622550" indent="-282575" algn="l" defTabSz="914400" rtl="0" eaLnBrk="1" latinLnBrk="0" hangingPunct="1">
        <a:lnSpc>
          <a:spcPct val="100000"/>
        </a:lnSpc>
        <a:spcBef>
          <a:spcPts val="1600"/>
        </a:spcBef>
        <a:buSzPct val="70000"/>
        <a:buFont typeface="Wingdings" pitchFamily="2" charset="2"/>
        <a:buChar char="®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7.gif"/><Relationship Id="rId5" Type="http://schemas.openxmlformats.org/officeDocument/2006/relationships/image" Target="../media/image36.jpe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Forms of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36750"/>
            <a:ext cx="73152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67B0DE-7B8D-4C16-8378-40D270FF80DE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125" name="Picture 11" descr="C:\Users\Debbie\AppData\Local\Microsoft\Windows\Temporary Internet Files\Content.IE5\MAAJKWO5\MM90036516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57300"/>
            <a:ext cx="25146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4" descr="C:\Users\Debbie\AppData\Local\Microsoft\Windows\Temporary Internet Files\Content.IE5\EPHN4S00\MM900283597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1970088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5" descr="C:\Users\Debbie\AppData\Local\Microsoft\Windows\Temporary Internet Files\Content.IE5\CZ63L56A\MM900283098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48200"/>
            <a:ext cx="226853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6" descr="C:\Users\Debbie\AppData\Local\Microsoft\Windows\Temporary Internet Files\Content.IE5\MAAJKWO5\MM900365256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85800"/>
            <a:ext cx="23241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4953000" y="5867400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J. C. Booth Middle School</a:t>
            </a:r>
          </a:p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Physical Science 8A</a:t>
            </a:r>
          </a:p>
          <a:p>
            <a:pPr algn="ctr" eaLnBrk="1" hangingPunct="1"/>
            <a:r>
              <a:rPr lang="en-US" sz="1600">
                <a:solidFill>
                  <a:schemeClr val="bg1"/>
                </a:solidFill>
              </a:rPr>
              <a:t>Coach Dave Edinger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Chemical Energy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086600" cy="4375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Most of the matter you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encounter each day exists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as compounds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A compound forms when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two or more elements join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chemically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5BF88-950F-4B72-93A7-1480ABF58D73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4341" name="Picture 5" descr="CAVLMQBRCAAXBMDKCAUF019FCAYULZGTCAMU7E2VCAXMZIWXCAW1IC5ACA9WXFSGCAVBIDLBCA6YBIIDCA388B57CA5DED1MCAWO37SRCAY9QOMRCA45POXCCA5BSNPBCA8VH48BCAVUSF7FCAB6IIC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3"/>
          <a:stretch>
            <a:fillRect/>
          </a:stretch>
        </p:blipFill>
        <p:spPr bwMode="auto">
          <a:xfrm>
            <a:off x="5791200" y="2217738"/>
            <a:ext cx="2905125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8" descr="C:\Users\Debbie\AppData\Local\Microsoft\Windows\Temporary Internet Files\Content.IE5\MAAJKWO5\MM90033697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68" y="304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Chemical Energy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936750"/>
            <a:ext cx="6858000" cy="3886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atoms of the elements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that make up a compound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are held together by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chemical bonds.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Chemical energy is the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energy that is stored in chemical bonds.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891A4-D777-47F6-A8C1-207B56534C8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5365" name="Picture 4" descr="CAVFC33OCAL1UNWZCAT5LC13CAKPXM3XCAAIRNMJCARP1LC7CAS3NBAOCAJ8WPJFCACH2WDECAC6RSDFCAXQ54SUCATZIYJLCASLU8EKCAUALK1DCAAFYACECAAEAGK2CAMHYBXNCAP2F2TKCA8DYR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228600"/>
            <a:ext cx="3155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Chemical Energy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6705600" cy="45275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Chemical bonds form when atoms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come together to form a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compound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Chemical bonds break when a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compound is broken apart to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form elements of smaller compounds.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7E2BD1-20A4-46AF-8C54-0698F57F9A9D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6389" name="Picture 4" descr="CAR086W1CAO2ZZLVCANPDIGYCAMROBX8CA8HHS1YCA79IV0PCAWY7U9ICAQ0O0B7CALB57XVCA88W8SOCAP8QX00CA7T1OCYCAYR8F7NCA80GQ9LCAO2ZAH2CA7H3B7LCAF708DWCA0EBU9ICAFPFD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74850"/>
            <a:ext cx="1938338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Chemical Energy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600200" y="3352800"/>
            <a:ext cx="5943600" cy="24701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Energy is always involved in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breaking or forming chemical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bonds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87250-C549-4D54-BCC5-4927888BCBF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7413" name="Picture 4" descr="CAVFC33OCAL1UNWZCAT5LC13CAKPXM3XCAAIRNMJCARP1LC7CAS3NBAOCAJ8WPJFCACH2WDECAC6RSDFCAXQ54SUCATZIYJLCASLU8EKCAUALK1DCAAFYACECAAEAGK2CAMHYBXNCAP2F2TKCA8DYR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"/>
            <a:ext cx="2743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Electrical Energy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5943600" cy="4375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Computers, radios,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televisions, and lamps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are all examples of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electrical devices that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operate using electrical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87027-F580-4A2F-8454-505ECE420E5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8437" name="Picture 4" descr="powerbiz_S2_0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240088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C:\Users\Debbie\AppData\Local\Microsoft\Windows\Temporary Internet Files\Content.IE5\Y39P78O5\MM90033696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76800"/>
            <a:ext cx="16287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Electrical Energy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533400" y="1511363"/>
            <a:ext cx="7010400" cy="4222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Electrical energy is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energy that results from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the flow of moving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charges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C9AA9-48E9-4B18-A3B4-F7C01DAC22B8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9461" name="Picture 6" descr="C:\Users\Debbie\AppData\Local\Microsoft\Windows\Temporary Internet Files\Content.IE5\MAAJKWO5\MM90004659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733"/>
            <a:ext cx="10382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Debbie\AppData\Local\Microsoft\Windows\Temporary Internet Files\Content.IE5\VYZ0S45J\MM90028890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267200"/>
            <a:ext cx="16002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electric energy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Electromagnetic Energy 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1936750"/>
            <a:ext cx="68580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particles that make up an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atom are also in constant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motion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Electromagnetic energy is the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energy resulting from the motion of the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particles within atoms.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10874D-33EC-408B-8DB1-D1A207E6116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485" name="Picture 4" descr="CAKE1FF5CA6SQCTSCA6K2BR0CAE2IWEMCAGH8T7ECAM0H2R7CAJU1XC2CA78ZW04CAKJ13P3CAIZ5RZ2CAMDKF2HCAX29SPYCAFSA16RCAS0Y063CARSZ3ZPCAUB93YSCA6T8S6QCAIYWL0QCARB0P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06450"/>
            <a:ext cx="2057400" cy="300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Debbie\AppData\Local\Microsoft\Windows\Temporary Internet Files\Content.IE5\UGNA8WW8\MM90033651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292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Electromagnetic Energy 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90600" y="1936750"/>
            <a:ext cx="6553200" cy="3886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Light is one form of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electromagnetic energy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Other forms of electromagnetic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energy include x-rays, microwaves,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and ultraviolet (UV) radiation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2EB27-D9AF-409D-B43C-8FE89BF0A01C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21509" name="Picture 4" descr="CAT6LU9ICABDYHQ9CAC7WTUPCAW17C9QCARZZTRJCAPMF0B5CAZTF66OCA3SL9UICALW093LCAITNFIPCA9FEBMNCABHH9CUCAD1CIH4CADSZ0JFCAMT9B8UCAUIYJK1CAJHO2P8CAXC5R3VCAMQBOF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0"/>
            <a:ext cx="2319338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:\Users\Debbie\AppData\Local\Microsoft\Windows\Temporary Internet Files\Content.IE5\VYZ0S45J\MM90018925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8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Sound Energy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936750"/>
            <a:ext cx="6858000" cy="3886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Sound energy:  a vibration is 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rapid, back and forth motion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Sound energy is the energy given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off by a vibrating object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This energy travels through matter in the form of waves.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02CCCA-5C5C-4416-AE16-ACA3A5C48EAA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2533" name="Picture 4" descr="CABFCPQACAO3BAXBCAZECVMKCA55QOMVCAM9YUYYCAB7AOIECAOKCHLZCAFWSBF7CA0CDG5YCAJ2WA26CANLO92TCAYFRS1QCA5ASRCVCAQNSB4WCAT61KAHCAO1PRJ4CAQ886IACAKW6M5PCAIPAIB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90600"/>
            <a:ext cx="23764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 descr="C:\Users\Debbie\AppData\Local\Microsoft\Windows\Temporary Internet Files\Content.IE5\VYZ0S45J\MM900284009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81000"/>
            <a:ext cx="1371600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9" descr="C:\Users\Debbie\AppData\Local\Microsoft\Windows\Temporary Internet Files\Content.IE5\CZ63L56A\MM900178164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34000"/>
            <a:ext cx="1428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1" descr="C:\Users\Debbie\AppData\Local\Microsoft\Windows\Temporary Internet Files\Content.IE5\Y39P78O5\MM900336814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15000"/>
            <a:ext cx="828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MS90157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Nuclear Energy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629400" cy="43751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center of an atom is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the nucleus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The protons and neutrons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of the nucleus are held in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    place by nuclear forces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Nuclear energy is the energy stored in the nucleus of an atom as a result of the nuclear forces.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1B8AE-8A99-4122-94B7-CF8D24DD85B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23557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7800"/>
            <a:ext cx="3433763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Users\Debbie\AppData\Local\Microsoft\Windows\Temporary Internet Files\Content.IE5\VYZ0S45J\MM90004649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"/>
            <a:ext cx="1257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 smtClean="0"/>
              <a:t>Energy is all around you!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/>
              <a:t>Light given off by a lamp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/>
              <a:t>Light from the sun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/>
              <a:t>Energy from the food you have eaten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dirty="0" smtClean="0"/>
              <a:t>Your body uses energy to carry  out all the functions needed to survive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A29C59-A08B-41BD-9C97-A8E6FD8B278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149" name="Picture 9" descr="C:\Users\Debbie\AppData\Local\Microsoft\Windows\Temporary Internet Files\Content.IE5\O58UCFXU\MM90023474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95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Nuclear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6750"/>
            <a:ext cx="7086600" cy="38862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This energy can be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   released from the atom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   in two ways: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b="1" i="1" dirty="0"/>
              <a:t>N</a:t>
            </a:r>
            <a:r>
              <a:rPr lang="en-US" sz="3200" b="1" i="1" dirty="0" smtClean="0"/>
              <a:t>uclear fission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n-US" sz="3200" b="1" i="1" dirty="0" smtClean="0"/>
              <a:t>Nuclear fusion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0F7BC-264D-4AC7-A642-A130887561B1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4581" name="Picture 4" descr="nuclear-energy-gm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395605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Nuclear Energy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6858000" cy="42227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/>
              <a:t>Nuclear fission </a:t>
            </a:r>
            <a:r>
              <a:rPr lang="en-US" sz="3200" dirty="0" smtClean="0"/>
              <a:t>is a process in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which the nucleus of an atom is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split apart to form two smaller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nuclei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	Each smaller nucleus formed by nuclear fission has a different number of protons (atomic number) and neutrons than the original nucleus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F821DD-AA36-4F93-AB66-8A2FAA952320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25605" name="Pictur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44316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C:\Users\Debbie\AppData\Local\Microsoft\Windows\Temporary Internet Files\Content.IE5\CZ63L56A\MM90028533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Nuclear Energy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543800" cy="45275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In addition to releasing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large amounts of energy,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nuclear fission produces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new elements that continue to release energy.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process of nuclear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fusion is opposite of nuclear fission.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F2A8B-6F81-4562-A52B-B2654722DD8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26629" name="Picture 4" descr="nuclear-energy-gm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"/>
            <a:ext cx="296545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Nuclear Energy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i="1" dirty="0" smtClean="0"/>
              <a:t>Nuclear fusion </a:t>
            </a:r>
            <a:r>
              <a:rPr lang="en-US" sz="3200" dirty="0" smtClean="0"/>
              <a:t>is a process in which two small nuclei are joined together to form a larger nucleus.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This is the process that takes place inside the sun.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77C62-BCCB-4DEF-8323-C5568B220530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27653" name="Picture 6" descr="C:\Users\Debbie\AppData\Local\Microsoft\Windows\Temporary Internet Files\Content.IE5\O58UCFXU\MM90004115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57200"/>
            <a:ext cx="22209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Review- Forms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05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Energy takes many different forms. We can find energy all around us!</a:t>
            </a:r>
          </a:p>
          <a:p>
            <a:pPr eaLnBrk="1" hangingPunct="1">
              <a:defRPr/>
            </a:pPr>
            <a:r>
              <a:rPr lang="en-US" dirty="0" smtClean="0"/>
              <a:t>Some of the different kinds of energy are:</a:t>
            </a:r>
          </a:p>
          <a:p>
            <a:pPr eaLnBrk="1" hangingPunct="1">
              <a:defRPr/>
            </a:pPr>
            <a:r>
              <a:rPr lang="en-US" dirty="0" smtClean="0"/>
              <a:t>Mechanical energy</a:t>
            </a:r>
          </a:p>
          <a:p>
            <a:pPr eaLnBrk="1" hangingPunct="1">
              <a:defRPr/>
            </a:pPr>
            <a:r>
              <a:rPr lang="en-US" dirty="0" smtClean="0"/>
              <a:t>Thermal energy</a:t>
            </a:r>
          </a:p>
          <a:p>
            <a:pPr eaLnBrk="1" hangingPunct="1">
              <a:defRPr/>
            </a:pPr>
            <a:r>
              <a:rPr lang="en-US" dirty="0" smtClean="0"/>
              <a:t>Chemical Energy</a:t>
            </a:r>
          </a:p>
          <a:p>
            <a:pPr eaLnBrk="1" hangingPunct="1">
              <a:defRPr/>
            </a:pPr>
            <a:r>
              <a:rPr lang="en-US" dirty="0" smtClean="0"/>
              <a:t>Electrical Energy</a:t>
            </a:r>
          </a:p>
          <a:p>
            <a:pPr eaLnBrk="1" hangingPunct="1">
              <a:defRPr/>
            </a:pPr>
            <a:r>
              <a:rPr lang="en-US" dirty="0" smtClean="0"/>
              <a:t>Electromagnetic Energy</a:t>
            </a:r>
          </a:p>
          <a:p>
            <a:pPr eaLnBrk="1" hangingPunct="1">
              <a:defRPr/>
            </a:pPr>
            <a:r>
              <a:rPr lang="en-US" dirty="0" smtClean="0"/>
              <a:t>Sound Energy</a:t>
            </a:r>
          </a:p>
          <a:p>
            <a:pPr eaLnBrk="1" hangingPunct="1">
              <a:defRPr/>
            </a:pPr>
            <a:r>
              <a:rPr lang="en-US" dirty="0" smtClean="0"/>
              <a:t>Nuclear Energy</a:t>
            </a:r>
          </a:p>
          <a:p>
            <a:pPr eaLnBrk="1" hangingPunct="1">
              <a:defRPr/>
            </a:pPr>
            <a:r>
              <a:rPr lang="en-US" sz="3200" b="1" i="1" dirty="0" smtClean="0"/>
              <a:t>Can you give an example of each one?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CF5AD-502D-46FB-94F6-1D73B63D333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8677" name="Picture 2" descr="C:\Users\Debbie\AppData\Local\Microsoft\Windows\Temporary Internet Files\Content.IE5\VYZ0S45J\MM900286823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6286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What is Energy?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6781800" cy="43751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Energy is the ability to do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work or cause change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Work is the movement of an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object that travels a distance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Work is done when you transfer energy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to an object and the object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400" dirty="0" smtClean="0"/>
              <a:t>    moves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A0CE1-9030-4FB4-B092-C320C072015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173" name="Picture 3" descr="CA50G5OYCASB64JMCAT715ELCA7IPD7KCAZ71JEECABGR7TUCAUOZF72CA8VT5PSCAB02AVGCAPH4A2UCAOU3Z83CA1I3KERCAT0P9XKCA9WX6TACAXUJAK0CAL3SHFSCAZOZS7ACADMV8WZCAIUR1A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28130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CARJN210CAKYAH80CAEIVK7NCAI8HF39CA6KENYMCAGEQLZFCA99SXBXCARH1V9ICA1TLWWGCAVBYEHYCAQQJ7IWCAXG7SIECAVPO2QDCA9CW6SACAM4CL9ZCAN2FNMXCACMJQQECA8TNSABCAAQ9F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029200"/>
            <a:ext cx="2438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Forms of Energy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Energy exists in several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 smtClean="0"/>
              <a:t>    different forms.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Each form of energy has its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600" dirty="0" smtClean="0"/>
              <a:t>    own characteristics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CC259-BB79-43F2-9C44-D91DBBD61DF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8197" name="Picture 7" descr="C:\Users\Debbie\AppData\Local\Microsoft\Windows\Temporary Internet Files\Content.IE5\UGNA8WW8\MM900285332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Mechanical Energy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3200" dirty="0" smtClean="0"/>
              <a:t>Mechanical energy is the energy associated with the motion of an object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DE0B6-EA7B-4001-B0C9-97ADB3BA7719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221" name="Picture 5" descr="CARVYJKQCA7TXUB9CACWDW12CA1QDSFICAOEPEFWCAWTTCTWCAJI7BT9CA9VO3Y4CAT4S14BCAEAF1UKCATRJDPUCA9ZRT7FCA4LZ1W3CAFT2R50CAI1R43XCALDCJS3CARV4C29CA6Y2HSFCA74REL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41713"/>
            <a:ext cx="3581400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C:\Users\Debbie\AppData\Local\Microsoft\Windows\Temporary Internet Files\Content.IE5\HLLAILYH\MM90029524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5575"/>
            <a:ext cx="25908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Mechanical Energy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When you toss a basketball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through the air, the moving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basketball has mechanical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energy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Wind has mechanical energy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because it involves the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mtClean="0"/>
              <a:t>    movement of air.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203D-1335-4F68-AD9C-A6F61574C890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0245" name="Picture 9" descr="C:\Users\Debbie\AppData\Local\Microsoft\Windows\Temporary Internet Files\Content.IE5\CZ63L56A\MM90029524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1613"/>
            <a:ext cx="13716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C:\Users\Debbie\AppData\Local\Microsoft\Windows\Temporary Internet Files\Content.IE5\O58UCFXU\MM900336441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16875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C:\Users\Debbie\AppData\Local\Microsoft\Windows\Temporary Internet Files\Content.IE5\MAAJKWO5\MM900041067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137160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Mechanical Energy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600" dirty="0" smtClean="0"/>
              <a:t>	You have mechanical energy when you walk or 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F07A2-B3D7-442C-9CDF-E3A979F4E49D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1269" name="Picture 6" descr="C:\Users\Debbie\AppData\Local\Microsoft\Windows\Temporary Internet Files\Content.IE5\MAAJKWO5\MM90004114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430588"/>
            <a:ext cx="16002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Thermal Energy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239000" cy="4800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total amount of energy in all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of the particles contained in 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sample of matter is called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thermal energy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Heat is often associated with    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3200" dirty="0" smtClean="0"/>
              <a:t>    thermal energy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0CE89-4887-49F5-B128-3679862BA07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2293" name="Picture 4" descr="CAGI8JGWCANI0KHJCAFWZUN2CA2NQ6CXCAH989LQCAVVE7OSCAXRFGIECAJIFO54CAG2GSN2CA9V2CSZCA1XGFY2CADFZEEICADX8JBNCAWCBCEECAPRVJI6CATR6VRNCA2AXJAJCAJXVGG2CATGNN6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2371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C:\Users\Debbie\AppData\Local\Microsoft\Windows\Temporary Internet Files\Content.IE5\UGNA8WW8\MM90017249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181600"/>
            <a:ext cx="2301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Thermal Energy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248400" cy="41465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z="3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2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Heat itself is not a form of energy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3200" dirty="0" smtClean="0"/>
              <a:t>Heat is thermal energy that is transferred between two objects of different temperatures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DB9B2-9E29-4DC4-A109-3F56C59B270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3317" name="Picture 4" descr="CA6WXE3ECAPSF6STCAUDSTGCCA7CM7POCAEJFOVLCARW3U34CA2BU7ABCA0JW7HZCAORZK5VCA6GB2THCAS5LH8WCAAG4FNOCA4ZMJXCCAE693IVCA2BMWMXCA31FXG4CA9GQKAMCAZ5DPX7CA75V32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41446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r">
  <a:themeElements>
    <a:clrScheme name="Air">
      <a:dk1>
        <a:sysClr val="windowText" lastClr="000000"/>
      </a:dk1>
      <a:lt1>
        <a:sysClr val="window" lastClr="FFFFFF"/>
      </a:lt1>
      <a:dk2>
        <a:srgbClr val="17375D"/>
      </a:dk2>
      <a:lt2>
        <a:srgbClr val="BEDBFE"/>
      </a:lt2>
      <a:accent1>
        <a:srgbClr val="686F3A"/>
      </a:accent1>
      <a:accent2>
        <a:srgbClr val="165996"/>
      </a:accent2>
      <a:accent3>
        <a:srgbClr val="7276A0"/>
      </a:accent3>
      <a:accent4>
        <a:srgbClr val="7DB434"/>
      </a:accent4>
      <a:accent5>
        <a:srgbClr val="D28300"/>
      </a:accent5>
      <a:accent6>
        <a:srgbClr val="2B62CB"/>
      </a:accent6>
      <a:hlink>
        <a:srgbClr val="B58900"/>
      </a:hlink>
      <a:folHlink>
        <a:srgbClr val="B55C39"/>
      </a:folHlink>
    </a:clrScheme>
    <a:fontScheme name="Air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i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35000">
              <a:schemeClr val="phClr">
                <a:tint val="50000"/>
                <a:satMod val="250000"/>
              </a:schemeClr>
            </a:gs>
            <a:gs pos="100000">
              <a:schemeClr val="phClr">
                <a:tint val="40000"/>
                <a:satMod val="350000"/>
              </a:schemeClr>
            </a:gs>
          </a:gsLst>
          <a:lin ang="87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50000"/>
                <a:satMod val="110000"/>
              </a:schemeClr>
              <a:schemeClr val="phClr">
                <a:tint val="70000"/>
                <a:satMod val="15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15000"/>
            </a:schemeClr>
          </a:solidFill>
          <a:prstDash val="solid"/>
        </a:ln>
        <a:ln w="12700" cap="flat" cmpd="sng" algn="ctr">
          <a:solidFill>
            <a:schemeClr val="phClr">
              <a:shade val="90000"/>
              <a:satMod val="115000"/>
            </a:schemeClr>
          </a:solidFill>
          <a:prstDash val="solid"/>
        </a:ln>
        <a:ln w="19050" cap="flat" cmpd="sng" algn="ctr">
          <a:solidFill>
            <a:schemeClr val="phClr">
              <a:shade val="80000"/>
              <a:satMod val="110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25400" dir="5400000" rotWithShape="0">
              <a:srgbClr val="FFFFFF">
                <a:alpha val="50000"/>
              </a:srgbClr>
            </a:outerShdw>
            <a:reflection blurRad="63500" stA="20000" endPos="15000" dist="12700" dir="5400000" sy="-100000" rotWithShape="0"/>
          </a:effectLst>
        </a:effectStyle>
        <a:effectStyle>
          <a:effectLst>
            <a:reflection blurRad="127000" stA="25000" endPos="20000" dist="38100" dir="5400000" sy="-100000" rotWithShape="0"/>
          </a:effectLst>
          <a:scene3d>
            <a:camera prst="orthographicFront">
              <a:rot lat="0" lon="0" rev="0"/>
            </a:camera>
            <a:lightRig rig="balanced" dir="b">
              <a:rot lat="0" lon="0" rev="2700000"/>
            </a:lightRig>
          </a:scene3d>
          <a:sp3d>
            <a:bevelT w="381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  <a:gradFill rotWithShape="1">
          <a:gsLst>
            <a:gs pos="0">
              <a:schemeClr val="accent5"/>
            </a:gs>
            <a:gs pos="52000">
              <a:srgbClr val="D8D8D8"/>
            </a:gs>
            <a:gs pos="100000">
              <a:schemeClr val="phClr">
                <a:lumMod val="25000"/>
              </a:schemeClr>
            </a:gs>
          </a:gsLst>
          <a:path path="circle">
            <a:fillToRect t="-80000" r="8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Air</Template>
  <TotalTime>274</TotalTime>
  <Words>737</Words>
  <Application>Microsoft Office PowerPoint</Application>
  <PresentationFormat>On-screen Show (4:3)</PresentationFormat>
  <Paragraphs>196</Paragraphs>
  <Slides>24</Slides>
  <Notes>21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Air</vt:lpstr>
      <vt:lpstr>Forms of Energy</vt:lpstr>
      <vt:lpstr>Energy is all around you!</vt:lpstr>
      <vt:lpstr>What is Energy?</vt:lpstr>
      <vt:lpstr>Forms of Energy</vt:lpstr>
      <vt:lpstr>Mechanical Energy</vt:lpstr>
      <vt:lpstr>Mechanical Energy</vt:lpstr>
      <vt:lpstr>Mechanical Energy</vt:lpstr>
      <vt:lpstr>Thermal Energy</vt:lpstr>
      <vt:lpstr>Thermal Energy</vt:lpstr>
      <vt:lpstr>Chemical Energy</vt:lpstr>
      <vt:lpstr>Chemical Energy</vt:lpstr>
      <vt:lpstr>Chemical Energy</vt:lpstr>
      <vt:lpstr>Chemical Energy</vt:lpstr>
      <vt:lpstr>Electrical Energy </vt:lpstr>
      <vt:lpstr>Electrical Energy</vt:lpstr>
      <vt:lpstr>Electromagnetic Energy </vt:lpstr>
      <vt:lpstr>Electromagnetic Energy </vt:lpstr>
      <vt:lpstr>Sound Energy </vt:lpstr>
      <vt:lpstr>Nuclear Energy</vt:lpstr>
      <vt:lpstr>Nuclear Energy</vt:lpstr>
      <vt:lpstr>Nuclear Energy</vt:lpstr>
      <vt:lpstr>Nuclear Energy</vt:lpstr>
      <vt:lpstr>Nuclear Energy</vt:lpstr>
      <vt:lpstr>Review- Forms of Energy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forms of energy</dc:title>
  <dc:creator>dh</dc:creator>
  <cp:lastModifiedBy>Dave Edinger</cp:lastModifiedBy>
  <cp:revision>29</cp:revision>
  <dcterms:created xsi:type="dcterms:W3CDTF">2009-06-29T12:01:29Z</dcterms:created>
  <dcterms:modified xsi:type="dcterms:W3CDTF">2012-10-01T12:02:40Z</dcterms:modified>
</cp:coreProperties>
</file>