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58" r:id="rId57"/>
    <p:sldId id="312" r:id="rId58"/>
    <p:sldId id="359" r:id="rId59"/>
    <p:sldId id="313" r:id="rId60"/>
    <p:sldId id="314" r:id="rId61"/>
    <p:sldId id="315" r:id="rId62"/>
    <p:sldId id="316" r:id="rId63"/>
    <p:sldId id="319" r:id="rId64"/>
    <p:sldId id="320" r:id="rId65"/>
    <p:sldId id="318"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60" r:id="rId104"/>
    <p:sldId id="361" r:id="rId105"/>
    <p:sldId id="362" r:id="rId106"/>
    <p:sldId id="363" r:id="rId107"/>
    <p:sldId id="364" r:id="rId108"/>
    <p:sldId id="365" r:id="rId10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82" y="-1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4FA484F-75B3-4258-BF2F-B660C5268ACD}" type="datetimeFigureOut">
              <a:rPr lang="en-US" smtClean="0"/>
              <a:t>3/23/2015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EF38735-3617-431C-ACFD-3C8994258F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FA484F-75B3-4258-BF2F-B660C5268ACD}" type="datetimeFigureOut">
              <a:rPr lang="en-US" smtClean="0"/>
              <a:t>3/23/2015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F38735-3617-431C-ACFD-3C8994258F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4FA484F-75B3-4258-BF2F-B660C5268ACD}" type="datetimeFigureOut">
              <a:rPr lang="en-US" smtClean="0"/>
              <a:t>3/23/2015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EF38735-3617-431C-ACFD-3C8994258F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FA484F-75B3-4258-BF2F-B660C5268ACD}" type="datetimeFigureOut">
              <a:rPr lang="en-US" smtClean="0"/>
              <a:t>3/23/2015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F38735-3617-431C-ACFD-3C8994258F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4FA484F-75B3-4258-BF2F-B660C5268ACD}" type="datetimeFigureOut">
              <a:rPr lang="en-US" smtClean="0"/>
              <a:t>3/23/2015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EF38735-3617-431C-ACFD-3C8994258F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FA484F-75B3-4258-BF2F-B660C5268ACD}" type="datetimeFigureOut">
              <a:rPr lang="en-US" smtClean="0"/>
              <a:t>3/23/2015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F38735-3617-431C-ACFD-3C8994258F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FA484F-75B3-4258-BF2F-B660C5268ACD}" type="datetimeFigureOut">
              <a:rPr lang="en-US" smtClean="0"/>
              <a:t>3/23/2015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F38735-3617-431C-ACFD-3C8994258F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4FA484F-75B3-4258-BF2F-B660C5268ACD}" type="datetimeFigureOut">
              <a:rPr lang="en-US" smtClean="0"/>
              <a:t>3/23/2015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F38735-3617-431C-ACFD-3C8994258F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4FA484F-75B3-4258-BF2F-B660C5268ACD}" type="datetimeFigureOut">
              <a:rPr lang="en-US" smtClean="0"/>
              <a:t>3/23/2015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EF38735-3617-431C-ACFD-3C8994258F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FA484F-75B3-4258-BF2F-B660C5268ACD}" type="datetimeFigureOut">
              <a:rPr lang="en-US" smtClean="0"/>
              <a:t>3/23/2015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F38735-3617-431C-ACFD-3C8994258F3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4FA484F-75B3-4258-BF2F-B660C5268ACD}" type="datetimeFigureOut">
              <a:rPr lang="en-US" smtClean="0"/>
              <a:t>3/23/2015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F38735-3617-431C-ACFD-3C8994258F31}"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4FA484F-75B3-4258-BF2F-B660C5268ACD}" type="datetimeFigureOut">
              <a:rPr lang="en-US" smtClean="0"/>
              <a:t>3/23/2015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EF38735-3617-431C-ACFD-3C8994258F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Force and Motion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08529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happens to your gravitational force as you grow?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189666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 increasing the speed at which you do work, you will increase what?</a:t>
            </a:r>
            <a:endParaRPr lang="en-US" dirty="0"/>
          </a:p>
        </p:txBody>
      </p:sp>
      <p:sp>
        <p:nvSpPr>
          <p:cNvPr id="3" name="Subtitle 2"/>
          <p:cNvSpPr>
            <a:spLocks noGrp="1"/>
          </p:cNvSpPr>
          <p:nvPr>
            <p:ph type="subTitle" idx="1"/>
          </p:nvPr>
        </p:nvSpPr>
        <p:spPr>
          <a:xfrm>
            <a:off x="3354442" y="3539864"/>
            <a:ext cx="5114778" cy="2327536"/>
          </a:xfrm>
        </p:spPr>
        <p:txBody>
          <a:bodyPr>
            <a:normAutofit lnSpcReduction="10000"/>
          </a:bodyPr>
          <a:lstStyle/>
          <a:p>
            <a:pPr marL="457200" indent="-457200">
              <a:buAutoNum type="alphaLcPeriod"/>
            </a:pPr>
            <a:r>
              <a:rPr lang="en-US" dirty="0" smtClean="0"/>
              <a:t>Force</a:t>
            </a:r>
          </a:p>
          <a:p>
            <a:pPr marL="457200" indent="-457200">
              <a:buAutoNum type="alphaLcPeriod"/>
            </a:pPr>
            <a:r>
              <a:rPr lang="en-US" dirty="0" smtClean="0"/>
              <a:t>Work</a:t>
            </a:r>
          </a:p>
          <a:p>
            <a:pPr marL="457200" indent="-457200">
              <a:buAutoNum type="alphaLcPeriod"/>
            </a:pPr>
            <a:r>
              <a:rPr lang="en-US" dirty="0" smtClean="0"/>
              <a:t>Energy</a:t>
            </a:r>
          </a:p>
          <a:p>
            <a:pPr marL="457200" indent="-457200">
              <a:buAutoNum type="alphaLcPeriod"/>
            </a:pPr>
            <a:r>
              <a:rPr lang="en-US" dirty="0" smtClean="0"/>
              <a:t>Power</a:t>
            </a:r>
          </a:p>
          <a:p>
            <a:pPr marL="457200" indent="-457200">
              <a:buAutoNum type="alphaLcPeriod"/>
            </a:pPr>
            <a:endParaRPr lang="en-US" dirty="0"/>
          </a:p>
          <a:p>
            <a:r>
              <a:rPr lang="en-US" dirty="0" smtClean="0">
                <a:solidFill>
                  <a:srgbClr val="FFC000"/>
                </a:solidFill>
              </a:rPr>
              <a:t>D</a:t>
            </a:r>
            <a:endParaRPr lang="en-US" dirty="0">
              <a:solidFill>
                <a:srgbClr val="FFC000"/>
              </a:solidFill>
            </a:endParaRPr>
          </a:p>
        </p:txBody>
      </p:sp>
    </p:spTree>
    <p:extLst>
      <p:ext uri="{BB962C8B-B14F-4D97-AF65-F5344CB8AC3E}">
        <p14:creationId xmlns:p14="http://schemas.microsoft.com/office/powerpoint/2010/main" val="89244442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unit of measure for large motors and engines is what?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4734076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unit of measure for large motors and engines is what?</a:t>
            </a:r>
            <a:endParaRPr lang="en-US" dirty="0"/>
          </a:p>
        </p:txBody>
      </p:sp>
      <p:sp>
        <p:nvSpPr>
          <p:cNvPr id="3" name="Subtitle 2"/>
          <p:cNvSpPr>
            <a:spLocks noGrp="1"/>
          </p:cNvSpPr>
          <p:nvPr>
            <p:ph type="subTitle" idx="1"/>
          </p:nvPr>
        </p:nvSpPr>
        <p:spPr/>
        <p:txBody>
          <a:bodyPr/>
          <a:lstStyle/>
          <a:p>
            <a:r>
              <a:rPr lang="en-US" dirty="0" smtClean="0"/>
              <a:t>Horsepower</a:t>
            </a:r>
            <a:endParaRPr lang="en-US" dirty="0"/>
          </a:p>
        </p:txBody>
      </p:sp>
    </p:spTree>
    <p:extLst>
      <p:ext uri="{BB962C8B-B14F-4D97-AF65-F5344CB8AC3E}">
        <p14:creationId xmlns:p14="http://schemas.microsoft.com/office/powerpoint/2010/main" val="114081787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happens when two forces act in the same direction?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15935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happens when two forces act in the same direction?</a:t>
            </a:r>
            <a:endParaRPr lang="en-US" dirty="0"/>
          </a:p>
        </p:txBody>
      </p:sp>
      <p:sp>
        <p:nvSpPr>
          <p:cNvPr id="3" name="Subtitle 2"/>
          <p:cNvSpPr>
            <a:spLocks noGrp="1"/>
          </p:cNvSpPr>
          <p:nvPr>
            <p:ph type="subTitle" idx="1"/>
          </p:nvPr>
        </p:nvSpPr>
        <p:spPr/>
        <p:txBody>
          <a:bodyPr/>
          <a:lstStyle/>
          <a:p>
            <a:r>
              <a:rPr lang="en-US" dirty="0" smtClean="0"/>
              <a:t>They add together</a:t>
            </a:r>
            <a:endParaRPr lang="en-US" dirty="0"/>
          </a:p>
        </p:txBody>
      </p:sp>
    </p:spTree>
    <p:extLst>
      <p:ext uri="{BB962C8B-B14F-4D97-AF65-F5344CB8AC3E}">
        <p14:creationId xmlns:p14="http://schemas.microsoft.com/office/powerpoint/2010/main" val="383537585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One way to increase acceleration is to</a:t>
            </a:r>
            <a:endParaRPr lang="en-US" dirty="0"/>
          </a:p>
        </p:txBody>
      </p:sp>
      <p:sp>
        <p:nvSpPr>
          <p:cNvPr id="3" name="Subtitle 2"/>
          <p:cNvSpPr>
            <a:spLocks noGrp="1"/>
          </p:cNvSpPr>
          <p:nvPr>
            <p:ph type="subTitle" idx="1"/>
          </p:nvPr>
        </p:nvSpPr>
        <p:spPr>
          <a:xfrm>
            <a:off x="3354442" y="3539864"/>
            <a:ext cx="5114778" cy="1641736"/>
          </a:xfrm>
        </p:spPr>
        <p:txBody>
          <a:bodyPr>
            <a:normAutofit fontScale="92500" lnSpcReduction="10000"/>
          </a:bodyPr>
          <a:lstStyle/>
          <a:p>
            <a:pPr marL="457200" indent="-457200">
              <a:buAutoNum type="alphaLcPeriod"/>
            </a:pPr>
            <a:r>
              <a:rPr lang="en-US" dirty="0" smtClean="0"/>
              <a:t>Increase mass</a:t>
            </a:r>
          </a:p>
          <a:p>
            <a:pPr marL="457200" indent="-457200">
              <a:buAutoNum type="alphaLcPeriod"/>
            </a:pPr>
            <a:r>
              <a:rPr lang="en-US" dirty="0" smtClean="0"/>
              <a:t>Decrease mass</a:t>
            </a:r>
          </a:p>
          <a:p>
            <a:pPr marL="457200" indent="-457200">
              <a:buAutoNum type="alphaLcPeriod"/>
            </a:pPr>
            <a:r>
              <a:rPr lang="en-US" dirty="0" smtClean="0"/>
              <a:t>Decrease force</a:t>
            </a:r>
          </a:p>
          <a:p>
            <a:pPr marL="457200" indent="-457200">
              <a:buAutoNum type="alphaLcPeriod"/>
            </a:pPr>
            <a:r>
              <a:rPr lang="en-US" dirty="0" smtClean="0"/>
              <a:t>Increase both mass and force proportionally</a:t>
            </a:r>
            <a:endParaRPr lang="en-US" dirty="0"/>
          </a:p>
        </p:txBody>
      </p:sp>
    </p:spTree>
    <p:extLst>
      <p:ext uri="{BB962C8B-B14F-4D97-AF65-F5344CB8AC3E}">
        <p14:creationId xmlns:p14="http://schemas.microsoft.com/office/powerpoint/2010/main" val="190756191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One way to increase acceleration is to</a:t>
            </a:r>
            <a:endParaRPr lang="en-US" dirty="0"/>
          </a:p>
        </p:txBody>
      </p:sp>
      <p:sp>
        <p:nvSpPr>
          <p:cNvPr id="3" name="Subtitle 2"/>
          <p:cNvSpPr>
            <a:spLocks noGrp="1"/>
          </p:cNvSpPr>
          <p:nvPr>
            <p:ph type="subTitle" idx="1"/>
          </p:nvPr>
        </p:nvSpPr>
        <p:spPr>
          <a:xfrm>
            <a:off x="3354442" y="3539864"/>
            <a:ext cx="5114778" cy="3318136"/>
          </a:xfrm>
        </p:spPr>
        <p:txBody>
          <a:bodyPr>
            <a:normAutofit/>
          </a:bodyPr>
          <a:lstStyle/>
          <a:p>
            <a:pPr marL="457200" indent="-457200">
              <a:buAutoNum type="alphaLcPeriod"/>
            </a:pPr>
            <a:r>
              <a:rPr lang="en-US" dirty="0" smtClean="0"/>
              <a:t>Increase mass</a:t>
            </a:r>
          </a:p>
          <a:p>
            <a:pPr marL="457200" indent="-457200">
              <a:buAutoNum type="alphaLcPeriod"/>
            </a:pPr>
            <a:r>
              <a:rPr lang="en-US" dirty="0" smtClean="0"/>
              <a:t>Decrease mass</a:t>
            </a:r>
          </a:p>
          <a:p>
            <a:pPr marL="457200" indent="-457200">
              <a:buAutoNum type="alphaLcPeriod"/>
            </a:pPr>
            <a:r>
              <a:rPr lang="en-US" dirty="0" smtClean="0"/>
              <a:t>Decrease force</a:t>
            </a:r>
          </a:p>
          <a:p>
            <a:pPr marL="457200" indent="-457200">
              <a:buAutoNum type="alphaLcPeriod"/>
            </a:pPr>
            <a:r>
              <a:rPr lang="en-US" dirty="0" smtClean="0"/>
              <a:t>Increase both mass and force proportionally</a:t>
            </a:r>
          </a:p>
          <a:p>
            <a:pPr marL="457200" indent="-457200">
              <a:buAutoNum type="alphaLcPeriod"/>
            </a:pPr>
            <a:endParaRPr lang="en-US" dirty="0"/>
          </a:p>
          <a:p>
            <a:r>
              <a:rPr lang="en-US" dirty="0" smtClean="0">
                <a:solidFill>
                  <a:srgbClr val="FFC000"/>
                </a:solidFill>
              </a:rPr>
              <a:t>B</a:t>
            </a:r>
            <a:endParaRPr lang="en-US" dirty="0">
              <a:solidFill>
                <a:srgbClr val="FFC000"/>
              </a:solidFill>
            </a:endParaRPr>
          </a:p>
        </p:txBody>
      </p:sp>
    </p:spTree>
    <p:extLst>
      <p:ext uri="{BB962C8B-B14F-4D97-AF65-F5344CB8AC3E}">
        <p14:creationId xmlns:p14="http://schemas.microsoft.com/office/powerpoint/2010/main" val="3338414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Which of the following is an example of rolling friction?</a:t>
            </a:r>
            <a:endParaRPr lang="en-US" dirty="0"/>
          </a:p>
        </p:txBody>
      </p:sp>
      <p:sp>
        <p:nvSpPr>
          <p:cNvPr id="3" name="Subtitle 2"/>
          <p:cNvSpPr>
            <a:spLocks noGrp="1"/>
          </p:cNvSpPr>
          <p:nvPr>
            <p:ph type="subTitle" idx="1"/>
          </p:nvPr>
        </p:nvSpPr>
        <p:spPr>
          <a:xfrm>
            <a:off x="3354442" y="3539864"/>
            <a:ext cx="5114778" cy="2098936"/>
          </a:xfrm>
        </p:spPr>
        <p:txBody>
          <a:bodyPr/>
          <a:lstStyle/>
          <a:p>
            <a:pPr marL="457200" indent="-457200">
              <a:buAutoNum type="alphaUcPeriod"/>
            </a:pPr>
            <a:r>
              <a:rPr lang="en-US" dirty="0" smtClean="0"/>
              <a:t>Your shoes on the sidewalk while walking.</a:t>
            </a:r>
          </a:p>
          <a:p>
            <a:pPr marL="457200" indent="-457200">
              <a:buAutoNum type="alphaUcPeriod"/>
            </a:pPr>
            <a:r>
              <a:rPr lang="en-US" dirty="0" smtClean="0"/>
              <a:t>Bike tires on the road as you ride</a:t>
            </a:r>
          </a:p>
          <a:p>
            <a:pPr marL="457200" indent="-457200">
              <a:buAutoNum type="alphaUcPeriod"/>
            </a:pPr>
            <a:r>
              <a:rPr lang="en-US" dirty="0" smtClean="0"/>
              <a:t>Ice skates while skating</a:t>
            </a:r>
          </a:p>
          <a:p>
            <a:pPr marL="457200" indent="-457200">
              <a:buAutoNum type="alphaUcPeriod"/>
            </a:pPr>
            <a:r>
              <a:rPr lang="en-US" dirty="0" smtClean="0"/>
              <a:t>Lighting a match</a:t>
            </a:r>
          </a:p>
          <a:p>
            <a:pPr marL="457200" indent="-457200">
              <a:buAutoNum type="alphaUcPeriod"/>
            </a:pPr>
            <a:endParaRPr lang="en-US" dirty="0"/>
          </a:p>
        </p:txBody>
      </p:sp>
    </p:spTree>
    <p:extLst>
      <p:ext uri="{BB962C8B-B14F-4D97-AF65-F5344CB8AC3E}">
        <p14:creationId xmlns:p14="http://schemas.microsoft.com/office/powerpoint/2010/main" val="180170842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Which of the following is an example of rolling friction?</a:t>
            </a:r>
            <a:endParaRPr lang="en-US" dirty="0"/>
          </a:p>
        </p:txBody>
      </p:sp>
      <p:sp>
        <p:nvSpPr>
          <p:cNvPr id="3" name="Subtitle 2"/>
          <p:cNvSpPr>
            <a:spLocks noGrp="1"/>
          </p:cNvSpPr>
          <p:nvPr>
            <p:ph type="subTitle" idx="1"/>
          </p:nvPr>
        </p:nvSpPr>
        <p:spPr>
          <a:xfrm>
            <a:off x="3354442" y="3539864"/>
            <a:ext cx="5114778" cy="3089536"/>
          </a:xfrm>
        </p:spPr>
        <p:txBody>
          <a:bodyPr/>
          <a:lstStyle/>
          <a:p>
            <a:pPr marL="457200" indent="-457200">
              <a:buAutoNum type="alphaUcPeriod"/>
            </a:pPr>
            <a:r>
              <a:rPr lang="en-US" dirty="0" smtClean="0"/>
              <a:t>Your shoes on the sidewalk while walking.</a:t>
            </a:r>
          </a:p>
          <a:p>
            <a:pPr marL="457200" indent="-457200">
              <a:buAutoNum type="alphaUcPeriod"/>
            </a:pPr>
            <a:r>
              <a:rPr lang="en-US" dirty="0" smtClean="0"/>
              <a:t>Bike tires on the road as you ride</a:t>
            </a:r>
          </a:p>
          <a:p>
            <a:pPr marL="457200" indent="-457200">
              <a:buAutoNum type="alphaUcPeriod"/>
            </a:pPr>
            <a:r>
              <a:rPr lang="en-US" dirty="0" smtClean="0"/>
              <a:t>Ice skates while skating</a:t>
            </a:r>
          </a:p>
          <a:p>
            <a:pPr marL="457200" indent="-457200">
              <a:buAutoNum type="alphaUcPeriod"/>
            </a:pPr>
            <a:r>
              <a:rPr lang="en-US" dirty="0" smtClean="0"/>
              <a:t>Lighting a match</a:t>
            </a:r>
          </a:p>
          <a:p>
            <a:pPr marL="457200" indent="-457200">
              <a:buAutoNum type="alphaUcPeriod"/>
            </a:pPr>
            <a:endParaRPr lang="en-US" dirty="0"/>
          </a:p>
          <a:p>
            <a:r>
              <a:rPr lang="en-US" dirty="0" smtClean="0">
                <a:solidFill>
                  <a:srgbClr val="FFC000"/>
                </a:solidFill>
              </a:rPr>
              <a:t>B</a:t>
            </a:r>
          </a:p>
          <a:p>
            <a:pPr marL="457200" indent="-457200">
              <a:buAutoNum type="alphaUcPeriod"/>
            </a:pPr>
            <a:endParaRPr lang="en-US" dirty="0"/>
          </a:p>
        </p:txBody>
      </p:sp>
    </p:spTree>
    <p:extLst>
      <p:ext uri="{BB962C8B-B14F-4D97-AF65-F5344CB8AC3E}">
        <p14:creationId xmlns:p14="http://schemas.microsoft.com/office/powerpoint/2010/main" val="2458884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happens to your gravitational force as you grow?</a:t>
            </a:r>
            <a:endParaRPr lang="en-US" dirty="0"/>
          </a:p>
        </p:txBody>
      </p:sp>
      <p:sp>
        <p:nvSpPr>
          <p:cNvPr id="3" name="Subtitle 2"/>
          <p:cNvSpPr>
            <a:spLocks noGrp="1"/>
          </p:cNvSpPr>
          <p:nvPr>
            <p:ph type="subTitle" idx="1"/>
          </p:nvPr>
        </p:nvSpPr>
        <p:spPr/>
        <p:txBody>
          <a:bodyPr/>
          <a:lstStyle/>
          <a:p>
            <a:r>
              <a:rPr lang="en-US" dirty="0" smtClean="0"/>
              <a:t>The force increases with the increased mass.</a:t>
            </a:r>
            <a:endParaRPr lang="en-US" dirty="0"/>
          </a:p>
        </p:txBody>
      </p:sp>
    </p:spTree>
    <p:extLst>
      <p:ext uri="{BB962C8B-B14F-4D97-AF65-F5344CB8AC3E}">
        <p14:creationId xmlns:p14="http://schemas.microsoft.com/office/powerpoint/2010/main" val="3066454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What two factors affect the gravitational attraction between two objects?</a:t>
            </a:r>
            <a:endParaRPr lang="en-US" sz="3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63592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What two factors affect the gravitational attraction between two objects?</a:t>
            </a:r>
            <a:endParaRPr lang="en-US" sz="3600" dirty="0"/>
          </a:p>
        </p:txBody>
      </p:sp>
      <p:sp>
        <p:nvSpPr>
          <p:cNvPr id="3" name="Subtitle 2"/>
          <p:cNvSpPr>
            <a:spLocks noGrp="1"/>
          </p:cNvSpPr>
          <p:nvPr>
            <p:ph type="subTitle" idx="1"/>
          </p:nvPr>
        </p:nvSpPr>
        <p:spPr/>
        <p:txBody>
          <a:bodyPr/>
          <a:lstStyle/>
          <a:p>
            <a:pPr algn="ctr"/>
            <a:r>
              <a:rPr lang="en-US" dirty="0" smtClean="0"/>
              <a:t>Mass and Distance</a:t>
            </a:r>
            <a:endParaRPr lang="en-US" dirty="0"/>
          </a:p>
        </p:txBody>
      </p:sp>
    </p:spTree>
    <p:extLst>
      <p:ext uri="{BB962C8B-B14F-4D97-AF65-F5344CB8AC3E}">
        <p14:creationId xmlns:p14="http://schemas.microsoft.com/office/powerpoint/2010/main" val="2432573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3200" dirty="0" smtClean="0"/>
              <a:t/>
            </a:r>
            <a:br>
              <a:rPr lang="en-US" sz="3200" dirty="0" smtClean="0"/>
            </a:br>
            <a:r>
              <a:rPr lang="en-US" sz="3200" dirty="0" smtClean="0"/>
              <a:t>If you apply a force on 1N on a book to lift it 2 </a:t>
            </a:r>
            <a:r>
              <a:rPr lang="en-US" sz="3200" dirty="0" err="1" smtClean="0"/>
              <a:t>MeterS</a:t>
            </a:r>
            <a:r>
              <a:rPr lang="en-US" sz="3200" dirty="0" smtClean="0"/>
              <a:t> high, how much work did you do?</a:t>
            </a:r>
            <a:endParaRPr lang="en-US" sz="32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36649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3200" dirty="0" smtClean="0"/>
              <a:t/>
            </a:r>
            <a:br>
              <a:rPr lang="en-US" sz="3200" dirty="0" smtClean="0"/>
            </a:br>
            <a:r>
              <a:rPr lang="en-US" sz="3200" dirty="0" smtClean="0"/>
              <a:t>If you apply a force on 1N on a book to lift it 2 </a:t>
            </a:r>
            <a:r>
              <a:rPr lang="en-US" sz="3200" dirty="0" err="1" smtClean="0"/>
              <a:t>MeterS</a:t>
            </a:r>
            <a:r>
              <a:rPr lang="en-US" sz="3200" dirty="0" smtClean="0"/>
              <a:t> high, how much work did you do?</a:t>
            </a:r>
            <a:endParaRPr lang="en-US" sz="3200" dirty="0"/>
          </a:p>
        </p:txBody>
      </p:sp>
      <p:sp>
        <p:nvSpPr>
          <p:cNvPr id="3" name="Subtitle 2"/>
          <p:cNvSpPr>
            <a:spLocks noGrp="1"/>
          </p:cNvSpPr>
          <p:nvPr>
            <p:ph type="subTitle" idx="1"/>
          </p:nvPr>
        </p:nvSpPr>
        <p:spPr/>
        <p:txBody>
          <a:bodyPr/>
          <a:lstStyle/>
          <a:p>
            <a:pPr algn="ctr"/>
            <a:r>
              <a:rPr lang="en-US" dirty="0" smtClean="0"/>
              <a:t>2J</a:t>
            </a:r>
          </a:p>
          <a:p>
            <a:pPr algn="ctr"/>
            <a:r>
              <a:rPr lang="en-US" dirty="0" smtClean="0"/>
              <a:t>Work = Force x Distance</a:t>
            </a:r>
            <a:endParaRPr lang="en-US" dirty="0"/>
          </a:p>
        </p:txBody>
      </p:sp>
    </p:spTree>
    <p:extLst>
      <p:ext uri="{BB962C8B-B14F-4D97-AF65-F5344CB8AC3E}">
        <p14:creationId xmlns:p14="http://schemas.microsoft.com/office/powerpoint/2010/main" val="2512856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does a simple machine do?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5151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does a simple machine do?</a:t>
            </a:r>
            <a:endParaRPr lang="en-US" dirty="0"/>
          </a:p>
        </p:txBody>
      </p:sp>
      <p:sp>
        <p:nvSpPr>
          <p:cNvPr id="3" name="Subtitle 2"/>
          <p:cNvSpPr>
            <a:spLocks noGrp="1"/>
          </p:cNvSpPr>
          <p:nvPr>
            <p:ph type="subTitle" idx="1"/>
          </p:nvPr>
        </p:nvSpPr>
        <p:spPr/>
        <p:txBody>
          <a:bodyPr/>
          <a:lstStyle/>
          <a:p>
            <a:r>
              <a:rPr lang="en-US" dirty="0" smtClean="0"/>
              <a:t>Make work easier</a:t>
            </a:r>
            <a:endParaRPr lang="en-US" dirty="0"/>
          </a:p>
        </p:txBody>
      </p:sp>
    </p:spTree>
    <p:extLst>
      <p:ext uri="{BB962C8B-B14F-4D97-AF65-F5344CB8AC3E}">
        <p14:creationId xmlns:p14="http://schemas.microsoft.com/office/powerpoint/2010/main" val="1813878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200" dirty="0" smtClean="0"/>
              <a:t>Which machine is a wedge?</a:t>
            </a:r>
            <a:br>
              <a:rPr lang="en-US" sz="3200" dirty="0" smtClean="0"/>
            </a:br>
            <a:r>
              <a:rPr lang="en-US" sz="3200" dirty="0" smtClean="0"/>
              <a:t>A. Truck Ramp  B. Ax </a:t>
            </a:r>
            <a:br>
              <a:rPr lang="en-US" sz="3200" dirty="0" smtClean="0"/>
            </a:br>
            <a:r>
              <a:rPr lang="en-US" sz="3200" dirty="0" smtClean="0"/>
              <a:t> C. Wheelbarrow  </a:t>
            </a:r>
            <a:br>
              <a:rPr lang="en-US" sz="3200" dirty="0" smtClean="0"/>
            </a:br>
            <a:r>
              <a:rPr lang="en-US" sz="3200" dirty="0" smtClean="0"/>
              <a:t>d. doorknob</a:t>
            </a:r>
            <a:endParaRPr lang="en-US" sz="3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5974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200" dirty="0" smtClean="0"/>
              <a:t>Which machine is a wedge?</a:t>
            </a:r>
            <a:br>
              <a:rPr lang="en-US" sz="3200" dirty="0" smtClean="0"/>
            </a:br>
            <a:r>
              <a:rPr lang="en-US" sz="3200" dirty="0" smtClean="0"/>
              <a:t>A. Truck Ramp  B. Ax </a:t>
            </a:r>
            <a:br>
              <a:rPr lang="en-US" sz="3200" dirty="0" smtClean="0"/>
            </a:br>
            <a:r>
              <a:rPr lang="en-US" sz="3200" dirty="0" smtClean="0"/>
              <a:t> C. Wheelbarrow  </a:t>
            </a:r>
            <a:br>
              <a:rPr lang="en-US" sz="3200" dirty="0" smtClean="0"/>
            </a:br>
            <a:r>
              <a:rPr lang="en-US" sz="3200" dirty="0" smtClean="0"/>
              <a:t>d. doorknob</a:t>
            </a:r>
            <a:endParaRPr lang="en-US" sz="3200" dirty="0"/>
          </a:p>
        </p:txBody>
      </p:sp>
      <p:sp>
        <p:nvSpPr>
          <p:cNvPr id="3" name="Subtitle 2"/>
          <p:cNvSpPr>
            <a:spLocks noGrp="1"/>
          </p:cNvSpPr>
          <p:nvPr>
            <p:ph type="subTitle" idx="1"/>
          </p:nvPr>
        </p:nvSpPr>
        <p:spPr/>
        <p:txBody>
          <a:bodyPr/>
          <a:lstStyle/>
          <a:p>
            <a:pPr algn="ctr"/>
            <a:r>
              <a:rPr lang="en-US" dirty="0" smtClean="0"/>
              <a:t>Ax</a:t>
            </a:r>
            <a:endParaRPr lang="en-US" dirty="0"/>
          </a:p>
        </p:txBody>
      </p:sp>
    </p:spTree>
    <p:extLst>
      <p:ext uri="{BB962C8B-B14F-4D97-AF65-F5344CB8AC3E}">
        <p14:creationId xmlns:p14="http://schemas.microsoft.com/office/powerpoint/2010/main" val="1912730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happens to the motion of an object when the forces are balanced?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7643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What is the mechanical advantage of a wedge that requires an input force of 3 N to produce an output of 9 N?</a:t>
            </a:r>
            <a:endParaRPr lang="en-US" sz="32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61722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What is the mechanical advantage of a wedge that requires an input force of 3 N to produce an output of 9 N?</a:t>
            </a:r>
            <a:endParaRPr lang="en-US" sz="3200" dirty="0"/>
          </a:p>
        </p:txBody>
      </p:sp>
      <p:sp>
        <p:nvSpPr>
          <p:cNvPr id="3" name="Subtitle 2"/>
          <p:cNvSpPr>
            <a:spLocks noGrp="1"/>
          </p:cNvSpPr>
          <p:nvPr>
            <p:ph type="subTitle" idx="1"/>
          </p:nvPr>
        </p:nvSpPr>
        <p:spPr/>
        <p:txBody>
          <a:bodyPr/>
          <a:lstStyle/>
          <a:p>
            <a:r>
              <a:rPr lang="en-US" dirty="0" smtClean="0"/>
              <a:t>Mechanical Advantage = Force out divided by Force in</a:t>
            </a:r>
            <a:endParaRPr lang="en-US" dirty="0"/>
          </a:p>
        </p:txBody>
      </p:sp>
    </p:spTree>
    <p:extLst>
      <p:ext uri="{BB962C8B-B14F-4D97-AF65-F5344CB8AC3E}">
        <p14:creationId xmlns:p14="http://schemas.microsoft.com/office/powerpoint/2010/main" val="672950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What is the mechanical advantage of a wedge that requires an input force of 3N to produce an output of 9N?</a:t>
            </a:r>
            <a:endParaRPr lang="en-US" sz="3200" dirty="0"/>
          </a:p>
        </p:txBody>
      </p:sp>
      <p:sp>
        <p:nvSpPr>
          <p:cNvPr id="3" name="Subtitle 2"/>
          <p:cNvSpPr>
            <a:spLocks noGrp="1"/>
          </p:cNvSpPr>
          <p:nvPr>
            <p:ph type="subTitle" idx="1"/>
          </p:nvPr>
        </p:nvSpPr>
        <p:spPr/>
        <p:txBody>
          <a:bodyPr/>
          <a:lstStyle/>
          <a:p>
            <a:r>
              <a:rPr lang="en-US" dirty="0" smtClean="0"/>
              <a:t>Mechanical Advantage = Force out divided by Force in.</a:t>
            </a:r>
          </a:p>
          <a:p>
            <a:r>
              <a:rPr lang="en-US" dirty="0" smtClean="0"/>
              <a:t>9N divided by 3N = 3</a:t>
            </a:r>
            <a:endParaRPr lang="en-US" dirty="0"/>
          </a:p>
        </p:txBody>
      </p:sp>
    </p:spTree>
    <p:extLst>
      <p:ext uri="{BB962C8B-B14F-4D97-AF65-F5344CB8AC3E}">
        <p14:creationId xmlns:p14="http://schemas.microsoft.com/office/powerpoint/2010/main" val="3307160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000" dirty="0" smtClean="0"/>
              <a:t>A simple machine cannot: </a:t>
            </a:r>
            <a:br>
              <a:rPr lang="en-US" sz="2000" dirty="0" smtClean="0"/>
            </a:br>
            <a:r>
              <a:rPr lang="en-US" sz="2000" dirty="0" smtClean="0"/>
              <a:t>a. Reduce the amount of work that Is done. </a:t>
            </a:r>
            <a:br>
              <a:rPr lang="en-US" sz="2000" dirty="0" smtClean="0"/>
            </a:br>
            <a:r>
              <a:rPr lang="en-US" sz="2000" dirty="0" smtClean="0"/>
              <a:t>B. Change the direction of a force. </a:t>
            </a:r>
            <a:br>
              <a:rPr lang="en-US" sz="2000" dirty="0" smtClean="0"/>
            </a:br>
            <a:r>
              <a:rPr lang="en-US" sz="2000" dirty="0" smtClean="0"/>
              <a:t>C. Decrease the input force needed. </a:t>
            </a:r>
            <a:br>
              <a:rPr lang="en-US" sz="2000" dirty="0" smtClean="0"/>
            </a:br>
            <a:r>
              <a:rPr lang="en-US" sz="2000" dirty="0" smtClean="0"/>
              <a:t>D. Increase the distance over which the force is exerted.</a:t>
            </a:r>
            <a:endParaRPr lang="en-US" sz="2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62982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000" dirty="0" smtClean="0"/>
              <a:t>A simple machine cannot: </a:t>
            </a:r>
            <a:br>
              <a:rPr lang="en-US" sz="2000" dirty="0" smtClean="0"/>
            </a:br>
            <a:r>
              <a:rPr lang="en-US" sz="2000" dirty="0" smtClean="0"/>
              <a:t>a. Reduce the amount of work that Is done. </a:t>
            </a:r>
            <a:br>
              <a:rPr lang="en-US" sz="2000" dirty="0" smtClean="0"/>
            </a:br>
            <a:r>
              <a:rPr lang="en-US" sz="2000" dirty="0" smtClean="0"/>
              <a:t>B. Change the direction of a force. </a:t>
            </a:r>
            <a:br>
              <a:rPr lang="en-US" sz="2000" dirty="0" smtClean="0"/>
            </a:br>
            <a:r>
              <a:rPr lang="en-US" sz="2000" dirty="0" smtClean="0"/>
              <a:t>C. Decrease the input force needed. </a:t>
            </a:r>
            <a:br>
              <a:rPr lang="en-US" sz="2000" dirty="0" smtClean="0"/>
            </a:br>
            <a:r>
              <a:rPr lang="en-US" sz="2000" dirty="0" smtClean="0"/>
              <a:t>D. Increase the distance over which the force is exerted.</a:t>
            </a:r>
            <a:endParaRPr lang="en-US" sz="2000" dirty="0"/>
          </a:p>
        </p:txBody>
      </p:sp>
      <p:sp>
        <p:nvSpPr>
          <p:cNvPr id="3" name="Subtitle 2"/>
          <p:cNvSpPr>
            <a:spLocks noGrp="1"/>
          </p:cNvSpPr>
          <p:nvPr>
            <p:ph type="subTitle" idx="1"/>
          </p:nvPr>
        </p:nvSpPr>
        <p:spPr/>
        <p:txBody>
          <a:bodyPr/>
          <a:lstStyle/>
          <a:p>
            <a:r>
              <a:rPr lang="en-US" dirty="0" smtClean="0"/>
              <a:t>A.</a:t>
            </a:r>
            <a:r>
              <a:rPr lang="en-US" sz="2400" dirty="0"/>
              <a:t> Reduce the amount of work that </a:t>
            </a:r>
            <a:r>
              <a:rPr lang="en-US" sz="2400" dirty="0" smtClean="0"/>
              <a:t>Is </a:t>
            </a:r>
            <a:r>
              <a:rPr lang="en-US" sz="2400" dirty="0"/>
              <a:t>done.</a:t>
            </a:r>
            <a:r>
              <a:rPr lang="en-US" dirty="0" smtClean="0"/>
              <a:t> </a:t>
            </a:r>
            <a:endParaRPr lang="en-US" dirty="0"/>
          </a:p>
        </p:txBody>
      </p:sp>
    </p:spTree>
    <p:extLst>
      <p:ext uri="{BB962C8B-B14F-4D97-AF65-F5344CB8AC3E}">
        <p14:creationId xmlns:p14="http://schemas.microsoft.com/office/powerpoint/2010/main" val="2476247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What is the Mechanical Advantage of a wheel and axle that requires an input force of 2.5N to produce an output force of 5N?</a:t>
            </a:r>
            <a:endParaRPr lang="en-US" sz="32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691276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What is the Mechanical Advantage of a wheel and axle that requires an input force of 2.5N to produce an output force of 5N?</a:t>
            </a:r>
            <a:endParaRPr lang="en-US" sz="3200" dirty="0"/>
          </a:p>
        </p:txBody>
      </p:sp>
      <p:sp>
        <p:nvSpPr>
          <p:cNvPr id="3" name="Subtitle 2"/>
          <p:cNvSpPr>
            <a:spLocks noGrp="1"/>
          </p:cNvSpPr>
          <p:nvPr>
            <p:ph type="subTitle" idx="1"/>
          </p:nvPr>
        </p:nvSpPr>
        <p:spPr/>
        <p:txBody>
          <a:bodyPr/>
          <a:lstStyle/>
          <a:p>
            <a:pPr algn="ctr"/>
            <a:r>
              <a:rPr lang="en-US" dirty="0" smtClean="0"/>
              <a:t>2</a:t>
            </a:r>
            <a:endParaRPr lang="en-US" dirty="0"/>
          </a:p>
        </p:txBody>
      </p:sp>
    </p:spTree>
    <p:extLst>
      <p:ext uri="{BB962C8B-B14F-4D97-AF65-F5344CB8AC3E}">
        <p14:creationId xmlns:p14="http://schemas.microsoft.com/office/powerpoint/2010/main" val="1340284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baby pushes on a large chair. What is the reaction force?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940974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baby pushes on a large chair. What is the reaction force?</a:t>
            </a:r>
            <a:endParaRPr lang="en-US" dirty="0"/>
          </a:p>
        </p:txBody>
      </p:sp>
      <p:sp>
        <p:nvSpPr>
          <p:cNvPr id="3" name="Subtitle 2"/>
          <p:cNvSpPr>
            <a:spLocks noGrp="1"/>
          </p:cNvSpPr>
          <p:nvPr>
            <p:ph type="subTitle" idx="1"/>
          </p:nvPr>
        </p:nvSpPr>
        <p:spPr/>
        <p:txBody>
          <a:bodyPr/>
          <a:lstStyle/>
          <a:p>
            <a:r>
              <a:rPr lang="en-US" dirty="0" smtClean="0"/>
              <a:t>The chair pushes on the baby</a:t>
            </a:r>
            <a:endParaRPr lang="en-US" dirty="0"/>
          </a:p>
        </p:txBody>
      </p:sp>
    </p:spTree>
    <p:extLst>
      <p:ext uri="{BB962C8B-B14F-4D97-AF65-F5344CB8AC3E}">
        <p14:creationId xmlns:p14="http://schemas.microsoft.com/office/powerpoint/2010/main" val="2499878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A student pushes on a lever with the force of 40N. The 150-N load does not move. Which of the following is true?</a:t>
            </a:r>
            <a:endParaRPr lang="en-US" sz="3200" dirty="0"/>
          </a:p>
        </p:txBody>
      </p:sp>
      <p:sp>
        <p:nvSpPr>
          <p:cNvPr id="3" name="Subtitle 2"/>
          <p:cNvSpPr>
            <a:spLocks noGrp="1"/>
          </p:cNvSpPr>
          <p:nvPr>
            <p:ph type="subTitle" idx="1"/>
          </p:nvPr>
        </p:nvSpPr>
        <p:spPr>
          <a:xfrm>
            <a:off x="3354442" y="3539864"/>
            <a:ext cx="5114778" cy="2632336"/>
          </a:xfrm>
        </p:spPr>
        <p:txBody>
          <a:bodyPr>
            <a:normAutofit fontScale="92500"/>
          </a:bodyPr>
          <a:lstStyle/>
          <a:p>
            <a:pPr marL="457200" indent="-457200">
              <a:buAutoNum type="alphaUcPeriod"/>
            </a:pPr>
            <a:r>
              <a:rPr lang="en-US" dirty="0" smtClean="0"/>
              <a:t>Input force is 40N and work done is 0J.</a:t>
            </a:r>
          </a:p>
          <a:p>
            <a:pPr marL="457200" indent="-457200">
              <a:buAutoNum type="alphaUcPeriod"/>
            </a:pPr>
            <a:r>
              <a:rPr lang="en-US" dirty="0" smtClean="0"/>
              <a:t> Input force is 40N and work done is 600J.</a:t>
            </a:r>
          </a:p>
          <a:p>
            <a:pPr marL="457200" indent="-457200">
              <a:buAutoNum type="alphaUcPeriod"/>
            </a:pPr>
            <a:r>
              <a:rPr lang="en-US" dirty="0" smtClean="0"/>
              <a:t> Output force is 40N and work done is 150J.</a:t>
            </a:r>
          </a:p>
          <a:p>
            <a:pPr marL="457200" indent="-457200">
              <a:buAutoNum type="alphaUcPeriod"/>
            </a:pPr>
            <a:r>
              <a:rPr lang="en-US" dirty="0" smtClean="0"/>
              <a:t>D. Output force is 150N and work is 40J.  </a:t>
            </a:r>
            <a:endParaRPr lang="en-US" dirty="0"/>
          </a:p>
        </p:txBody>
      </p:sp>
    </p:spTree>
    <p:extLst>
      <p:ext uri="{BB962C8B-B14F-4D97-AF65-F5344CB8AC3E}">
        <p14:creationId xmlns:p14="http://schemas.microsoft.com/office/powerpoint/2010/main" val="2463636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happens to the motion of an object when the forces are balanced?</a:t>
            </a:r>
            <a:endParaRPr lang="en-US" dirty="0"/>
          </a:p>
        </p:txBody>
      </p:sp>
      <p:sp>
        <p:nvSpPr>
          <p:cNvPr id="3" name="Subtitle 2"/>
          <p:cNvSpPr>
            <a:spLocks noGrp="1"/>
          </p:cNvSpPr>
          <p:nvPr>
            <p:ph type="subTitle" idx="1"/>
          </p:nvPr>
        </p:nvSpPr>
        <p:spPr>
          <a:xfrm>
            <a:off x="3429000" y="4724400"/>
            <a:ext cx="5114778" cy="1101248"/>
          </a:xfrm>
        </p:spPr>
        <p:txBody>
          <a:bodyPr/>
          <a:lstStyle/>
          <a:p>
            <a:r>
              <a:rPr lang="en-US" dirty="0" smtClean="0"/>
              <a:t>The motion does not change</a:t>
            </a:r>
            <a:endParaRPr lang="en-US" dirty="0"/>
          </a:p>
        </p:txBody>
      </p:sp>
    </p:spTree>
    <p:extLst>
      <p:ext uri="{BB962C8B-B14F-4D97-AF65-F5344CB8AC3E}">
        <p14:creationId xmlns:p14="http://schemas.microsoft.com/office/powerpoint/2010/main" val="5071901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A student pushes on a lever with the force of 40N. The 150-N load does not move. Which of the following is true?</a:t>
            </a:r>
            <a:endParaRPr lang="en-US" sz="3200" dirty="0"/>
          </a:p>
        </p:txBody>
      </p:sp>
      <p:sp>
        <p:nvSpPr>
          <p:cNvPr id="3" name="Subtitle 2"/>
          <p:cNvSpPr>
            <a:spLocks noGrp="1"/>
          </p:cNvSpPr>
          <p:nvPr>
            <p:ph type="subTitle" idx="1"/>
          </p:nvPr>
        </p:nvSpPr>
        <p:spPr>
          <a:xfrm>
            <a:off x="3354442" y="3539864"/>
            <a:ext cx="5114778" cy="2632336"/>
          </a:xfrm>
        </p:spPr>
        <p:txBody>
          <a:bodyPr>
            <a:normAutofit fontScale="92500" lnSpcReduction="20000"/>
          </a:bodyPr>
          <a:lstStyle/>
          <a:p>
            <a:pPr marL="457200" indent="-457200">
              <a:buAutoNum type="alphaUcPeriod"/>
            </a:pPr>
            <a:r>
              <a:rPr lang="en-US" dirty="0" smtClean="0"/>
              <a:t>Input force is 40N and work done is 0J.</a:t>
            </a:r>
          </a:p>
          <a:p>
            <a:pPr marL="457200" indent="-457200">
              <a:buAutoNum type="alphaUcPeriod"/>
            </a:pPr>
            <a:r>
              <a:rPr lang="en-US" dirty="0" smtClean="0"/>
              <a:t> Input force is 40N and work done is 600J.</a:t>
            </a:r>
          </a:p>
          <a:p>
            <a:pPr marL="457200" indent="-457200">
              <a:buAutoNum type="alphaUcPeriod"/>
            </a:pPr>
            <a:r>
              <a:rPr lang="en-US" dirty="0" smtClean="0"/>
              <a:t> Output force is 40N and work done is 150J.</a:t>
            </a:r>
          </a:p>
          <a:p>
            <a:pPr marL="457200" indent="-457200">
              <a:buAutoNum type="alphaUcPeriod"/>
            </a:pPr>
            <a:r>
              <a:rPr lang="en-US" dirty="0" smtClean="0"/>
              <a:t>D. Output force is 150N and work is 40J.</a:t>
            </a:r>
          </a:p>
          <a:p>
            <a:pPr marL="457200" indent="-457200">
              <a:buAutoNum type="alphaUcPeriod"/>
            </a:pPr>
            <a:endParaRPr lang="en-US" dirty="0"/>
          </a:p>
          <a:p>
            <a:r>
              <a:rPr lang="en-US" dirty="0" smtClean="0"/>
              <a:t>A. Input force is 40N and work done is 0J.  </a:t>
            </a:r>
            <a:endParaRPr lang="en-US" dirty="0"/>
          </a:p>
        </p:txBody>
      </p:sp>
    </p:spTree>
    <p:extLst>
      <p:ext uri="{BB962C8B-B14F-4D97-AF65-F5344CB8AC3E}">
        <p14:creationId xmlns:p14="http://schemas.microsoft.com/office/powerpoint/2010/main" val="2569921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tendency of an object at rest to stay at rest is what?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21254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tendency of an object at rest to stay at rest is what?</a:t>
            </a:r>
            <a:endParaRPr lang="en-US" dirty="0"/>
          </a:p>
        </p:txBody>
      </p:sp>
      <p:sp>
        <p:nvSpPr>
          <p:cNvPr id="3" name="Subtitle 2"/>
          <p:cNvSpPr>
            <a:spLocks noGrp="1"/>
          </p:cNvSpPr>
          <p:nvPr>
            <p:ph type="subTitle" idx="1"/>
          </p:nvPr>
        </p:nvSpPr>
        <p:spPr/>
        <p:txBody>
          <a:bodyPr/>
          <a:lstStyle/>
          <a:p>
            <a:pPr algn="ctr"/>
            <a:r>
              <a:rPr lang="en-US" dirty="0" smtClean="0"/>
              <a:t>Inertia</a:t>
            </a:r>
            <a:endParaRPr lang="en-US" dirty="0"/>
          </a:p>
        </p:txBody>
      </p:sp>
    </p:spTree>
    <p:extLst>
      <p:ext uri="{BB962C8B-B14F-4D97-AF65-F5344CB8AC3E}">
        <p14:creationId xmlns:p14="http://schemas.microsoft.com/office/powerpoint/2010/main" val="3599021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a change in velocity called?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72722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a change in velocity called?</a:t>
            </a:r>
            <a:endParaRPr lang="en-US" dirty="0"/>
          </a:p>
        </p:txBody>
      </p:sp>
      <p:sp>
        <p:nvSpPr>
          <p:cNvPr id="3" name="Subtitle 2"/>
          <p:cNvSpPr>
            <a:spLocks noGrp="1"/>
          </p:cNvSpPr>
          <p:nvPr>
            <p:ph type="subTitle" idx="1"/>
          </p:nvPr>
        </p:nvSpPr>
        <p:spPr/>
        <p:txBody>
          <a:bodyPr/>
          <a:lstStyle/>
          <a:p>
            <a:pPr algn="ctr"/>
            <a:r>
              <a:rPr lang="en-US" dirty="0" smtClean="0"/>
              <a:t>Acceleration</a:t>
            </a:r>
            <a:endParaRPr lang="en-US" dirty="0"/>
          </a:p>
        </p:txBody>
      </p:sp>
    </p:spTree>
    <p:extLst>
      <p:ext uri="{BB962C8B-B14F-4D97-AF65-F5344CB8AC3E}">
        <p14:creationId xmlns:p14="http://schemas.microsoft.com/office/powerpoint/2010/main" val="862438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A ball rolls a distance of 1 meter for 2 seconds. What is the speed of the ball?</a:t>
            </a:r>
            <a:endParaRPr lang="en-US" sz="3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90599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A ball rolls a distance of 1 meter for 2 seconds. What is the speed of the ball?</a:t>
            </a:r>
            <a:endParaRPr lang="en-US" sz="3600" dirty="0"/>
          </a:p>
        </p:txBody>
      </p:sp>
      <p:sp>
        <p:nvSpPr>
          <p:cNvPr id="3" name="Subtitle 2"/>
          <p:cNvSpPr>
            <a:spLocks noGrp="1"/>
          </p:cNvSpPr>
          <p:nvPr>
            <p:ph type="subTitle" idx="1"/>
          </p:nvPr>
        </p:nvSpPr>
        <p:spPr/>
        <p:txBody>
          <a:bodyPr/>
          <a:lstStyle/>
          <a:p>
            <a:pPr algn="ctr"/>
            <a:r>
              <a:rPr lang="en-US" dirty="0" smtClean="0"/>
              <a:t>0.5 m/s</a:t>
            </a:r>
            <a:endParaRPr lang="en-US" dirty="0"/>
          </a:p>
        </p:txBody>
      </p:sp>
    </p:spTree>
    <p:extLst>
      <p:ext uri="{BB962C8B-B14F-4D97-AF65-F5344CB8AC3E}">
        <p14:creationId xmlns:p14="http://schemas.microsoft.com/office/powerpoint/2010/main" val="27059271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child riding on a carousel is constantly accelerating. Why?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52721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child riding on a carousel is constantly accelerating. Why?</a:t>
            </a:r>
            <a:endParaRPr lang="en-US" dirty="0"/>
          </a:p>
        </p:txBody>
      </p:sp>
      <p:sp>
        <p:nvSpPr>
          <p:cNvPr id="3" name="Subtitle 2"/>
          <p:cNvSpPr>
            <a:spLocks noGrp="1"/>
          </p:cNvSpPr>
          <p:nvPr>
            <p:ph type="subTitle" idx="1"/>
          </p:nvPr>
        </p:nvSpPr>
        <p:spPr/>
        <p:txBody>
          <a:bodyPr/>
          <a:lstStyle/>
          <a:p>
            <a:r>
              <a:rPr lang="en-US" dirty="0" smtClean="0"/>
              <a:t>Because the child is constantly changing direction!</a:t>
            </a:r>
            <a:endParaRPr lang="en-US" dirty="0"/>
          </a:p>
        </p:txBody>
      </p:sp>
    </p:spTree>
    <p:extLst>
      <p:ext uri="{BB962C8B-B14F-4D97-AF65-F5344CB8AC3E}">
        <p14:creationId xmlns:p14="http://schemas.microsoft.com/office/powerpoint/2010/main" val="30963552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Which of the following statements about a 1 kg block of metal falling from a tower is </a:t>
            </a:r>
            <a:r>
              <a:rPr lang="en-US" sz="3200" u="sng" dirty="0" smtClean="0"/>
              <a:t>false</a:t>
            </a:r>
            <a:r>
              <a:rPr lang="en-US" sz="3200" dirty="0" smtClean="0"/>
              <a:t>?</a:t>
            </a:r>
            <a:endParaRPr lang="en-US" sz="3200" dirty="0"/>
          </a:p>
        </p:txBody>
      </p:sp>
      <p:sp>
        <p:nvSpPr>
          <p:cNvPr id="3" name="Subtitle 2"/>
          <p:cNvSpPr>
            <a:spLocks noGrp="1"/>
          </p:cNvSpPr>
          <p:nvPr>
            <p:ph type="subTitle" idx="1"/>
          </p:nvPr>
        </p:nvSpPr>
        <p:spPr>
          <a:xfrm>
            <a:off x="3354442" y="3539864"/>
            <a:ext cx="5114778" cy="2784736"/>
          </a:xfrm>
        </p:spPr>
        <p:txBody>
          <a:bodyPr>
            <a:normAutofit fontScale="92500"/>
          </a:bodyPr>
          <a:lstStyle/>
          <a:p>
            <a:pPr marL="457200" indent="-457200">
              <a:buAutoNum type="alphaUcPeriod"/>
            </a:pPr>
            <a:r>
              <a:rPr lang="en-US" dirty="0" smtClean="0"/>
              <a:t>Gravity causes a net downward force on the block</a:t>
            </a:r>
          </a:p>
          <a:p>
            <a:pPr marL="457200" indent="-457200">
              <a:buAutoNum type="alphaUcPeriod"/>
            </a:pPr>
            <a:r>
              <a:rPr lang="en-US" dirty="0" smtClean="0"/>
              <a:t>B. Gravitational attraction decreases as the block gets closer to the ground.</a:t>
            </a:r>
          </a:p>
          <a:p>
            <a:pPr marL="457200" indent="-457200">
              <a:buAutoNum type="alphaUcPeriod"/>
            </a:pPr>
            <a:r>
              <a:rPr lang="en-US" dirty="0" smtClean="0"/>
              <a:t>C. Gravitational attraction causes the block to accelerate as it falls.</a:t>
            </a:r>
          </a:p>
          <a:p>
            <a:pPr marL="457200" indent="-457200">
              <a:buAutoNum type="alphaUcPeriod"/>
            </a:pPr>
            <a:r>
              <a:rPr lang="en-US" dirty="0" smtClean="0"/>
              <a:t>D. Gravity causes an unbalanced force on the block.</a:t>
            </a:r>
          </a:p>
          <a:p>
            <a:pPr marL="457200" indent="-457200">
              <a:buAutoNum type="alphaUcPeriod"/>
            </a:pPr>
            <a:endParaRPr lang="en-US" dirty="0"/>
          </a:p>
        </p:txBody>
      </p:sp>
    </p:spTree>
    <p:extLst>
      <p:ext uri="{BB962C8B-B14F-4D97-AF65-F5344CB8AC3E}">
        <p14:creationId xmlns:p14="http://schemas.microsoft.com/office/powerpoint/2010/main" val="1723163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How is an object’s mass related to the force needed to accelerate the object</a:t>
            </a:r>
            <a:r>
              <a:rPr lang="en-US" dirty="0" smtClean="0"/>
              <a: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903754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Which of the following statements about a 1 kg block of metal falling from a tower is </a:t>
            </a:r>
            <a:r>
              <a:rPr lang="en-US" sz="3200" u="sng" dirty="0" smtClean="0"/>
              <a:t>false</a:t>
            </a:r>
            <a:r>
              <a:rPr lang="en-US" sz="3200" dirty="0" smtClean="0"/>
              <a:t>?</a:t>
            </a:r>
            <a:endParaRPr lang="en-US" sz="3200" dirty="0"/>
          </a:p>
        </p:txBody>
      </p:sp>
      <p:sp>
        <p:nvSpPr>
          <p:cNvPr id="3" name="Subtitle 2"/>
          <p:cNvSpPr>
            <a:spLocks noGrp="1"/>
          </p:cNvSpPr>
          <p:nvPr>
            <p:ph type="subTitle" idx="1"/>
          </p:nvPr>
        </p:nvSpPr>
        <p:spPr>
          <a:xfrm>
            <a:off x="3354442" y="3539864"/>
            <a:ext cx="5114778" cy="2784736"/>
          </a:xfrm>
        </p:spPr>
        <p:txBody>
          <a:bodyPr>
            <a:normAutofit fontScale="92500" lnSpcReduction="20000"/>
          </a:bodyPr>
          <a:lstStyle/>
          <a:p>
            <a:pPr marL="457200" indent="-457200">
              <a:buAutoNum type="alphaUcPeriod"/>
            </a:pPr>
            <a:r>
              <a:rPr lang="en-US" dirty="0" smtClean="0"/>
              <a:t>Gravity causes a net downward force on the block</a:t>
            </a:r>
          </a:p>
          <a:p>
            <a:pPr marL="457200" indent="-457200">
              <a:buAutoNum type="alphaUcPeriod"/>
            </a:pPr>
            <a:r>
              <a:rPr lang="en-US" dirty="0" smtClean="0"/>
              <a:t>B. Gravitational attraction decreases as the block gets closer to the ground.</a:t>
            </a:r>
          </a:p>
          <a:p>
            <a:pPr marL="457200" indent="-457200">
              <a:buAutoNum type="alphaUcPeriod"/>
            </a:pPr>
            <a:r>
              <a:rPr lang="en-US" dirty="0" smtClean="0"/>
              <a:t>C. Gravitational attraction causes the block to accelerate as it falls.</a:t>
            </a:r>
          </a:p>
          <a:p>
            <a:pPr marL="457200" indent="-457200">
              <a:buAutoNum type="alphaUcPeriod"/>
            </a:pPr>
            <a:r>
              <a:rPr lang="en-US" dirty="0" smtClean="0"/>
              <a:t>D. Gravity causes an unbalanced force on the block.</a:t>
            </a:r>
          </a:p>
          <a:p>
            <a:r>
              <a:rPr lang="en-US" sz="3000" dirty="0" smtClean="0">
                <a:solidFill>
                  <a:srgbClr val="FFC000"/>
                </a:solidFill>
              </a:rPr>
              <a:t>B. </a:t>
            </a:r>
          </a:p>
          <a:p>
            <a:pPr marL="457200" indent="-457200">
              <a:buAutoNum type="alphaUcPeriod"/>
            </a:pPr>
            <a:endParaRPr lang="en-US" dirty="0"/>
          </a:p>
        </p:txBody>
      </p:sp>
    </p:spTree>
    <p:extLst>
      <p:ext uri="{BB962C8B-B14F-4D97-AF65-F5344CB8AC3E}">
        <p14:creationId xmlns:p14="http://schemas.microsoft.com/office/powerpoint/2010/main" val="42572544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Kinetic Energy =</a:t>
            </a:r>
            <a:r>
              <a:rPr lang="en-US" sz="3200" b="0" dirty="0"/>
              <a:t>1/2  </a:t>
            </a:r>
            <a:r>
              <a:rPr lang="en-US" sz="3200" b="0" i="1" dirty="0"/>
              <a:t>m  </a:t>
            </a:r>
            <a:r>
              <a:rPr lang="en-US" sz="3200" b="0" i="1" dirty="0" smtClean="0"/>
              <a:t>v²</a:t>
            </a:r>
            <a:br>
              <a:rPr lang="en-US" sz="3200" b="0" i="1" dirty="0" smtClean="0"/>
            </a:br>
            <a:r>
              <a:rPr lang="en-US" sz="3200" b="0" dirty="0" smtClean="0"/>
              <a:t>A bowling ball with a mass of 5 kg is rolling at 2 m/s. What is the kinetic Energy</a:t>
            </a:r>
            <a:r>
              <a:rPr lang="en-US" sz="3600" b="0" dirty="0" smtClean="0"/>
              <a:t>?</a:t>
            </a:r>
            <a:endParaRPr lang="en-US" sz="3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908367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Kinetic Energy =</a:t>
            </a:r>
            <a:r>
              <a:rPr lang="en-US" sz="3200" b="0" dirty="0"/>
              <a:t>1/2  </a:t>
            </a:r>
            <a:r>
              <a:rPr lang="en-US" sz="3200" b="0" i="1" dirty="0"/>
              <a:t>m  </a:t>
            </a:r>
            <a:r>
              <a:rPr lang="en-US" sz="3200" b="0" i="1" dirty="0" smtClean="0"/>
              <a:t>v²</a:t>
            </a:r>
            <a:br>
              <a:rPr lang="en-US" sz="3200" b="0" i="1" dirty="0" smtClean="0"/>
            </a:br>
            <a:r>
              <a:rPr lang="en-US" sz="3200" b="0" dirty="0" smtClean="0"/>
              <a:t>A bowling ball with a mass of 5 kg is rolling at 2 m/s. What is the kinetic Energy</a:t>
            </a:r>
            <a:r>
              <a:rPr lang="en-US" sz="3600" b="0" dirty="0" smtClean="0"/>
              <a:t>?</a:t>
            </a:r>
            <a:endParaRPr lang="en-US" sz="3600" dirty="0"/>
          </a:p>
        </p:txBody>
      </p:sp>
      <p:sp>
        <p:nvSpPr>
          <p:cNvPr id="3" name="Subtitle 2"/>
          <p:cNvSpPr>
            <a:spLocks noGrp="1"/>
          </p:cNvSpPr>
          <p:nvPr>
            <p:ph type="subTitle" idx="1"/>
          </p:nvPr>
        </p:nvSpPr>
        <p:spPr>
          <a:xfrm>
            <a:off x="3352800" y="3886200"/>
            <a:ext cx="5560958" cy="1981200"/>
          </a:xfrm>
        </p:spPr>
        <p:txBody>
          <a:bodyPr>
            <a:normAutofit lnSpcReduction="10000"/>
          </a:bodyPr>
          <a:lstStyle/>
          <a:p>
            <a:r>
              <a:rPr lang="en-US" dirty="0" smtClean="0"/>
              <a:t> </a:t>
            </a:r>
          </a:p>
          <a:p>
            <a:r>
              <a:rPr lang="en-US" sz="2800" dirty="0" smtClean="0"/>
              <a:t>½</a:t>
            </a:r>
            <a:r>
              <a:rPr lang="en-US" sz="2400" dirty="0" smtClean="0"/>
              <a:t> x5 kg x (2 m/s)</a:t>
            </a:r>
            <a:r>
              <a:rPr lang="en-US" sz="1200" dirty="0" smtClean="0"/>
              <a:t>2</a:t>
            </a:r>
          </a:p>
          <a:p>
            <a:r>
              <a:rPr lang="en-US" sz="2400" dirty="0" smtClean="0"/>
              <a:t>=1/2 x 5kg x 4m/s</a:t>
            </a:r>
          </a:p>
          <a:p>
            <a:r>
              <a:rPr lang="en-US" sz="2400" dirty="0" smtClean="0"/>
              <a:t>=1/2 x 20J</a:t>
            </a:r>
          </a:p>
          <a:p>
            <a:r>
              <a:rPr lang="en-US" sz="2400" dirty="0" smtClean="0"/>
              <a:t>=10J   </a:t>
            </a:r>
            <a:endParaRPr lang="en-US" sz="2400" dirty="0"/>
          </a:p>
        </p:txBody>
      </p:sp>
    </p:spTree>
    <p:extLst>
      <p:ext uri="{BB962C8B-B14F-4D97-AF65-F5344CB8AC3E}">
        <p14:creationId xmlns:p14="http://schemas.microsoft.com/office/powerpoint/2010/main" val="9735440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location of a place or object is called?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585710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location of a place or object is called?</a:t>
            </a:r>
            <a:endParaRPr lang="en-US" dirty="0"/>
          </a:p>
        </p:txBody>
      </p:sp>
      <p:sp>
        <p:nvSpPr>
          <p:cNvPr id="3" name="Subtitle 2"/>
          <p:cNvSpPr>
            <a:spLocks noGrp="1"/>
          </p:cNvSpPr>
          <p:nvPr>
            <p:ph type="subTitle" idx="1"/>
          </p:nvPr>
        </p:nvSpPr>
        <p:spPr/>
        <p:txBody>
          <a:bodyPr/>
          <a:lstStyle/>
          <a:p>
            <a:r>
              <a:rPr lang="en-US" dirty="0" smtClean="0"/>
              <a:t>Position</a:t>
            </a:r>
            <a:endParaRPr lang="en-US" dirty="0"/>
          </a:p>
        </p:txBody>
      </p:sp>
    </p:spTree>
    <p:extLst>
      <p:ext uri="{BB962C8B-B14F-4D97-AF65-F5344CB8AC3E}">
        <p14:creationId xmlns:p14="http://schemas.microsoft.com/office/powerpoint/2010/main" val="30060882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change of position over time is called?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87361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change of position over time is called?</a:t>
            </a:r>
            <a:endParaRPr lang="en-US" dirty="0"/>
          </a:p>
        </p:txBody>
      </p:sp>
      <p:sp>
        <p:nvSpPr>
          <p:cNvPr id="3" name="Subtitle 2"/>
          <p:cNvSpPr>
            <a:spLocks noGrp="1"/>
          </p:cNvSpPr>
          <p:nvPr>
            <p:ph type="subTitle" idx="1"/>
          </p:nvPr>
        </p:nvSpPr>
        <p:spPr/>
        <p:txBody>
          <a:bodyPr/>
          <a:lstStyle/>
          <a:p>
            <a:r>
              <a:rPr lang="en-US" dirty="0" smtClean="0"/>
              <a:t>Motion</a:t>
            </a:r>
            <a:endParaRPr lang="en-US" dirty="0"/>
          </a:p>
        </p:txBody>
      </p:sp>
    </p:spTree>
    <p:extLst>
      <p:ext uri="{BB962C8B-B14F-4D97-AF65-F5344CB8AC3E}">
        <p14:creationId xmlns:p14="http://schemas.microsoft.com/office/powerpoint/2010/main" val="27385889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push or a pull is called?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613321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push or a pull is called?</a:t>
            </a:r>
            <a:endParaRPr lang="en-US" dirty="0"/>
          </a:p>
        </p:txBody>
      </p:sp>
      <p:sp>
        <p:nvSpPr>
          <p:cNvPr id="3" name="Subtitle 2"/>
          <p:cNvSpPr>
            <a:spLocks noGrp="1"/>
          </p:cNvSpPr>
          <p:nvPr>
            <p:ph type="subTitle" idx="1"/>
          </p:nvPr>
        </p:nvSpPr>
        <p:spPr/>
        <p:txBody>
          <a:bodyPr/>
          <a:lstStyle/>
          <a:p>
            <a:r>
              <a:rPr lang="en-US" dirty="0" smtClean="0"/>
              <a:t>A force</a:t>
            </a:r>
            <a:endParaRPr lang="en-US" dirty="0"/>
          </a:p>
        </p:txBody>
      </p:sp>
    </p:spTree>
    <p:extLst>
      <p:ext uri="{BB962C8B-B14F-4D97-AF65-F5344CB8AC3E}">
        <p14:creationId xmlns:p14="http://schemas.microsoft.com/office/powerpoint/2010/main" val="14017921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When one object pushes another object by touching it, the first object is applying a _______ force to the second</a:t>
            </a:r>
            <a:r>
              <a:rPr lang="en-US" dirty="0" smtClean="0"/>
              <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59101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How is an object’s mass related to the force needed to accelerate the object</a:t>
            </a:r>
            <a:r>
              <a:rPr lang="en-US" dirty="0" smtClean="0"/>
              <a:t>?</a:t>
            </a:r>
            <a:endParaRPr lang="en-US" dirty="0"/>
          </a:p>
        </p:txBody>
      </p:sp>
      <p:sp>
        <p:nvSpPr>
          <p:cNvPr id="3" name="Subtitle 2"/>
          <p:cNvSpPr>
            <a:spLocks noGrp="1"/>
          </p:cNvSpPr>
          <p:nvPr>
            <p:ph type="subTitle" idx="1"/>
          </p:nvPr>
        </p:nvSpPr>
        <p:spPr/>
        <p:txBody>
          <a:bodyPr/>
          <a:lstStyle/>
          <a:p>
            <a:r>
              <a:rPr lang="en-US" dirty="0" smtClean="0"/>
              <a:t>The greater the mass, the greater the force necessary</a:t>
            </a:r>
            <a:endParaRPr lang="en-US" dirty="0"/>
          </a:p>
        </p:txBody>
      </p:sp>
    </p:spTree>
    <p:extLst>
      <p:ext uri="{BB962C8B-B14F-4D97-AF65-F5344CB8AC3E}">
        <p14:creationId xmlns:p14="http://schemas.microsoft.com/office/powerpoint/2010/main" val="36503849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When one object pushes another object by touching it, the first object is applying a _______ force to the second</a:t>
            </a:r>
            <a:r>
              <a:rPr lang="en-US" dirty="0" smtClean="0"/>
              <a:t>.</a:t>
            </a:r>
            <a:endParaRPr lang="en-US" dirty="0"/>
          </a:p>
        </p:txBody>
      </p:sp>
      <p:sp>
        <p:nvSpPr>
          <p:cNvPr id="3" name="Subtitle 2"/>
          <p:cNvSpPr>
            <a:spLocks noGrp="1"/>
          </p:cNvSpPr>
          <p:nvPr>
            <p:ph type="subTitle" idx="1"/>
          </p:nvPr>
        </p:nvSpPr>
        <p:spPr/>
        <p:txBody>
          <a:bodyPr/>
          <a:lstStyle/>
          <a:p>
            <a:r>
              <a:rPr lang="en-US" dirty="0" smtClean="0"/>
              <a:t>Contact</a:t>
            </a:r>
            <a:endParaRPr lang="en-US" dirty="0"/>
          </a:p>
        </p:txBody>
      </p:sp>
    </p:spTree>
    <p:extLst>
      <p:ext uri="{BB962C8B-B14F-4D97-AF65-F5344CB8AC3E}">
        <p14:creationId xmlns:p14="http://schemas.microsoft.com/office/powerpoint/2010/main" val="41745789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location you compare to other locations is called?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19537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location you compare to other locations is called?</a:t>
            </a:r>
            <a:endParaRPr lang="en-US" dirty="0"/>
          </a:p>
        </p:txBody>
      </p:sp>
      <p:sp>
        <p:nvSpPr>
          <p:cNvPr id="3" name="Subtitle 2"/>
          <p:cNvSpPr>
            <a:spLocks noGrp="1"/>
          </p:cNvSpPr>
          <p:nvPr>
            <p:ph type="subTitle" idx="1"/>
          </p:nvPr>
        </p:nvSpPr>
        <p:spPr/>
        <p:txBody>
          <a:bodyPr/>
          <a:lstStyle/>
          <a:p>
            <a:r>
              <a:rPr lang="en-US" dirty="0" smtClean="0"/>
              <a:t>Reference Point</a:t>
            </a:r>
            <a:endParaRPr lang="en-US" dirty="0"/>
          </a:p>
        </p:txBody>
      </p:sp>
    </p:spTree>
    <p:extLst>
      <p:ext uri="{BB962C8B-B14F-4D97-AF65-F5344CB8AC3E}">
        <p14:creationId xmlns:p14="http://schemas.microsoft.com/office/powerpoint/2010/main" val="21491671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force of attraction between two objects is what?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607197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force of attraction between two objects is what?</a:t>
            </a:r>
            <a:endParaRPr lang="en-US" dirty="0"/>
          </a:p>
        </p:txBody>
      </p:sp>
      <p:sp>
        <p:nvSpPr>
          <p:cNvPr id="3" name="Subtitle 2"/>
          <p:cNvSpPr>
            <a:spLocks noGrp="1"/>
          </p:cNvSpPr>
          <p:nvPr>
            <p:ph type="subTitle" idx="1"/>
          </p:nvPr>
        </p:nvSpPr>
        <p:spPr/>
        <p:txBody>
          <a:bodyPr/>
          <a:lstStyle/>
          <a:p>
            <a:r>
              <a:rPr lang="en-US" dirty="0" smtClean="0"/>
              <a:t>Gravity</a:t>
            </a:r>
            <a:endParaRPr lang="en-US" dirty="0"/>
          </a:p>
        </p:txBody>
      </p:sp>
    </p:spTree>
    <p:extLst>
      <p:ext uri="{BB962C8B-B14F-4D97-AF65-F5344CB8AC3E}">
        <p14:creationId xmlns:p14="http://schemas.microsoft.com/office/powerpoint/2010/main" val="4917594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force that resists motion is called what?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950346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force that resists motion is called what?</a:t>
            </a:r>
            <a:endParaRPr lang="en-US" dirty="0"/>
          </a:p>
        </p:txBody>
      </p:sp>
      <p:sp>
        <p:nvSpPr>
          <p:cNvPr id="3" name="Subtitle 2"/>
          <p:cNvSpPr>
            <a:spLocks noGrp="1"/>
          </p:cNvSpPr>
          <p:nvPr>
            <p:ph type="subTitle" idx="1"/>
          </p:nvPr>
        </p:nvSpPr>
        <p:spPr/>
        <p:txBody>
          <a:bodyPr/>
          <a:lstStyle/>
          <a:p>
            <a:r>
              <a:rPr lang="en-US" dirty="0" smtClean="0"/>
              <a:t>Friction</a:t>
            </a:r>
            <a:endParaRPr lang="en-US" dirty="0"/>
          </a:p>
        </p:txBody>
      </p:sp>
    </p:spTree>
    <p:extLst>
      <p:ext uri="{BB962C8B-B14F-4D97-AF65-F5344CB8AC3E}">
        <p14:creationId xmlns:p14="http://schemas.microsoft.com/office/powerpoint/2010/main" val="38158688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an observer sees your motion depends on his own motion. This is called what?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697583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an observer sees your motion depends on his own motion. This is called what?</a:t>
            </a:r>
            <a:endParaRPr lang="en-US" dirty="0"/>
          </a:p>
        </p:txBody>
      </p:sp>
      <p:sp>
        <p:nvSpPr>
          <p:cNvPr id="3" name="Subtitle 2"/>
          <p:cNvSpPr>
            <a:spLocks noGrp="1"/>
          </p:cNvSpPr>
          <p:nvPr>
            <p:ph type="subTitle" idx="1"/>
          </p:nvPr>
        </p:nvSpPr>
        <p:spPr/>
        <p:txBody>
          <a:bodyPr/>
          <a:lstStyle/>
          <a:p>
            <a:r>
              <a:rPr lang="en-US" dirty="0" smtClean="0"/>
              <a:t>Relative Motion</a:t>
            </a:r>
            <a:endParaRPr lang="en-US" dirty="0"/>
          </a:p>
        </p:txBody>
      </p:sp>
    </p:spTree>
    <p:extLst>
      <p:ext uri="{BB962C8B-B14F-4D97-AF65-F5344CB8AC3E}">
        <p14:creationId xmlns:p14="http://schemas.microsoft.com/office/powerpoint/2010/main" val="39979214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4267200"/>
          </a:xfrm>
        </p:spPr>
        <p:txBody>
          <a:bodyPr/>
          <a:lstStyle/>
          <a:p>
            <a:r>
              <a:rPr lang="en-US" sz="2800" dirty="0" smtClean="0"/>
              <a:t>Considering the size and direction of all forces acting on an object allows us to predict changes in motion. The overall force acting on an object when all forces are combined is called what?</a:t>
            </a:r>
            <a:endParaRPr lang="en-US" sz="2800" dirty="0"/>
          </a:p>
        </p:txBody>
      </p:sp>
      <p:sp>
        <p:nvSpPr>
          <p:cNvPr id="3" name="Subtitle 2"/>
          <p:cNvSpPr>
            <a:spLocks noGrp="1"/>
          </p:cNvSpPr>
          <p:nvPr>
            <p:ph type="subTitle" idx="1"/>
          </p:nvPr>
        </p:nvSpPr>
        <p:spPr>
          <a:xfrm>
            <a:off x="3657600" y="4876800"/>
            <a:ext cx="5114778" cy="1101248"/>
          </a:xfrm>
        </p:spPr>
        <p:txBody>
          <a:bodyPr/>
          <a:lstStyle/>
          <a:p>
            <a:endParaRPr lang="en-US" dirty="0"/>
          </a:p>
        </p:txBody>
      </p:sp>
    </p:spTree>
    <p:extLst>
      <p:ext uri="{BB962C8B-B14F-4D97-AF65-F5344CB8AC3E}">
        <p14:creationId xmlns:p14="http://schemas.microsoft.com/office/powerpoint/2010/main" val="121286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533400"/>
            <a:ext cx="5105400" cy="2868168"/>
          </a:xfrm>
        </p:spPr>
        <p:txBody>
          <a:bodyPr/>
          <a:lstStyle/>
          <a:p>
            <a:pPr algn="ctr"/>
            <a:r>
              <a:rPr lang="en-US" sz="3600" dirty="0" smtClean="0"/>
              <a:t>A person produces the least friction on which surface</a:t>
            </a:r>
            <a:r>
              <a:rPr lang="en-US" dirty="0" smtClean="0"/>
              <a:t>?</a:t>
            </a:r>
            <a:br>
              <a:rPr lang="en-US" dirty="0" smtClean="0"/>
            </a:br>
            <a:r>
              <a:rPr lang="en-US" sz="3600" dirty="0" smtClean="0"/>
              <a:t>A. Carpet  B. Ice </a:t>
            </a:r>
            <a:br>
              <a:rPr lang="en-US" sz="3600" dirty="0" smtClean="0"/>
            </a:br>
            <a:r>
              <a:rPr lang="en-US" sz="3600" dirty="0" smtClean="0"/>
              <a:t>c. Sand  d. Wood floor</a:t>
            </a:r>
            <a:endParaRPr lang="en-US" sz="3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815469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4267200"/>
          </a:xfrm>
        </p:spPr>
        <p:txBody>
          <a:bodyPr/>
          <a:lstStyle/>
          <a:p>
            <a:r>
              <a:rPr lang="en-US" sz="2800" dirty="0" smtClean="0"/>
              <a:t>Considering the size and direction of all forces acting on an object allows us to predict changes in motion. The overall force acting on an object when all forces are combined is called what?</a:t>
            </a:r>
            <a:endParaRPr lang="en-US" sz="2800" dirty="0"/>
          </a:p>
        </p:txBody>
      </p:sp>
      <p:sp>
        <p:nvSpPr>
          <p:cNvPr id="3" name="Subtitle 2"/>
          <p:cNvSpPr>
            <a:spLocks noGrp="1"/>
          </p:cNvSpPr>
          <p:nvPr>
            <p:ph type="subTitle" idx="1"/>
          </p:nvPr>
        </p:nvSpPr>
        <p:spPr>
          <a:xfrm>
            <a:off x="3657600" y="4876800"/>
            <a:ext cx="5114778" cy="1101248"/>
          </a:xfrm>
        </p:spPr>
        <p:txBody>
          <a:bodyPr/>
          <a:lstStyle/>
          <a:p>
            <a:r>
              <a:rPr lang="en-US" dirty="0" smtClean="0"/>
              <a:t>Net force</a:t>
            </a:r>
            <a:endParaRPr lang="en-US" dirty="0"/>
          </a:p>
        </p:txBody>
      </p:sp>
    </p:spTree>
    <p:extLst>
      <p:ext uri="{BB962C8B-B14F-4D97-AF65-F5344CB8AC3E}">
        <p14:creationId xmlns:p14="http://schemas.microsoft.com/office/powerpoint/2010/main" val="1668290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is speed related to distance and time?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421526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is speed related to distance and time?</a:t>
            </a:r>
            <a:endParaRPr lang="en-US" dirty="0"/>
          </a:p>
        </p:txBody>
      </p:sp>
      <p:sp>
        <p:nvSpPr>
          <p:cNvPr id="3" name="Subtitle 2"/>
          <p:cNvSpPr>
            <a:spLocks noGrp="1"/>
          </p:cNvSpPr>
          <p:nvPr>
            <p:ph type="subTitle" idx="1"/>
          </p:nvPr>
        </p:nvSpPr>
        <p:spPr/>
        <p:txBody>
          <a:bodyPr/>
          <a:lstStyle/>
          <a:p>
            <a:r>
              <a:rPr lang="en-US" dirty="0" smtClean="0"/>
              <a:t>Speed is distance divided by time</a:t>
            </a:r>
            <a:endParaRPr lang="en-US" dirty="0"/>
          </a:p>
        </p:txBody>
      </p:sp>
    </p:spTree>
    <p:extLst>
      <p:ext uri="{BB962C8B-B14F-4D97-AF65-F5344CB8AC3E}">
        <p14:creationId xmlns:p14="http://schemas.microsoft.com/office/powerpoint/2010/main" val="15232896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Newton’s 2</a:t>
            </a:r>
            <a:r>
              <a:rPr lang="en-US" baseline="30000" dirty="0" smtClean="0"/>
              <a:t>nd</a:t>
            </a:r>
            <a:r>
              <a:rPr lang="en-US" dirty="0" smtClean="0"/>
              <a:t> law states that to increase acceleration, you must </a:t>
            </a:r>
            <a:endParaRPr lang="en-US" dirty="0"/>
          </a:p>
        </p:txBody>
      </p:sp>
      <p:sp>
        <p:nvSpPr>
          <p:cNvPr id="3" name="Subtitle 2"/>
          <p:cNvSpPr>
            <a:spLocks noGrp="1"/>
          </p:cNvSpPr>
          <p:nvPr>
            <p:ph type="subTitle" idx="1"/>
          </p:nvPr>
        </p:nvSpPr>
        <p:spPr>
          <a:xfrm>
            <a:off x="3354442" y="3539864"/>
            <a:ext cx="5332358" cy="2175136"/>
          </a:xfrm>
        </p:spPr>
        <p:txBody>
          <a:bodyPr>
            <a:normAutofit/>
          </a:bodyPr>
          <a:lstStyle/>
          <a:p>
            <a:pPr marL="457200" indent="-457200">
              <a:buAutoNum type="alphaUcPeriod"/>
            </a:pPr>
            <a:r>
              <a:rPr lang="en-US" dirty="0" smtClean="0"/>
              <a:t>Increase force</a:t>
            </a:r>
          </a:p>
          <a:p>
            <a:pPr marL="457200" indent="-457200">
              <a:buAutoNum type="alphaUcPeriod"/>
            </a:pPr>
            <a:r>
              <a:rPr lang="en-US" dirty="0" smtClean="0"/>
              <a:t>Decrease force</a:t>
            </a:r>
          </a:p>
          <a:p>
            <a:pPr marL="457200" indent="-457200">
              <a:buAutoNum type="alphaUcPeriod"/>
            </a:pPr>
            <a:r>
              <a:rPr lang="en-US" dirty="0" smtClean="0"/>
              <a:t>Increase mass</a:t>
            </a:r>
          </a:p>
          <a:p>
            <a:pPr marL="457200" indent="-457200">
              <a:buAutoNum type="alphaUcPeriod"/>
            </a:pPr>
            <a:r>
              <a:rPr lang="en-US" dirty="0" smtClean="0"/>
              <a:t>Increase inertia</a:t>
            </a:r>
            <a:endParaRPr lang="en-US" dirty="0"/>
          </a:p>
        </p:txBody>
      </p:sp>
    </p:spTree>
    <p:extLst>
      <p:ext uri="{BB962C8B-B14F-4D97-AF65-F5344CB8AC3E}">
        <p14:creationId xmlns:p14="http://schemas.microsoft.com/office/powerpoint/2010/main" val="9058468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Newton’s 2</a:t>
            </a:r>
            <a:r>
              <a:rPr lang="en-US" baseline="30000" dirty="0" smtClean="0"/>
              <a:t>nd</a:t>
            </a:r>
            <a:r>
              <a:rPr lang="en-US" dirty="0" smtClean="0"/>
              <a:t> law states that to increase acceleration, you must </a:t>
            </a:r>
            <a:endParaRPr lang="en-US" dirty="0"/>
          </a:p>
        </p:txBody>
      </p:sp>
      <p:sp>
        <p:nvSpPr>
          <p:cNvPr id="3" name="Subtitle 2"/>
          <p:cNvSpPr>
            <a:spLocks noGrp="1"/>
          </p:cNvSpPr>
          <p:nvPr>
            <p:ph type="subTitle" idx="1"/>
          </p:nvPr>
        </p:nvSpPr>
        <p:spPr>
          <a:xfrm>
            <a:off x="3354442" y="3539864"/>
            <a:ext cx="5332358" cy="2175136"/>
          </a:xfrm>
        </p:spPr>
        <p:txBody>
          <a:bodyPr>
            <a:normAutofit fontScale="92500" lnSpcReduction="10000"/>
          </a:bodyPr>
          <a:lstStyle/>
          <a:p>
            <a:pPr marL="457200" indent="-457200">
              <a:buAutoNum type="alphaUcPeriod"/>
            </a:pPr>
            <a:r>
              <a:rPr lang="en-US" dirty="0" smtClean="0"/>
              <a:t>Increase force</a:t>
            </a:r>
          </a:p>
          <a:p>
            <a:pPr marL="457200" indent="-457200">
              <a:buAutoNum type="alphaUcPeriod"/>
            </a:pPr>
            <a:r>
              <a:rPr lang="en-US" dirty="0" smtClean="0"/>
              <a:t>Decrease force</a:t>
            </a:r>
          </a:p>
          <a:p>
            <a:pPr marL="457200" indent="-457200">
              <a:buAutoNum type="alphaUcPeriod"/>
            </a:pPr>
            <a:r>
              <a:rPr lang="en-US" dirty="0" smtClean="0"/>
              <a:t>Increase mass</a:t>
            </a:r>
          </a:p>
          <a:p>
            <a:pPr marL="457200" indent="-457200">
              <a:buAutoNum type="alphaUcPeriod"/>
            </a:pPr>
            <a:r>
              <a:rPr lang="en-US" dirty="0" smtClean="0"/>
              <a:t>Increase inertia</a:t>
            </a:r>
          </a:p>
          <a:p>
            <a:pPr marL="457200" indent="-457200">
              <a:buAutoNum type="alphaUcPeriod"/>
            </a:pPr>
            <a:endParaRPr lang="en-US" dirty="0"/>
          </a:p>
          <a:p>
            <a:r>
              <a:rPr lang="en-US" dirty="0" smtClean="0"/>
              <a:t>A. Increase force </a:t>
            </a:r>
            <a:endParaRPr lang="en-US" dirty="0"/>
          </a:p>
        </p:txBody>
      </p:sp>
    </p:spTree>
    <p:extLst>
      <p:ext uri="{BB962C8B-B14F-4D97-AF65-F5344CB8AC3E}">
        <p14:creationId xmlns:p14="http://schemas.microsoft.com/office/powerpoint/2010/main" val="42646348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position describes an object’s location compared to 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796233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position describes an object’s location compared to a…..</a:t>
            </a:r>
            <a:endParaRPr lang="en-US" dirty="0"/>
          </a:p>
        </p:txBody>
      </p:sp>
      <p:sp>
        <p:nvSpPr>
          <p:cNvPr id="3" name="Subtitle 2"/>
          <p:cNvSpPr>
            <a:spLocks noGrp="1"/>
          </p:cNvSpPr>
          <p:nvPr>
            <p:ph type="subTitle" idx="1"/>
          </p:nvPr>
        </p:nvSpPr>
        <p:spPr/>
        <p:txBody>
          <a:bodyPr/>
          <a:lstStyle/>
          <a:p>
            <a:r>
              <a:rPr lang="en-US" dirty="0" smtClean="0"/>
              <a:t>Reference point</a:t>
            </a:r>
            <a:endParaRPr lang="en-US" dirty="0"/>
          </a:p>
        </p:txBody>
      </p:sp>
    </p:spTree>
    <p:extLst>
      <p:ext uri="{BB962C8B-B14F-4D97-AF65-F5344CB8AC3E}">
        <p14:creationId xmlns:p14="http://schemas.microsoft.com/office/powerpoint/2010/main" val="37316327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Maria walked 2 km in half an hour. What was her average speed?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44874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Maria walked 2 km in half an hour. What was her average speed?</a:t>
            </a:r>
            <a:endParaRPr lang="en-US" dirty="0"/>
          </a:p>
        </p:txBody>
      </p:sp>
      <p:sp>
        <p:nvSpPr>
          <p:cNvPr id="3" name="Subtitle 2"/>
          <p:cNvSpPr>
            <a:spLocks noGrp="1"/>
          </p:cNvSpPr>
          <p:nvPr>
            <p:ph type="subTitle" idx="1"/>
          </p:nvPr>
        </p:nvSpPr>
        <p:spPr/>
        <p:txBody>
          <a:bodyPr>
            <a:normAutofit lnSpcReduction="10000"/>
          </a:bodyPr>
          <a:lstStyle/>
          <a:p>
            <a:r>
              <a:rPr lang="en-US" dirty="0" smtClean="0"/>
              <a:t>Speed = distance divided by time</a:t>
            </a:r>
          </a:p>
          <a:p>
            <a:r>
              <a:rPr lang="en-US" dirty="0" smtClean="0"/>
              <a:t>4 km/h</a:t>
            </a:r>
          </a:p>
          <a:p>
            <a:r>
              <a:rPr lang="en-US" dirty="0" smtClean="0"/>
              <a:t>Change the “half an hour” to 0.5 hours.</a:t>
            </a:r>
            <a:endParaRPr lang="en-US" dirty="0"/>
          </a:p>
        </p:txBody>
      </p:sp>
    </p:spTree>
    <p:extLst>
      <p:ext uri="{BB962C8B-B14F-4D97-AF65-F5344CB8AC3E}">
        <p14:creationId xmlns:p14="http://schemas.microsoft.com/office/powerpoint/2010/main" val="103559232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vector is a quantity that has what?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5497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533400"/>
            <a:ext cx="5105400" cy="2868168"/>
          </a:xfrm>
        </p:spPr>
        <p:txBody>
          <a:bodyPr/>
          <a:lstStyle/>
          <a:p>
            <a:pPr algn="ctr"/>
            <a:r>
              <a:rPr lang="en-US" sz="3600" dirty="0" smtClean="0"/>
              <a:t>A person produces the least friction on which surface</a:t>
            </a:r>
            <a:r>
              <a:rPr lang="en-US" dirty="0" smtClean="0"/>
              <a:t>?</a:t>
            </a:r>
            <a:br>
              <a:rPr lang="en-US" dirty="0" smtClean="0"/>
            </a:br>
            <a:r>
              <a:rPr lang="en-US" sz="3600" dirty="0" smtClean="0"/>
              <a:t>A. Carpet  B. Ice </a:t>
            </a:r>
            <a:br>
              <a:rPr lang="en-US" sz="3600" dirty="0" smtClean="0"/>
            </a:br>
            <a:r>
              <a:rPr lang="en-US" sz="3600" dirty="0" smtClean="0"/>
              <a:t>c. Sand  d. Wood floor</a:t>
            </a:r>
            <a:endParaRPr lang="en-US" sz="3600" dirty="0"/>
          </a:p>
        </p:txBody>
      </p:sp>
      <p:sp>
        <p:nvSpPr>
          <p:cNvPr id="3" name="Subtitle 2"/>
          <p:cNvSpPr>
            <a:spLocks noGrp="1"/>
          </p:cNvSpPr>
          <p:nvPr>
            <p:ph type="subTitle" idx="1"/>
          </p:nvPr>
        </p:nvSpPr>
        <p:spPr/>
        <p:txBody>
          <a:bodyPr>
            <a:normAutofit/>
          </a:bodyPr>
          <a:lstStyle/>
          <a:p>
            <a:pPr algn="ctr"/>
            <a:r>
              <a:rPr lang="en-US" sz="4800" dirty="0" smtClean="0"/>
              <a:t>Ice</a:t>
            </a:r>
            <a:endParaRPr lang="en-US" sz="4800" dirty="0"/>
          </a:p>
        </p:txBody>
      </p:sp>
    </p:spTree>
    <p:extLst>
      <p:ext uri="{BB962C8B-B14F-4D97-AF65-F5344CB8AC3E}">
        <p14:creationId xmlns:p14="http://schemas.microsoft.com/office/powerpoint/2010/main" val="155389508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vector is a quantity that has what?</a:t>
            </a:r>
            <a:endParaRPr lang="en-US" dirty="0"/>
          </a:p>
        </p:txBody>
      </p:sp>
      <p:sp>
        <p:nvSpPr>
          <p:cNvPr id="3" name="Subtitle 2"/>
          <p:cNvSpPr>
            <a:spLocks noGrp="1"/>
          </p:cNvSpPr>
          <p:nvPr>
            <p:ph type="subTitle" idx="1"/>
          </p:nvPr>
        </p:nvSpPr>
        <p:spPr/>
        <p:txBody>
          <a:bodyPr/>
          <a:lstStyle/>
          <a:p>
            <a:r>
              <a:rPr lang="en-US" dirty="0" smtClean="0"/>
              <a:t>Size and direction</a:t>
            </a:r>
            <a:endParaRPr lang="en-US" dirty="0"/>
          </a:p>
        </p:txBody>
      </p:sp>
    </p:spTree>
    <p:extLst>
      <p:ext uri="{BB962C8B-B14F-4D97-AF65-F5344CB8AC3E}">
        <p14:creationId xmlns:p14="http://schemas.microsoft.com/office/powerpoint/2010/main" val="1427073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unit measures force?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3558386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unit measures force?</a:t>
            </a:r>
            <a:endParaRPr lang="en-US" dirty="0"/>
          </a:p>
        </p:txBody>
      </p:sp>
      <p:sp>
        <p:nvSpPr>
          <p:cNvPr id="3" name="Subtitle 2"/>
          <p:cNvSpPr>
            <a:spLocks noGrp="1"/>
          </p:cNvSpPr>
          <p:nvPr>
            <p:ph type="subTitle" idx="1"/>
          </p:nvPr>
        </p:nvSpPr>
        <p:spPr/>
        <p:txBody>
          <a:bodyPr/>
          <a:lstStyle/>
          <a:p>
            <a:r>
              <a:rPr lang="en-US" dirty="0" smtClean="0"/>
              <a:t>Newton</a:t>
            </a:r>
            <a:endParaRPr lang="en-US" dirty="0"/>
          </a:p>
        </p:txBody>
      </p:sp>
    </p:spTree>
    <p:extLst>
      <p:ext uri="{BB962C8B-B14F-4D97-AF65-F5344CB8AC3E}">
        <p14:creationId xmlns:p14="http://schemas.microsoft.com/office/powerpoint/2010/main" val="25298149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A more massive marble collides with a less massive one. The total momentum after collision is equal to…….</a:t>
            </a:r>
            <a:endParaRPr lang="en-US" sz="3200" dirty="0"/>
          </a:p>
        </p:txBody>
      </p:sp>
      <p:sp>
        <p:nvSpPr>
          <p:cNvPr id="3" name="Subtitle 2"/>
          <p:cNvSpPr>
            <a:spLocks noGrp="1"/>
          </p:cNvSpPr>
          <p:nvPr>
            <p:ph type="subTitle" idx="1"/>
          </p:nvPr>
        </p:nvSpPr>
        <p:spPr>
          <a:xfrm>
            <a:off x="3354442" y="3539864"/>
            <a:ext cx="5114778" cy="2937136"/>
          </a:xfrm>
        </p:spPr>
        <p:txBody>
          <a:bodyPr/>
          <a:lstStyle/>
          <a:p>
            <a:pPr marL="457200" indent="-457200">
              <a:buAutoNum type="alphaLcPeriod"/>
            </a:pPr>
            <a:r>
              <a:rPr lang="en-US" dirty="0" smtClean="0"/>
              <a:t>Zero</a:t>
            </a:r>
          </a:p>
          <a:p>
            <a:pPr marL="457200" indent="-457200">
              <a:buAutoNum type="alphaLcPeriod"/>
            </a:pPr>
            <a:r>
              <a:rPr lang="en-US" dirty="0" smtClean="0"/>
              <a:t>The original momentum of the more massive marble</a:t>
            </a:r>
          </a:p>
          <a:p>
            <a:pPr marL="457200" indent="-457200">
              <a:buAutoNum type="alphaLcPeriod"/>
            </a:pPr>
            <a:r>
              <a:rPr lang="en-US" dirty="0" smtClean="0"/>
              <a:t>The original momentum of the smaller marble</a:t>
            </a:r>
          </a:p>
          <a:p>
            <a:pPr marL="457200" indent="-457200">
              <a:buAutoNum type="alphaLcPeriod"/>
            </a:pPr>
            <a:r>
              <a:rPr lang="en-US" dirty="0" smtClean="0"/>
              <a:t>Twice the momentum of the more massive marble</a:t>
            </a:r>
          </a:p>
          <a:p>
            <a:pPr marL="457200" indent="-457200">
              <a:buAutoNum type="alphaLcPeriod"/>
            </a:pPr>
            <a:endParaRPr lang="en-US" dirty="0"/>
          </a:p>
        </p:txBody>
      </p:sp>
    </p:spTree>
    <p:extLst>
      <p:ext uri="{BB962C8B-B14F-4D97-AF65-F5344CB8AC3E}">
        <p14:creationId xmlns:p14="http://schemas.microsoft.com/office/powerpoint/2010/main" val="23370877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A more massive marble collides with a less massive one. The total momentum after collision is equal to…….</a:t>
            </a:r>
            <a:endParaRPr lang="en-US" sz="3200" dirty="0"/>
          </a:p>
        </p:txBody>
      </p:sp>
      <p:sp>
        <p:nvSpPr>
          <p:cNvPr id="3" name="Subtitle 2"/>
          <p:cNvSpPr>
            <a:spLocks noGrp="1"/>
          </p:cNvSpPr>
          <p:nvPr>
            <p:ph type="subTitle" idx="1"/>
          </p:nvPr>
        </p:nvSpPr>
        <p:spPr>
          <a:xfrm>
            <a:off x="3354442" y="3539864"/>
            <a:ext cx="5114778" cy="2937136"/>
          </a:xfrm>
        </p:spPr>
        <p:txBody>
          <a:bodyPr>
            <a:normAutofit lnSpcReduction="10000"/>
          </a:bodyPr>
          <a:lstStyle/>
          <a:p>
            <a:pPr marL="457200" indent="-457200">
              <a:buAutoNum type="alphaLcPeriod"/>
            </a:pPr>
            <a:r>
              <a:rPr lang="en-US" dirty="0" smtClean="0"/>
              <a:t>Zero</a:t>
            </a:r>
          </a:p>
          <a:p>
            <a:pPr marL="457200" indent="-457200">
              <a:buAutoNum type="alphaLcPeriod"/>
            </a:pPr>
            <a:r>
              <a:rPr lang="en-US" dirty="0" smtClean="0"/>
              <a:t>The original momentum of the more massive marble</a:t>
            </a:r>
          </a:p>
          <a:p>
            <a:pPr marL="457200" indent="-457200">
              <a:buAutoNum type="alphaLcPeriod"/>
            </a:pPr>
            <a:r>
              <a:rPr lang="en-US" dirty="0" smtClean="0"/>
              <a:t>The original momentum of the smaller marble</a:t>
            </a:r>
          </a:p>
          <a:p>
            <a:pPr marL="457200" indent="-457200">
              <a:buAutoNum type="alphaLcPeriod"/>
            </a:pPr>
            <a:r>
              <a:rPr lang="en-US" dirty="0" smtClean="0"/>
              <a:t>Twice the momentum of the more massive marble</a:t>
            </a:r>
          </a:p>
          <a:p>
            <a:r>
              <a:rPr lang="en-US" dirty="0" smtClean="0">
                <a:solidFill>
                  <a:srgbClr val="FFC000"/>
                </a:solidFill>
              </a:rPr>
              <a:t>B.</a:t>
            </a:r>
            <a:endParaRPr lang="en-US" dirty="0">
              <a:solidFill>
                <a:srgbClr val="FFC000"/>
              </a:solidFill>
            </a:endParaRPr>
          </a:p>
        </p:txBody>
      </p:sp>
    </p:spTree>
    <p:extLst>
      <p:ext uri="{BB962C8B-B14F-4D97-AF65-F5344CB8AC3E}">
        <p14:creationId xmlns:p14="http://schemas.microsoft.com/office/powerpoint/2010/main" val="45961235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cheetah can go from 0 m/s to 20 m/s in 2 seconds. What is the cat’s acceleration?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31016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cheetah can go from 0 m/s to 20 m/s in 2 seconds. What is the cat’s acceleration?</a:t>
            </a:r>
            <a:endParaRPr lang="en-US" dirty="0"/>
          </a:p>
        </p:txBody>
      </p:sp>
      <p:sp>
        <p:nvSpPr>
          <p:cNvPr id="3" name="Subtitle 2"/>
          <p:cNvSpPr>
            <a:spLocks noGrp="1"/>
          </p:cNvSpPr>
          <p:nvPr>
            <p:ph type="subTitle" idx="1"/>
          </p:nvPr>
        </p:nvSpPr>
        <p:spPr/>
        <p:txBody>
          <a:bodyPr/>
          <a:lstStyle/>
          <a:p>
            <a:r>
              <a:rPr lang="en-US" dirty="0" smtClean="0"/>
              <a:t>A = final velocity – initial velocity divided by 2.</a:t>
            </a:r>
          </a:p>
          <a:p>
            <a:r>
              <a:rPr lang="en-US" dirty="0" smtClean="0"/>
              <a:t>10 m/s/s</a:t>
            </a:r>
            <a:endParaRPr lang="en-US" dirty="0"/>
          </a:p>
        </p:txBody>
      </p:sp>
    </p:spTree>
    <p:extLst>
      <p:ext uri="{BB962C8B-B14F-4D97-AF65-F5344CB8AC3E}">
        <p14:creationId xmlns:p14="http://schemas.microsoft.com/office/powerpoint/2010/main" val="218111725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John pulls a box with a force of 4 N, and Jason pulls the box from the opposite side at 3 N. What happens?</a:t>
            </a:r>
            <a:endParaRPr lang="en-US" sz="3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092137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John pulls a box with a force of 4 N, and Jason pulls the box from the opposite side at 3 N. What happens?</a:t>
            </a:r>
            <a:endParaRPr lang="en-US" sz="3600" dirty="0"/>
          </a:p>
        </p:txBody>
      </p:sp>
      <p:sp>
        <p:nvSpPr>
          <p:cNvPr id="3" name="Subtitle 2"/>
          <p:cNvSpPr>
            <a:spLocks noGrp="1"/>
          </p:cNvSpPr>
          <p:nvPr>
            <p:ph type="subTitle" idx="1"/>
          </p:nvPr>
        </p:nvSpPr>
        <p:spPr/>
        <p:txBody>
          <a:bodyPr/>
          <a:lstStyle/>
          <a:p>
            <a:r>
              <a:rPr lang="en-US" dirty="0" smtClean="0"/>
              <a:t>The box moves toward John</a:t>
            </a:r>
            <a:endParaRPr lang="en-US" dirty="0"/>
          </a:p>
        </p:txBody>
      </p:sp>
    </p:spTree>
    <p:extLst>
      <p:ext uri="{BB962C8B-B14F-4D97-AF65-F5344CB8AC3E}">
        <p14:creationId xmlns:p14="http://schemas.microsoft.com/office/powerpoint/2010/main" val="200044608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List the following objects in order of least inertia to greatest</a:t>
            </a:r>
            <a:endParaRPr lang="en-US" dirty="0"/>
          </a:p>
        </p:txBody>
      </p:sp>
      <p:sp>
        <p:nvSpPr>
          <p:cNvPr id="3" name="Subtitle 2"/>
          <p:cNvSpPr>
            <a:spLocks noGrp="1"/>
          </p:cNvSpPr>
          <p:nvPr>
            <p:ph type="subTitle" idx="1"/>
          </p:nvPr>
        </p:nvSpPr>
        <p:spPr/>
        <p:txBody>
          <a:bodyPr/>
          <a:lstStyle/>
          <a:p>
            <a:r>
              <a:rPr lang="en-US" dirty="0" smtClean="0"/>
              <a:t>Large rock, pencil feather, book</a:t>
            </a:r>
            <a:endParaRPr lang="en-US" dirty="0"/>
          </a:p>
        </p:txBody>
      </p:sp>
    </p:spTree>
    <p:extLst>
      <p:ext uri="{BB962C8B-B14F-4D97-AF65-F5344CB8AC3E}">
        <p14:creationId xmlns:p14="http://schemas.microsoft.com/office/powerpoint/2010/main" val="581491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 Resistance is an example of what?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084591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List the following objects in order of least inertia to greatest</a:t>
            </a:r>
            <a:endParaRPr lang="en-US" dirty="0"/>
          </a:p>
        </p:txBody>
      </p:sp>
      <p:sp>
        <p:nvSpPr>
          <p:cNvPr id="3" name="Subtitle 2"/>
          <p:cNvSpPr>
            <a:spLocks noGrp="1"/>
          </p:cNvSpPr>
          <p:nvPr>
            <p:ph type="subTitle" idx="1"/>
          </p:nvPr>
        </p:nvSpPr>
        <p:spPr/>
        <p:txBody>
          <a:bodyPr>
            <a:normAutofit lnSpcReduction="10000"/>
          </a:bodyPr>
          <a:lstStyle/>
          <a:p>
            <a:r>
              <a:rPr lang="en-US" dirty="0" smtClean="0"/>
              <a:t>Large rock, pencil feather, book</a:t>
            </a:r>
          </a:p>
          <a:p>
            <a:endParaRPr lang="en-US" dirty="0"/>
          </a:p>
          <a:p>
            <a:r>
              <a:rPr lang="en-US" dirty="0" smtClean="0"/>
              <a:t>Feather, pencil, book, large rock.</a:t>
            </a:r>
            <a:endParaRPr lang="en-US" dirty="0"/>
          </a:p>
        </p:txBody>
      </p:sp>
    </p:spTree>
    <p:extLst>
      <p:ext uri="{BB962C8B-B14F-4D97-AF65-F5344CB8AC3E}">
        <p14:creationId xmlns:p14="http://schemas.microsoft.com/office/powerpoint/2010/main" val="246271907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car traveling at 40 m/s slows to 20 m/s. During this time, the car has…..</a:t>
            </a:r>
            <a:endParaRPr lang="en-US" dirty="0"/>
          </a:p>
        </p:txBody>
      </p:sp>
      <p:sp>
        <p:nvSpPr>
          <p:cNvPr id="3" name="Subtitle 2"/>
          <p:cNvSpPr>
            <a:spLocks noGrp="1"/>
          </p:cNvSpPr>
          <p:nvPr>
            <p:ph type="subTitle" idx="1"/>
          </p:nvPr>
        </p:nvSpPr>
        <p:spPr>
          <a:xfrm>
            <a:off x="3354442" y="3539864"/>
            <a:ext cx="5114778" cy="1794136"/>
          </a:xfrm>
        </p:spPr>
        <p:txBody>
          <a:bodyPr>
            <a:normAutofit/>
          </a:bodyPr>
          <a:lstStyle/>
          <a:p>
            <a:pPr marL="457200" indent="-457200">
              <a:buAutoNum type="alphaLcPeriod"/>
            </a:pPr>
            <a:r>
              <a:rPr lang="en-US" dirty="0" smtClean="0"/>
              <a:t>No acceleration</a:t>
            </a:r>
          </a:p>
          <a:p>
            <a:pPr marL="457200" indent="-457200">
              <a:buAutoNum type="alphaLcPeriod"/>
            </a:pPr>
            <a:r>
              <a:rPr lang="en-US" dirty="0" smtClean="0"/>
              <a:t>Positive acceleration</a:t>
            </a:r>
          </a:p>
          <a:p>
            <a:pPr marL="457200" indent="-457200">
              <a:buAutoNum type="alphaLcPeriod"/>
            </a:pPr>
            <a:r>
              <a:rPr lang="en-US" dirty="0" smtClean="0"/>
              <a:t>Negative acceleration</a:t>
            </a:r>
          </a:p>
          <a:p>
            <a:pPr marL="457200" indent="-457200">
              <a:buAutoNum type="alphaLcPeriod"/>
            </a:pPr>
            <a:r>
              <a:rPr lang="en-US" dirty="0" smtClean="0"/>
              <a:t>Constant velocity</a:t>
            </a:r>
          </a:p>
          <a:p>
            <a:pPr marL="457200" indent="-457200">
              <a:buAutoNum type="alphaLcPeriod"/>
            </a:pPr>
            <a:endParaRPr lang="en-US" dirty="0"/>
          </a:p>
        </p:txBody>
      </p:sp>
    </p:spTree>
    <p:extLst>
      <p:ext uri="{BB962C8B-B14F-4D97-AF65-F5344CB8AC3E}">
        <p14:creationId xmlns:p14="http://schemas.microsoft.com/office/powerpoint/2010/main" val="261036248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car traveling at 40 m/s slows to 20 m/s. During this time, the car has…..</a:t>
            </a:r>
            <a:endParaRPr lang="en-US" dirty="0"/>
          </a:p>
        </p:txBody>
      </p:sp>
      <p:sp>
        <p:nvSpPr>
          <p:cNvPr id="3" name="Subtitle 2"/>
          <p:cNvSpPr>
            <a:spLocks noGrp="1"/>
          </p:cNvSpPr>
          <p:nvPr>
            <p:ph type="subTitle" idx="1"/>
          </p:nvPr>
        </p:nvSpPr>
        <p:spPr>
          <a:xfrm>
            <a:off x="3354442" y="3539864"/>
            <a:ext cx="5114778" cy="2556136"/>
          </a:xfrm>
        </p:spPr>
        <p:txBody>
          <a:bodyPr>
            <a:normAutofit/>
          </a:bodyPr>
          <a:lstStyle/>
          <a:p>
            <a:pPr marL="457200" indent="-457200">
              <a:buAutoNum type="alphaLcPeriod"/>
            </a:pPr>
            <a:r>
              <a:rPr lang="en-US" dirty="0" smtClean="0"/>
              <a:t>No acceleration</a:t>
            </a:r>
          </a:p>
          <a:p>
            <a:pPr marL="457200" indent="-457200">
              <a:buAutoNum type="alphaLcPeriod"/>
            </a:pPr>
            <a:r>
              <a:rPr lang="en-US" dirty="0" smtClean="0"/>
              <a:t>Positive acceleration</a:t>
            </a:r>
          </a:p>
          <a:p>
            <a:pPr marL="457200" indent="-457200">
              <a:buAutoNum type="alphaLcPeriod"/>
            </a:pPr>
            <a:r>
              <a:rPr lang="en-US" dirty="0" smtClean="0"/>
              <a:t>Negative acceleration</a:t>
            </a:r>
          </a:p>
          <a:p>
            <a:pPr marL="457200" indent="-457200">
              <a:buAutoNum type="alphaLcPeriod"/>
            </a:pPr>
            <a:r>
              <a:rPr lang="en-US" dirty="0" smtClean="0"/>
              <a:t>Constant velocity</a:t>
            </a:r>
          </a:p>
          <a:p>
            <a:pPr marL="457200" indent="-457200">
              <a:buAutoNum type="alphaLcPeriod"/>
            </a:pPr>
            <a:endParaRPr lang="en-US" dirty="0"/>
          </a:p>
          <a:p>
            <a:r>
              <a:rPr lang="en-US" dirty="0" smtClean="0">
                <a:solidFill>
                  <a:srgbClr val="FFC000"/>
                </a:solidFill>
              </a:rPr>
              <a:t>C</a:t>
            </a:r>
            <a:r>
              <a:rPr lang="en-US" dirty="0" smtClean="0"/>
              <a:t>.</a:t>
            </a:r>
          </a:p>
          <a:p>
            <a:pPr marL="457200" indent="-457200">
              <a:buAutoNum type="alphaLcPeriod"/>
            </a:pPr>
            <a:endParaRPr lang="en-US" dirty="0"/>
          </a:p>
        </p:txBody>
      </p:sp>
    </p:spTree>
    <p:extLst>
      <p:ext uri="{BB962C8B-B14F-4D97-AF65-F5344CB8AC3E}">
        <p14:creationId xmlns:p14="http://schemas.microsoft.com/office/powerpoint/2010/main" val="225898838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the measure of how much force is acting on a certain area?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5835982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the measure of how much force is acting on a certain area?</a:t>
            </a:r>
            <a:endParaRPr lang="en-US" dirty="0"/>
          </a:p>
        </p:txBody>
      </p:sp>
      <p:sp>
        <p:nvSpPr>
          <p:cNvPr id="3" name="Subtitle 2"/>
          <p:cNvSpPr>
            <a:spLocks noGrp="1"/>
          </p:cNvSpPr>
          <p:nvPr>
            <p:ph type="subTitle" idx="1"/>
          </p:nvPr>
        </p:nvSpPr>
        <p:spPr/>
        <p:txBody>
          <a:bodyPr/>
          <a:lstStyle/>
          <a:p>
            <a:r>
              <a:rPr lang="en-US" dirty="0" smtClean="0"/>
              <a:t>pressure</a:t>
            </a:r>
            <a:endParaRPr lang="en-US" dirty="0"/>
          </a:p>
        </p:txBody>
      </p:sp>
    </p:spTree>
    <p:extLst>
      <p:ext uri="{BB962C8B-B14F-4D97-AF65-F5344CB8AC3E}">
        <p14:creationId xmlns:p14="http://schemas.microsoft.com/office/powerpoint/2010/main" val="422547924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the formula for pressure?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4194738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the formula for pressure?</a:t>
            </a:r>
            <a:endParaRPr lang="en-US" dirty="0"/>
          </a:p>
        </p:txBody>
      </p:sp>
      <p:sp>
        <p:nvSpPr>
          <p:cNvPr id="3" name="Subtitle 2"/>
          <p:cNvSpPr>
            <a:spLocks noGrp="1"/>
          </p:cNvSpPr>
          <p:nvPr>
            <p:ph type="subTitle" idx="1"/>
          </p:nvPr>
        </p:nvSpPr>
        <p:spPr/>
        <p:txBody>
          <a:bodyPr/>
          <a:lstStyle/>
          <a:p>
            <a:r>
              <a:rPr lang="en-US" dirty="0" smtClean="0"/>
              <a:t>Pressure = force divided by area</a:t>
            </a:r>
            <a:endParaRPr lang="en-US" dirty="0"/>
          </a:p>
        </p:txBody>
      </p:sp>
    </p:spTree>
    <p:extLst>
      <p:ext uri="{BB962C8B-B14F-4D97-AF65-F5344CB8AC3E}">
        <p14:creationId xmlns:p14="http://schemas.microsoft.com/office/powerpoint/2010/main" val="148596553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the unit for pressure?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5045249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the unit for pressure?</a:t>
            </a:r>
            <a:endParaRPr lang="en-US" dirty="0"/>
          </a:p>
        </p:txBody>
      </p:sp>
      <p:sp>
        <p:nvSpPr>
          <p:cNvPr id="3" name="Subtitle 2"/>
          <p:cNvSpPr>
            <a:spLocks noGrp="1"/>
          </p:cNvSpPr>
          <p:nvPr>
            <p:ph type="subTitle" idx="1"/>
          </p:nvPr>
        </p:nvSpPr>
        <p:spPr/>
        <p:txBody>
          <a:bodyPr/>
          <a:lstStyle/>
          <a:p>
            <a:r>
              <a:rPr lang="en-US" dirty="0" err="1" smtClean="0"/>
              <a:t>pascal</a:t>
            </a:r>
            <a:endParaRPr lang="en-US" dirty="0"/>
          </a:p>
        </p:txBody>
      </p:sp>
    </p:spTree>
    <p:extLst>
      <p:ext uri="{BB962C8B-B14F-4D97-AF65-F5344CB8AC3E}">
        <p14:creationId xmlns:p14="http://schemas.microsoft.com/office/powerpoint/2010/main" val="240739975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True or false:</a:t>
            </a:r>
            <a:br>
              <a:rPr lang="en-US" dirty="0" smtClean="0"/>
            </a:br>
            <a:r>
              <a:rPr lang="en-US" dirty="0" smtClean="0"/>
              <a:t>Pressure acts in all directions in liquids?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4673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 Resistance is an example of what?</a:t>
            </a:r>
            <a:endParaRPr lang="en-US" dirty="0"/>
          </a:p>
        </p:txBody>
      </p:sp>
      <p:sp>
        <p:nvSpPr>
          <p:cNvPr id="3" name="Subtitle 2"/>
          <p:cNvSpPr>
            <a:spLocks noGrp="1"/>
          </p:cNvSpPr>
          <p:nvPr>
            <p:ph type="subTitle" idx="1"/>
          </p:nvPr>
        </p:nvSpPr>
        <p:spPr/>
        <p:txBody>
          <a:bodyPr>
            <a:normAutofit/>
          </a:bodyPr>
          <a:lstStyle/>
          <a:p>
            <a:pPr algn="ctr"/>
            <a:r>
              <a:rPr lang="en-US" sz="3600" dirty="0" smtClean="0"/>
              <a:t>Friction</a:t>
            </a:r>
            <a:endParaRPr lang="en-US" sz="3600" dirty="0"/>
          </a:p>
        </p:txBody>
      </p:sp>
    </p:spTree>
    <p:extLst>
      <p:ext uri="{BB962C8B-B14F-4D97-AF65-F5344CB8AC3E}">
        <p14:creationId xmlns:p14="http://schemas.microsoft.com/office/powerpoint/2010/main" val="3274193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True or false:</a:t>
            </a:r>
            <a:br>
              <a:rPr lang="en-US" dirty="0" smtClean="0"/>
            </a:br>
            <a:r>
              <a:rPr lang="en-US" dirty="0" smtClean="0"/>
              <a:t>Pressure acts in all directions in liquids?</a:t>
            </a:r>
            <a:endParaRPr lang="en-US" dirty="0"/>
          </a:p>
        </p:txBody>
      </p:sp>
      <p:sp>
        <p:nvSpPr>
          <p:cNvPr id="3" name="Subtitle 2"/>
          <p:cNvSpPr>
            <a:spLocks noGrp="1"/>
          </p:cNvSpPr>
          <p:nvPr>
            <p:ph type="subTitle" idx="1"/>
          </p:nvPr>
        </p:nvSpPr>
        <p:spPr/>
        <p:txBody>
          <a:bodyPr/>
          <a:lstStyle/>
          <a:p>
            <a:r>
              <a:rPr lang="en-US" dirty="0" smtClean="0"/>
              <a:t>True</a:t>
            </a:r>
            <a:endParaRPr lang="en-US" dirty="0"/>
          </a:p>
        </p:txBody>
      </p:sp>
    </p:spTree>
    <p:extLst>
      <p:ext uri="{BB962C8B-B14F-4D97-AF65-F5344CB8AC3E}">
        <p14:creationId xmlns:p14="http://schemas.microsoft.com/office/powerpoint/2010/main" val="319228199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does changing elevation affect air pressure?</a:t>
            </a:r>
            <a:br>
              <a:rPr lang="en-US" dirty="0" smtClean="0"/>
            </a:br>
            <a:r>
              <a:rPr lang="en-US" dirty="0" smtClean="0"/>
              <a:t>Water pressure?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1259998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does changing elevation affect air pressure? Water pressure?</a:t>
            </a:r>
            <a:endParaRPr lang="en-US" dirty="0"/>
          </a:p>
        </p:txBody>
      </p:sp>
      <p:sp>
        <p:nvSpPr>
          <p:cNvPr id="3" name="Subtitle 2"/>
          <p:cNvSpPr>
            <a:spLocks noGrp="1"/>
          </p:cNvSpPr>
          <p:nvPr>
            <p:ph type="subTitle" idx="1"/>
          </p:nvPr>
        </p:nvSpPr>
        <p:spPr>
          <a:xfrm>
            <a:off x="3354442" y="3539864"/>
            <a:ext cx="5114778" cy="1717936"/>
          </a:xfrm>
        </p:spPr>
        <p:txBody>
          <a:bodyPr>
            <a:normAutofit/>
          </a:bodyPr>
          <a:lstStyle/>
          <a:p>
            <a:r>
              <a:rPr lang="en-US" dirty="0" smtClean="0"/>
              <a:t>Increasing elevation decreases air pressure</a:t>
            </a:r>
          </a:p>
          <a:p>
            <a:r>
              <a:rPr lang="en-US" dirty="0" smtClean="0"/>
              <a:t>Increasing depth increases water pressure</a:t>
            </a:r>
            <a:endParaRPr lang="en-US" dirty="0"/>
          </a:p>
        </p:txBody>
      </p:sp>
    </p:spTree>
    <p:extLst>
      <p:ext uri="{BB962C8B-B14F-4D97-AF65-F5344CB8AC3E}">
        <p14:creationId xmlns:p14="http://schemas.microsoft.com/office/powerpoint/2010/main" val="187261321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 kick a ball on a level sidewalk. It rolls to a stop because of what?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62038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 kick a ball on a level sidewalk. It rolls to a stop because of what?</a:t>
            </a:r>
            <a:endParaRPr lang="en-US" dirty="0"/>
          </a:p>
        </p:txBody>
      </p:sp>
      <p:sp>
        <p:nvSpPr>
          <p:cNvPr id="3" name="Subtitle 2"/>
          <p:cNvSpPr>
            <a:spLocks noGrp="1"/>
          </p:cNvSpPr>
          <p:nvPr>
            <p:ph type="subTitle" idx="1"/>
          </p:nvPr>
        </p:nvSpPr>
        <p:spPr/>
        <p:txBody>
          <a:bodyPr/>
          <a:lstStyle/>
          <a:p>
            <a:r>
              <a:rPr lang="en-US" dirty="0" smtClean="0"/>
              <a:t>friction</a:t>
            </a:r>
            <a:endParaRPr lang="en-US" dirty="0"/>
          </a:p>
        </p:txBody>
      </p:sp>
    </p:spTree>
    <p:extLst>
      <p:ext uri="{BB962C8B-B14F-4D97-AF65-F5344CB8AC3E}">
        <p14:creationId xmlns:p14="http://schemas.microsoft.com/office/powerpoint/2010/main" val="131203108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 is calculated from….</a:t>
            </a:r>
            <a:endParaRPr lang="en-US" dirty="0"/>
          </a:p>
        </p:txBody>
      </p:sp>
      <p:sp>
        <p:nvSpPr>
          <p:cNvPr id="3" name="Subtitle 2"/>
          <p:cNvSpPr>
            <a:spLocks noGrp="1"/>
          </p:cNvSpPr>
          <p:nvPr>
            <p:ph type="subTitle" idx="1"/>
          </p:nvPr>
        </p:nvSpPr>
        <p:spPr>
          <a:xfrm>
            <a:off x="3354442" y="3539864"/>
            <a:ext cx="5114778" cy="1870336"/>
          </a:xfrm>
        </p:spPr>
        <p:txBody>
          <a:bodyPr>
            <a:normAutofit/>
          </a:bodyPr>
          <a:lstStyle/>
          <a:p>
            <a:pPr marL="457200" indent="-457200">
              <a:buAutoNum type="alphaLcPeriod"/>
            </a:pPr>
            <a:r>
              <a:rPr lang="en-US" dirty="0" smtClean="0"/>
              <a:t>Force and speed</a:t>
            </a:r>
          </a:p>
          <a:p>
            <a:pPr marL="457200" indent="-457200">
              <a:buAutoNum type="alphaLcPeriod"/>
            </a:pPr>
            <a:r>
              <a:rPr lang="en-US" dirty="0" smtClean="0"/>
              <a:t>Force and distance</a:t>
            </a:r>
          </a:p>
          <a:p>
            <a:pPr marL="457200" indent="-457200">
              <a:buAutoNum type="alphaLcPeriod"/>
            </a:pPr>
            <a:r>
              <a:rPr lang="en-US" dirty="0" smtClean="0"/>
              <a:t>Energy and time</a:t>
            </a:r>
          </a:p>
          <a:p>
            <a:pPr marL="457200" indent="-457200">
              <a:buAutoNum type="alphaLcPeriod"/>
            </a:pPr>
            <a:r>
              <a:rPr lang="en-US" dirty="0" smtClean="0"/>
              <a:t>Energy and distance</a:t>
            </a:r>
            <a:endParaRPr lang="en-US" dirty="0"/>
          </a:p>
        </p:txBody>
      </p:sp>
    </p:spTree>
    <p:extLst>
      <p:ext uri="{BB962C8B-B14F-4D97-AF65-F5344CB8AC3E}">
        <p14:creationId xmlns:p14="http://schemas.microsoft.com/office/powerpoint/2010/main" val="152373929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 is calculated from….</a:t>
            </a:r>
            <a:endParaRPr lang="en-US" dirty="0"/>
          </a:p>
        </p:txBody>
      </p:sp>
      <p:sp>
        <p:nvSpPr>
          <p:cNvPr id="3" name="Subtitle 2"/>
          <p:cNvSpPr>
            <a:spLocks noGrp="1"/>
          </p:cNvSpPr>
          <p:nvPr>
            <p:ph type="subTitle" idx="1"/>
          </p:nvPr>
        </p:nvSpPr>
        <p:spPr>
          <a:xfrm>
            <a:off x="3354442" y="3539864"/>
            <a:ext cx="5114778" cy="3165736"/>
          </a:xfrm>
        </p:spPr>
        <p:txBody>
          <a:bodyPr>
            <a:normAutofit/>
          </a:bodyPr>
          <a:lstStyle/>
          <a:p>
            <a:pPr marL="457200" indent="-457200">
              <a:buAutoNum type="alphaLcPeriod"/>
            </a:pPr>
            <a:r>
              <a:rPr lang="en-US" dirty="0" smtClean="0"/>
              <a:t>Force and speed</a:t>
            </a:r>
          </a:p>
          <a:p>
            <a:pPr marL="457200" indent="-457200">
              <a:buAutoNum type="alphaLcPeriod"/>
            </a:pPr>
            <a:r>
              <a:rPr lang="en-US" dirty="0" smtClean="0"/>
              <a:t>Force and distance</a:t>
            </a:r>
          </a:p>
          <a:p>
            <a:pPr marL="457200" indent="-457200">
              <a:buAutoNum type="alphaLcPeriod"/>
            </a:pPr>
            <a:r>
              <a:rPr lang="en-US" dirty="0" smtClean="0"/>
              <a:t>Energy and time</a:t>
            </a:r>
          </a:p>
          <a:p>
            <a:pPr marL="457200" indent="-457200">
              <a:buAutoNum type="alphaLcPeriod"/>
            </a:pPr>
            <a:r>
              <a:rPr lang="en-US" dirty="0" smtClean="0"/>
              <a:t>Energy and distance</a:t>
            </a:r>
          </a:p>
          <a:p>
            <a:pPr marL="457200" indent="-457200">
              <a:buAutoNum type="alphaLcPeriod"/>
            </a:pPr>
            <a:endParaRPr lang="en-US" dirty="0"/>
          </a:p>
          <a:p>
            <a:r>
              <a:rPr lang="en-US" dirty="0" smtClean="0">
                <a:solidFill>
                  <a:srgbClr val="FFC000"/>
                </a:solidFill>
              </a:rPr>
              <a:t>B</a:t>
            </a:r>
            <a:endParaRPr lang="en-US" dirty="0">
              <a:solidFill>
                <a:srgbClr val="FFC000"/>
              </a:solidFill>
            </a:endParaRPr>
          </a:p>
        </p:txBody>
      </p:sp>
    </p:spTree>
    <p:extLst>
      <p:ext uri="{BB962C8B-B14F-4D97-AF65-F5344CB8AC3E}">
        <p14:creationId xmlns:p14="http://schemas.microsoft.com/office/powerpoint/2010/main" val="155213496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Are you doing work by balancing a book on your head?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9769900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Are you doing work by balancing a book on your head?</a:t>
            </a:r>
            <a:endParaRPr lang="en-US" dirty="0"/>
          </a:p>
        </p:txBody>
      </p:sp>
      <p:sp>
        <p:nvSpPr>
          <p:cNvPr id="3" name="Subtitle 2"/>
          <p:cNvSpPr>
            <a:spLocks noGrp="1"/>
          </p:cNvSpPr>
          <p:nvPr>
            <p:ph type="subTitle" idx="1"/>
          </p:nvPr>
        </p:nvSpPr>
        <p:spPr/>
        <p:txBody>
          <a:bodyPr/>
          <a:lstStyle/>
          <a:p>
            <a:r>
              <a:rPr lang="en-US" dirty="0" smtClean="0"/>
              <a:t>No. Work requires movement in the direction of the force</a:t>
            </a:r>
            <a:endParaRPr lang="en-US" dirty="0"/>
          </a:p>
        </p:txBody>
      </p:sp>
    </p:spTree>
    <p:extLst>
      <p:ext uri="{BB962C8B-B14F-4D97-AF65-F5344CB8AC3E}">
        <p14:creationId xmlns:p14="http://schemas.microsoft.com/office/powerpoint/2010/main" val="121084297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 increasing the speed at which you do work, you will increase what?</a:t>
            </a:r>
            <a:endParaRPr lang="en-US" dirty="0"/>
          </a:p>
        </p:txBody>
      </p:sp>
      <p:sp>
        <p:nvSpPr>
          <p:cNvPr id="3" name="Subtitle 2"/>
          <p:cNvSpPr>
            <a:spLocks noGrp="1"/>
          </p:cNvSpPr>
          <p:nvPr>
            <p:ph type="subTitle" idx="1"/>
          </p:nvPr>
        </p:nvSpPr>
        <p:spPr>
          <a:xfrm>
            <a:off x="3354442" y="3539864"/>
            <a:ext cx="5114778" cy="2327536"/>
          </a:xfrm>
        </p:spPr>
        <p:txBody>
          <a:bodyPr>
            <a:normAutofit/>
          </a:bodyPr>
          <a:lstStyle/>
          <a:p>
            <a:pPr marL="457200" indent="-457200">
              <a:buAutoNum type="alphaLcPeriod"/>
            </a:pPr>
            <a:r>
              <a:rPr lang="en-US" dirty="0" smtClean="0"/>
              <a:t>Force</a:t>
            </a:r>
          </a:p>
          <a:p>
            <a:pPr marL="457200" indent="-457200">
              <a:buAutoNum type="alphaLcPeriod"/>
            </a:pPr>
            <a:r>
              <a:rPr lang="en-US" dirty="0" smtClean="0"/>
              <a:t>Work</a:t>
            </a:r>
          </a:p>
          <a:p>
            <a:pPr marL="457200" indent="-457200">
              <a:buAutoNum type="alphaLcPeriod"/>
            </a:pPr>
            <a:r>
              <a:rPr lang="en-US" dirty="0" smtClean="0"/>
              <a:t>Energy</a:t>
            </a:r>
          </a:p>
          <a:p>
            <a:pPr marL="457200" indent="-457200">
              <a:buAutoNum type="alphaLcPeriod"/>
            </a:pPr>
            <a:r>
              <a:rPr lang="en-US" dirty="0" smtClean="0"/>
              <a:t>power</a:t>
            </a:r>
            <a:endParaRPr lang="en-US" dirty="0"/>
          </a:p>
        </p:txBody>
      </p:sp>
    </p:spTree>
    <p:extLst>
      <p:ext uri="{BB962C8B-B14F-4D97-AF65-F5344CB8AC3E}">
        <p14:creationId xmlns:p14="http://schemas.microsoft.com/office/powerpoint/2010/main" val="2622575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TotalTime>
  <Words>1992</Words>
  <Application>Microsoft Office PowerPoint</Application>
  <PresentationFormat>On-screen Show (4:3)</PresentationFormat>
  <Paragraphs>254</Paragraphs>
  <Slides>108</Slides>
  <Notes>0</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Opulent</vt:lpstr>
      <vt:lpstr>Force and Motion Review</vt:lpstr>
      <vt:lpstr>What happens to the motion of an object when the forces are balanced?</vt:lpstr>
      <vt:lpstr>What happens to the motion of an object when the forces are balanced?</vt:lpstr>
      <vt:lpstr>How is an object’s mass related to the force needed to accelerate the object?</vt:lpstr>
      <vt:lpstr>How is an object’s mass related to the force needed to accelerate the object?</vt:lpstr>
      <vt:lpstr>A person produces the least friction on which surface? A. Carpet  B. Ice  c. Sand  d. Wood floor</vt:lpstr>
      <vt:lpstr>A person produces the least friction on which surface? A. Carpet  B. Ice  c. Sand  d. Wood floor</vt:lpstr>
      <vt:lpstr>Air Resistance is an example of what?</vt:lpstr>
      <vt:lpstr>Air Resistance is an example of what?</vt:lpstr>
      <vt:lpstr>What happens to your gravitational force as you grow?</vt:lpstr>
      <vt:lpstr>What happens to your gravitational force as you grow?</vt:lpstr>
      <vt:lpstr>What two factors affect the gravitational attraction between two objects?</vt:lpstr>
      <vt:lpstr>What two factors affect the gravitational attraction between two objects?</vt:lpstr>
      <vt:lpstr> If you apply a force on 1N on a book to lift it 2 MeterS high, how much work did you do?</vt:lpstr>
      <vt:lpstr> If you apply a force on 1N on a book to lift it 2 MeterS high, how much work did you do?</vt:lpstr>
      <vt:lpstr>What does a simple machine do?</vt:lpstr>
      <vt:lpstr>What does a simple machine do?</vt:lpstr>
      <vt:lpstr>Which machine is a wedge? A. Truck Ramp  B. Ax   C. Wheelbarrow   d. doorknob</vt:lpstr>
      <vt:lpstr>Which machine is a wedge? A. Truck Ramp  B. Ax   C. Wheelbarrow   d. doorknob</vt:lpstr>
      <vt:lpstr>What is the mechanical advantage of a wedge that requires an input force of 3 N to produce an output of 9 N?</vt:lpstr>
      <vt:lpstr>What is the mechanical advantage of a wedge that requires an input force of 3 N to produce an output of 9 N?</vt:lpstr>
      <vt:lpstr>What is the mechanical advantage of a wedge that requires an input force of 3N to produce an output of 9N?</vt:lpstr>
      <vt:lpstr>A simple machine cannot:  a. Reduce the amount of work that Is done.  B. Change the direction of a force.  C. Decrease the input force needed.  D. Increase the distance over which the force is exerted.</vt:lpstr>
      <vt:lpstr>A simple machine cannot:  a. Reduce the amount of work that Is done.  B. Change the direction of a force.  C. Decrease the input force needed.  D. Increase the distance over which the force is exerted.</vt:lpstr>
      <vt:lpstr>What is the Mechanical Advantage of a wheel and axle that requires an input force of 2.5N to produce an output force of 5N?</vt:lpstr>
      <vt:lpstr>What is the Mechanical Advantage of a wheel and axle that requires an input force of 2.5N to produce an output force of 5N?</vt:lpstr>
      <vt:lpstr>A baby pushes on a large chair. What is the reaction force?</vt:lpstr>
      <vt:lpstr>A baby pushes on a large chair. What is the reaction force?</vt:lpstr>
      <vt:lpstr>A student pushes on a lever with the force of 40N. The 150-N load does not move. Which of the following is true?</vt:lpstr>
      <vt:lpstr>A student pushes on a lever with the force of 40N. The 150-N load does not move. Which of the following is true?</vt:lpstr>
      <vt:lpstr>The tendency of an object at rest to stay at rest is what?</vt:lpstr>
      <vt:lpstr>The tendency of an object at rest to stay at rest is what?</vt:lpstr>
      <vt:lpstr>What is a change in velocity called?</vt:lpstr>
      <vt:lpstr>What is a change in velocity called?</vt:lpstr>
      <vt:lpstr>A ball rolls a distance of 1 meter for 2 seconds. What is the speed of the ball?</vt:lpstr>
      <vt:lpstr>A ball rolls a distance of 1 meter for 2 seconds. What is the speed of the ball?</vt:lpstr>
      <vt:lpstr>A child riding on a carousel is constantly accelerating. Why?</vt:lpstr>
      <vt:lpstr>A child riding on a carousel is constantly accelerating. Why?</vt:lpstr>
      <vt:lpstr>Which of the following statements about a 1 kg block of metal falling from a tower is false?</vt:lpstr>
      <vt:lpstr>Which of the following statements about a 1 kg block of metal falling from a tower is false?</vt:lpstr>
      <vt:lpstr>Kinetic Energy =1/2  m  v² A bowling ball with a mass of 5 kg is rolling at 2 m/s. What is the kinetic Energy?</vt:lpstr>
      <vt:lpstr>Kinetic Energy =1/2  m  v² A bowling ball with a mass of 5 kg is rolling at 2 m/s. What is the kinetic Energy?</vt:lpstr>
      <vt:lpstr>The location of a place or object is called?</vt:lpstr>
      <vt:lpstr>The location of a place or object is called?</vt:lpstr>
      <vt:lpstr>The change of position over time is called?</vt:lpstr>
      <vt:lpstr>The change of position over time is called?</vt:lpstr>
      <vt:lpstr>A push or a pull is called?</vt:lpstr>
      <vt:lpstr>A push or a pull is called?</vt:lpstr>
      <vt:lpstr>When one object pushes another object by touching it, the first object is applying a _______ force to the second.</vt:lpstr>
      <vt:lpstr>When one object pushes another object by touching it, the first object is applying a _______ force to the second.</vt:lpstr>
      <vt:lpstr>A location you compare to other locations is called?</vt:lpstr>
      <vt:lpstr>A location you compare to other locations is called?</vt:lpstr>
      <vt:lpstr>A force of attraction between two objects is what?</vt:lpstr>
      <vt:lpstr>A force of attraction between two objects is what?</vt:lpstr>
      <vt:lpstr>A force that resists motion is called what?</vt:lpstr>
      <vt:lpstr>A force that resists motion is called what?</vt:lpstr>
      <vt:lpstr>How an observer sees your motion depends on his own motion. This is called what?</vt:lpstr>
      <vt:lpstr>How an observer sees your motion depends on his own motion. This is called what?</vt:lpstr>
      <vt:lpstr>Considering the size and direction of all forces acting on an object allows us to predict changes in motion. The overall force acting on an object when all forces are combined is called what?</vt:lpstr>
      <vt:lpstr>Considering the size and direction of all forces acting on an object allows us to predict changes in motion. The overall force acting on an object when all forces are combined is called what?</vt:lpstr>
      <vt:lpstr>How is speed related to distance and time?</vt:lpstr>
      <vt:lpstr>How is speed related to distance and time?</vt:lpstr>
      <vt:lpstr>Newton’s 2nd law states that to increase acceleration, you must </vt:lpstr>
      <vt:lpstr>Newton’s 2nd law states that to increase acceleration, you must </vt:lpstr>
      <vt:lpstr>A position describes an object’s location compared to a…..</vt:lpstr>
      <vt:lpstr>A position describes an object’s location compared to a…..</vt:lpstr>
      <vt:lpstr>Maria walked 2 km in half an hour. What was her average speed?</vt:lpstr>
      <vt:lpstr>Maria walked 2 km in half an hour. What was her average speed?</vt:lpstr>
      <vt:lpstr>A vector is a quantity that has what?</vt:lpstr>
      <vt:lpstr>A vector is a quantity that has what?</vt:lpstr>
      <vt:lpstr>What unit measures force?</vt:lpstr>
      <vt:lpstr>What unit measures force?</vt:lpstr>
      <vt:lpstr>A more massive marble collides with a less massive one. The total momentum after collision is equal to…….</vt:lpstr>
      <vt:lpstr>A more massive marble collides with a less massive one. The total momentum after collision is equal to…….</vt:lpstr>
      <vt:lpstr>A cheetah can go from 0 m/s to 20 m/s in 2 seconds. What is the cat’s acceleration?</vt:lpstr>
      <vt:lpstr>A cheetah can go from 0 m/s to 20 m/s in 2 seconds. What is the cat’s acceleration?</vt:lpstr>
      <vt:lpstr>John pulls a box with a force of 4 N, and Jason pulls the box from the opposite side at 3 N. What happens?</vt:lpstr>
      <vt:lpstr>John pulls a box with a force of 4 N, and Jason pulls the box from the opposite side at 3 N. What happens?</vt:lpstr>
      <vt:lpstr>List the following objects in order of least inertia to greatest</vt:lpstr>
      <vt:lpstr>List the following objects in order of least inertia to greatest</vt:lpstr>
      <vt:lpstr>A car traveling at 40 m/s slows to 20 m/s. During this time, the car has…..</vt:lpstr>
      <vt:lpstr>A car traveling at 40 m/s slows to 20 m/s. During this time, the car has…..</vt:lpstr>
      <vt:lpstr>What is the measure of how much force is acting on a certain area?</vt:lpstr>
      <vt:lpstr>What is the measure of how much force is acting on a certain area?</vt:lpstr>
      <vt:lpstr>What is the formula for pressure?</vt:lpstr>
      <vt:lpstr>What is the formula for pressure?</vt:lpstr>
      <vt:lpstr>What is the unit for pressure?</vt:lpstr>
      <vt:lpstr>What is the unit for pressure?</vt:lpstr>
      <vt:lpstr>True or false: Pressure acts in all directions in liquids?</vt:lpstr>
      <vt:lpstr>True or false: Pressure acts in all directions in liquids?</vt:lpstr>
      <vt:lpstr>How does changing elevation affect air pressure? Water pressure?</vt:lpstr>
      <vt:lpstr>How does changing elevation affect air pressure? Water pressure?</vt:lpstr>
      <vt:lpstr>You kick a ball on a level sidewalk. It rolls to a stop because of what?</vt:lpstr>
      <vt:lpstr>You kick a ball on a level sidewalk. It rolls to a stop because of what?</vt:lpstr>
      <vt:lpstr>Work is calculated from….</vt:lpstr>
      <vt:lpstr>Work is calculated from….</vt:lpstr>
      <vt:lpstr>Are you doing work by balancing a book on your head?</vt:lpstr>
      <vt:lpstr>Are you doing work by balancing a book on your head?</vt:lpstr>
      <vt:lpstr>By increasing the speed at which you do work, you will increase what?</vt:lpstr>
      <vt:lpstr>By increasing the speed at which you do work, you will increase what?</vt:lpstr>
      <vt:lpstr>The unit of measure for large motors and engines is what?</vt:lpstr>
      <vt:lpstr>The unit of measure for large motors and engines is what?</vt:lpstr>
      <vt:lpstr>What happens when two forces act in the same direction?</vt:lpstr>
      <vt:lpstr>What happens when two forces act in the same direction?</vt:lpstr>
      <vt:lpstr>One way to increase acceleration is to</vt:lpstr>
      <vt:lpstr>One way to increase acceleration is to</vt:lpstr>
      <vt:lpstr>Which of the following is an example of rolling friction?</vt:lpstr>
      <vt:lpstr>Which of the following is an example of rolling friction?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 and Motion Review</dc:title>
  <dc:creator>Sandy Edinger</dc:creator>
  <cp:lastModifiedBy>Dave Edinger</cp:lastModifiedBy>
  <cp:revision>13</cp:revision>
  <dcterms:created xsi:type="dcterms:W3CDTF">2015-03-21T17:46:22Z</dcterms:created>
  <dcterms:modified xsi:type="dcterms:W3CDTF">2015-03-23T11:53:56Z</dcterms:modified>
</cp:coreProperties>
</file>