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21" autoAdjust="0"/>
  </p:normalViewPr>
  <p:slideViewPr>
    <p:cSldViewPr>
      <p:cViewPr>
        <p:scale>
          <a:sx n="84" d="100"/>
          <a:sy n="84" d="100"/>
        </p:scale>
        <p:origin x="-1402" y="1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DF4546-BD3C-43C2-ADB5-D657BEB9F050}" type="datetimeFigureOut">
              <a:rPr lang="en-US" smtClean="0"/>
              <a:t>3/7/2015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E7607C-35CE-43E0-BB24-3BB8BD653390}" type="slidenum">
              <a:rPr lang="en-US" smtClean="0"/>
              <a:t>‹#›</a:t>
            </a:fld>
            <a:endParaRPr lang="en-US"/>
          </a:p>
        </p:txBody>
      </p:sp>
    </p:spTree>
    <p:extLst>
      <p:ext uri="{BB962C8B-B14F-4D97-AF65-F5344CB8AC3E}">
        <p14:creationId xmlns:p14="http://schemas.microsoft.com/office/powerpoint/2010/main" val="1296772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a student’s name from the class gets a laugh.</a:t>
            </a:r>
            <a:endParaRPr lang="en-US" dirty="0"/>
          </a:p>
        </p:txBody>
      </p:sp>
      <p:sp>
        <p:nvSpPr>
          <p:cNvPr id="4" name="Slide Number Placeholder 3"/>
          <p:cNvSpPr>
            <a:spLocks noGrp="1"/>
          </p:cNvSpPr>
          <p:nvPr>
            <p:ph type="sldNum" sz="quarter" idx="10"/>
          </p:nvPr>
        </p:nvSpPr>
        <p:spPr/>
        <p:txBody>
          <a:bodyPr/>
          <a:lstStyle/>
          <a:p>
            <a:fld id="{0FE7607C-35CE-43E0-BB24-3BB8BD653390}" type="slidenum">
              <a:rPr lang="en-US" smtClean="0"/>
              <a:t>2</a:t>
            </a:fld>
            <a:endParaRPr lang="en-US"/>
          </a:p>
        </p:txBody>
      </p:sp>
    </p:spTree>
    <p:extLst>
      <p:ext uri="{BB962C8B-B14F-4D97-AF65-F5344CB8AC3E}">
        <p14:creationId xmlns:p14="http://schemas.microsoft.com/office/powerpoint/2010/main" val="473032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a:t>
            </a:r>
            <a:r>
              <a:rPr lang="en-US" baseline="0" dirty="0" smtClean="0"/>
              <a:t> a couple dumbbells and determine their weight in </a:t>
            </a:r>
            <a:r>
              <a:rPr lang="en-US" baseline="0" dirty="0" err="1" smtClean="0"/>
              <a:t>newtons</a:t>
            </a:r>
            <a:r>
              <a:rPr lang="en-US" baseline="0" dirty="0" smtClean="0"/>
              <a:t>.   Use a ruler to determine distances for the students to lift the dumbbells.  Have the students determine how much work was done.  Ask if it would be any different if someone else lifted the same weights.</a:t>
            </a:r>
            <a:endParaRPr lang="en-US" dirty="0"/>
          </a:p>
        </p:txBody>
      </p:sp>
      <p:sp>
        <p:nvSpPr>
          <p:cNvPr id="4" name="Slide Number Placeholder 3"/>
          <p:cNvSpPr>
            <a:spLocks noGrp="1"/>
          </p:cNvSpPr>
          <p:nvPr>
            <p:ph type="sldNum" sz="quarter" idx="10"/>
          </p:nvPr>
        </p:nvSpPr>
        <p:spPr/>
        <p:txBody>
          <a:bodyPr/>
          <a:lstStyle/>
          <a:p>
            <a:fld id="{0FE7607C-35CE-43E0-BB24-3BB8BD653390}" type="slidenum">
              <a:rPr lang="en-US" smtClean="0"/>
              <a:t>11</a:t>
            </a:fld>
            <a:endParaRPr lang="en-US"/>
          </a:p>
        </p:txBody>
      </p:sp>
    </p:spTree>
    <p:extLst>
      <p:ext uri="{BB962C8B-B14F-4D97-AF65-F5344CB8AC3E}">
        <p14:creationId xmlns:p14="http://schemas.microsoft.com/office/powerpoint/2010/main" val="427358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173DBEE-2289-4410-A185-A5B0E7CB1A47}"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57B12-3881-4A39-94DB-DE66C8ABD678}"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3DBEE-2289-4410-A185-A5B0E7CB1A47}"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57B12-3881-4A39-94DB-DE66C8ABD6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3DBEE-2289-4410-A185-A5B0E7CB1A47}"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57B12-3881-4A39-94DB-DE66C8ABD6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3DBEE-2289-4410-A185-A5B0E7CB1A47}"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57B12-3881-4A39-94DB-DE66C8ABD6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B173DBEE-2289-4410-A185-A5B0E7CB1A47}" type="datetimeFigureOut">
              <a:rPr lang="en-US" smtClean="0"/>
              <a:t>3/7/2015</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54257B12-3881-4A39-94DB-DE66C8ABD67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73DBEE-2289-4410-A185-A5B0E7CB1A47}" type="datetimeFigureOut">
              <a:rPr lang="en-US" smtClean="0"/>
              <a:t>3/7/2015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57B12-3881-4A39-94DB-DE66C8ABD6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73DBEE-2289-4410-A185-A5B0E7CB1A47}" type="datetimeFigureOut">
              <a:rPr lang="en-US" smtClean="0"/>
              <a:t>3/7/2015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257B12-3881-4A39-94DB-DE66C8ABD6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73DBEE-2289-4410-A185-A5B0E7CB1A47}" type="datetimeFigureOut">
              <a:rPr lang="en-US" smtClean="0"/>
              <a:t>3/7/2015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257B12-3881-4A39-94DB-DE66C8ABD6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3DBEE-2289-4410-A185-A5B0E7CB1A47}" type="datetimeFigureOut">
              <a:rPr lang="en-US" smtClean="0"/>
              <a:t>3/7/2015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257B12-3881-4A39-94DB-DE66C8ABD6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73DBEE-2289-4410-A185-A5B0E7CB1A47}" type="datetimeFigureOut">
              <a:rPr lang="en-US" smtClean="0"/>
              <a:t>3/7/2015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57B12-3881-4A39-94DB-DE66C8ABD678}"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B173DBEE-2289-4410-A185-A5B0E7CB1A47}" type="datetimeFigureOut">
              <a:rPr lang="en-US" smtClean="0"/>
              <a:t>3/7/2015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57B12-3881-4A39-94DB-DE66C8ABD678}"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173DBEE-2289-4410-A185-A5B0E7CB1A47}" type="datetimeFigureOut">
              <a:rPr lang="en-US" smtClean="0"/>
              <a:t>3/7/2015</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4257B12-3881-4A39-94DB-DE66C8ABD67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neok12.com/php/watch.php?v=zX7b4e557a6e7d7706734145&amp;t=Energy-and-Work" TargetMode="External"/><Relationship Id="rId2" Type="http://schemas.openxmlformats.org/officeDocument/2006/relationships/hyperlink" Target="http://www.teachertube.com/viewVideo.php?video_id=187503" TargetMode="External"/><Relationship Id="rId1" Type="http://schemas.openxmlformats.org/officeDocument/2006/relationships/slideLayout" Target="../slideLayouts/slideLayout2.xml"/><Relationship Id="rId4" Type="http://schemas.openxmlformats.org/officeDocument/2006/relationships/hyperlink" Target="http://www.neok12.com/php/watch.php?v=zX48506e050646577a5f6d41&amp;t=Energy-and-Wor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 and Machines</a:t>
            </a:r>
            <a:endParaRPr lang="en-US" dirty="0"/>
          </a:p>
        </p:txBody>
      </p:sp>
      <p:sp>
        <p:nvSpPr>
          <p:cNvPr id="3" name="Subtitle 2"/>
          <p:cNvSpPr>
            <a:spLocks noGrp="1"/>
          </p:cNvSpPr>
          <p:nvPr>
            <p:ph type="subTitle" idx="1"/>
          </p:nvPr>
        </p:nvSpPr>
        <p:spPr/>
        <p:txBody>
          <a:bodyPr/>
          <a:lstStyle/>
          <a:p>
            <a:r>
              <a:rPr lang="en-US" dirty="0" smtClean="0"/>
              <a:t>Section 1 work and power</a:t>
            </a:r>
            <a:endParaRPr lang="en-US" dirty="0"/>
          </a:p>
        </p:txBody>
      </p:sp>
    </p:spTree>
    <p:extLst>
      <p:ext uri="{BB962C8B-B14F-4D97-AF65-F5344CB8AC3E}">
        <p14:creationId xmlns:p14="http://schemas.microsoft.com/office/powerpoint/2010/main" val="3370487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How much work is done when a 100N force moves a block 59m</a:t>
            </a:r>
            <a:r>
              <a:rPr lang="en-US" dirty="0" smtClean="0"/>
              <a:t>?</a:t>
            </a:r>
            <a:endParaRPr lang="en-US" dirty="0"/>
          </a:p>
          <a:p>
            <a:pPr marL="0" indent="0" algn="ctr">
              <a:buNone/>
            </a:pPr>
            <a:r>
              <a:rPr lang="en-US" dirty="0" smtClean="0"/>
              <a:t>W = F x d</a:t>
            </a:r>
          </a:p>
          <a:p>
            <a:pPr marL="0" indent="0" algn="ctr">
              <a:buNone/>
            </a:pPr>
            <a:r>
              <a:rPr lang="en-US" dirty="0"/>
              <a:t> </a:t>
            </a:r>
            <a:endParaRPr lang="en-US" dirty="0" smtClean="0"/>
          </a:p>
          <a:p>
            <a:pPr marL="0" indent="0" algn="ctr">
              <a:buNone/>
            </a:pPr>
            <a:r>
              <a:rPr lang="en-US" dirty="0" smtClean="0"/>
              <a:t>W = 100N  x </a:t>
            </a:r>
            <a:r>
              <a:rPr lang="en-US" dirty="0" smtClean="0"/>
              <a:t>59m</a:t>
            </a:r>
          </a:p>
          <a:p>
            <a:pPr marL="0" indent="0" algn="ctr">
              <a:buNone/>
            </a:pPr>
            <a:endParaRPr lang="en-US" dirty="0"/>
          </a:p>
          <a:p>
            <a:pPr marL="0" indent="0" algn="ctr">
              <a:buNone/>
            </a:pPr>
            <a:r>
              <a:rPr lang="en-US" dirty="0" smtClean="0"/>
              <a:t>W = 5900 N x m</a:t>
            </a:r>
            <a:endParaRPr lang="en-US" dirty="0" smtClean="0"/>
          </a:p>
          <a:p>
            <a:pPr marL="0" indent="0" algn="ctr">
              <a:buNone/>
            </a:pPr>
            <a:endParaRPr lang="en-US" dirty="0"/>
          </a:p>
          <a:p>
            <a:pPr marL="0" indent="0" algn="ctr">
              <a:buNone/>
            </a:pPr>
            <a:r>
              <a:rPr lang="en-US" dirty="0" smtClean="0"/>
              <a:t>W = </a:t>
            </a:r>
            <a:r>
              <a:rPr lang="en-US" dirty="0" smtClean="0">
                <a:solidFill>
                  <a:srgbClr val="C00000"/>
                </a:solidFill>
              </a:rPr>
              <a:t>5900J</a:t>
            </a:r>
          </a:p>
          <a:p>
            <a:pPr marL="0" indent="0" algn="ctr">
              <a:buNone/>
            </a:pPr>
            <a:endParaRPr lang="en-US" dirty="0"/>
          </a:p>
          <a:p>
            <a:pPr marL="0" indent="0">
              <a:buNone/>
            </a:pPr>
            <a:r>
              <a:rPr lang="en-US" dirty="0" smtClean="0"/>
              <a:t>**remember, the unit for work is in joules</a:t>
            </a:r>
            <a:endParaRPr lang="en-US" dirty="0"/>
          </a:p>
        </p:txBody>
      </p:sp>
    </p:spTree>
    <p:extLst>
      <p:ext uri="{BB962C8B-B14F-4D97-AF65-F5344CB8AC3E}">
        <p14:creationId xmlns:p14="http://schemas.microsoft.com/office/powerpoint/2010/main" val="208839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ipe(down)">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 calcmode="lin" valueType="num">
                                      <p:cBhvr additive="base">
                                        <p:cTn id="3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please!!!</a:t>
            </a:r>
            <a:endParaRPr lang="en-US" dirty="0"/>
          </a:p>
        </p:txBody>
      </p:sp>
      <p:sp>
        <p:nvSpPr>
          <p:cNvPr id="3" name="Content Placeholder 2"/>
          <p:cNvSpPr>
            <a:spLocks noGrp="1"/>
          </p:cNvSpPr>
          <p:nvPr>
            <p:ph idx="1"/>
          </p:nvPr>
        </p:nvSpPr>
        <p:spPr/>
        <p:txBody>
          <a:bodyPr/>
          <a:lstStyle/>
          <a:p>
            <a:pPr marL="0" indent="0">
              <a:buNone/>
            </a:pPr>
            <a:r>
              <a:rPr lang="en-US" dirty="0" smtClean="0"/>
              <a:t>Let’s determine how much WORK you do lifting some weights…..</a:t>
            </a:r>
            <a:endParaRPr lang="en-US" dirty="0"/>
          </a:p>
        </p:txBody>
      </p:sp>
      <p:pic>
        <p:nvPicPr>
          <p:cNvPr id="6146" name="Picture 2" descr="http://www.m1t.co.uk/wp-content/uploads/2008/08/weight_liftin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399" y="2590800"/>
            <a:ext cx="5379419" cy="402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512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POWER:  How fast work is done</a:t>
            </a:r>
            <a:endParaRPr lang="en-US" dirty="0"/>
          </a:p>
        </p:txBody>
      </p:sp>
      <p:sp>
        <p:nvSpPr>
          <p:cNvPr id="3" name="Content Placeholder 2"/>
          <p:cNvSpPr>
            <a:spLocks noGrp="1"/>
          </p:cNvSpPr>
          <p:nvPr>
            <p:ph idx="1"/>
          </p:nvPr>
        </p:nvSpPr>
        <p:spPr>
          <a:xfrm>
            <a:off x="457200" y="1066800"/>
            <a:ext cx="8229600" cy="5257800"/>
          </a:xfrm>
        </p:spPr>
        <p:txBody>
          <a:bodyPr>
            <a:normAutofit lnSpcReduction="10000"/>
          </a:bodyPr>
          <a:lstStyle/>
          <a:p>
            <a:r>
              <a:rPr lang="en-US" b="1" u="sng" dirty="0" smtClean="0">
                <a:solidFill>
                  <a:srgbClr val="C00000"/>
                </a:solidFill>
              </a:rPr>
              <a:t>Power</a:t>
            </a:r>
            <a:r>
              <a:rPr lang="en-US" b="1" dirty="0" smtClean="0">
                <a:solidFill>
                  <a:srgbClr val="C00000"/>
                </a:solidFill>
              </a:rPr>
              <a:t>- the rate at which energy is transferred</a:t>
            </a:r>
          </a:p>
          <a:p>
            <a:pPr lvl="1"/>
            <a:r>
              <a:rPr lang="en-US" dirty="0" smtClean="0"/>
              <a:t>Remember:  work is a transfer of energy onto an object</a:t>
            </a:r>
          </a:p>
          <a:p>
            <a:pPr lvl="1"/>
            <a:endParaRPr lang="en-US" dirty="0"/>
          </a:p>
          <a:p>
            <a:r>
              <a:rPr lang="en-US" dirty="0" smtClean="0"/>
              <a:t>Calculating power (P):  divide the amount of work (W) done by the time (t) it take to do the work.</a:t>
            </a:r>
          </a:p>
          <a:p>
            <a:endParaRPr lang="en-US" dirty="0"/>
          </a:p>
          <a:p>
            <a:pPr marL="0" indent="0" algn="ctr">
              <a:buNone/>
            </a:pPr>
            <a:r>
              <a:rPr lang="en-US" sz="4800" dirty="0" smtClean="0">
                <a:solidFill>
                  <a:srgbClr val="C00000"/>
                </a:solidFill>
              </a:rPr>
              <a:t>P= W/t</a:t>
            </a:r>
          </a:p>
          <a:p>
            <a:pPr marL="0" indent="0" algn="ctr">
              <a:buNone/>
            </a:pPr>
            <a:r>
              <a:rPr lang="en-US" sz="3600" dirty="0" smtClean="0">
                <a:solidFill>
                  <a:schemeClr val="bg1"/>
                </a:solidFill>
              </a:rPr>
              <a:t>Power’s unit is watt (W)</a:t>
            </a:r>
          </a:p>
          <a:p>
            <a:pPr marL="0" indent="0" algn="ctr">
              <a:buNone/>
            </a:pPr>
            <a:r>
              <a:rPr lang="en-US" sz="3600" dirty="0" smtClean="0">
                <a:solidFill>
                  <a:schemeClr val="bg1"/>
                </a:solidFill>
              </a:rPr>
              <a:t>Work’s unit is joules (J)</a:t>
            </a:r>
          </a:p>
          <a:p>
            <a:pPr marL="0" indent="0" algn="ctr">
              <a:buNone/>
            </a:pPr>
            <a:r>
              <a:rPr lang="en-US" sz="3600" dirty="0" smtClean="0">
                <a:solidFill>
                  <a:schemeClr val="bg1"/>
                </a:solidFill>
              </a:rPr>
              <a:t>Time’s unit is seconds (s)</a:t>
            </a:r>
          </a:p>
        </p:txBody>
      </p:sp>
    </p:spTree>
    <p:extLst>
      <p:ext uri="{BB962C8B-B14F-4D97-AF65-F5344CB8AC3E}">
        <p14:creationId xmlns:p14="http://schemas.microsoft.com/office/powerpoint/2010/main" val="44530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circle(in)">
                                      <p:cBhvr>
                                        <p:cTn id="40"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Practice</a:t>
            </a:r>
            <a:endParaRPr lang="en-US" dirty="0"/>
          </a:p>
        </p:txBody>
      </p:sp>
      <p:sp>
        <p:nvSpPr>
          <p:cNvPr id="3" name="Content Placeholder 2"/>
          <p:cNvSpPr>
            <a:spLocks noGrp="1"/>
          </p:cNvSpPr>
          <p:nvPr>
            <p:ph idx="1"/>
          </p:nvPr>
        </p:nvSpPr>
        <p:spPr>
          <a:xfrm>
            <a:off x="457200" y="1143000"/>
            <a:ext cx="8229600" cy="5410200"/>
          </a:xfrm>
        </p:spPr>
        <p:txBody>
          <a:bodyPr/>
          <a:lstStyle/>
          <a:p>
            <a:r>
              <a:rPr lang="en-US" dirty="0" smtClean="0"/>
              <a:t>A stage manager at a play raises the curtain by doing 5,976 J of work on the curtain in 12s.  What is the power output of the stage manager?</a:t>
            </a:r>
          </a:p>
          <a:p>
            <a:endParaRPr lang="en-US" dirty="0"/>
          </a:p>
          <a:p>
            <a:pPr marL="0" indent="0" algn="ctr">
              <a:buNone/>
            </a:pPr>
            <a:r>
              <a:rPr lang="en-US" sz="3600" dirty="0" smtClean="0"/>
              <a:t>P = </a:t>
            </a:r>
            <a:r>
              <a:rPr lang="en-US" sz="3600" dirty="0" smtClean="0"/>
              <a:t>W/t</a:t>
            </a:r>
            <a:endParaRPr lang="en-US" sz="3600" dirty="0"/>
          </a:p>
          <a:p>
            <a:pPr marL="0" indent="0" algn="ctr">
              <a:buNone/>
            </a:pPr>
            <a:r>
              <a:rPr lang="en-US" sz="3600" dirty="0" smtClean="0"/>
              <a:t>P =  5,976J / 12 s</a:t>
            </a:r>
          </a:p>
          <a:p>
            <a:pPr marL="0" indent="0" algn="ctr">
              <a:buNone/>
            </a:pPr>
            <a:r>
              <a:rPr lang="en-US" sz="3600" dirty="0" smtClean="0"/>
              <a:t>P = 5,976 J/s</a:t>
            </a:r>
            <a:endParaRPr lang="en-US" sz="3600" dirty="0"/>
          </a:p>
          <a:p>
            <a:pPr marL="0" indent="0" algn="ctr">
              <a:buNone/>
            </a:pPr>
            <a:r>
              <a:rPr lang="en-US" sz="3600" dirty="0" smtClean="0"/>
              <a:t>P = </a:t>
            </a:r>
            <a:r>
              <a:rPr lang="en-US" sz="3600" dirty="0" smtClean="0">
                <a:solidFill>
                  <a:srgbClr val="C00000"/>
                </a:solidFill>
              </a:rPr>
              <a:t>498 W</a:t>
            </a:r>
            <a:endParaRPr lang="en-US" sz="3600" dirty="0">
              <a:solidFill>
                <a:srgbClr val="C00000"/>
              </a:solidFill>
            </a:endParaRPr>
          </a:p>
        </p:txBody>
      </p:sp>
    </p:spTree>
    <p:extLst>
      <p:ext uri="{BB962C8B-B14F-4D97-AF65-F5344CB8AC3E}">
        <p14:creationId xmlns:p14="http://schemas.microsoft.com/office/powerpoint/2010/main" val="52989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idx="1"/>
          </p:nvPr>
        </p:nvSpPr>
        <p:spPr/>
        <p:txBody>
          <a:bodyPr/>
          <a:lstStyle/>
          <a:p>
            <a:r>
              <a:rPr lang="en-US" dirty="0" smtClean="0">
                <a:hlinkClick r:id="rId2"/>
              </a:rPr>
              <a:t>Work and power song!</a:t>
            </a:r>
            <a:endParaRPr lang="en-US" dirty="0" smtClean="0"/>
          </a:p>
          <a:p>
            <a:r>
              <a:rPr lang="en-US" dirty="0" smtClean="0">
                <a:hlinkClick r:id="rId3"/>
              </a:rPr>
              <a:t>Eureka video</a:t>
            </a:r>
            <a:r>
              <a:rPr lang="en-US" dirty="0" smtClean="0"/>
              <a:t>- work</a:t>
            </a:r>
          </a:p>
          <a:p>
            <a:r>
              <a:rPr lang="en-US" dirty="0" smtClean="0">
                <a:hlinkClick r:id="rId4"/>
              </a:rPr>
              <a:t>Eureka video- </a:t>
            </a:r>
            <a:r>
              <a:rPr lang="en-US" dirty="0" smtClean="0"/>
              <a:t>kinetic energy</a:t>
            </a:r>
          </a:p>
          <a:p>
            <a:endParaRPr lang="en-US" dirty="0"/>
          </a:p>
        </p:txBody>
      </p:sp>
    </p:spTree>
    <p:extLst>
      <p:ext uri="{BB962C8B-B14F-4D97-AF65-F5344CB8AC3E}">
        <p14:creationId xmlns:p14="http://schemas.microsoft.com/office/powerpoint/2010/main" val="3681314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1066800"/>
            <a:ext cx="8610600" cy="4800600"/>
          </a:xfrm>
        </p:spPr>
        <p:txBody>
          <a:bodyPr/>
          <a:lstStyle/>
          <a:p>
            <a:r>
              <a:rPr lang="en-US" dirty="0" smtClean="0"/>
              <a:t>I give you 50 pages of textbook to </a:t>
            </a:r>
            <a:br>
              <a:rPr lang="en-US" dirty="0" smtClean="0"/>
            </a:br>
            <a:r>
              <a:rPr lang="en-US" dirty="0" smtClean="0"/>
              <a:t>read by tomorrow</a:t>
            </a:r>
          </a:p>
          <a:p>
            <a:pPr lvl="1"/>
            <a:r>
              <a:rPr lang="en-US" dirty="0" smtClean="0"/>
              <a:t>Is that “a lot” of work?</a:t>
            </a:r>
          </a:p>
          <a:p>
            <a:pPr lvl="1"/>
            <a:endParaRPr lang="en-US" dirty="0"/>
          </a:p>
          <a:p>
            <a:r>
              <a:rPr lang="en-US" dirty="0" smtClean="0"/>
              <a:t>NO…it is not.</a:t>
            </a:r>
          </a:p>
          <a:p>
            <a:endParaRPr lang="en-US" dirty="0"/>
          </a:p>
          <a:p>
            <a:r>
              <a:rPr lang="en-US" dirty="0" smtClean="0"/>
              <a:t>According to science….</a:t>
            </a:r>
          </a:p>
          <a:p>
            <a:pPr lvl="1"/>
            <a:r>
              <a:rPr lang="en-US" b="1" u="sng" dirty="0" smtClean="0">
                <a:solidFill>
                  <a:srgbClr val="C00000"/>
                </a:solidFill>
              </a:rPr>
              <a:t>WORK</a:t>
            </a:r>
            <a:r>
              <a:rPr lang="en-US" b="1" dirty="0" smtClean="0">
                <a:solidFill>
                  <a:srgbClr val="C00000"/>
                </a:solidFill>
              </a:rPr>
              <a:t> – the transfer of energy to an object by using a force that causes the object to move in the direction of the force.</a:t>
            </a:r>
          </a:p>
          <a:p>
            <a:pPr lvl="1"/>
            <a:endParaRPr lang="en-US" dirty="0"/>
          </a:p>
          <a:p>
            <a:pPr lvl="1"/>
            <a:r>
              <a:rPr lang="en-US" dirty="0" smtClean="0"/>
              <a:t>So, the only work you will be doing with reading is flipping the pages</a:t>
            </a:r>
            <a:endParaRPr lang="en-US" dirty="0"/>
          </a:p>
        </p:txBody>
      </p:sp>
      <p:sp>
        <p:nvSpPr>
          <p:cNvPr id="4" name="Title 3"/>
          <p:cNvSpPr>
            <a:spLocks noGrp="1"/>
          </p:cNvSpPr>
          <p:nvPr>
            <p:ph type="title"/>
          </p:nvPr>
        </p:nvSpPr>
        <p:spPr>
          <a:xfrm>
            <a:off x="457200" y="274638"/>
            <a:ext cx="8229600" cy="715962"/>
          </a:xfrm>
        </p:spPr>
        <p:txBody>
          <a:bodyPr/>
          <a:lstStyle/>
          <a:p>
            <a:r>
              <a:rPr lang="en-US" dirty="0" smtClean="0"/>
              <a:t>What is work?</a:t>
            </a:r>
            <a:endParaRPr lang="en-US" dirty="0"/>
          </a:p>
        </p:txBody>
      </p:sp>
      <p:pic>
        <p:nvPicPr>
          <p:cNvPr id="1028" name="Picture 4" descr="C:\Documents and Settings\schonhoni\Local Settings\Temporary Internet Files\Content.IE5\MBAR0HOT\MP90044249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52400"/>
            <a:ext cx="2739674" cy="365760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p:nvPr/>
        </p:nvCxnSpPr>
        <p:spPr>
          <a:xfrm flipV="1">
            <a:off x="4800600" y="2819400"/>
            <a:ext cx="1447800" cy="2286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124200" y="2706469"/>
            <a:ext cx="2133600" cy="646331"/>
          </a:xfrm>
          <a:prstGeom prst="rect">
            <a:avLst/>
          </a:prstGeom>
          <a:noFill/>
        </p:spPr>
        <p:txBody>
          <a:bodyPr wrap="square" rtlCol="0">
            <a:spAutoFit/>
          </a:bodyPr>
          <a:lstStyle/>
          <a:p>
            <a:r>
              <a:rPr lang="en-US" sz="3600" dirty="0" smtClean="0">
                <a:solidFill>
                  <a:schemeClr val="bg1"/>
                </a:solidFill>
              </a:rPr>
              <a:t>Sydney</a:t>
            </a:r>
            <a:endParaRPr lang="en-US" sz="3600" dirty="0">
              <a:solidFill>
                <a:schemeClr val="bg1"/>
              </a:solidFill>
            </a:endParaRPr>
          </a:p>
        </p:txBody>
      </p:sp>
    </p:spTree>
    <p:extLst>
      <p:ext uri="{BB962C8B-B14F-4D97-AF65-F5344CB8AC3E}">
        <p14:creationId xmlns:p14="http://schemas.microsoft.com/office/powerpoint/2010/main" val="365546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barn(inVertical)">
                                      <p:cBhvr>
                                        <p:cTn id="13" dur="500"/>
                                        <p:tgtEl>
                                          <p:spTgt spid="102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par>
                                <p:cTn id="17" presetID="22" presetClass="entr" presetSubtype="4"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500"/>
                                        <p:tgtEl>
                                          <p:spTgt spid="3">
                                            <p:txEl>
                                              <p:pRg st="5" end="5"/>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arn(inVertical)">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arn(inVertical)">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Can you identify work?</a:t>
            </a:r>
            <a:endParaRPr lang="en-US" dirty="0"/>
          </a:p>
        </p:txBody>
      </p:sp>
      <p:sp>
        <p:nvSpPr>
          <p:cNvPr id="3" name="Content Placeholder 2"/>
          <p:cNvSpPr>
            <a:spLocks noGrp="1"/>
          </p:cNvSpPr>
          <p:nvPr>
            <p:ph idx="1"/>
          </p:nvPr>
        </p:nvSpPr>
        <p:spPr>
          <a:xfrm>
            <a:off x="304800" y="1143000"/>
            <a:ext cx="8534400" cy="4525963"/>
          </a:xfrm>
        </p:spPr>
        <p:txBody>
          <a:bodyPr>
            <a:normAutofit fontScale="92500" lnSpcReduction="20000"/>
          </a:bodyPr>
          <a:lstStyle/>
          <a:p>
            <a:r>
              <a:rPr lang="en-US" dirty="0" smtClean="0"/>
              <a:t>Name some things that are fun, but according to science would be considered, “work”…….</a:t>
            </a:r>
          </a:p>
          <a:p>
            <a:endParaRPr lang="en-US" dirty="0"/>
          </a:p>
          <a:p>
            <a:pPr lvl="1"/>
            <a:r>
              <a:rPr lang="en-US" dirty="0" smtClean="0"/>
              <a:t>Bowling</a:t>
            </a:r>
          </a:p>
          <a:p>
            <a:pPr lvl="1"/>
            <a:r>
              <a:rPr lang="en-US" dirty="0" smtClean="0"/>
              <a:t>Baseball</a:t>
            </a:r>
          </a:p>
          <a:p>
            <a:pPr lvl="1"/>
            <a:r>
              <a:rPr lang="en-US" dirty="0" smtClean="0"/>
              <a:t>Football</a:t>
            </a:r>
          </a:p>
          <a:p>
            <a:pPr lvl="1"/>
            <a:r>
              <a:rPr lang="en-US" dirty="0" smtClean="0"/>
              <a:t>Mini golf</a:t>
            </a:r>
          </a:p>
          <a:p>
            <a:pPr lvl="1"/>
            <a:r>
              <a:rPr lang="en-US" dirty="0" smtClean="0"/>
              <a:t>Tug-o-war</a:t>
            </a:r>
          </a:p>
          <a:p>
            <a:pPr lvl="1"/>
            <a:r>
              <a:rPr lang="en-US" dirty="0" smtClean="0"/>
              <a:t>Writing a love letter</a:t>
            </a:r>
          </a:p>
          <a:p>
            <a:pPr lvl="1"/>
            <a:r>
              <a:rPr lang="en-US" dirty="0" smtClean="0"/>
              <a:t>Water balloon fight</a:t>
            </a:r>
          </a:p>
          <a:p>
            <a:pPr lvl="1"/>
            <a:r>
              <a:rPr lang="en-US" dirty="0" smtClean="0"/>
              <a:t>Etc…..</a:t>
            </a:r>
          </a:p>
          <a:p>
            <a:pPr lvl="1"/>
            <a:endParaRPr lang="en-US" dirty="0"/>
          </a:p>
          <a:p>
            <a:pPr marL="365760" lvl="1" indent="0">
              <a:buNone/>
            </a:pPr>
            <a:r>
              <a:rPr lang="en-US" sz="3200" b="1" dirty="0" smtClean="0"/>
              <a:t>Anything where a force is being applied to an object, causing it to move</a:t>
            </a:r>
          </a:p>
          <a:p>
            <a:pPr lvl="1"/>
            <a:endParaRPr lang="en-US" dirty="0"/>
          </a:p>
        </p:txBody>
      </p:sp>
    </p:spTree>
    <p:extLst>
      <p:ext uri="{BB962C8B-B14F-4D97-AF65-F5344CB8AC3E}">
        <p14:creationId xmlns:p14="http://schemas.microsoft.com/office/powerpoint/2010/main" val="183120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wipe(down)">
                                      <p:cBhvr>
                                        <p:cTn id="5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of energy</a:t>
            </a:r>
            <a:endParaRPr lang="en-US" dirty="0"/>
          </a:p>
        </p:txBody>
      </p:sp>
      <p:sp>
        <p:nvSpPr>
          <p:cNvPr id="3" name="Content Placeholder 2"/>
          <p:cNvSpPr>
            <a:spLocks noGrp="1"/>
          </p:cNvSpPr>
          <p:nvPr>
            <p:ph idx="1"/>
          </p:nvPr>
        </p:nvSpPr>
        <p:spPr/>
        <p:txBody>
          <a:bodyPr/>
          <a:lstStyle/>
          <a:p>
            <a:r>
              <a:rPr lang="en-US" dirty="0" smtClean="0"/>
              <a:t>One way you can tell the bowler has done work on the ball is because the ball now has </a:t>
            </a:r>
            <a:r>
              <a:rPr lang="en-US" dirty="0" smtClean="0">
                <a:solidFill>
                  <a:srgbClr val="C00000"/>
                </a:solidFill>
              </a:rPr>
              <a:t>kinetic energy</a:t>
            </a:r>
          </a:p>
          <a:p>
            <a:endParaRPr lang="en-US" dirty="0"/>
          </a:p>
          <a:p>
            <a:r>
              <a:rPr lang="en-US" b="1" u="sng" dirty="0" smtClean="0">
                <a:solidFill>
                  <a:srgbClr val="C00000"/>
                </a:solidFill>
              </a:rPr>
              <a:t>Kinetic energy- </a:t>
            </a:r>
            <a:r>
              <a:rPr lang="en-US" b="1" dirty="0" smtClean="0">
                <a:solidFill>
                  <a:srgbClr val="C00000"/>
                </a:solidFill>
              </a:rPr>
              <a:t>energy in motion</a:t>
            </a:r>
          </a:p>
          <a:p>
            <a:endParaRPr lang="en-US" b="1" dirty="0">
              <a:solidFill>
                <a:srgbClr val="C00000"/>
              </a:solidFill>
            </a:endParaRPr>
          </a:p>
          <a:p>
            <a:pPr lvl="1"/>
            <a:r>
              <a:rPr lang="en-US" b="1" dirty="0" smtClean="0">
                <a:solidFill>
                  <a:schemeClr val="bg1"/>
                </a:solidFill>
              </a:rPr>
              <a:t>Examples of </a:t>
            </a:r>
            <a:r>
              <a:rPr lang="en-US" b="1" u="sng" dirty="0" smtClean="0">
                <a:solidFill>
                  <a:schemeClr val="bg1"/>
                </a:solidFill>
              </a:rPr>
              <a:t>kinetic energy</a:t>
            </a:r>
          </a:p>
          <a:p>
            <a:pPr lvl="2"/>
            <a:r>
              <a:rPr lang="en-US" b="1" dirty="0" smtClean="0">
                <a:solidFill>
                  <a:schemeClr val="bg1"/>
                </a:solidFill>
              </a:rPr>
              <a:t>A rock falling off of a cliff</a:t>
            </a:r>
          </a:p>
          <a:p>
            <a:pPr lvl="2"/>
            <a:r>
              <a:rPr lang="en-US" b="1" dirty="0" smtClean="0">
                <a:solidFill>
                  <a:srgbClr val="C00000"/>
                </a:solidFill>
              </a:rPr>
              <a:t> </a:t>
            </a:r>
            <a:r>
              <a:rPr lang="en-US" b="1" dirty="0" smtClean="0">
                <a:solidFill>
                  <a:schemeClr val="bg1"/>
                </a:solidFill>
              </a:rPr>
              <a:t>a football flying in the air</a:t>
            </a:r>
          </a:p>
          <a:p>
            <a:pPr lvl="2"/>
            <a:r>
              <a:rPr lang="en-US" b="1" dirty="0" smtClean="0">
                <a:solidFill>
                  <a:schemeClr val="bg1"/>
                </a:solidFill>
              </a:rPr>
              <a:t>A pencil dropping to the ground</a:t>
            </a:r>
          </a:p>
          <a:p>
            <a:pPr lvl="2"/>
            <a:r>
              <a:rPr lang="en-US" b="1" dirty="0" smtClean="0">
                <a:solidFill>
                  <a:schemeClr val="bg1"/>
                </a:solidFill>
              </a:rPr>
              <a:t>A bat swinging</a:t>
            </a:r>
          </a:p>
          <a:p>
            <a:pPr lvl="2"/>
            <a:r>
              <a:rPr lang="en-US" b="1" dirty="0" smtClean="0">
                <a:solidFill>
                  <a:schemeClr val="bg1"/>
                </a:solidFill>
              </a:rPr>
              <a:t>Can you think of more???</a:t>
            </a:r>
            <a:endParaRPr lang="en-US" b="1" dirty="0">
              <a:solidFill>
                <a:srgbClr val="C00000"/>
              </a:solidFill>
            </a:endParaRPr>
          </a:p>
        </p:txBody>
      </p:sp>
      <p:pic>
        <p:nvPicPr>
          <p:cNvPr id="2051" name="Picture 3" descr="C:\Documents and Settings\schonhoni\Local Settings\Temporary Internet Files\Content.IE5\CW4FVBLU\MP90034136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3200" y="2590800"/>
            <a:ext cx="3657600" cy="260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66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wipe(down)">
                                      <p:cBhvr>
                                        <p:cTn id="13" dur="500"/>
                                        <p:tgtEl>
                                          <p:spTgt spid="205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ircle(in)">
                                      <p:cBhvr>
                                        <p:cTn id="28" dur="2000"/>
                                        <p:tgtEl>
                                          <p:spTgt spid="3">
                                            <p:txEl>
                                              <p:pRg st="5" end="5"/>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ircle(in)">
                                      <p:cBhvr>
                                        <p:cTn id="31" dur="2000"/>
                                        <p:tgtEl>
                                          <p:spTgt spid="3">
                                            <p:txEl>
                                              <p:pRg st="6" end="6"/>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ircle(in)">
                                      <p:cBhvr>
                                        <p:cTn id="34" dur="2000"/>
                                        <p:tgtEl>
                                          <p:spTgt spid="3">
                                            <p:txEl>
                                              <p:pRg st="7" end="7"/>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circle(in)">
                                      <p:cBhvr>
                                        <p:cTn id="37" dur="2000"/>
                                        <p:tgtEl>
                                          <p:spTgt spid="3">
                                            <p:txEl>
                                              <p:pRg st="8" end="8"/>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circle(in)">
                                      <p:cBhvr>
                                        <p:cTn id="40"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between force and work</a:t>
            </a:r>
            <a:endParaRPr lang="en-US" dirty="0"/>
          </a:p>
        </p:txBody>
      </p:sp>
      <p:sp>
        <p:nvSpPr>
          <p:cNvPr id="3" name="Content Placeholder 2"/>
          <p:cNvSpPr>
            <a:spLocks noGrp="1"/>
          </p:cNvSpPr>
          <p:nvPr>
            <p:ph idx="1"/>
          </p:nvPr>
        </p:nvSpPr>
        <p:spPr>
          <a:xfrm>
            <a:off x="457200" y="1600200"/>
            <a:ext cx="4495800" cy="4800600"/>
          </a:xfrm>
        </p:spPr>
        <p:txBody>
          <a:bodyPr/>
          <a:lstStyle/>
          <a:p>
            <a:r>
              <a:rPr lang="en-US" dirty="0" smtClean="0"/>
              <a:t>This dude is applying a lot force to the car</a:t>
            </a:r>
          </a:p>
          <a:p>
            <a:pPr lvl="1"/>
            <a:r>
              <a:rPr lang="en-US" dirty="0" smtClean="0"/>
              <a:t>But the car isn’t moving….</a:t>
            </a:r>
          </a:p>
          <a:p>
            <a:pPr lvl="1"/>
            <a:endParaRPr lang="en-US" dirty="0"/>
          </a:p>
          <a:p>
            <a:r>
              <a:rPr lang="en-US" dirty="0" smtClean="0"/>
              <a:t>Would this be considered work?</a:t>
            </a:r>
          </a:p>
          <a:p>
            <a:pPr marL="0" indent="0">
              <a:buNone/>
            </a:pPr>
            <a:endParaRPr lang="en-US" dirty="0" smtClean="0"/>
          </a:p>
          <a:p>
            <a:r>
              <a:rPr lang="en-US" dirty="0" smtClean="0">
                <a:solidFill>
                  <a:schemeClr val="bg1"/>
                </a:solidFill>
              </a:rPr>
              <a:t>Applying a force doesn’t always result in work being done..</a:t>
            </a:r>
          </a:p>
          <a:p>
            <a:pPr lvl="1"/>
            <a:r>
              <a:rPr lang="en-US" dirty="0" smtClean="0">
                <a:solidFill>
                  <a:schemeClr val="bg1"/>
                </a:solidFill>
              </a:rPr>
              <a:t>Work would begin when the car begins to move</a:t>
            </a:r>
          </a:p>
        </p:txBody>
      </p:sp>
      <p:pic>
        <p:nvPicPr>
          <p:cNvPr id="3074" name="Picture 2" descr="https://physicswithothon.wikispaces.com/file/view/newton's_law.jpg/295332634/newton's_la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209800"/>
            <a:ext cx="4048125" cy="2686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71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6" presetClass="entr" presetSubtype="16" fill="hold" nodeType="after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circle(in)">
                                      <p:cBhvr>
                                        <p:cTn id="12" dur="20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down)">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dirty="0" smtClean="0"/>
              <a:t>Force and motion in the same direction</a:t>
            </a:r>
            <a:endParaRPr lang="en-US" dirty="0"/>
          </a:p>
        </p:txBody>
      </p:sp>
      <p:sp>
        <p:nvSpPr>
          <p:cNvPr id="3" name="Content Placeholder 2"/>
          <p:cNvSpPr>
            <a:spLocks noGrp="1"/>
          </p:cNvSpPr>
          <p:nvPr>
            <p:ph idx="1"/>
          </p:nvPr>
        </p:nvSpPr>
        <p:spPr>
          <a:xfrm>
            <a:off x="457200" y="1219200"/>
            <a:ext cx="8229600" cy="5029200"/>
          </a:xfrm>
        </p:spPr>
        <p:txBody>
          <a:bodyPr>
            <a:normAutofit fontScale="92500" lnSpcReduction="10000"/>
          </a:bodyPr>
          <a:lstStyle/>
          <a:p>
            <a:r>
              <a:rPr lang="en-US" dirty="0" smtClean="0"/>
              <a:t>Imagine this….</a:t>
            </a:r>
          </a:p>
          <a:p>
            <a:pPr lvl="1"/>
            <a:r>
              <a:rPr lang="en-US" sz="2400" dirty="0" smtClean="0"/>
              <a:t>You are late for your flight to Florida!  </a:t>
            </a:r>
          </a:p>
          <a:p>
            <a:pPr marL="365760" lvl="1" indent="0">
              <a:buNone/>
            </a:pPr>
            <a:r>
              <a:rPr lang="en-US" sz="2400" dirty="0" smtClean="0"/>
              <a:t>You are in the airport with your suitcase </a:t>
            </a:r>
          </a:p>
          <a:p>
            <a:pPr marL="365760" lvl="1" indent="0">
              <a:buNone/>
            </a:pPr>
            <a:r>
              <a:rPr lang="en-US" sz="2400" dirty="0" smtClean="0"/>
              <a:t>in your hand running to get on your plane.  </a:t>
            </a:r>
          </a:p>
          <a:p>
            <a:pPr marL="365760" lvl="1" indent="0">
              <a:buNone/>
            </a:pPr>
            <a:r>
              <a:rPr lang="en-US" sz="2400" dirty="0" smtClean="0"/>
              <a:t>Because you are making the suitcase move, </a:t>
            </a:r>
          </a:p>
          <a:p>
            <a:pPr marL="365760" lvl="1" indent="0">
              <a:buNone/>
            </a:pPr>
            <a:r>
              <a:rPr lang="en-US" sz="2400" dirty="0" smtClean="0"/>
              <a:t>you are doing work on it, right?</a:t>
            </a:r>
          </a:p>
          <a:p>
            <a:pPr lvl="1"/>
            <a:endParaRPr lang="en-US" sz="2400" dirty="0"/>
          </a:p>
          <a:p>
            <a:pPr lvl="1"/>
            <a:r>
              <a:rPr lang="en-US" sz="2400" dirty="0" smtClean="0"/>
              <a:t>NO, wrong!  For work to be done on an object, the object must move in the same direction as the force.</a:t>
            </a:r>
          </a:p>
          <a:p>
            <a:pPr lvl="2"/>
            <a:r>
              <a:rPr lang="en-US" sz="2400" dirty="0" smtClean="0"/>
              <a:t>YOU are applying force to hold the suitcase up, but the suitcase is moving forward.  So, no work is being done on the suitcase</a:t>
            </a:r>
          </a:p>
          <a:p>
            <a:pPr lvl="2"/>
            <a:r>
              <a:rPr lang="en-US" sz="2400" dirty="0" smtClean="0"/>
              <a:t>Work was only done when you lifted it off of the ground.</a:t>
            </a:r>
          </a:p>
        </p:txBody>
      </p:sp>
      <p:pic>
        <p:nvPicPr>
          <p:cNvPr id="4099" name="Picture 3" descr="C:\Documents and Settings\schonhoni\Local Settings\Temporary Internet Files\Content.IE5\XT8LCO5O\MP90030579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1524000"/>
            <a:ext cx="2209800" cy="2132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193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6" presetClass="entr" presetSubtype="16" fill="hold" nodeType="withEffect">
                                  <p:stCondLst>
                                    <p:cond delay="0"/>
                                  </p:stCondLst>
                                  <p:childTnLst>
                                    <p:set>
                                      <p:cBhvr>
                                        <p:cTn id="30" dur="1" fill="hold">
                                          <p:stCondLst>
                                            <p:cond delay="0"/>
                                          </p:stCondLst>
                                        </p:cTn>
                                        <p:tgtEl>
                                          <p:spTgt spid="4099"/>
                                        </p:tgtEl>
                                        <p:attrNameLst>
                                          <p:attrName>style.visibility</p:attrName>
                                        </p:attrNameLst>
                                      </p:cBhvr>
                                      <p:to>
                                        <p:strVal val="visible"/>
                                      </p:to>
                                    </p:set>
                                    <p:animEffect transition="in" filter="circle(in)">
                                      <p:cBhvr>
                                        <p:cTn id="31" dur="2000"/>
                                        <p:tgtEl>
                                          <p:spTgt spid="4099"/>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arn(inVertical)">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wipe(down)">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work done???</a:t>
            </a:r>
            <a:endParaRPr lang="en-US" dirty="0"/>
          </a:p>
        </p:txBody>
      </p:sp>
      <p:sp>
        <p:nvSpPr>
          <p:cNvPr id="3" name="Content Placeholder 2"/>
          <p:cNvSpPr>
            <a:spLocks noGrp="1"/>
          </p:cNvSpPr>
          <p:nvPr>
            <p:ph idx="1"/>
          </p:nvPr>
        </p:nvSpPr>
        <p:spPr/>
        <p:txBody>
          <a:bodyPr>
            <a:normAutofit lnSpcReduction="10000"/>
          </a:bodyPr>
          <a:lstStyle/>
          <a:p>
            <a:r>
              <a:rPr lang="en-US" sz="3600" dirty="0" smtClean="0">
                <a:solidFill>
                  <a:srgbClr val="C00000"/>
                </a:solidFill>
              </a:rPr>
              <a:t>Work is done on an object if two things happen…</a:t>
            </a:r>
          </a:p>
          <a:p>
            <a:endParaRPr lang="en-US" sz="3600" dirty="0">
              <a:solidFill>
                <a:srgbClr val="C00000"/>
              </a:solidFill>
            </a:endParaRPr>
          </a:p>
          <a:p>
            <a:pPr marL="822960" lvl="1" indent="-457200">
              <a:buFont typeface="+mj-lt"/>
              <a:buAutoNum type="arabicPeriod"/>
            </a:pPr>
            <a:r>
              <a:rPr lang="en-US" sz="3600" dirty="0" smtClean="0">
                <a:solidFill>
                  <a:srgbClr val="C00000"/>
                </a:solidFill>
              </a:rPr>
              <a:t>The object moves as a force is applied</a:t>
            </a:r>
          </a:p>
          <a:p>
            <a:pPr marL="822960" lvl="1" indent="-457200">
              <a:buFont typeface="+mj-lt"/>
              <a:buAutoNum type="arabicPeriod"/>
            </a:pPr>
            <a:r>
              <a:rPr lang="en-US" sz="3600" dirty="0" smtClean="0">
                <a:solidFill>
                  <a:srgbClr val="C00000"/>
                </a:solidFill>
              </a:rPr>
              <a:t>The direction of the object’s motion is the same as the direction of the force</a:t>
            </a:r>
            <a:endParaRPr lang="en-US" sz="3600" dirty="0">
              <a:solidFill>
                <a:srgbClr val="C00000"/>
              </a:solidFill>
            </a:endParaRPr>
          </a:p>
        </p:txBody>
      </p:sp>
    </p:spTree>
    <p:extLst>
      <p:ext uri="{BB962C8B-B14F-4D97-AF65-F5344CB8AC3E}">
        <p14:creationId xmlns:p14="http://schemas.microsoft.com/office/powerpoint/2010/main" val="168354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66" y="228600"/>
            <a:ext cx="8424333" cy="685800"/>
          </a:xfrm>
        </p:spPr>
        <p:txBody>
          <a:bodyPr>
            <a:normAutofit/>
          </a:bodyPr>
          <a:lstStyle/>
          <a:p>
            <a:r>
              <a:rPr lang="en-US" dirty="0" smtClean="0"/>
              <a:t>Practice</a:t>
            </a:r>
            <a:endParaRPr lang="en-US" dirty="0"/>
          </a:p>
        </p:txBody>
      </p:sp>
      <p:sp>
        <p:nvSpPr>
          <p:cNvPr id="3" name="Content Placeholder 2"/>
          <p:cNvSpPr>
            <a:spLocks noGrp="1"/>
          </p:cNvSpPr>
          <p:nvPr>
            <p:ph idx="1"/>
          </p:nvPr>
        </p:nvSpPr>
        <p:spPr>
          <a:xfrm>
            <a:off x="2438400" y="152400"/>
            <a:ext cx="6324600" cy="914400"/>
          </a:xfrm>
        </p:spPr>
        <p:txBody>
          <a:bodyPr>
            <a:normAutofit fontScale="92500"/>
          </a:bodyPr>
          <a:lstStyle/>
          <a:p>
            <a:pPr marL="0" indent="0">
              <a:buNone/>
            </a:pPr>
            <a:r>
              <a:rPr lang="en-US" dirty="0" smtClean="0"/>
              <a:t>Direction of		Direction of           doing </a:t>
            </a:r>
          </a:p>
          <a:p>
            <a:pPr marL="0" indent="0">
              <a:buNone/>
            </a:pPr>
            <a:r>
              <a:rPr lang="en-US" dirty="0" smtClean="0"/>
              <a:t>Force			motion		</a:t>
            </a:r>
            <a:r>
              <a:rPr lang="en-US" dirty="0"/>
              <a:t> </a:t>
            </a:r>
            <a:r>
              <a:rPr lang="en-US" dirty="0" smtClean="0"/>
              <a:t>      work?</a:t>
            </a:r>
            <a:endParaRPr lang="en-US" dirty="0"/>
          </a:p>
        </p:txBody>
      </p:sp>
      <p:pic>
        <p:nvPicPr>
          <p:cNvPr id="5122" name="Picture 2" descr="http://blog.heartlandhomes.com/files/2011/09/Couple-Mov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00" y="914400"/>
            <a:ext cx="1981200" cy="15255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toonclips.com/600/657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835" y="2667000"/>
            <a:ext cx="177033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hsc.csu.edu.au/entertain/industry/core/follow/4107/images/ManCarryingBoxOnBac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957" y="4529667"/>
            <a:ext cx="1657350" cy="2080504"/>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4343400" y="152400"/>
            <a:ext cx="38100" cy="6705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010400" y="228600"/>
            <a:ext cx="38100" cy="6705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30307" y="1061156"/>
            <a:ext cx="6837493"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ight Arrow 12"/>
          <p:cNvSpPr/>
          <p:nvPr/>
        </p:nvSpPr>
        <p:spPr>
          <a:xfrm rot="16200000">
            <a:off x="2876493" y="3251962"/>
            <a:ext cx="1143000" cy="91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2856738" y="1371600"/>
            <a:ext cx="1143000" cy="91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5077553" y="1371600"/>
            <a:ext cx="1143000" cy="91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16200000">
            <a:off x="4929823" y="3228162"/>
            <a:ext cx="1143000" cy="91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5257800" y="5113481"/>
            <a:ext cx="1143000" cy="91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2971800" y="5113481"/>
            <a:ext cx="1143000" cy="91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239000" y="1524000"/>
            <a:ext cx="1600200" cy="1015663"/>
          </a:xfrm>
          <a:prstGeom prst="rect">
            <a:avLst/>
          </a:prstGeom>
          <a:noFill/>
        </p:spPr>
        <p:txBody>
          <a:bodyPr wrap="square" rtlCol="0">
            <a:spAutoFit/>
          </a:bodyPr>
          <a:lstStyle/>
          <a:p>
            <a:r>
              <a:rPr lang="en-US" sz="6000" b="1" dirty="0" smtClean="0">
                <a:solidFill>
                  <a:srgbClr val="00B050"/>
                </a:solidFill>
              </a:rPr>
              <a:t>YES</a:t>
            </a:r>
            <a:endParaRPr lang="en-US" sz="6000" b="1" dirty="0">
              <a:solidFill>
                <a:srgbClr val="00B050"/>
              </a:solidFill>
            </a:endParaRPr>
          </a:p>
        </p:txBody>
      </p:sp>
      <p:sp>
        <p:nvSpPr>
          <p:cNvPr id="15" name="Rectangle 14"/>
          <p:cNvSpPr/>
          <p:nvPr/>
        </p:nvSpPr>
        <p:spPr>
          <a:xfrm>
            <a:off x="7239000" y="3244334"/>
            <a:ext cx="1486304" cy="1107996"/>
          </a:xfrm>
          <a:prstGeom prst="rect">
            <a:avLst/>
          </a:prstGeom>
        </p:spPr>
        <p:txBody>
          <a:bodyPr wrap="none">
            <a:spAutoFit/>
          </a:bodyPr>
          <a:lstStyle/>
          <a:p>
            <a:r>
              <a:rPr lang="en-US" sz="6600" b="1" dirty="0" smtClean="0">
                <a:solidFill>
                  <a:srgbClr val="00B050"/>
                </a:solidFill>
              </a:rPr>
              <a:t>YES</a:t>
            </a:r>
            <a:endParaRPr lang="en-US" sz="6600" b="1" dirty="0">
              <a:solidFill>
                <a:srgbClr val="00B050"/>
              </a:solidFill>
            </a:endParaRPr>
          </a:p>
        </p:txBody>
      </p:sp>
      <p:sp>
        <p:nvSpPr>
          <p:cNvPr id="16" name="TextBox 15"/>
          <p:cNvSpPr txBox="1"/>
          <p:nvPr/>
        </p:nvSpPr>
        <p:spPr>
          <a:xfrm>
            <a:off x="7301089" y="5033423"/>
            <a:ext cx="1524000" cy="1107996"/>
          </a:xfrm>
          <a:prstGeom prst="rect">
            <a:avLst/>
          </a:prstGeom>
          <a:noFill/>
        </p:spPr>
        <p:txBody>
          <a:bodyPr wrap="square" rtlCol="0">
            <a:spAutoFit/>
          </a:bodyPr>
          <a:lstStyle/>
          <a:p>
            <a:r>
              <a:rPr lang="en-US" sz="6600" b="1" dirty="0" smtClean="0">
                <a:solidFill>
                  <a:srgbClr val="C00000"/>
                </a:solidFill>
              </a:rPr>
              <a:t>NO</a:t>
            </a:r>
            <a:endParaRPr lang="en-US" sz="6600" b="1" dirty="0">
              <a:solidFill>
                <a:srgbClr val="C00000"/>
              </a:solidFill>
            </a:endParaRPr>
          </a:p>
        </p:txBody>
      </p:sp>
    </p:spTree>
    <p:extLst>
      <p:ext uri="{BB962C8B-B14F-4D97-AF65-F5344CB8AC3E}">
        <p14:creationId xmlns:p14="http://schemas.microsoft.com/office/powerpoint/2010/main" val="224730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down)">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ircle(in)">
                                      <p:cBhvr>
                                        <p:cTn id="26" dur="20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124"/>
                                        </p:tgtEl>
                                        <p:attrNameLst>
                                          <p:attrName>style.visibility</p:attrName>
                                        </p:attrNameLst>
                                      </p:cBhvr>
                                      <p:to>
                                        <p:strVal val="visible"/>
                                      </p:to>
                                    </p:set>
                                    <p:animEffect transition="in" filter="fade">
                                      <p:cBhvr>
                                        <p:cTn id="31" dur="500"/>
                                        <p:tgtEl>
                                          <p:spTgt spid="5124"/>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down)">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5126"/>
                                        </p:tgtEl>
                                        <p:attrNameLst>
                                          <p:attrName>style.visibility</p:attrName>
                                        </p:attrNameLst>
                                      </p:cBhvr>
                                      <p:to>
                                        <p:strVal val="visible"/>
                                      </p:to>
                                    </p:set>
                                    <p:animEffect transition="in" filter="circle(in)">
                                      <p:cBhvr>
                                        <p:cTn id="53" dur="2000"/>
                                        <p:tgtEl>
                                          <p:spTgt spid="512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circle(in)">
                                      <p:cBhvr>
                                        <p:cTn id="63" dur="2000"/>
                                        <p:tgtEl>
                                          <p:spTgt spid="20"/>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barn(inVertical)">
                                      <p:cBhvr>
                                        <p:cTn id="6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8" grpId="0" animBg="1"/>
      <p:bldP spid="19" grpId="0" animBg="1"/>
      <p:bldP spid="20" grpId="0" animBg="1"/>
      <p:bldP spid="21" grpId="0" animBg="1"/>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Calculating work</a:t>
            </a:r>
            <a:endParaRPr lang="en-US" dirty="0"/>
          </a:p>
        </p:txBody>
      </p:sp>
      <p:sp>
        <p:nvSpPr>
          <p:cNvPr id="3" name="Content Placeholder 2"/>
          <p:cNvSpPr>
            <a:spLocks noGrp="1"/>
          </p:cNvSpPr>
          <p:nvPr>
            <p:ph idx="1"/>
          </p:nvPr>
        </p:nvSpPr>
        <p:spPr>
          <a:xfrm>
            <a:off x="457200" y="1219200"/>
            <a:ext cx="8229600" cy="5334000"/>
          </a:xfrm>
        </p:spPr>
        <p:txBody>
          <a:bodyPr/>
          <a:lstStyle/>
          <a:p>
            <a:r>
              <a:rPr lang="en-US" dirty="0" smtClean="0"/>
              <a:t>The amount of </a:t>
            </a:r>
            <a:r>
              <a:rPr lang="en-US" dirty="0" smtClean="0">
                <a:solidFill>
                  <a:srgbClr val="C00000"/>
                </a:solidFill>
              </a:rPr>
              <a:t>work (W)</a:t>
            </a:r>
            <a:r>
              <a:rPr lang="en-US" dirty="0" smtClean="0"/>
              <a:t> done in moving an object can be calculated by multiplying the </a:t>
            </a:r>
            <a:r>
              <a:rPr lang="en-US" dirty="0" smtClean="0">
                <a:solidFill>
                  <a:srgbClr val="C00000"/>
                </a:solidFill>
              </a:rPr>
              <a:t>force (F)</a:t>
            </a:r>
            <a:r>
              <a:rPr lang="en-US" dirty="0" smtClean="0"/>
              <a:t> applied to the object by the </a:t>
            </a:r>
            <a:r>
              <a:rPr lang="en-US" dirty="0" smtClean="0">
                <a:solidFill>
                  <a:srgbClr val="C00000"/>
                </a:solidFill>
              </a:rPr>
              <a:t>distance (d)</a:t>
            </a:r>
            <a:r>
              <a:rPr lang="en-US" dirty="0" smtClean="0"/>
              <a:t> through which the force is applied</a:t>
            </a:r>
          </a:p>
          <a:p>
            <a:endParaRPr lang="en-US" dirty="0"/>
          </a:p>
          <a:p>
            <a:pPr marL="0" indent="0" algn="ctr">
              <a:buNone/>
            </a:pPr>
            <a:r>
              <a:rPr lang="en-US" sz="5400" dirty="0" smtClean="0">
                <a:solidFill>
                  <a:srgbClr val="C00000"/>
                </a:solidFill>
              </a:rPr>
              <a:t>W = F x d</a:t>
            </a:r>
          </a:p>
          <a:p>
            <a:pPr marL="0" indent="0" algn="ctr">
              <a:buNone/>
            </a:pPr>
            <a:r>
              <a:rPr lang="en-US" sz="3200" dirty="0" smtClean="0">
                <a:solidFill>
                  <a:schemeClr val="bg1"/>
                </a:solidFill>
              </a:rPr>
              <a:t>Work’s unit is joules (J)</a:t>
            </a:r>
          </a:p>
          <a:p>
            <a:pPr marL="0" indent="0" algn="ctr">
              <a:buNone/>
            </a:pPr>
            <a:r>
              <a:rPr lang="en-US" sz="3200" dirty="0" smtClean="0">
                <a:solidFill>
                  <a:schemeClr val="bg1"/>
                </a:solidFill>
              </a:rPr>
              <a:t>Forces unit is </a:t>
            </a:r>
            <a:r>
              <a:rPr lang="en-US" sz="3200" dirty="0" err="1" smtClean="0">
                <a:solidFill>
                  <a:schemeClr val="bg1"/>
                </a:solidFill>
              </a:rPr>
              <a:t>newtons</a:t>
            </a:r>
            <a:r>
              <a:rPr lang="en-US" sz="3200" dirty="0" smtClean="0">
                <a:solidFill>
                  <a:schemeClr val="bg1"/>
                </a:solidFill>
              </a:rPr>
              <a:t> (N)</a:t>
            </a:r>
          </a:p>
          <a:p>
            <a:pPr marL="0" indent="0" algn="ctr">
              <a:buNone/>
            </a:pPr>
            <a:r>
              <a:rPr lang="en-US" sz="3200" dirty="0" smtClean="0">
                <a:solidFill>
                  <a:schemeClr val="bg1"/>
                </a:solidFill>
              </a:rPr>
              <a:t>Distance’s unit is meters (m)</a:t>
            </a:r>
            <a:endParaRPr lang="en-US" sz="3200" dirty="0">
              <a:solidFill>
                <a:schemeClr val="bg1"/>
              </a:solidFill>
            </a:endParaRPr>
          </a:p>
        </p:txBody>
      </p:sp>
    </p:spTree>
    <p:extLst>
      <p:ext uri="{BB962C8B-B14F-4D97-AF65-F5344CB8AC3E}">
        <p14:creationId xmlns:p14="http://schemas.microsoft.com/office/powerpoint/2010/main" val="154619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208</TotalTime>
  <Words>674</Words>
  <Application>Microsoft Office PowerPoint</Application>
  <PresentationFormat>On-screen Show (4:3)</PresentationFormat>
  <Paragraphs>112</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Thatch</vt:lpstr>
      <vt:lpstr>Work and Machines</vt:lpstr>
      <vt:lpstr>What is work?</vt:lpstr>
      <vt:lpstr>Can you identify work?</vt:lpstr>
      <vt:lpstr>Transfer of energy</vt:lpstr>
      <vt:lpstr>Differences between force and work</vt:lpstr>
      <vt:lpstr>Force and motion in the same direction</vt:lpstr>
      <vt:lpstr>When is work done???</vt:lpstr>
      <vt:lpstr>Practice</vt:lpstr>
      <vt:lpstr>Calculating work</vt:lpstr>
      <vt:lpstr>Practice</vt:lpstr>
      <vt:lpstr>Volunteer please!!!</vt:lpstr>
      <vt:lpstr>POWER:  How fast work is done</vt:lpstr>
      <vt:lpstr>Practice</vt:lpstr>
      <vt:lpstr>Videos</vt:lpstr>
    </vt:vector>
  </TitlesOfParts>
  <Company>rrsd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Work and Machines</dc:title>
  <dc:creator>Nicole Schonhoff</dc:creator>
  <cp:lastModifiedBy>David Edinger</cp:lastModifiedBy>
  <cp:revision>27</cp:revision>
  <dcterms:created xsi:type="dcterms:W3CDTF">2012-02-09T13:40:30Z</dcterms:created>
  <dcterms:modified xsi:type="dcterms:W3CDTF">2015-03-07T23:31:31Z</dcterms:modified>
</cp:coreProperties>
</file>