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9" r:id="rId5"/>
    <p:sldId id="261" r:id="rId6"/>
    <p:sldId id="262" r:id="rId7"/>
    <p:sldId id="260" r:id="rId8"/>
    <p:sldId id="270" r:id="rId9"/>
    <p:sldId id="263" r:id="rId10"/>
    <p:sldId id="268" r:id="rId11"/>
    <p:sldId id="269" r:id="rId12"/>
    <p:sldId id="272" r:id="rId13"/>
    <p:sldId id="266" r:id="rId14"/>
    <p:sldId id="267" r:id="rId15"/>
    <p:sldId id="271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066C2-F0C3-48EB-8C26-82D920070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6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47EF8-91FF-4241-9987-64D95AA7F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40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9B6CA-BDD6-46B1-95FC-A16E3C395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5AB55-F7CE-42FB-9A32-06D2599CF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75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6DB05-4F96-41B1-B9FA-6EAC2396D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0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BEAE8-7B9F-4145-939D-D24B60E64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49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D497C-7B5F-4F95-81E7-A1CD72EF65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00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E082C-F168-4FF9-964D-D69BEA2F8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68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B562E-C3C3-408B-84BF-8ABF7627E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41CF6-4AF1-4086-9EEF-D3864C276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54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50A55-3AD5-47F0-96FC-A87E7C564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36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00"/>
            </a:gs>
            <a:gs pos="50000">
              <a:schemeClr val="bg1"/>
            </a:gs>
            <a:gs pos="100000">
              <a:srgbClr val="FF33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43F656E-EE57-4A7F-B61E-0B0D5C61BF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Scientific Method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Data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factual information</a:t>
            </a:r>
          </a:p>
          <a:p>
            <a:r>
              <a:rPr lang="en-US" altLang="en-US">
                <a:latin typeface="Comic Sans MS" pitchFamily="66" charset="0"/>
              </a:rPr>
              <a:t>Two Types</a:t>
            </a:r>
          </a:p>
          <a:p>
            <a:pPr lvl="1" algn="ctr">
              <a:buFontTx/>
              <a:buNone/>
            </a:pPr>
            <a:r>
              <a:rPr lang="en-US" altLang="en-US">
                <a:latin typeface="Comic Sans MS" pitchFamily="66" charset="0"/>
              </a:rPr>
              <a:t>1.  Quantitative</a:t>
            </a:r>
          </a:p>
          <a:p>
            <a:pPr lvl="1" algn="ctr">
              <a:buFontTx/>
              <a:buNone/>
            </a:pPr>
            <a:r>
              <a:rPr lang="en-US" altLang="en-US">
                <a:latin typeface="Comic Sans MS" pitchFamily="66" charset="0"/>
              </a:rPr>
              <a:t>2.  Qualitative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2 Types of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en-US" altLang="en-US" b="1" u="sng">
                <a:latin typeface="Comic Sans MS" pitchFamily="66" charset="0"/>
              </a:rPr>
              <a:t>Quantitative</a:t>
            </a:r>
            <a:endParaRPr lang="en-US" altLang="en-US" u="sng">
              <a:latin typeface="Comic Sans MS" pitchFamily="66" charset="0"/>
            </a:endParaRPr>
          </a:p>
          <a:p>
            <a:pPr marL="533400" indent="-533400"/>
            <a:r>
              <a:rPr lang="en-US" altLang="en-US">
                <a:latin typeface="Comic Sans MS" pitchFamily="66" charset="0"/>
              </a:rPr>
              <a:t>data consisting of numbers</a:t>
            </a:r>
          </a:p>
          <a:p>
            <a:pPr marL="533400" indent="-533400">
              <a:buFontTx/>
              <a:buNone/>
            </a:pPr>
            <a:endParaRPr lang="en-US" altLang="en-US">
              <a:latin typeface="Comic Sans MS" pitchFamily="66" charset="0"/>
            </a:endParaRPr>
          </a:p>
          <a:p>
            <a:pPr marL="533400" indent="-533400">
              <a:buFontTx/>
              <a:buNone/>
            </a:pPr>
            <a:endParaRPr lang="en-US" altLang="en-US">
              <a:latin typeface="Comic Sans MS" pitchFamily="66" charset="0"/>
            </a:endParaRPr>
          </a:p>
          <a:p>
            <a:pPr marL="533400" indent="-533400">
              <a:buFontTx/>
              <a:buNone/>
            </a:pPr>
            <a:endParaRPr lang="en-US" altLang="en-US">
              <a:latin typeface="Comic Sans MS" pitchFamily="66" charset="0"/>
            </a:endParaRPr>
          </a:p>
          <a:p>
            <a:pPr marL="533400" indent="-533400">
              <a:buFontTx/>
              <a:buNone/>
            </a:pPr>
            <a:endParaRPr lang="en-US" altLang="en-US">
              <a:latin typeface="Comic Sans MS" pitchFamily="66" charset="0"/>
            </a:endParaRPr>
          </a:p>
          <a:p>
            <a:pPr marL="533400" indent="-533400" algn="ctr">
              <a:buFontTx/>
              <a:buNone/>
            </a:pPr>
            <a:r>
              <a:rPr lang="en-US" altLang="en-US" sz="2000" b="1" i="1">
                <a:latin typeface="Comic Sans MS" pitchFamily="66" charset="0"/>
              </a:rPr>
              <a:t>Example</a:t>
            </a:r>
          </a:p>
          <a:p>
            <a:pPr marL="533400" indent="-533400" algn="ctr">
              <a:buFontTx/>
              <a:buNone/>
            </a:pPr>
            <a:endParaRPr lang="en-US" altLang="en-US" sz="2000" b="1" i="1">
              <a:latin typeface="Comic Sans MS" pitchFamily="66" charset="0"/>
            </a:endParaRPr>
          </a:p>
          <a:p>
            <a:pPr marL="533400" indent="-533400" algn="ctr">
              <a:buFontTx/>
              <a:buNone/>
            </a:pPr>
            <a:r>
              <a:rPr lang="en-US" altLang="en-US" sz="2000">
                <a:latin typeface="Comic Sans MS" pitchFamily="66" charset="0"/>
              </a:rPr>
              <a:t>Heart rate (80 beats/minute)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altLang="en-US" b="1" u="sng">
                <a:latin typeface="Comic Sans MS" pitchFamily="66" charset="0"/>
              </a:rPr>
              <a:t>Qualitative</a:t>
            </a:r>
            <a:endParaRPr lang="en-US" altLang="en-US" u="sng">
              <a:latin typeface="Comic Sans MS" pitchFamily="66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altLang="en-US">
                <a:latin typeface="Comic Sans MS" pitchFamily="66" charset="0"/>
              </a:rPr>
              <a:t>data consisting of verbal descriptions or information gathered using scales without numbers</a:t>
            </a:r>
          </a:p>
          <a:p>
            <a:pPr marL="533400" indent="-533400">
              <a:lnSpc>
                <a:spcPct val="80000"/>
              </a:lnSpc>
            </a:pPr>
            <a:endParaRPr lang="en-US" altLang="en-US">
              <a:latin typeface="Comic Sans MS" pitchFamily="66" charset="0"/>
            </a:endParaRPr>
          </a:p>
          <a:p>
            <a:pPr marL="533400" indent="-533400">
              <a:lnSpc>
                <a:spcPct val="80000"/>
              </a:lnSpc>
            </a:pPr>
            <a:endParaRPr lang="en-US" altLang="en-US">
              <a:latin typeface="Comic Sans MS" pitchFamily="66" charset="0"/>
            </a:endParaRP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altLang="en-US" sz="2000" b="1" i="1">
                <a:latin typeface="Comic Sans MS" pitchFamily="66" charset="0"/>
              </a:rPr>
              <a:t>Examples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endParaRPr lang="en-US" altLang="en-US" sz="2000" b="1" i="1">
              <a:latin typeface="Comic Sans MS" pitchFamily="66" charset="0"/>
            </a:endParaRP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Verbal description of heart rate (fast or slow)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Repeated Trials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experimental tests done more than once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necessary to provide more accurate results; data is averaged together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400">
                <a:latin typeface="Comic Sans MS" pitchFamily="66" charset="0"/>
              </a:rPr>
              <a:t>lessens the impact of a chance error on the experimental results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altLang="en-US" sz="2000" b="1" i="1">
                <a:latin typeface="Comic Sans MS" pitchFamily="66" charset="0"/>
              </a:rPr>
              <a:t>Examples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en-US" sz="2000" b="1" i="1"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In the heart rates lab each participant recorded their heart rates after performing various activities.  Each participant’s data (for resting, walking, and running) represents a trial.  If five total individuals performed the activities and gathered data, then there were a total of five trials.  </a:t>
            </a:r>
            <a:endParaRPr lang="en-US" altLang="en-US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Variables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things that can be assigned or take on different values in an experiment</a:t>
            </a:r>
          </a:p>
          <a:p>
            <a:r>
              <a:rPr lang="en-US" altLang="en-US">
                <a:latin typeface="Comic Sans MS" pitchFamily="66" charset="0"/>
              </a:rPr>
              <a:t>any factor that can change</a:t>
            </a:r>
          </a:p>
          <a:p>
            <a:r>
              <a:rPr lang="en-US" altLang="en-US">
                <a:latin typeface="Comic Sans MS" pitchFamily="66" charset="0"/>
              </a:rPr>
              <a:t>Two Types</a:t>
            </a:r>
          </a:p>
          <a:p>
            <a:pPr lvl="1" algn="ctr">
              <a:buFontTx/>
              <a:buNone/>
            </a:pPr>
            <a:r>
              <a:rPr lang="en-US" altLang="en-US">
                <a:latin typeface="Comic Sans MS" pitchFamily="66" charset="0"/>
              </a:rPr>
              <a:t>1.  Independent</a:t>
            </a:r>
          </a:p>
          <a:p>
            <a:pPr lvl="1" algn="ctr">
              <a:buFontTx/>
              <a:buNone/>
            </a:pPr>
            <a:r>
              <a:rPr lang="en-US" altLang="en-US">
                <a:latin typeface="Comic Sans MS" pitchFamily="66" charset="0"/>
              </a:rPr>
              <a:t>2.  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Two Types of Variables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100" b="1" u="sng">
                <a:latin typeface="Comic Sans MS" pitchFamily="66" charset="0"/>
              </a:rPr>
              <a:t>Independent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1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Comic Sans MS" pitchFamily="66" charset="0"/>
              </a:rPr>
              <a:t>variables that are purposely changed or manipulated in an experiment </a:t>
            </a: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Comic Sans MS" pitchFamily="66" charset="0"/>
              </a:rPr>
              <a:t>the factor that you wish to test</a:t>
            </a: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Comic Sans MS" pitchFamily="66" charset="0"/>
              </a:rPr>
              <a:t>usually expressed after the word “if” in the hypothesis</a:t>
            </a: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Comic Sans MS" pitchFamily="66" charset="0"/>
              </a:rPr>
              <a:t>could be thought of as the “cause” in a cause and effect relationship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100" b="1" i="1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 b="1" i="1">
                <a:latin typeface="Comic Sans MS" pitchFamily="66" charset="0"/>
              </a:rPr>
              <a:t>Example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000" b="1" i="1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The activity level (resting, walking, running)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4953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100" b="1" u="sng">
                <a:latin typeface="Comic Sans MS" pitchFamily="66" charset="0"/>
              </a:rPr>
              <a:t>Dependent</a:t>
            </a:r>
          </a:p>
          <a:p>
            <a:pPr>
              <a:lnSpc>
                <a:spcPct val="80000"/>
              </a:lnSpc>
            </a:pPr>
            <a:endParaRPr lang="en-US" altLang="en-US" sz="210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Comic Sans MS" pitchFamily="66" charset="0"/>
              </a:rPr>
              <a:t>variables that may change as a result of the independent variable</a:t>
            </a: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Comic Sans MS" pitchFamily="66" charset="0"/>
              </a:rPr>
              <a:t>the factor you measure to gather results</a:t>
            </a: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Comic Sans MS" pitchFamily="66" charset="0"/>
              </a:rPr>
              <a:t>usually expressed after the word “then” in the hypothesis</a:t>
            </a: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Comic Sans MS" pitchFamily="66" charset="0"/>
              </a:rPr>
              <a:t>could be thought of as the “effect” in a cause and effect relationship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10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 b="1" i="1">
                <a:latin typeface="Comic Sans MS" pitchFamily="66" charset="0"/>
              </a:rPr>
              <a:t>Example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 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mic Sans MS" pitchFamily="66" charset="0"/>
              </a:rPr>
              <a:t>The person’s heart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Identify the Variables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>
                <a:latin typeface="Comic Sans MS" pitchFamily="66" charset="0"/>
              </a:rPr>
              <a:t>If a student chooses to not study, then they will earn a poor grade.</a:t>
            </a:r>
          </a:p>
          <a:p>
            <a:pPr marL="609600" indent="-609600">
              <a:buFontTx/>
              <a:buAutoNum type="arabicPeriod"/>
            </a:pPr>
            <a:endParaRPr lang="en-US" altLang="en-US" sz="2800">
              <a:latin typeface="Comic Sans MS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latin typeface="Comic Sans MS" pitchFamily="66" charset="0"/>
              </a:rPr>
              <a:t>If you drink Gatorade before a soccer game, then you will score more goals.</a:t>
            </a:r>
          </a:p>
          <a:p>
            <a:pPr marL="609600" indent="-609600">
              <a:buFontTx/>
              <a:buAutoNum type="arabicPeriod"/>
            </a:pPr>
            <a:endParaRPr lang="en-US" altLang="en-US" sz="2800">
              <a:latin typeface="Comic Sans MS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latin typeface="Comic Sans MS" pitchFamily="66" charset="0"/>
              </a:rPr>
              <a:t>If you increase the mechanical advantage of a pulley system used to move an object, then the input force becomes less.</a:t>
            </a:r>
          </a:p>
          <a:p>
            <a:pPr marL="609600" indent="-609600">
              <a:buFontTx/>
              <a:buAutoNum type="arabicPeriod"/>
            </a:pPr>
            <a:endParaRPr lang="en-US" altLang="en-US" sz="2800">
              <a:latin typeface="Comic Sans MS" pitchFamily="66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200400" y="1524000"/>
            <a:ext cx="3657600" cy="685800"/>
          </a:xfrm>
          <a:prstGeom prst="ellipse">
            <a:avLst/>
          </a:prstGeom>
          <a:solidFill>
            <a:schemeClr val="bg1">
              <a:alpha val="5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676400" y="1981200"/>
            <a:ext cx="3048000" cy="685800"/>
          </a:xfrm>
          <a:prstGeom prst="ellipse">
            <a:avLst/>
          </a:prstGeom>
          <a:solidFill>
            <a:schemeClr val="bg1">
              <a:alpha val="5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26338" y="990600"/>
            <a:ext cx="1293812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independent </a:t>
            </a:r>
          </a:p>
          <a:p>
            <a:pPr algn="ctr"/>
            <a:r>
              <a:rPr lang="en-US" altLang="en-US" sz="1400" b="1"/>
              <a:t>variable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6629400" y="12954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556250" y="2362200"/>
            <a:ext cx="1150938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dependent </a:t>
            </a:r>
          </a:p>
          <a:p>
            <a:pPr algn="ctr"/>
            <a:r>
              <a:rPr lang="en-US" altLang="en-US" sz="1400" b="1"/>
              <a:t>variable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4648200" y="2514600"/>
            <a:ext cx="685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2209800" y="2971800"/>
            <a:ext cx="2736850" cy="685800"/>
          </a:xfrm>
          <a:prstGeom prst="ellipse">
            <a:avLst/>
          </a:prstGeom>
          <a:solidFill>
            <a:schemeClr val="bg1">
              <a:alpha val="5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3124200" y="3505200"/>
            <a:ext cx="3200400" cy="533400"/>
          </a:xfrm>
          <a:prstGeom prst="ellipse">
            <a:avLst/>
          </a:prstGeom>
          <a:solidFill>
            <a:schemeClr val="bg1">
              <a:alpha val="5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34000" y="2514600"/>
            <a:ext cx="1293813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independent </a:t>
            </a:r>
          </a:p>
          <a:p>
            <a:pPr algn="ctr"/>
            <a:r>
              <a:rPr lang="en-US" altLang="en-US" sz="1400" b="1"/>
              <a:t>variable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4343400" y="27432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629400" y="3657600"/>
            <a:ext cx="1150938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dependent </a:t>
            </a:r>
          </a:p>
          <a:p>
            <a:pPr algn="ctr"/>
            <a:r>
              <a:rPr lang="en-US" altLang="en-US" sz="1400" b="1"/>
              <a:t>variable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 flipV="1">
            <a:off x="6019800" y="3962400"/>
            <a:ext cx="533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2133600" y="4419600"/>
            <a:ext cx="6248400" cy="685800"/>
          </a:xfrm>
          <a:prstGeom prst="ellipse">
            <a:avLst/>
          </a:prstGeom>
          <a:solidFill>
            <a:schemeClr val="bg1">
              <a:alpha val="5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1752600" y="5334000"/>
            <a:ext cx="4343400" cy="685800"/>
          </a:xfrm>
          <a:prstGeom prst="ellipse">
            <a:avLst/>
          </a:prstGeom>
          <a:solidFill>
            <a:schemeClr val="bg1">
              <a:alpha val="50000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7620000" y="3886200"/>
            <a:ext cx="1293813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independent </a:t>
            </a:r>
          </a:p>
          <a:p>
            <a:pPr algn="ctr"/>
            <a:r>
              <a:rPr lang="en-US" altLang="en-US" sz="1400" b="1"/>
              <a:t>variable</a:t>
            </a: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>
            <a:off x="6705600" y="41148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6324600" y="6019800"/>
            <a:ext cx="1150938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/>
              <a:t>dependent </a:t>
            </a:r>
          </a:p>
          <a:p>
            <a:pPr algn="ctr"/>
            <a:r>
              <a:rPr lang="en-US" altLang="en-US" sz="1400" b="1"/>
              <a:t>variable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 flipV="1">
            <a:off x="6172200" y="5715000"/>
            <a:ext cx="609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  <p:bldP spid="18436" grpId="0" animBg="1"/>
      <p:bldP spid="18437" grpId="0" animBg="1"/>
      <p:bldP spid="18438" grpId="0" animBg="1"/>
      <p:bldP spid="18438" grpId="1" animBg="1"/>
      <p:bldP spid="18439" grpId="0" animBg="1"/>
      <p:bldP spid="18439" grpId="1" animBg="1"/>
      <p:bldP spid="18440" grpId="0" animBg="1"/>
      <p:bldP spid="18440" grpId="1" animBg="1"/>
      <p:bldP spid="18441" grpId="0" animBg="1"/>
      <p:bldP spid="18441" grpId="1" animBg="1"/>
      <p:bldP spid="18442" grpId="0" animBg="1"/>
      <p:bldP spid="18443" grpId="0" animBg="1"/>
      <p:bldP spid="18444" grpId="0" animBg="1"/>
      <p:bldP spid="18444" grpId="1" animBg="1"/>
      <p:bldP spid="18445" grpId="0" animBg="1"/>
      <p:bldP spid="18445" grpId="1" animBg="1"/>
      <p:bldP spid="18446" grpId="0" animBg="1"/>
      <p:bldP spid="18446" grpId="1" animBg="1"/>
      <p:bldP spid="18447" grpId="0" animBg="1"/>
      <p:bldP spid="18447" grpId="1" animBg="1"/>
      <p:bldP spid="18448" grpId="0" animBg="1"/>
      <p:bldP spid="18449" grpId="0" animBg="1"/>
      <p:bldP spid="18450" grpId="0" animBg="1"/>
      <p:bldP spid="18450" grpId="1" animBg="1"/>
      <p:bldP spid="18451" grpId="0" animBg="1"/>
      <p:bldP spid="18451" grpId="1" animBg="1"/>
      <p:bldP spid="18452" grpId="0" animBg="1"/>
      <p:bldP spid="18452" grpId="1" animBg="1"/>
      <p:bldP spid="18453" grpId="0" animBg="1"/>
      <p:bldP spid="1845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Control or Control Group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>
                <a:latin typeface="Comic Sans MS" pitchFamily="66" charset="0"/>
              </a:rPr>
              <a:t>a group of subjects in an experiment that are not given any special treatment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latin typeface="Comic Sans MS" pitchFamily="66" charset="0"/>
              </a:rPr>
              <a:t>something that is not manipulated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latin typeface="Comic Sans MS" pitchFamily="66" charset="0"/>
              </a:rPr>
              <a:t>same as the experimental group in every possible way, except for the factor being tested 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latin typeface="Comic Sans MS" pitchFamily="66" charset="0"/>
              </a:rPr>
              <a:t>a neutral point of reference for comparison – it allows you to see what changing a variable does by comparing it to not changing anything.</a:t>
            </a:r>
          </a:p>
          <a:p>
            <a:pPr>
              <a:lnSpc>
                <a:spcPct val="80000"/>
              </a:lnSpc>
            </a:pPr>
            <a:endParaRPr lang="en-US" altLang="en-US" sz="240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000" b="1" i="1">
                <a:latin typeface="Comic Sans MS" pitchFamily="66" charset="0"/>
              </a:rPr>
              <a:t>Example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800" b="1" i="1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The resting heart rate represented the baseline heart rate to which any increase in activity level was compared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Constants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>
                <a:latin typeface="Comic Sans MS" pitchFamily="66" charset="0"/>
              </a:rPr>
              <a:t>Factors in an experiment (both in the experimental and control groups) that are kept the same and not allowed to change</a:t>
            </a:r>
          </a:p>
          <a:p>
            <a:pPr marL="609600" indent="-609600"/>
            <a:endParaRPr lang="en-US" altLang="en-US" b="1" i="1">
              <a:latin typeface="Comic Sans MS" pitchFamily="66" charset="0"/>
            </a:endParaRPr>
          </a:p>
          <a:p>
            <a:pPr marL="609600" indent="-609600" algn="ctr">
              <a:buFontTx/>
              <a:buNone/>
            </a:pPr>
            <a:r>
              <a:rPr lang="en-US" altLang="en-US" sz="2000" b="1" i="1">
                <a:latin typeface="Comic Sans MS" pitchFamily="66" charset="0"/>
              </a:rPr>
              <a:t>Examples</a:t>
            </a:r>
          </a:p>
          <a:p>
            <a:pPr marL="609600" indent="-609600" algn="ctr">
              <a:buFontTx/>
              <a:buNone/>
            </a:pPr>
            <a:endParaRPr lang="en-US" altLang="en-US" sz="2000" b="1" i="1">
              <a:latin typeface="Comic Sans MS" pitchFamily="66" charset="0"/>
            </a:endParaRPr>
          </a:p>
          <a:p>
            <a:pPr marL="609600" indent="-609600" algn="ctr">
              <a:buFontTx/>
              <a:buAutoNum type="arabicPeriod"/>
            </a:pPr>
            <a:r>
              <a:rPr lang="en-US" altLang="en-US" sz="2000">
                <a:latin typeface="Comic Sans MS" pitchFamily="66" charset="0"/>
              </a:rPr>
              <a:t>One minute was consistently the amount of time allotted to perform the necessary activity</a:t>
            </a:r>
          </a:p>
          <a:p>
            <a:pPr marL="609600" indent="-609600" algn="ctr">
              <a:buFontTx/>
              <a:buAutoNum type="arabicPeriod"/>
            </a:pPr>
            <a:r>
              <a:rPr lang="en-US" altLang="en-US" sz="2000">
                <a:latin typeface="Comic Sans MS" pitchFamily="66" charset="0"/>
              </a:rPr>
              <a:t>The type of activity performed</a:t>
            </a:r>
          </a:p>
          <a:p>
            <a:pPr marL="609600" indent="-609600" algn="ctr">
              <a:buFontTx/>
              <a:buAutoNum type="arabicPeriod"/>
            </a:pPr>
            <a:r>
              <a:rPr lang="en-US" altLang="en-US" sz="2000">
                <a:latin typeface="Comic Sans MS" pitchFamily="66" charset="0"/>
              </a:rPr>
              <a:t>The stopwatch used during data collection</a:t>
            </a:r>
          </a:p>
          <a:p>
            <a:pPr marL="609600" indent="-609600" algn="ctr">
              <a:buFontTx/>
              <a:buAutoNum type="arabicPeriod"/>
            </a:pPr>
            <a:r>
              <a:rPr lang="en-US" altLang="en-US" sz="2000">
                <a:latin typeface="Comic Sans MS" pitchFamily="66" charset="0"/>
              </a:rPr>
              <a:t>The method used to measure the heart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4000">
                <a:latin typeface="Comic Sans MS" pitchFamily="66" charset="0"/>
              </a:rPr>
              <a:t>Steps to Solving a Problem</a:t>
            </a:r>
            <a:br>
              <a:rPr lang="en-US" altLang="en-US" sz="4000">
                <a:latin typeface="Comic Sans MS" pitchFamily="66" charset="0"/>
              </a:rPr>
            </a:br>
            <a:r>
              <a:rPr lang="en-US" altLang="en-US" sz="2800">
                <a:latin typeface="Comic Sans MS" pitchFamily="66" charset="0"/>
              </a:rPr>
              <a:t>(The Scientific Method)</a:t>
            </a:r>
            <a:endParaRPr lang="en-US" altLang="en-US" sz="2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u="sng" dirty="0">
                <a:latin typeface="Comic Sans MS" pitchFamily="66" charset="0"/>
              </a:rPr>
              <a:t>Identify the Problem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sz="1600" i="1" dirty="0">
                <a:latin typeface="Comic Sans MS" pitchFamily="66" charset="0"/>
              </a:rPr>
              <a:t>State the problem to be solved or the question to be answered.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u="sng" dirty="0">
                <a:latin typeface="Comic Sans MS" pitchFamily="66" charset="0"/>
              </a:rPr>
              <a:t>Collect Information/Research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sz="1600" i="1" dirty="0">
                <a:latin typeface="Comic Sans MS" pitchFamily="66" charset="0"/>
              </a:rPr>
              <a:t>Obtain facts and ideas from books, journals, internet, etc. that provide insight regarding your problem/question.  Cite these resources.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u="sng" dirty="0">
                <a:latin typeface="Comic Sans MS" pitchFamily="66" charset="0"/>
              </a:rPr>
              <a:t>Form a Hypothesis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sz="1600" i="1" dirty="0">
                <a:latin typeface="Comic Sans MS" pitchFamily="66" charset="0"/>
              </a:rPr>
              <a:t>Based on the information/research you collect, propose a </a:t>
            </a:r>
            <a:r>
              <a:rPr lang="en-US" altLang="en-US" sz="1600" i="1" dirty="0" smtClean="0">
                <a:latin typeface="Comic Sans MS" pitchFamily="66" charset="0"/>
              </a:rPr>
              <a:t>solution or </a:t>
            </a:r>
            <a:r>
              <a:rPr lang="en-US" altLang="en-US" sz="1600" b="1" i="1" dirty="0" smtClean="0">
                <a:latin typeface="Comic Sans MS" pitchFamily="66" charset="0"/>
              </a:rPr>
              <a:t>“testable prediction” </a:t>
            </a:r>
            <a:r>
              <a:rPr lang="en-US" altLang="en-US" sz="1600" i="1" dirty="0">
                <a:latin typeface="Comic Sans MS" pitchFamily="66" charset="0"/>
              </a:rPr>
              <a:t>that will help guide your experimentation and attempt to answer the proposed problem/question.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u="sng" dirty="0">
                <a:latin typeface="Comic Sans MS" pitchFamily="66" charset="0"/>
              </a:rPr>
              <a:t>Test Your Hypothesis – “</a:t>
            </a:r>
            <a:r>
              <a:rPr lang="en-US" altLang="en-US" sz="2000" i="1" u="sng" dirty="0">
                <a:latin typeface="Comic Sans MS" pitchFamily="66" charset="0"/>
              </a:rPr>
              <a:t>Experiment”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sz="1600" i="1" dirty="0">
                <a:latin typeface="Comic Sans MS" pitchFamily="66" charset="0"/>
              </a:rPr>
              <a:t>Describe, design, and conduct an experiment that will give you information or data that supports (or not) your hypothesis.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u="sng" dirty="0">
                <a:latin typeface="Comic Sans MS" pitchFamily="66" charset="0"/>
              </a:rPr>
              <a:t>Accept or Reject Your Hypothesis – “</a:t>
            </a:r>
            <a:r>
              <a:rPr lang="en-US" altLang="en-US" sz="2000" i="1" u="sng" dirty="0">
                <a:latin typeface="Comic Sans MS" pitchFamily="66" charset="0"/>
              </a:rPr>
              <a:t>Analysis”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sz="1600" i="1" dirty="0">
                <a:latin typeface="Comic Sans MS" pitchFamily="66" charset="0"/>
              </a:rPr>
              <a:t>Determine whether your data/results from the experiment supports (or not) your hypothesis; if not, it may be necessary to review your information/research and revise your hypothesis.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000" u="sng" dirty="0">
                <a:latin typeface="Comic Sans MS" pitchFamily="66" charset="0"/>
              </a:rPr>
              <a:t>Report Your Results – “</a:t>
            </a:r>
            <a:r>
              <a:rPr lang="en-US" altLang="en-US" sz="2000" i="1" u="sng" dirty="0">
                <a:latin typeface="Comic Sans MS" pitchFamily="66" charset="0"/>
              </a:rPr>
              <a:t>Conclusion”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altLang="en-US" sz="1600" i="1" dirty="0">
                <a:latin typeface="Comic Sans MS" pitchFamily="66" charset="0"/>
              </a:rPr>
              <a:t>Formulate a conclusion that answers the original question from step one and share the results with the scientific community (or the community at large).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Observations</a:t>
            </a:r>
            <a:r>
              <a:rPr lang="en-US" altLang="en-US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>
                <a:latin typeface="Comic Sans MS" pitchFamily="66" charset="0"/>
              </a:rPr>
              <a:t>data that are descriptions of qualities such as shape, color, taste, feel, etc…</a:t>
            </a:r>
          </a:p>
          <a:p>
            <a:pPr marL="609600" indent="-609600"/>
            <a:r>
              <a:rPr lang="en-US" altLang="en-US">
                <a:latin typeface="Comic Sans MS" pitchFamily="66" charset="0"/>
              </a:rPr>
              <a:t>acquired by using your senses</a:t>
            </a:r>
          </a:p>
          <a:p>
            <a:pPr marL="609600" indent="-609600"/>
            <a:r>
              <a:rPr lang="en-US" altLang="en-US">
                <a:latin typeface="Comic Sans MS" pitchFamily="66" charset="0"/>
              </a:rPr>
              <a:t>Two Types:</a:t>
            </a:r>
          </a:p>
          <a:p>
            <a:pPr marL="990600" lvl="1" indent="-533400" algn="ctr">
              <a:buFontTx/>
              <a:buAutoNum type="arabicPeriod"/>
            </a:pPr>
            <a:r>
              <a:rPr lang="en-US" altLang="en-US">
                <a:latin typeface="Comic Sans MS" pitchFamily="66" charset="0"/>
              </a:rPr>
              <a:t>Objective observation </a:t>
            </a:r>
          </a:p>
          <a:p>
            <a:pPr marL="990600" lvl="1" indent="-533400" algn="ctr">
              <a:buFontTx/>
              <a:buAutoNum type="arabicPeriod"/>
            </a:pPr>
            <a:r>
              <a:rPr lang="en-US" altLang="en-US">
                <a:latin typeface="Comic Sans MS" pitchFamily="66" charset="0"/>
              </a:rPr>
              <a:t>Subjective observation</a:t>
            </a:r>
          </a:p>
          <a:p>
            <a:pPr marL="609600" indent="-609600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2 Types of Observations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altLang="en-US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>
                <a:latin typeface="Comic Sans MS" pitchFamily="66" charset="0"/>
              </a:rPr>
              <a:t>  </a:t>
            </a:r>
            <a:r>
              <a:rPr lang="en-US" altLang="en-US" sz="3600" b="1" u="sng">
                <a:latin typeface="Comic Sans MS" pitchFamily="66" charset="0"/>
              </a:rPr>
              <a:t>Objective</a:t>
            </a:r>
            <a:r>
              <a:rPr lang="en-US" altLang="en-US"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</a:pPr>
            <a:endParaRPr lang="en-US" altLang="en-US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an observation based on </a:t>
            </a:r>
            <a:r>
              <a:rPr lang="en-US" altLang="en-US" u="sng">
                <a:latin typeface="Comic Sans MS" pitchFamily="66" charset="0"/>
              </a:rPr>
              <a:t>fact</a:t>
            </a:r>
          </a:p>
          <a:p>
            <a:pPr algn="ctr">
              <a:lnSpc>
                <a:spcPct val="90000"/>
              </a:lnSpc>
            </a:pPr>
            <a:endParaRPr lang="en-US" altLang="en-US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latin typeface="Comic Sans MS" pitchFamily="66" charset="0"/>
              </a:rPr>
              <a:t>	</a:t>
            </a:r>
            <a:r>
              <a:rPr lang="en-US" altLang="en-US" sz="2400" i="1" u="sng">
                <a:latin typeface="Comic Sans MS" pitchFamily="66" charset="0"/>
              </a:rPr>
              <a:t>fact</a:t>
            </a:r>
            <a:r>
              <a:rPr lang="en-US" altLang="en-US" sz="2400" i="1">
                <a:latin typeface="Comic Sans MS" pitchFamily="66" charset="0"/>
              </a:rPr>
              <a:t> – a piece of information that can be strictly defined and proved true.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altLang="en-US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b="1" u="sng">
                <a:latin typeface="Comic Sans MS" pitchFamily="66" charset="0"/>
              </a:rPr>
              <a:t>Subjective</a:t>
            </a:r>
          </a:p>
          <a:p>
            <a:pPr>
              <a:lnSpc>
                <a:spcPct val="90000"/>
              </a:lnSpc>
            </a:pPr>
            <a:endParaRPr lang="en-US" altLang="en-US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>
                <a:latin typeface="Comic Sans MS" pitchFamily="66" charset="0"/>
              </a:rPr>
              <a:t>an observation based on </a:t>
            </a:r>
            <a:r>
              <a:rPr lang="en-US" altLang="en-US" u="sng">
                <a:latin typeface="Comic Sans MS" pitchFamily="66" charset="0"/>
              </a:rPr>
              <a:t>opinion</a:t>
            </a:r>
            <a:r>
              <a:rPr lang="en-US" altLang="en-US">
                <a:latin typeface="Comic Sans MS" pitchFamily="66" charset="0"/>
              </a:rPr>
              <a:t> </a:t>
            </a:r>
          </a:p>
          <a:p>
            <a:pPr algn="ctr">
              <a:lnSpc>
                <a:spcPct val="90000"/>
              </a:lnSpc>
            </a:pPr>
            <a:endParaRPr lang="en-US" altLang="en-US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latin typeface="Comic Sans MS" pitchFamily="66" charset="0"/>
              </a:rPr>
              <a:t>	</a:t>
            </a:r>
            <a:r>
              <a:rPr lang="en-US" altLang="en-US" sz="2400" i="1" u="sng">
                <a:latin typeface="Comic Sans MS" pitchFamily="66" charset="0"/>
              </a:rPr>
              <a:t>opinion</a:t>
            </a:r>
            <a:r>
              <a:rPr lang="en-US" altLang="en-US" sz="2400" i="1">
                <a:latin typeface="Comic Sans MS" pitchFamily="66" charset="0"/>
              </a:rPr>
              <a:t> – a statement that expresses a belief, value, or feeling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Objective or Subjective?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2400" dirty="0">
                <a:latin typeface="Comic Sans MS" pitchFamily="66" charset="0"/>
              </a:rPr>
              <a:t>Science looks like fun today!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mic Sans MS" pitchFamily="66" charset="0"/>
              </a:rPr>
              <a:t>Subjective</a:t>
            </a:r>
          </a:p>
          <a:p>
            <a:pPr algn="ctr">
              <a:lnSpc>
                <a:spcPct val="90000"/>
              </a:lnSpc>
            </a:pPr>
            <a:r>
              <a:rPr lang="en-US" altLang="en-US" sz="2400" dirty="0" smtClean="0">
                <a:latin typeface="Comic Sans MS" pitchFamily="66" charset="0"/>
              </a:rPr>
              <a:t>Lady </a:t>
            </a:r>
            <a:r>
              <a:rPr lang="en-US" altLang="en-US" sz="2400" dirty="0" err="1" smtClean="0">
                <a:latin typeface="Comic Sans MS" pitchFamily="66" charset="0"/>
              </a:rPr>
              <a:t>Gaga’s</a:t>
            </a:r>
            <a:r>
              <a:rPr lang="en-US" altLang="en-US" sz="2400" dirty="0" smtClean="0">
                <a:latin typeface="Comic Sans MS" pitchFamily="66" charset="0"/>
              </a:rPr>
              <a:t> </a:t>
            </a:r>
            <a:r>
              <a:rPr lang="en-US" altLang="en-US" sz="2400" dirty="0">
                <a:latin typeface="Comic Sans MS" pitchFamily="66" charset="0"/>
              </a:rPr>
              <a:t>songs sound good!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mic Sans MS" pitchFamily="66" charset="0"/>
              </a:rPr>
              <a:t>Subjective</a:t>
            </a:r>
          </a:p>
          <a:p>
            <a:pPr algn="ctr">
              <a:lnSpc>
                <a:spcPct val="90000"/>
              </a:lnSpc>
            </a:pPr>
            <a:r>
              <a:rPr lang="en-US" altLang="en-US" sz="2400" dirty="0">
                <a:latin typeface="Comic Sans MS" pitchFamily="66" charset="0"/>
              </a:rPr>
              <a:t>The </a:t>
            </a:r>
            <a:r>
              <a:rPr lang="en-US" altLang="en-US" sz="2400" dirty="0" smtClean="0">
                <a:latin typeface="Comic Sans MS" pitchFamily="66" charset="0"/>
              </a:rPr>
              <a:t>table-tops </a:t>
            </a:r>
            <a:r>
              <a:rPr lang="en-US" altLang="en-US" sz="2400" dirty="0">
                <a:latin typeface="Comic Sans MS" pitchFamily="66" charset="0"/>
              </a:rPr>
              <a:t>in class are black!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mic Sans MS" pitchFamily="66" charset="0"/>
              </a:rPr>
              <a:t>Objective</a:t>
            </a:r>
          </a:p>
          <a:p>
            <a:pPr algn="ctr">
              <a:lnSpc>
                <a:spcPct val="90000"/>
              </a:lnSpc>
            </a:pPr>
            <a:r>
              <a:rPr lang="en-US" altLang="en-US" sz="2400" dirty="0">
                <a:latin typeface="Comic Sans MS" pitchFamily="66" charset="0"/>
              </a:rPr>
              <a:t>School French fries taste good!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mic Sans MS" pitchFamily="66" charset="0"/>
              </a:rPr>
              <a:t>Subjective</a:t>
            </a:r>
          </a:p>
          <a:p>
            <a:pPr algn="ctr">
              <a:lnSpc>
                <a:spcPct val="90000"/>
              </a:lnSpc>
            </a:pPr>
            <a:r>
              <a:rPr lang="en-US" altLang="en-US" sz="2400" dirty="0">
                <a:latin typeface="Comic Sans MS" pitchFamily="66" charset="0"/>
              </a:rPr>
              <a:t>The summer was too short!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mic Sans MS" pitchFamily="66" charset="0"/>
              </a:rPr>
              <a:t>Subjective</a:t>
            </a:r>
          </a:p>
          <a:p>
            <a:pPr algn="ctr">
              <a:lnSpc>
                <a:spcPct val="90000"/>
              </a:lnSpc>
            </a:pPr>
            <a:r>
              <a:rPr lang="en-US" altLang="en-US" sz="2400" dirty="0">
                <a:latin typeface="Comic Sans MS" pitchFamily="66" charset="0"/>
              </a:rPr>
              <a:t>There are sixty seconds in a minute!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latin typeface="Comic Sans MS" pitchFamily="66" charset="0"/>
              </a:rPr>
              <a:t>Objective</a:t>
            </a:r>
            <a:endParaRPr lang="en-US" altLang="en-US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alt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Objective or Subjective?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Which type of observations should be used in science?</a:t>
            </a:r>
          </a:p>
          <a:p>
            <a:pPr>
              <a:buFontTx/>
              <a:buNone/>
            </a:pPr>
            <a:endParaRPr lang="en-US" altLang="en-US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b="1" i="1">
                <a:latin typeface="Comic Sans MS" pitchFamily="66" charset="0"/>
              </a:rPr>
              <a:t>  </a:t>
            </a:r>
            <a:r>
              <a:rPr lang="en-US" altLang="en-US" sz="3600" b="1" i="1" u="sng">
                <a:latin typeface="Comic Sans MS" pitchFamily="66" charset="0"/>
              </a:rPr>
              <a:t>Objective</a:t>
            </a:r>
            <a:r>
              <a:rPr lang="en-US" altLang="en-US" sz="3600" b="1" i="1">
                <a:latin typeface="Comic Sans MS" pitchFamily="66" charset="0"/>
              </a:rPr>
              <a:t> observations should be used in science because they are based on facts and the basis of science is to identify the facts!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Inference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altLang="en-US">
                <a:latin typeface="Comic Sans MS" pitchFamily="66" charset="0"/>
              </a:rPr>
              <a:t>an explanation that tries to make sense of your observations </a:t>
            </a:r>
          </a:p>
          <a:p>
            <a:pPr marL="457200" indent="-457200">
              <a:lnSpc>
                <a:spcPct val="80000"/>
              </a:lnSpc>
            </a:pPr>
            <a:r>
              <a:rPr lang="en-US" altLang="en-US">
                <a:latin typeface="Comic Sans MS" pitchFamily="66" charset="0"/>
              </a:rPr>
              <a:t>influenced by your experiences/prior knowledge</a:t>
            </a:r>
          </a:p>
          <a:p>
            <a:pPr marL="457200" indent="-457200">
              <a:lnSpc>
                <a:spcPct val="80000"/>
              </a:lnSpc>
            </a:pPr>
            <a:r>
              <a:rPr lang="en-US" altLang="en-US">
                <a:latin typeface="Comic Sans MS" pitchFamily="66" charset="0"/>
              </a:rPr>
              <a:t>these explanations may not be true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endParaRPr lang="en-US" altLang="en-US">
              <a:latin typeface="Comic Sans MS" pitchFamily="66" charset="0"/>
            </a:endParaRPr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en-US" altLang="en-US" sz="2000" b="1" i="1">
                <a:latin typeface="Comic Sans MS" pitchFamily="66" charset="0"/>
              </a:rPr>
              <a:t>Example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en-US" altLang="en-US" sz="2000" u="sng">
                <a:latin typeface="Comic Sans MS" pitchFamily="66" charset="0"/>
              </a:rPr>
              <a:t>Observation</a:t>
            </a:r>
            <a:r>
              <a:rPr lang="en-US" altLang="en-US" sz="2000">
                <a:latin typeface="Comic Sans MS" pitchFamily="66" charset="0"/>
              </a:rPr>
              <a:t>: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en-US" altLang="en-US" sz="2000" i="1">
                <a:latin typeface="Comic Sans MS" pitchFamily="66" charset="0"/>
              </a:rPr>
              <a:t>John was breathing heavily as he walked  into the classroom.</a:t>
            </a:r>
          </a:p>
          <a:p>
            <a:pPr marL="457200" indent="-457200" algn="ctr">
              <a:lnSpc>
                <a:spcPct val="80000"/>
              </a:lnSpc>
              <a:buFontTx/>
              <a:buNone/>
            </a:pPr>
            <a:endParaRPr lang="en-US" altLang="en-US" sz="2000" i="1">
              <a:latin typeface="Comic Sans MS" pitchFamily="66" charset="0"/>
            </a:endParaRPr>
          </a:p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en-US" altLang="en-US" sz="2000" u="sng">
                <a:latin typeface="Comic Sans MS" pitchFamily="66" charset="0"/>
              </a:rPr>
              <a:t>Possible Inferences</a:t>
            </a:r>
            <a:r>
              <a:rPr lang="en-US" altLang="en-US" sz="2000">
                <a:latin typeface="Comic Sans MS" pitchFamily="66" charset="0"/>
              </a:rPr>
              <a:t>:</a:t>
            </a:r>
            <a:r>
              <a:rPr lang="en-US" altLang="en-US" sz="2000" i="1">
                <a:latin typeface="Comic Sans MS" pitchFamily="66" charset="0"/>
              </a:rPr>
              <a:t>  </a:t>
            </a:r>
          </a:p>
          <a:p>
            <a:pPr marL="457200" indent="-457200" algn="ctr">
              <a:lnSpc>
                <a:spcPct val="80000"/>
              </a:lnSpc>
              <a:buFontTx/>
              <a:buAutoNum type="arabicPeriod"/>
            </a:pPr>
            <a:r>
              <a:rPr lang="en-US" altLang="en-US" sz="2000" i="1">
                <a:latin typeface="Comic Sans MS" pitchFamily="66" charset="0"/>
                <a:sym typeface="Wingdings" pitchFamily="2" charset="2"/>
              </a:rPr>
              <a:t>He ran to class because he was going to be late</a:t>
            </a:r>
            <a:endParaRPr lang="en-US" altLang="en-US" sz="2000" i="1">
              <a:latin typeface="Comic Sans MS" pitchFamily="66" charset="0"/>
            </a:endParaRPr>
          </a:p>
          <a:p>
            <a:pPr marL="457200" indent="-457200" algn="ctr">
              <a:lnSpc>
                <a:spcPct val="80000"/>
              </a:lnSpc>
              <a:buFontTx/>
              <a:buAutoNum type="arabicPeriod"/>
            </a:pPr>
            <a:r>
              <a:rPr lang="en-US" altLang="en-US" sz="2000">
                <a:latin typeface="Comic Sans MS" pitchFamily="66" charset="0"/>
                <a:sym typeface="Wingdings" pitchFamily="2" charset="2"/>
              </a:rPr>
              <a:t>He just played basketball in gym</a:t>
            </a:r>
            <a:endParaRPr lang="en-US" alt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What would you infer?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AutoNum type="arabicPeriod"/>
            </a:pPr>
            <a:r>
              <a:rPr lang="en-US" altLang="en-US" sz="2800">
                <a:latin typeface="Comic Sans MS" pitchFamily="66" charset="0"/>
              </a:rPr>
              <a:t>Everyone is closing their book because…</a:t>
            </a:r>
          </a:p>
          <a:p>
            <a:pPr marL="609600" indent="-609600" algn="ctr">
              <a:buFontTx/>
              <a:buAutoNum type="arabicPeriod"/>
            </a:pPr>
            <a:endParaRPr lang="en-US" altLang="en-US" sz="2800">
              <a:latin typeface="Comic Sans MS" pitchFamily="66" charset="0"/>
            </a:endParaRPr>
          </a:p>
          <a:p>
            <a:pPr marL="609600" indent="-609600" algn="ctr">
              <a:buFontTx/>
              <a:buAutoNum type="arabicPeriod" startAt="2"/>
            </a:pPr>
            <a:r>
              <a:rPr lang="en-US" altLang="en-US" sz="2800">
                <a:latin typeface="Comic Sans MS" pitchFamily="66" charset="0"/>
              </a:rPr>
              <a:t>Many students buy French fries because…</a:t>
            </a:r>
          </a:p>
          <a:p>
            <a:pPr marL="609600" indent="-609600" algn="ctr">
              <a:buFontTx/>
              <a:buAutoNum type="arabicPeriod" startAt="2"/>
            </a:pPr>
            <a:endParaRPr lang="en-US" altLang="en-US" sz="2800">
              <a:latin typeface="Comic Sans MS" pitchFamily="66" charset="0"/>
            </a:endParaRPr>
          </a:p>
          <a:p>
            <a:pPr marL="609600" indent="-609600" algn="ctr">
              <a:buFontTx/>
              <a:buAutoNum type="arabicPeriod" startAt="3"/>
            </a:pPr>
            <a:r>
              <a:rPr lang="en-US" altLang="en-US" sz="2800">
                <a:latin typeface="Comic Sans MS" pitchFamily="66" charset="0"/>
              </a:rPr>
              <a:t>Students arrived to class sweaty because…</a:t>
            </a:r>
          </a:p>
          <a:p>
            <a:pPr marL="609600" indent="-609600" algn="ctr">
              <a:buFontTx/>
              <a:buNone/>
            </a:pPr>
            <a:endParaRPr lang="en-US" altLang="en-US" sz="2800">
              <a:latin typeface="Comic Sans MS" pitchFamily="66" charset="0"/>
            </a:endParaRPr>
          </a:p>
          <a:p>
            <a:pPr marL="609600" indent="-609600" algn="ctr">
              <a:buFontTx/>
              <a:buNone/>
            </a:pPr>
            <a:r>
              <a:rPr lang="en-US" altLang="en-US" sz="2800">
                <a:latin typeface="Comic Sans MS" pitchFamily="66" charset="0"/>
              </a:rPr>
              <a:t>4.  All of the students are laughing because…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Comic Sans MS" pitchFamily="66" charset="0"/>
              </a:rPr>
              <a:t>Hypothesis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latin typeface="Comic Sans MS" pitchFamily="66" charset="0"/>
              </a:rPr>
              <a:t>a working explanation or trial answer to a problem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Comic Sans MS" pitchFamily="66" charset="0"/>
              </a:rPr>
              <a:t>a </a:t>
            </a:r>
            <a:r>
              <a:rPr lang="en-US" altLang="en-US" sz="2000" b="1" dirty="0" smtClean="0">
                <a:latin typeface="Comic Sans MS" pitchFamily="66" charset="0"/>
              </a:rPr>
              <a:t>“testable prediction,” </a:t>
            </a:r>
            <a:r>
              <a:rPr lang="en-US" altLang="en-US" sz="2000" dirty="0" smtClean="0">
                <a:latin typeface="Comic Sans MS" pitchFamily="66" charset="0"/>
              </a:rPr>
              <a:t>not an “educated guess.” </a:t>
            </a:r>
            <a:r>
              <a:rPr lang="en-US" altLang="en-US" sz="2000" b="1" dirty="0" smtClean="0">
                <a:latin typeface="Comic Sans MS" pitchFamily="66" charset="0"/>
              </a:rPr>
              <a:t>If you are “educated,” why are you guessing?</a:t>
            </a:r>
            <a:endParaRPr lang="en-US" altLang="en-US" sz="20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mic Sans MS" pitchFamily="66" charset="0"/>
              </a:rPr>
              <a:t>can be written in the form of an “If..., then..., because...” statement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mic Sans MS" pitchFamily="66" charset="0"/>
              </a:rPr>
              <a:t>is not necessarily proven correct just because data/results from one experiment supports it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mic Sans MS" pitchFamily="66" charset="0"/>
              </a:rPr>
              <a:t>when repeatedly supported by the same results </a:t>
            </a:r>
            <a:r>
              <a:rPr lang="en-US" altLang="en-US" sz="2000" dirty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altLang="en-US" sz="2000" dirty="0">
                <a:latin typeface="Comic Sans MS" pitchFamily="66" charset="0"/>
              </a:rPr>
              <a:t> theories </a:t>
            </a:r>
            <a:r>
              <a:rPr lang="en-US" altLang="en-US" sz="2000" dirty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altLang="en-US" sz="2000" dirty="0">
                <a:latin typeface="Comic Sans MS" pitchFamily="66" charset="0"/>
              </a:rPr>
              <a:t> laws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b="1" i="1" dirty="0" smtClean="0">
                <a:latin typeface="Comic Sans MS" pitchFamily="66" charset="0"/>
              </a:rPr>
              <a:t>Example:</a:t>
            </a:r>
            <a:endParaRPr lang="en-US" altLang="en-US" sz="1800" b="1" i="1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b="1" u="sng" dirty="0">
                <a:latin typeface="Comic Sans MS" pitchFamily="66" charset="0"/>
              </a:rPr>
              <a:t>If</a:t>
            </a:r>
            <a:r>
              <a:rPr lang="en-US" altLang="en-US" sz="1800" dirty="0">
                <a:latin typeface="Comic Sans MS" pitchFamily="66" charset="0"/>
              </a:rPr>
              <a:t> an individual increases his/her activity level,  </a:t>
            </a:r>
            <a:r>
              <a:rPr lang="en-US" altLang="en-US" sz="1800" b="1" u="sng" dirty="0">
                <a:latin typeface="Comic Sans MS" pitchFamily="66" charset="0"/>
              </a:rPr>
              <a:t>then</a:t>
            </a:r>
            <a:r>
              <a:rPr lang="en-US" altLang="en-US" sz="1800" dirty="0">
                <a:latin typeface="Comic Sans MS" pitchFamily="66" charset="0"/>
              </a:rPr>
              <a:t> their heart rate will increase </a:t>
            </a:r>
            <a:r>
              <a:rPr lang="en-US" altLang="en-US" sz="1800" b="1" u="sng" dirty="0">
                <a:latin typeface="Comic Sans MS" pitchFamily="66" charset="0"/>
              </a:rPr>
              <a:t>because</a:t>
            </a:r>
            <a:r>
              <a:rPr lang="en-US" altLang="en-US" sz="1800" dirty="0">
                <a:latin typeface="Comic Sans MS" pitchFamily="66" charset="0"/>
              </a:rPr>
              <a:t> the body’s muscles (cells) will require more oxygen to function at a higher level.  A faster beating heart will increase blood flow; thus, allowing an increased concentration of oxygen to reach the cells in need.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1023</Words>
  <Application>Microsoft Office PowerPoint</Application>
  <PresentationFormat>On-screen Show (4:3)</PresentationFormat>
  <Paragraphs>173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Comic Sans MS</vt:lpstr>
      <vt:lpstr>Wingdings</vt:lpstr>
      <vt:lpstr>Default Design</vt:lpstr>
      <vt:lpstr>Scientific Method</vt:lpstr>
      <vt:lpstr>Steps to Solving a Problem (The Scientific Method)</vt:lpstr>
      <vt:lpstr>Observations </vt:lpstr>
      <vt:lpstr>2 Types of Observations</vt:lpstr>
      <vt:lpstr>Objective or Subjective?</vt:lpstr>
      <vt:lpstr>Objective or Subjective?</vt:lpstr>
      <vt:lpstr>Inference</vt:lpstr>
      <vt:lpstr>What would you infer?</vt:lpstr>
      <vt:lpstr>Hypothesis</vt:lpstr>
      <vt:lpstr>Data</vt:lpstr>
      <vt:lpstr>2 Types of Data</vt:lpstr>
      <vt:lpstr>Repeated Trials</vt:lpstr>
      <vt:lpstr>Variables</vt:lpstr>
      <vt:lpstr>Two Types of Variables</vt:lpstr>
      <vt:lpstr>Identify the Variables</vt:lpstr>
      <vt:lpstr>Control or Control Group</vt:lpstr>
      <vt:lpstr>Constants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John Jones</dc:creator>
  <cp:lastModifiedBy>David Edinger</cp:lastModifiedBy>
  <cp:revision>42</cp:revision>
  <dcterms:created xsi:type="dcterms:W3CDTF">2004-09-13T22:58:07Z</dcterms:created>
  <dcterms:modified xsi:type="dcterms:W3CDTF">2019-08-18T22:00:08Z</dcterms:modified>
</cp:coreProperties>
</file>