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  <p:sldMasterId id="2147483772" r:id="rId2"/>
    <p:sldMasterId id="2147483784" r:id="rId3"/>
  </p:sldMasterIdLst>
  <p:sldIdLst>
    <p:sldId id="256" r:id="rId4"/>
    <p:sldId id="261" r:id="rId5"/>
    <p:sldId id="267" r:id="rId6"/>
    <p:sldId id="262" r:id="rId7"/>
    <p:sldId id="266" r:id="rId8"/>
    <p:sldId id="265" r:id="rId9"/>
    <p:sldId id="268" r:id="rId10"/>
    <p:sldId id="264" r:id="rId11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 autoAdjust="0"/>
    <p:restoredTop sz="94719" autoAdjust="0"/>
  </p:normalViewPr>
  <p:slideViewPr>
    <p:cSldViewPr>
      <p:cViewPr>
        <p:scale>
          <a:sx n="91" d="100"/>
          <a:sy n="91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21 w 1000"/>
                <a:gd name="T1" fmla="*/ 834 h 1000"/>
                <a:gd name="T2" fmla="*/ 0 w 1000"/>
                <a:gd name="T3" fmla="*/ 834 h 1000"/>
                <a:gd name="T4" fmla="*/ 0 w 1000"/>
                <a:gd name="T5" fmla="*/ 0 h 1000"/>
                <a:gd name="T6" fmla="*/ 21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27 w 1000"/>
                <a:gd name="T3" fmla="*/ 0 h 1000"/>
                <a:gd name="T4" fmla="*/ 27 w 1000"/>
                <a:gd name="T5" fmla="*/ 746 h 1000"/>
                <a:gd name="T6" fmla="*/ 0 w 1000"/>
                <a:gd name="T7" fmla="*/ 746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7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87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CDAA2747-154B-48AE-B14B-348C03F3E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2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9C13E-8E2D-4E9F-B7CD-3B3B83B01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3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96838"/>
            <a:ext cx="2247900" cy="6761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96838"/>
            <a:ext cx="6591300" cy="6761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FD28A-7112-46F1-9BFC-1219B63DF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0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838"/>
            <a:ext cx="8610600" cy="1412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9A765-3D3E-482B-A7D4-9B49284F2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EE1E9-38AC-47A5-8B16-5E17006DB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3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838"/>
            <a:ext cx="8610600" cy="1412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419600" cy="5715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419600" cy="5715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926CE-C2C5-4226-B84E-466DB3067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96699-C370-49DC-998B-A986D1AFE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0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838"/>
            <a:ext cx="8610600" cy="1412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4F5F-62A5-4FBD-96A2-E93C1F126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0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B8007-97A2-4774-A047-F88889D84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556F9-E954-491C-BA1F-10A0D9D9C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4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639B5-7EF7-4D89-920C-965F91B5B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1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603A5-53C2-4FC9-AD03-635EF3C9B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4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838"/>
            <a:ext cx="8610600" cy="1412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43000"/>
            <a:ext cx="89916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29F97-1036-445B-B2CD-D35A43F47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96838"/>
            <a:ext cx="2247900" cy="67611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96838"/>
            <a:ext cx="6591300" cy="67611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30028-B7F5-490E-A3A2-1B239A985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5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838"/>
            <a:ext cx="8610600" cy="1412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59AA2-5367-4331-8A1F-D77565219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3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08653-323B-49B6-BB1D-9E97B39A6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1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838"/>
            <a:ext cx="8610600" cy="1412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419600" cy="5715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419600" cy="5715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BE0A9-75D4-4021-883E-56C19F422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0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AFC86-DB32-4B50-ADF0-992757600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4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838"/>
            <a:ext cx="8610600" cy="1412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F464F-EDC8-424D-A017-DC9142451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5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498C4-9656-4F50-A586-93B3D3F2E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259E-697F-459A-8D54-FCF761A91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1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5084E-CA17-40F7-9E31-DC54BC562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9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348EA-DD26-42E6-BF2D-FC161CCAD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7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838"/>
            <a:ext cx="8610600" cy="1412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43000"/>
            <a:ext cx="89916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5ED91-70E9-4293-BBEE-27EE6507F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4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96838"/>
            <a:ext cx="2247900" cy="67611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96838"/>
            <a:ext cx="6591300" cy="67611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830F0-8356-4AAC-A005-57DCC673C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6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41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41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F6D2E-B2E1-4078-A176-AF6A602BB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5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6BE0F-AF1B-481F-B694-339837D05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2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348F-5D66-4B1F-BEF3-EDE931C22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8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B7D64-1136-4852-9FA2-5DCADB811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7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50FF2-836A-4F82-9E21-B655F102D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0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D29C9-F39D-416E-AEC9-4C1A8D74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9916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Trebuchet M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Trebuchet M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Trebuchet MS" pitchFamily="34" charset="0"/>
              </a:defRPr>
            </a:lvl1pPr>
          </a:lstStyle>
          <a:p>
            <a:pPr>
              <a:defRPr/>
            </a:pPr>
            <a:fld id="{F12F3FC5-DAF4-4AA2-85C9-87CDED841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3"/>
          <p:cNvSpPr>
            <a:spLocks noChangeArrowheads="1"/>
          </p:cNvSpPr>
          <p:nvPr userDrawn="1"/>
        </p:nvSpPr>
        <p:spPr bwMode="hidden">
          <a:xfrm>
            <a:off x="0" y="0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1" name="Rectangle 14"/>
          <p:cNvSpPr>
            <a:spLocks noChangeArrowheads="1"/>
          </p:cNvSpPr>
          <p:nvPr userDrawn="1"/>
        </p:nvSpPr>
        <p:spPr bwMode="hidden">
          <a:xfrm>
            <a:off x="3962400" y="0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2" name="Freeform 15"/>
          <p:cNvSpPr>
            <a:spLocks noChangeArrowheads="1"/>
          </p:cNvSpPr>
          <p:nvPr userDrawn="1"/>
        </p:nvSpPr>
        <p:spPr bwMode="auto">
          <a:xfrm>
            <a:off x="609600" y="-565150"/>
            <a:ext cx="228600" cy="1449388"/>
          </a:xfrm>
          <a:custGeom>
            <a:avLst/>
            <a:gdLst>
              <a:gd name="T0" fmla="*/ 52257960 w 1000"/>
              <a:gd name="T1" fmla="*/ 2100725575 h 1000"/>
              <a:gd name="T2" fmla="*/ 0 w 1000"/>
              <a:gd name="T3" fmla="*/ 2100725575 h 1000"/>
              <a:gd name="T4" fmla="*/ 0 w 1000"/>
              <a:gd name="T5" fmla="*/ 0 h 1000"/>
              <a:gd name="T6" fmla="*/ 5225796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16"/>
          <p:cNvSpPr>
            <a:spLocks noChangeArrowheads="1"/>
          </p:cNvSpPr>
          <p:nvPr userDrawn="1"/>
        </p:nvSpPr>
        <p:spPr bwMode="auto">
          <a:xfrm>
            <a:off x="8642350" y="200025"/>
            <a:ext cx="261938" cy="1371600"/>
          </a:xfrm>
          <a:custGeom>
            <a:avLst/>
            <a:gdLst>
              <a:gd name="T0" fmla="*/ 0 w 1000"/>
              <a:gd name="T1" fmla="*/ 0 h 1000"/>
              <a:gd name="T2" fmla="*/ 68611516 w 1000"/>
              <a:gd name="T3" fmla="*/ 0 h 1000"/>
              <a:gd name="T4" fmla="*/ 68611516 w 1000"/>
              <a:gd name="T5" fmla="*/ 1881286560 h 1000"/>
              <a:gd name="T6" fmla="*/ 0 w 1000"/>
              <a:gd name="T7" fmla="*/ 188128656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Oval 12"/>
          <p:cNvSpPr>
            <a:spLocks noChangeArrowheads="1"/>
          </p:cNvSpPr>
          <p:nvPr userDrawn="1"/>
        </p:nvSpPr>
        <p:spPr bwMode="auto">
          <a:xfrm>
            <a:off x="228600" y="-762000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6838"/>
            <a:ext cx="86106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7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7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7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77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build="p" bldLvl="5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7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776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7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776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7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776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7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776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7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77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7764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 userDrawn="1"/>
        </p:nvSpPr>
        <p:spPr bwMode="hidden">
          <a:xfrm>
            <a:off x="0" y="0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051" name="Rectangle 14"/>
          <p:cNvSpPr>
            <a:spLocks noChangeArrowheads="1"/>
          </p:cNvSpPr>
          <p:nvPr userDrawn="1"/>
        </p:nvSpPr>
        <p:spPr bwMode="hidden">
          <a:xfrm>
            <a:off x="3962400" y="0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052" name="Freeform 15"/>
          <p:cNvSpPr>
            <a:spLocks noChangeArrowheads="1"/>
          </p:cNvSpPr>
          <p:nvPr userDrawn="1"/>
        </p:nvSpPr>
        <p:spPr bwMode="auto">
          <a:xfrm>
            <a:off x="609600" y="-565150"/>
            <a:ext cx="228600" cy="1449388"/>
          </a:xfrm>
          <a:custGeom>
            <a:avLst/>
            <a:gdLst>
              <a:gd name="T0" fmla="*/ 52257960 w 1000"/>
              <a:gd name="T1" fmla="*/ 2100725575 h 1000"/>
              <a:gd name="T2" fmla="*/ 0 w 1000"/>
              <a:gd name="T3" fmla="*/ 2100725575 h 1000"/>
              <a:gd name="T4" fmla="*/ 0 w 1000"/>
              <a:gd name="T5" fmla="*/ 0 h 1000"/>
              <a:gd name="T6" fmla="*/ 5225796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Freeform 16"/>
          <p:cNvSpPr>
            <a:spLocks noChangeArrowheads="1"/>
          </p:cNvSpPr>
          <p:nvPr userDrawn="1"/>
        </p:nvSpPr>
        <p:spPr bwMode="auto">
          <a:xfrm>
            <a:off x="8642350" y="200025"/>
            <a:ext cx="261938" cy="1371600"/>
          </a:xfrm>
          <a:custGeom>
            <a:avLst/>
            <a:gdLst>
              <a:gd name="T0" fmla="*/ 0 w 1000"/>
              <a:gd name="T1" fmla="*/ 0 h 1000"/>
              <a:gd name="T2" fmla="*/ 68611516 w 1000"/>
              <a:gd name="T3" fmla="*/ 0 h 1000"/>
              <a:gd name="T4" fmla="*/ 68611516 w 1000"/>
              <a:gd name="T5" fmla="*/ 1881286560 h 1000"/>
              <a:gd name="T6" fmla="*/ 0 w 1000"/>
              <a:gd name="T7" fmla="*/ 188128656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Oval 12"/>
          <p:cNvSpPr>
            <a:spLocks noChangeArrowheads="1"/>
          </p:cNvSpPr>
          <p:nvPr userDrawn="1"/>
        </p:nvSpPr>
        <p:spPr bwMode="auto">
          <a:xfrm>
            <a:off x="228600" y="-762000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E.) Response E</a:t>
            </a:r>
          </a:p>
        </p:txBody>
      </p:sp>
      <p:sp>
        <p:nvSpPr>
          <p:cNvPr id="2061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>
                <a:solidFill>
                  <a:srgbClr val="292929"/>
                </a:solidFill>
              </a:rPr>
              <a:t>Percent Complete 100%</a:t>
            </a:r>
          </a:p>
        </p:txBody>
      </p:sp>
      <p:sp>
        <p:nvSpPr>
          <p:cNvPr id="2062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>
                <a:solidFill>
                  <a:srgbClr val="292929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ChangeArrowheads="1"/>
          </p:cNvSpPr>
          <p:nvPr userDrawn="1"/>
        </p:nvSpPr>
        <p:spPr bwMode="hidden">
          <a:xfrm>
            <a:off x="0" y="0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075" name="Rectangle 14"/>
          <p:cNvSpPr>
            <a:spLocks noChangeArrowheads="1"/>
          </p:cNvSpPr>
          <p:nvPr userDrawn="1"/>
        </p:nvSpPr>
        <p:spPr bwMode="hidden">
          <a:xfrm>
            <a:off x="3962400" y="0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076" name="Freeform 15"/>
          <p:cNvSpPr>
            <a:spLocks noChangeArrowheads="1"/>
          </p:cNvSpPr>
          <p:nvPr userDrawn="1"/>
        </p:nvSpPr>
        <p:spPr bwMode="auto">
          <a:xfrm>
            <a:off x="609600" y="-565150"/>
            <a:ext cx="228600" cy="1449388"/>
          </a:xfrm>
          <a:custGeom>
            <a:avLst/>
            <a:gdLst>
              <a:gd name="T0" fmla="*/ 52257960 w 1000"/>
              <a:gd name="T1" fmla="*/ 2100725575 h 1000"/>
              <a:gd name="T2" fmla="*/ 0 w 1000"/>
              <a:gd name="T3" fmla="*/ 2100725575 h 1000"/>
              <a:gd name="T4" fmla="*/ 0 w 1000"/>
              <a:gd name="T5" fmla="*/ 0 h 1000"/>
              <a:gd name="T6" fmla="*/ 5225796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16"/>
          <p:cNvSpPr>
            <a:spLocks noChangeArrowheads="1"/>
          </p:cNvSpPr>
          <p:nvPr userDrawn="1"/>
        </p:nvSpPr>
        <p:spPr bwMode="auto">
          <a:xfrm>
            <a:off x="8642350" y="200025"/>
            <a:ext cx="261938" cy="1371600"/>
          </a:xfrm>
          <a:custGeom>
            <a:avLst/>
            <a:gdLst>
              <a:gd name="T0" fmla="*/ 0 w 1000"/>
              <a:gd name="T1" fmla="*/ 0 h 1000"/>
              <a:gd name="T2" fmla="*/ 68611516 w 1000"/>
              <a:gd name="T3" fmla="*/ 0 h 1000"/>
              <a:gd name="T4" fmla="*/ 68611516 w 1000"/>
              <a:gd name="T5" fmla="*/ 1881286560 h 1000"/>
              <a:gd name="T6" fmla="*/ 0 w 1000"/>
              <a:gd name="T7" fmla="*/ 188128656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Oval 12"/>
          <p:cNvSpPr>
            <a:spLocks noChangeArrowheads="1"/>
          </p:cNvSpPr>
          <p:nvPr userDrawn="1"/>
        </p:nvSpPr>
        <p:spPr bwMode="auto">
          <a:xfrm>
            <a:off x="228600" y="-762000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079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iRespond Graph</a:t>
            </a:r>
          </a:p>
        </p:txBody>
      </p:sp>
      <p:grpSp>
        <p:nvGrpSpPr>
          <p:cNvPr id="3080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9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10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081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4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292929"/>
                  </a:solidFill>
                </a:rPr>
                <a:t>67%</a:t>
              </a:r>
            </a:p>
          </p:txBody>
        </p:sp>
        <p:sp>
          <p:nvSpPr>
            <p:cNvPr id="3105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292929"/>
                  </a:solidFill>
                </a:rPr>
                <a:t>33%</a:t>
              </a:r>
            </a:p>
          </p:txBody>
        </p:sp>
        <p:sp>
          <p:nvSpPr>
            <p:cNvPr id="3106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292929"/>
                  </a:solidFill>
                </a:rPr>
                <a:t>100%</a:t>
              </a:r>
            </a:p>
          </p:txBody>
        </p:sp>
        <p:sp>
          <p:nvSpPr>
            <p:cNvPr id="3107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292929"/>
                  </a:solidFill>
                </a:rPr>
                <a:t>100%</a:t>
              </a:r>
            </a:p>
          </p:txBody>
        </p:sp>
        <p:sp>
          <p:nvSpPr>
            <p:cNvPr id="3108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292929"/>
                  </a:solidFill>
                </a:rPr>
                <a:t>67%</a:t>
              </a:r>
            </a:p>
          </p:txBody>
        </p:sp>
      </p:grpSp>
      <p:grpSp>
        <p:nvGrpSpPr>
          <p:cNvPr id="3082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101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02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03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083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6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292929"/>
                  </a:solidFill>
                </a:rPr>
                <a:t>A*</a:t>
              </a:r>
            </a:p>
          </p:txBody>
        </p:sp>
        <p:sp>
          <p:nvSpPr>
            <p:cNvPr id="3097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292929"/>
                  </a:solidFill>
                </a:rPr>
                <a:t>B*</a:t>
              </a:r>
            </a:p>
          </p:txBody>
        </p:sp>
        <p:sp>
          <p:nvSpPr>
            <p:cNvPr id="3098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292929"/>
                  </a:solidFill>
                </a:rPr>
                <a:t>C</a:t>
              </a:r>
            </a:p>
          </p:txBody>
        </p:sp>
        <p:sp>
          <p:nvSpPr>
            <p:cNvPr id="3099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292929"/>
                  </a:solidFill>
                </a:rPr>
                <a:t>D</a:t>
              </a:r>
            </a:p>
          </p:txBody>
        </p:sp>
        <p:sp>
          <p:nvSpPr>
            <p:cNvPr id="3100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292929"/>
                  </a:solidFill>
                </a:rPr>
                <a:t>E</a:t>
              </a:r>
            </a:p>
          </p:txBody>
        </p:sp>
      </p:grpSp>
      <p:grpSp>
        <p:nvGrpSpPr>
          <p:cNvPr id="3084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90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2929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1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2929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2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2929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3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2929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4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2929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5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29292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085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6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292929"/>
                  </a:solidFill>
                </a:rPr>
                <a:t>0</a:t>
              </a:r>
            </a:p>
          </p:txBody>
        </p:sp>
        <p:sp>
          <p:nvSpPr>
            <p:cNvPr id="3087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292929"/>
                  </a:solidFill>
                </a:rPr>
                <a:t>1</a:t>
              </a:r>
            </a:p>
          </p:txBody>
        </p:sp>
        <p:sp>
          <p:nvSpPr>
            <p:cNvPr id="3088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292929"/>
                  </a:solidFill>
                </a:rPr>
                <a:t>2</a:t>
              </a:r>
            </a:p>
          </p:txBody>
        </p:sp>
        <p:sp>
          <p:nvSpPr>
            <p:cNvPr id="3089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292929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drs.yahoo.com/S=96062883/K=Pie+graph/v=2/l=IVS/*-http://members.tripod.com/~tutor_me/book/images/budget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MCj030000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19400"/>
            <a:ext cx="22399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smtClean="0"/>
              <a:t>GRAPHING BASICS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9144000" cy="1905000"/>
          </a:xfrm>
        </p:spPr>
        <p:txBody>
          <a:bodyPr/>
          <a:lstStyle/>
          <a:p>
            <a:pPr algn="ctr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Types of Graphs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After collecting your data, you will need to organize it into a graph.</a:t>
            </a:r>
          </a:p>
          <a:p>
            <a:pPr lvl="1" eaLnBrk="1" hangingPunct="1">
              <a:defRPr/>
            </a:pPr>
            <a:r>
              <a:rPr lang="en-US" dirty="0" smtClean="0"/>
              <a:t>There are three types of graphs you will use this year in Physical Science class:</a:t>
            </a:r>
          </a:p>
          <a:p>
            <a:pPr marL="449262" lvl="1" indent="0" eaLnBrk="1" hangingPunct="1">
              <a:buNone/>
              <a:defRPr/>
            </a:pP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Pie/Circle Graph</a:t>
            </a:r>
          </a:p>
          <a:p>
            <a:pPr lvl="2" eaLnBrk="1" hangingPunct="1">
              <a:defRPr/>
            </a:pPr>
            <a:r>
              <a:rPr lang="en-US" dirty="0" smtClean="0"/>
              <a:t>Bar Graph</a:t>
            </a:r>
          </a:p>
          <a:p>
            <a:pPr lvl="2" eaLnBrk="1" hangingPunct="1">
              <a:defRPr/>
            </a:pPr>
            <a:r>
              <a:rPr lang="en-US" dirty="0" smtClean="0"/>
              <a:t>Line Graph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Why Graph?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300" dirty="0" smtClean="0"/>
              <a:t>Graphs are an effective way to visually display the information or data collected in an experiment.</a:t>
            </a:r>
          </a:p>
          <a:p>
            <a:pPr eaLnBrk="1" hangingPunct="1">
              <a:defRPr/>
            </a:pPr>
            <a:r>
              <a:rPr lang="en-US" sz="3300" dirty="0" smtClean="0"/>
              <a:t>Graphs can clearly illustrate a </a:t>
            </a:r>
            <a:r>
              <a:rPr lang="en-US" sz="3300" u="sng" dirty="0" smtClean="0">
                <a:solidFill>
                  <a:schemeClr val="hlink"/>
                </a:solidFill>
              </a:rPr>
              <a:t>trend</a:t>
            </a:r>
            <a:r>
              <a:rPr lang="en-US" sz="3300" dirty="0" smtClean="0"/>
              <a:t> in information or data collected.  This is one way that data can be analyzed.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3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b="0" dirty="0" smtClean="0"/>
              <a:t>It is important to use the correct type of graph for the type of information or data presented.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6" name="Picture 4" descr="http://drs.yahoo.com/S=96062883/K=Pie+graph/v=2/l=IVS/*-http://members.tripod.com/~tutor_me/book/images/budget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4419600" cy="364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Pie/Circle Graph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50292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These graphs are usually used when data is comparing </a:t>
            </a:r>
            <a:r>
              <a:rPr lang="en-US" sz="3200" dirty="0" smtClean="0">
                <a:solidFill>
                  <a:srgbClr val="FF0000"/>
                </a:solidFill>
              </a:rPr>
              <a:t>parts to a whole </a:t>
            </a:r>
            <a:r>
              <a:rPr lang="en-US" sz="3200" dirty="0" smtClean="0"/>
              <a:t>(percentage) or when a quantity is broken down</a:t>
            </a:r>
          </a:p>
          <a:p>
            <a:pPr eaLnBrk="1" hangingPunct="1">
              <a:defRPr/>
            </a:pPr>
            <a:r>
              <a:rPr lang="en-US" sz="3200" dirty="0" smtClean="0"/>
              <a:t>Example:</a:t>
            </a:r>
          </a:p>
          <a:p>
            <a:pPr lvl="1" eaLnBrk="1" hangingPunct="1">
              <a:defRPr/>
            </a:pPr>
            <a:r>
              <a:rPr lang="en-US" sz="2800" dirty="0" smtClean="0"/>
              <a:t>How the Milton’s family budget is broken down in a month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6" name="Picture 8" descr="Bar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950" y="1625600"/>
            <a:ext cx="47704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Bar Graph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" y="1143000"/>
            <a:ext cx="4800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Most often used when </a:t>
            </a:r>
            <a:r>
              <a:rPr lang="en-US" sz="3200" dirty="0" smtClean="0">
                <a:solidFill>
                  <a:srgbClr val="FF0000"/>
                </a:solidFill>
              </a:rPr>
              <a:t>comparing groups </a:t>
            </a:r>
            <a:r>
              <a:rPr lang="en-US" sz="3200" dirty="0" smtClean="0"/>
              <a:t>(words) and numbers or numbers </a:t>
            </a:r>
            <a:r>
              <a:rPr lang="en-US" sz="3200" dirty="0" smtClean="0">
                <a:solidFill>
                  <a:srgbClr val="FF0000"/>
                </a:solidFill>
              </a:rPr>
              <a:t>that cannot be ordered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Example: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 smtClean="0"/>
              <a:t>Comparing the resistance of current passing through different types of metal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30" name="Picture 6" descr="trly_b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405606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Line Graph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52578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 Most often used to show </a:t>
            </a:r>
            <a:r>
              <a:rPr lang="en-US" sz="3200" dirty="0" smtClean="0">
                <a:solidFill>
                  <a:srgbClr val="FF0000"/>
                </a:solidFill>
              </a:rPr>
              <a:t>changes over time or rates of change </a:t>
            </a:r>
            <a:r>
              <a:rPr lang="en-US" sz="3200" dirty="0" smtClean="0"/>
              <a:t>in something. It is used when you can make a sequential scale with the data being collected.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Example: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Change in average speed compared to the distance traveled.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Graph Titles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300" dirty="0" smtClean="0"/>
              <a:t>A title for a graph should describe what the experiment was comparing</a:t>
            </a:r>
          </a:p>
          <a:p>
            <a:pPr eaLnBrk="1" hangingPunct="1">
              <a:defRPr/>
            </a:pPr>
            <a:r>
              <a:rPr lang="en-US" sz="3300" dirty="0" smtClean="0"/>
              <a:t>For pie graphs:</a:t>
            </a:r>
          </a:p>
          <a:p>
            <a:pPr lvl="1" eaLnBrk="1" hangingPunct="1">
              <a:defRPr/>
            </a:pPr>
            <a:r>
              <a:rPr lang="en-US" sz="2600" b="0" dirty="0" smtClean="0"/>
              <a:t>Titles should name the quantity or thing being divided</a:t>
            </a:r>
          </a:p>
          <a:p>
            <a:pPr lvl="2" eaLnBrk="1" hangingPunct="1">
              <a:defRPr/>
            </a:pPr>
            <a:r>
              <a:rPr lang="en-US" sz="2200" b="0" dirty="0" smtClean="0"/>
              <a:t>Student Hair Color</a:t>
            </a:r>
          </a:p>
          <a:p>
            <a:pPr eaLnBrk="1" hangingPunct="1">
              <a:defRPr/>
            </a:pPr>
            <a:r>
              <a:rPr lang="en-US" sz="3300" dirty="0" smtClean="0"/>
              <a:t>For line and bar graphs:</a:t>
            </a:r>
          </a:p>
          <a:p>
            <a:pPr lvl="1" eaLnBrk="1" hangingPunct="1">
              <a:defRPr/>
            </a:pPr>
            <a:r>
              <a:rPr lang="en-US" sz="2600" b="0" dirty="0" smtClean="0"/>
              <a:t>Titles should list the                                                  </a:t>
            </a:r>
            <a:r>
              <a:rPr lang="en-US" sz="2600" b="0" dirty="0" smtClean="0">
                <a:solidFill>
                  <a:srgbClr val="FF0000"/>
                </a:solidFill>
              </a:rPr>
              <a:t>dependent variable vs. the independent variable</a:t>
            </a:r>
          </a:p>
          <a:p>
            <a:pPr lvl="2" eaLnBrk="1" hangingPunct="1">
              <a:defRPr/>
            </a:pPr>
            <a:r>
              <a:rPr lang="en-US" sz="2200" b="0" dirty="0" smtClean="0"/>
              <a:t>Temperature vs. Time</a:t>
            </a:r>
          </a:p>
          <a:p>
            <a:pPr eaLnBrk="1" hangingPunct="1">
              <a:defRPr/>
            </a:pPr>
            <a:r>
              <a:rPr lang="en-US" sz="3300" dirty="0" smtClean="0"/>
              <a:t>All titles are placed at the TOP of the graph</a:t>
            </a:r>
            <a:endParaRPr lang="en-US" sz="41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Bar &amp; Line Graphs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" y="1143000"/>
            <a:ext cx="51562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Bar and line graphs are constructed on a set of axes </a:t>
            </a:r>
          </a:p>
          <a:p>
            <a:pPr lvl="1" eaLnBrk="1" hangingPunct="1">
              <a:lnSpc>
                <a:spcPct val="60000"/>
              </a:lnSpc>
              <a:defRPr/>
            </a:pPr>
            <a:r>
              <a:rPr lang="en-US" sz="2400" dirty="0" smtClean="0"/>
              <a:t>Y axis runs vertical  </a:t>
            </a:r>
          </a:p>
          <a:p>
            <a:pPr lvl="1" eaLnBrk="1" hangingPunct="1">
              <a:lnSpc>
                <a:spcPct val="6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(</a:t>
            </a:r>
            <a:r>
              <a:rPr lang="en-US" sz="3400" dirty="0" smtClean="0">
                <a:latin typeface="SimSun" pitchFamily="2" charset="-122"/>
                <a:ea typeface="SimSun" pitchFamily="2" charset="-122"/>
              </a:rPr>
              <a:t>↑</a:t>
            </a:r>
            <a:r>
              <a:rPr lang="en-US" sz="2800" dirty="0" smtClean="0">
                <a:ea typeface="SimSun" pitchFamily="2" charset="-122"/>
              </a:rPr>
              <a:t>) “DRY”</a:t>
            </a:r>
          </a:p>
          <a:p>
            <a:pPr lvl="1" eaLnBrk="1" hangingPunct="1">
              <a:lnSpc>
                <a:spcPct val="60000"/>
              </a:lnSpc>
              <a:defRPr/>
            </a:pPr>
            <a:r>
              <a:rPr lang="en-US" sz="2400" dirty="0" smtClean="0"/>
              <a:t>X axis runs horizontal</a:t>
            </a:r>
          </a:p>
          <a:p>
            <a:pPr lvl="1" eaLnBrk="1" hangingPunct="1">
              <a:lnSpc>
                <a:spcPct val="6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 ( </a:t>
            </a:r>
            <a:r>
              <a:rPr lang="en-US" sz="3400" dirty="0" smtClean="0">
                <a:latin typeface="SimSun" pitchFamily="2" charset="-122"/>
                <a:ea typeface="SimSun" pitchFamily="2" charset="-122"/>
              </a:rPr>
              <a:t>→</a:t>
            </a:r>
            <a:r>
              <a:rPr lang="en-US" sz="2400" dirty="0" smtClean="0">
                <a:ea typeface="SimSun" pitchFamily="2" charset="-122"/>
              </a:rPr>
              <a:t>) “MIX”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These axes must be labeled properly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The x-axis should be labeled with the independent variable and unit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The y-axis should be labeled with the dependent variable and unit</a:t>
            </a:r>
          </a:p>
        </p:txBody>
      </p:sp>
      <p:grpSp>
        <p:nvGrpSpPr>
          <p:cNvPr id="128019" name="Group 19"/>
          <p:cNvGrpSpPr>
            <a:grpSpLocks/>
          </p:cNvGrpSpPr>
          <p:nvPr/>
        </p:nvGrpSpPr>
        <p:grpSpPr bwMode="auto">
          <a:xfrm>
            <a:off x="5565775" y="2247900"/>
            <a:ext cx="3200400" cy="3292475"/>
            <a:chOff x="3506" y="1416"/>
            <a:chExt cx="2016" cy="2074"/>
          </a:xfrm>
        </p:grpSpPr>
        <p:sp>
          <p:nvSpPr>
            <p:cNvPr id="32782" name="Line 4"/>
            <p:cNvSpPr>
              <a:spLocks noChangeShapeType="1"/>
            </p:cNvSpPr>
            <p:nvPr/>
          </p:nvSpPr>
          <p:spPr bwMode="auto">
            <a:xfrm>
              <a:off x="3506" y="1416"/>
              <a:ext cx="0" cy="207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5"/>
            <p:cNvSpPr>
              <a:spLocks noChangeShapeType="1"/>
            </p:cNvSpPr>
            <p:nvPr/>
          </p:nvSpPr>
          <p:spPr bwMode="auto">
            <a:xfrm>
              <a:off x="3506" y="3480"/>
              <a:ext cx="20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8006" name="WordArt 6"/>
          <p:cNvSpPr>
            <a:spLocks noChangeArrowheads="1" noChangeShapeType="1" noTextEdit="1"/>
          </p:cNvSpPr>
          <p:nvPr/>
        </p:nvSpPr>
        <p:spPr bwMode="auto">
          <a:xfrm>
            <a:off x="6251575" y="5600700"/>
            <a:ext cx="2286000" cy="990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64102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rebuchet MS"/>
              </a:rPr>
              <a:t>INDEPENDENT VARIABLE</a:t>
            </a:r>
          </a:p>
          <a:p>
            <a:pPr algn="ctr"/>
            <a:r>
              <a:rPr lang="en-US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rebuchet MS"/>
              </a:rPr>
              <a:t>Label</a:t>
            </a:r>
          </a:p>
          <a:p>
            <a:pPr algn="ctr"/>
            <a:r>
              <a:rPr lang="en-US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rebuchet MS"/>
              </a:rPr>
              <a:t>(unit)</a:t>
            </a:r>
          </a:p>
        </p:txBody>
      </p:sp>
      <p:sp>
        <p:nvSpPr>
          <p:cNvPr id="128007" name="WordArt 7"/>
          <p:cNvSpPr>
            <a:spLocks noChangeArrowheads="1" noChangeShapeType="1" noTextEdit="1"/>
          </p:cNvSpPr>
          <p:nvPr/>
        </p:nvSpPr>
        <p:spPr bwMode="auto">
          <a:xfrm rot="-5400000">
            <a:off x="4267200" y="3505200"/>
            <a:ext cx="2133600" cy="990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64102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rebuchet MS"/>
              </a:rPr>
              <a:t>DEPENDENT VARIABLE</a:t>
            </a:r>
          </a:p>
          <a:p>
            <a:pPr algn="ctr"/>
            <a:r>
              <a:rPr lang="en-US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rebuchet MS"/>
              </a:rPr>
              <a:t>Label</a:t>
            </a:r>
          </a:p>
          <a:p>
            <a:pPr algn="ctr"/>
            <a:r>
              <a:rPr lang="en-US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rebuchet MS"/>
              </a:rPr>
              <a:t>(unit)</a:t>
            </a:r>
          </a:p>
        </p:txBody>
      </p:sp>
      <p:sp>
        <p:nvSpPr>
          <p:cNvPr id="128009" name="WordArt 9"/>
          <p:cNvSpPr>
            <a:spLocks noChangeArrowheads="1" noChangeShapeType="1" noTextEdit="1"/>
          </p:cNvSpPr>
          <p:nvPr/>
        </p:nvSpPr>
        <p:spPr bwMode="auto">
          <a:xfrm>
            <a:off x="5432425" y="1654175"/>
            <a:ext cx="3505200" cy="6699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44315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Trebuchet MS"/>
              </a:rPr>
              <a:t>Dependent Variable vs. Independent Variable</a:t>
            </a:r>
          </a:p>
        </p:txBody>
      </p:sp>
      <p:grpSp>
        <p:nvGrpSpPr>
          <p:cNvPr id="128020" name="Group 20"/>
          <p:cNvGrpSpPr>
            <a:grpSpLocks/>
          </p:cNvGrpSpPr>
          <p:nvPr/>
        </p:nvGrpSpPr>
        <p:grpSpPr bwMode="auto">
          <a:xfrm>
            <a:off x="5638800" y="2209800"/>
            <a:ext cx="1143000" cy="1066800"/>
            <a:chOff x="3552" y="1392"/>
            <a:chExt cx="720" cy="672"/>
          </a:xfrm>
        </p:grpSpPr>
        <p:sp>
          <p:nvSpPr>
            <p:cNvPr id="128014" name="Text Box 14"/>
            <p:cNvSpPr txBox="1">
              <a:spLocks noChangeArrowheads="1"/>
            </p:cNvSpPr>
            <p:nvPr/>
          </p:nvSpPr>
          <p:spPr bwMode="auto">
            <a:xfrm>
              <a:off x="3552" y="1392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rebuchet MS" pitchFamily="34" charset="0"/>
                </a:rPr>
                <a:t>Y-axis</a:t>
              </a:r>
            </a:p>
          </p:txBody>
        </p:sp>
        <p:sp>
          <p:nvSpPr>
            <p:cNvPr id="32781" name="Arc 16"/>
            <p:cNvSpPr>
              <a:spLocks/>
            </p:cNvSpPr>
            <p:nvPr/>
          </p:nvSpPr>
          <p:spPr bwMode="auto">
            <a:xfrm flipV="1">
              <a:off x="3578" y="1584"/>
              <a:ext cx="311" cy="480"/>
            </a:xfrm>
            <a:custGeom>
              <a:avLst/>
              <a:gdLst>
                <a:gd name="T0" fmla="*/ 0 w 23292"/>
                <a:gd name="T1" fmla="*/ 0 h 21600"/>
                <a:gd name="T2" fmla="*/ 4 w 23292"/>
                <a:gd name="T3" fmla="*/ 11 h 21600"/>
                <a:gd name="T4" fmla="*/ 0 w 23292"/>
                <a:gd name="T5" fmla="*/ 1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292" h="21600" fill="none" extrusionOk="0">
                  <a:moveTo>
                    <a:pt x="0" y="66"/>
                  </a:moveTo>
                  <a:cubicBezTo>
                    <a:pt x="562" y="22"/>
                    <a:pt x="1127" y="-1"/>
                    <a:pt x="1692" y="0"/>
                  </a:cubicBezTo>
                  <a:cubicBezTo>
                    <a:pt x="13621" y="0"/>
                    <a:pt x="23292" y="9670"/>
                    <a:pt x="23292" y="21600"/>
                  </a:cubicBezTo>
                </a:path>
                <a:path w="23292" h="21600" stroke="0" extrusionOk="0">
                  <a:moveTo>
                    <a:pt x="0" y="66"/>
                  </a:moveTo>
                  <a:cubicBezTo>
                    <a:pt x="562" y="22"/>
                    <a:pt x="1127" y="-1"/>
                    <a:pt x="1692" y="0"/>
                  </a:cubicBezTo>
                  <a:cubicBezTo>
                    <a:pt x="13621" y="0"/>
                    <a:pt x="23292" y="9670"/>
                    <a:pt x="23292" y="21600"/>
                  </a:cubicBezTo>
                  <a:lnTo>
                    <a:pt x="1692" y="21600"/>
                  </a:lnTo>
                  <a:lnTo>
                    <a:pt x="0" y="6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21" name="Group 21"/>
          <p:cNvGrpSpPr>
            <a:grpSpLocks/>
          </p:cNvGrpSpPr>
          <p:nvPr/>
        </p:nvGrpSpPr>
        <p:grpSpPr bwMode="auto">
          <a:xfrm>
            <a:off x="7286625" y="4800600"/>
            <a:ext cx="1857375" cy="677863"/>
            <a:chOff x="4590" y="3024"/>
            <a:chExt cx="1170" cy="427"/>
          </a:xfrm>
        </p:grpSpPr>
        <p:sp>
          <p:nvSpPr>
            <p:cNvPr id="128017" name="Text Box 17"/>
            <p:cNvSpPr txBox="1">
              <a:spLocks noChangeArrowheads="1"/>
            </p:cNvSpPr>
            <p:nvPr/>
          </p:nvSpPr>
          <p:spPr bwMode="auto">
            <a:xfrm>
              <a:off x="5040" y="3024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rebuchet MS" pitchFamily="34" charset="0"/>
                </a:rPr>
                <a:t>X-axis</a:t>
              </a:r>
            </a:p>
          </p:txBody>
        </p:sp>
        <p:sp>
          <p:nvSpPr>
            <p:cNvPr id="32779" name="Arc 18"/>
            <p:cNvSpPr>
              <a:spLocks/>
            </p:cNvSpPr>
            <p:nvPr/>
          </p:nvSpPr>
          <p:spPr bwMode="auto">
            <a:xfrm rot="5586785" flipH="1" flipV="1">
              <a:off x="4674" y="3056"/>
              <a:ext cx="311" cy="480"/>
            </a:xfrm>
            <a:custGeom>
              <a:avLst/>
              <a:gdLst>
                <a:gd name="T0" fmla="*/ 0 w 23292"/>
                <a:gd name="T1" fmla="*/ 0 h 21600"/>
                <a:gd name="T2" fmla="*/ 4 w 23292"/>
                <a:gd name="T3" fmla="*/ 11 h 21600"/>
                <a:gd name="T4" fmla="*/ 0 w 23292"/>
                <a:gd name="T5" fmla="*/ 1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292" h="21600" fill="none" extrusionOk="0">
                  <a:moveTo>
                    <a:pt x="0" y="66"/>
                  </a:moveTo>
                  <a:cubicBezTo>
                    <a:pt x="562" y="22"/>
                    <a:pt x="1127" y="-1"/>
                    <a:pt x="1692" y="0"/>
                  </a:cubicBezTo>
                  <a:cubicBezTo>
                    <a:pt x="13621" y="0"/>
                    <a:pt x="23292" y="9670"/>
                    <a:pt x="23292" y="21600"/>
                  </a:cubicBezTo>
                </a:path>
                <a:path w="23292" h="21600" stroke="0" extrusionOk="0">
                  <a:moveTo>
                    <a:pt x="0" y="66"/>
                  </a:moveTo>
                  <a:cubicBezTo>
                    <a:pt x="562" y="22"/>
                    <a:pt x="1127" y="-1"/>
                    <a:pt x="1692" y="0"/>
                  </a:cubicBezTo>
                  <a:cubicBezTo>
                    <a:pt x="13621" y="0"/>
                    <a:pt x="23292" y="9670"/>
                    <a:pt x="23292" y="21600"/>
                  </a:cubicBezTo>
                  <a:lnTo>
                    <a:pt x="1692" y="21600"/>
                  </a:lnTo>
                  <a:lnTo>
                    <a:pt x="0" y="6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animBg="1"/>
      <p:bldP spid="128007" grpId="0" animBg="1"/>
      <p:bldP spid="128009" grpId="0" animBg="1"/>
    </p:bld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1252</TotalTime>
  <Words>319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Axis</vt:lpstr>
      <vt:lpstr>iRespondQuestionMaster</vt:lpstr>
      <vt:lpstr>iRespondGraphMaster</vt:lpstr>
      <vt:lpstr>GRAPHING BASICS</vt:lpstr>
      <vt:lpstr>Types of Graphs</vt:lpstr>
      <vt:lpstr>Why Graph?</vt:lpstr>
      <vt:lpstr>Pie/Circle Graph</vt:lpstr>
      <vt:lpstr>Bar Graph</vt:lpstr>
      <vt:lpstr>Line Graph</vt:lpstr>
      <vt:lpstr>Graph Titles</vt:lpstr>
      <vt:lpstr>Bar &amp; Line Graphs 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BASICS</dc:title>
  <dc:creator>Student</dc:creator>
  <cp:lastModifiedBy>Dave Edinger</cp:lastModifiedBy>
  <cp:revision>40</cp:revision>
  <dcterms:created xsi:type="dcterms:W3CDTF">2004-09-08T14:57:07Z</dcterms:created>
  <dcterms:modified xsi:type="dcterms:W3CDTF">2014-08-17T18:43:32Z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