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9" r:id="rId2"/>
    <p:sldId id="257" r:id="rId3"/>
    <p:sldId id="258" r:id="rId4"/>
    <p:sldId id="259" r:id="rId5"/>
    <p:sldId id="293" r:id="rId6"/>
    <p:sldId id="260" r:id="rId7"/>
    <p:sldId id="261" r:id="rId8"/>
    <p:sldId id="264" r:id="rId9"/>
    <p:sldId id="266" r:id="rId10"/>
    <p:sldId id="267" r:id="rId11"/>
    <p:sldId id="294" r:id="rId12"/>
    <p:sldId id="268" r:id="rId13"/>
    <p:sldId id="295" r:id="rId14"/>
    <p:sldId id="269" r:id="rId15"/>
    <p:sldId id="270" r:id="rId16"/>
    <p:sldId id="271" r:id="rId17"/>
    <p:sldId id="272" r:id="rId18"/>
    <p:sldId id="265" r:id="rId19"/>
    <p:sldId id="262" r:id="rId20"/>
    <p:sldId id="263" r:id="rId21"/>
    <p:sldId id="281" r:id="rId22"/>
    <p:sldId id="286" r:id="rId23"/>
    <p:sldId id="287" r:id="rId24"/>
    <p:sldId id="288" r:id="rId25"/>
    <p:sldId id="289" r:id="rId26"/>
    <p:sldId id="300" r:id="rId27"/>
    <p:sldId id="273" r:id="rId28"/>
    <p:sldId id="274" r:id="rId29"/>
    <p:sldId id="275" r:id="rId30"/>
    <p:sldId id="276" r:id="rId31"/>
    <p:sldId id="279" r:id="rId32"/>
    <p:sldId id="301" r:id="rId33"/>
    <p:sldId id="280" r:id="rId34"/>
    <p:sldId id="278" r:id="rId35"/>
    <p:sldId id="277" r:id="rId36"/>
    <p:sldId id="282" r:id="rId37"/>
    <p:sldId id="283" r:id="rId38"/>
    <p:sldId id="285" r:id="rId39"/>
    <p:sldId id="284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4580" autoAdjust="0"/>
    <p:restoredTop sz="86410" autoAdjust="0"/>
  </p:normalViewPr>
  <p:slideViewPr>
    <p:cSldViewPr>
      <p:cViewPr varScale="1">
        <p:scale>
          <a:sx n="47" d="100"/>
          <a:sy n="47" d="100"/>
        </p:scale>
        <p:origin x="-114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3EE03E-5EED-4B11-B8F0-6AB557510E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0EC00-43A2-49F8-B582-FCCD517ED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34B9C-4C26-4429-B44C-5C3A64CEE1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206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C9C653A-CF1A-448A-B9B9-8CED3D9103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977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55ADE61-6096-4DA9-9D32-2F62A2686A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9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8E522-4649-413A-82F9-59172FDDA1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1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1090B-41BE-450F-A6C3-71E46412E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56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B6491-8BBE-4579-B220-071C053CB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80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CFF2A-CA63-42B1-AC8F-50C1DC8D0C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1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039CF-9128-4A79-AB48-9AF7339B59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88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F796F-40E2-4C7E-8E6E-24AA0A35BB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81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31C3B-4370-4649-B3FA-49FFC01BAA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8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FBB83-F95D-4B93-9C5C-5219F8BC2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86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57D6654-4882-4486-8543-FE82C86B44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Program%20Files\Microsoft%20Office\Media\CntCD1\Photo1\j0289575.jpg" TargetMode="External"/><Relationship Id="rId1" Type="http://schemas.microsoft.com/office/2007/relationships/media" Target="file:///C:\Program%20Files\Microsoft%20Office\Media\CntCD1\Photo1\j0289575.jpg" TargetMode="External"/><Relationship Id="rId5" Type="http://schemas.openxmlformats.org/officeDocument/2006/relationships/image" Target="../media/image23.wmf"/><Relationship Id="rId4" Type="http://schemas.openxmlformats.org/officeDocument/2006/relationships/image" Target="../media/image2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77828" name="Picture 4" descr="j0297705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0800"/>
            <a:ext cx="9144000" cy="680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09600" y="609600"/>
            <a:ext cx="40386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Energy: Forms and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Chemical Energy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469187" cy="2287587"/>
          </a:xfrm>
        </p:spPr>
        <p:txBody>
          <a:bodyPr/>
          <a:lstStyle/>
          <a:p>
            <a:r>
              <a:rPr lang="en-US" altLang="en-US" sz="3300"/>
              <a:t>Chemical Energy is required to bond atoms together.</a:t>
            </a:r>
          </a:p>
          <a:p>
            <a:r>
              <a:rPr lang="en-US" altLang="en-US" sz="3300"/>
              <a:t>And when bonds are broken, energy is released.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Chemical Energy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752600"/>
            <a:ext cx="3579813" cy="3733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en-US" sz="2500"/>
          </a:p>
          <a:p>
            <a:r>
              <a:rPr lang="en-US" altLang="en-US" sz="3300"/>
              <a:t>Fuel and food are forms of stored chemical energy</a:t>
            </a:r>
            <a:r>
              <a:rPr lang="en-US" altLang="en-US" sz="2500"/>
              <a:t>.</a:t>
            </a:r>
          </a:p>
        </p:txBody>
      </p:sp>
      <p:pic>
        <p:nvPicPr>
          <p:cNvPr id="66564" name="Picture 4" descr="j023339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76400"/>
            <a:ext cx="3810000" cy="3705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Electromagnetic Energy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783387" cy="2211387"/>
          </a:xfrm>
        </p:spPr>
        <p:txBody>
          <a:bodyPr/>
          <a:lstStyle/>
          <a:p>
            <a:r>
              <a:rPr lang="en-US" altLang="en-US" sz="2500"/>
              <a:t>Power lines carry electromagnetic energy into your home in the form of electricity.</a:t>
            </a:r>
          </a:p>
        </p:txBody>
      </p:sp>
      <p:pic>
        <p:nvPicPr>
          <p:cNvPr id="19460" name="Picture 4" descr="j0254406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4191000"/>
            <a:ext cx="4953000" cy="2124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Electromagnetic Energy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4802187" cy="4114800"/>
          </a:xfrm>
        </p:spPr>
        <p:txBody>
          <a:bodyPr/>
          <a:lstStyle/>
          <a:p>
            <a:r>
              <a:rPr lang="en-US" altLang="en-US" sz="2500"/>
              <a:t>Light is a form of electromagnetic energy.</a:t>
            </a:r>
          </a:p>
          <a:p>
            <a:r>
              <a:rPr lang="en-US" altLang="en-US" sz="2500"/>
              <a:t>Each color of light (Roy G Bv) represents a different amount of electromagnetic energy.</a:t>
            </a:r>
          </a:p>
          <a:p>
            <a:r>
              <a:rPr lang="en-US" altLang="en-US" sz="2500"/>
              <a:t>Electromagnetic Energy is also carried by X-rays, radio waves, and laser light.</a:t>
            </a:r>
          </a:p>
        </p:txBody>
      </p:sp>
      <p:pic>
        <p:nvPicPr>
          <p:cNvPr id="67588" name="Picture 4" descr="j0346439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1752600"/>
            <a:ext cx="2286000" cy="2281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Nuclear Energy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3300"/>
              <a:t>The nucleus of an atom is the source of nuclear energy. </a:t>
            </a:r>
          </a:p>
          <a:p>
            <a:pPr>
              <a:buFont typeface="Wingdings" pitchFamily="2" charset="2"/>
              <a:buNone/>
            </a:pPr>
            <a:endParaRPr lang="en-US" altLang="en-US" sz="2500"/>
          </a:p>
        </p:txBody>
      </p:sp>
      <p:pic>
        <p:nvPicPr>
          <p:cNvPr id="20487" name="Picture 7" descr="slide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057400"/>
            <a:ext cx="3581400" cy="276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Nuclear Energy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When the nucleus splits (fission), nuclear energy is released in the form of heat energy and light energy.</a:t>
            </a:r>
          </a:p>
          <a:p>
            <a:r>
              <a:rPr lang="en-US" altLang="en-US"/>
              <a:t>Nuclear energy is also released when nuclei collide at high speeds and join (fuse).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Nuclear Energy</a:t>
            </a:r>
          </a:p>
        </p:txBody>
      </p:sp>
      <p:pic>
        <p:nvPicPr>
          <p:cNvPr id="23556" name="Picture 4" descr="eit-304-sm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828800"/>
            <a:ext cx="3886200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562600" y="1981200"/>
            <a:ext cx="2971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The sun’s energy is produced from a nuclear fusion reaction in which hydrogen nuclei fuse to form helium nuclei.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Nuclear Energy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3300"/>
              <a:t>Nuclear energy is the most concentrated form of energy.</a:t>
            </a:r>
          </a:p>
        </p:txBody>
      </p:sp>
      <p:pic>
        <p:nvPicPr>
          <p:cNvPr id="25609" name="Picture 9" descr="j0233105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981200"/>
            <a:ext cx="3189288" cy="3152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905000" y="5638800"/>
            <a:ext cx="5562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Most of us live within 10 miles of the Surry Nuclear Power Plant which converts nuclear energy into electromagnetic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Mechanical Energy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935787" cy="1906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300"/>
              <a:t>When work is done to an object, it acquires energy. The energy it acquires is known as mechanical energy.</a:t>
            </a:r>
          </a:p>
          <a:p>
            <a:pPr>
              <a:lnSpc>
                <a:spcPct val="90000"/>
              </a:lnSpc>
            </a:pPr>
            <a:endParaRPr lang="en-US" altLang="en-US" sz="3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Mechanical Energy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3300"/>
              <a:t>When you kick a football, you give mechancal energy to the football to make it move.</a:t>
            </a:r>
          </a:p>
          <a:p>
            <a:pPr>
              <a:buFont typeface="Wingdings" pitchFamily="2" charset="2"/>
              <a:buNone/>
            </a:pPr>
            <a:endParaRPr lang="en-US" altLang="en-US" sz="3300"/>
          </a:p>
        </p:txBody>
      </p:sp>
      <p:pic>
        <p:nvPicPr>
          <p:cNvPr id="11275" name="Picture 11" descr="j023872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133600"/>
            <a:ext cx="3581400" cy="3352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Nature of Energy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859587" cy="2287587"/>
          </a:xfrm>
        </p:spPr>
        <p:txBody>
          <a:bodyPr/>
          <a:lstStyle/>
          <a:p>
            <a:r>
              <a:rPr lang="en-US" altLang="en-US" sz="3300"/>
              <a:t>Energy is all around you!</a:t>
            </a:r>
          </a:p>
          <a:p>
            <a:pPr lvl="1"/>
            <a:r>
              <a:rPr lang="en-US" altLang="en-US" sz="2900"/>
              <a:t>You can hear energy as sound.</a:t>
            </a:r>
          </a:p>
          <a:p>
            <a:pPr lvl="1"/>
            <a:r>
              <a:rPr lang="en-US" altLang="en-US" sz="2900"/>
              <a:t>You can see energy as light.</a:t>
            </a:r>
          </a:p>
          <a:p>
            <a:pPr lvl="1"/>
            <a:r>
              <a:rPr lang="en-US" altLang="en-US" sz="2900"/>
              <a:t>And you can feel it as wind.</a:t>
            </a:r>
          </a:p>
        </p:txBody>
      </p:sp>
      <p:pic>
        <p:nvPicPr>
          <p:cNvPr id="6148" name="Picture 4" descr="j0149003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4572000"/>
            <a:ext cx="2979738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0" name="Picture 6" descr="j0149108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4572000"/>
            <a:ext cx="2947988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Mechanical Energy</a:t>
            </a:r>
          </a:p>
        </p:txBody>
      </p:sp>
      <p:pic>
        <p:nvPicPr>
          <p:cNvPr id="13316" name="Picture 4" descr="j0239867"/>
          <p:cNvPicPr>
            <a:picLocks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828800"/>
            <a:ext cx="2895600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724400" y="1905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724400" y="1981200"/>
            <a:ext cx="3429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When you throw a balling ball, you give it energy. When that bowling ball hits the pins, some of the energy is transferred to the pins (transfer of momentum).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Energy Conversion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Energy can be changed from one form to another. Changes in the form of energy are called energy conversions.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Energy conversions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All forms of energy can be converted into other forms.</a:t>
            </a:r>
          </a:p>
          <a:p>
            <a:pPr lvl="1"/>
            <a:r>
              <a:rPr lang="en-US" altLang="en-US"/>
              <a:t>The sun’s energy through solar cells can be converted directly into electricity.</a:t>
            </a:r>
          </a:p>
          <a:p>
            <a:pPr lvl="1"/>
            <a:r>
              <a:rPr lang="en-US" altLang="en-US"/>
              <a:t>Green plants convert the sun’s energy (electromagnetic) into starches and sugars (chemical energy).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energy conversions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In an electric motor, electromagnetic energy is converted to mechanical energy.</a:t>
            </a:r>
          </a:p>
          <a:p>
            <a:pPr lvl="1"/>
            <a:r>
              <a:rPr lang="en-US" altLang="en-US"/>
              <a:t>In a battery, chemical energy is converted into electromagnetic energy.</a:t>
            </a:r>
          </a:p>
          <a:p>
            <a:pPr lvl="1"/>
            <a:r>
              <a:rPr lang="en-US" altLang="en-US"/>
              <a:t>The mechanical energy of a waterfall is converted to electrical energy in a generator.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Energy Conversions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500"/>
              <a:t>In an automobile engine, fuel is burned to convert chemical energy into heat energy. The heat energy is then changed into mechanical energy.</a:t>
            </a:r>
          </a:p>
        </p:txBody>
      </p:sp>
      <p:pic>
        <p:nvPicPr>
          <p:cNvPr id="47113" name="Picture 9" descr="j0189238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981200"/>
            <a:ext cx="3276600" cy="304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>
          <a:xfrm>
            <a:off x="1219200" y="3581400"/>
            <a:ext cx="7313613" cy="1981200"/>
          </a:xfrm>
        </p:spPr>
        <p:txBody>
          <a:bodyPr/>
          <a:lstStyle/>
          <a:p>
            <a:r>
              <a:rPr lang="en-US" altLang="en-US"/>
              <a:t>Chemical </a:t>
            </a:r>
            <a:r>
              <a:rPr lang="en-US" altLang="en-US">
                <a:sym typeface="Wingdings" pitchFamily="2" charset="2"/>
              </a:rPr>
              <a:t> Heat Mechanical</a:t>
            </a:r>
            <a:endParaRPr lang="en-US" altLang="en-US"/>
          </a:p>
        </p:txBody>
      </p:sp>
      <p:pic>
        <p:nvPicPr>
          <p:cNvPr id="49159" name="Picture 7" descr="j028953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143000"/>
            <a:ext cx="5562600" cy="3136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States of Energy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most common energy conversion is the conversion between potential and kinetic energy.</a:t>
            </a:r>
          </a:p>
          <a:p>
            <a:r>
              <a:rPr lang="en-US" altLang="en-US"/>
              <a:t>All forms of energy can be in either of two states:</a:t>
            </a:r>
          </a:p>
          <a:p>
            <a:pPr lvl="1"/>
            <a:r>
              <a:rPr lang="en-US" altLang="en-US"/>
              <a:t>Potential</a:t>
            </a:r>
          </a:p>
          <a:p>
            <a:pPr lvl="1"/>
            <a:r>
              <a:rPr lang="en-US" altLang="en-US"/>
              <a:t>Kinetic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States of Energy: </a:t>
            </a:r>
            <a:br>
              <a:rPr lang="en-US" altLang="en-US" sz="3200"/>
            </a:br>
            <a:r>
              <a:rPr lang="en-US" altLang="en-US" sz="3200"/>
              <a:t>Kinetic and Potential Energy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500"/>
              <a:t>Kinetic Energy is the energy of motion.</a:t>
            </a:r>
          </a:p>
          <a:p>
            <a:r>
              <a:rPr lang="en-US" altLang="en-US" sz="4500"/>
              <a:t>Potential Energy is stored energy</a:t>
            </a:r>
            <a:r>
              <a:rPr lang="en-US" altLang="en-US"/>
              <a:t>.</a:t>
            </a:r>
          </a:p>
          <a:p>
            <a:pPr lvl="1"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Kinetic Energy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energy of motion is called kinetic energy.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faster an object moves, the more kinetic energy it has.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greater the mass of a moving object, the more kinetic energy it has.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Kinetic energy depends on both mass and velocity.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Kinetic Energy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                                            </a:t>
            </a:r>
          </a:p>
          <a:p>
            <a:pPr algn="ctr">
              <a:buFont typeface="Wingdings" pitchFamily="2" charset="2"/>
              <a:buNone/>
            </a:pPr>
            <a:r>
              <a:rPr lang="en-US" altLang="en-US"/>
              <a:t>K.E. = </a:t>
            </a:r>
            <a:r>
              <a:rPr lang="en-US" altLang="en-US" u="sng"/>
              <a:t>mass x velocity</a:t>
            </a:r>
          </a:p>
          <a:p>
            <a:pPr algn="ctr">
              <a:buFont typeface="Wingdings" pitchFamily="2" charset="2"/>
              <a:buNone/>
            </a:pPr>
            <a:r>
              <a:rPr lang="en-US" altLang="en-US"/>
              <a:t>         2</a:t>
            </a:r>
          </a:p>
          <a:p>
            <a:pPr algn="ctr">
              <a:buFont typeface="Wingdings" pitchFamily="2" charset="2"/>
              <a:buNone/>
            </a:pPr>
            <a:endParaRPr lang="en-US" altLang="en-US"/>
          </a:p>
          <a:p>
            <a:pPr algn="ctr">
              <a:buFont typeface="Wingdings" pitchFamily="2" charset="2"/>
              <a:buNone/>
            </a:pPr>
            <a:endParaRPr lang="en-US" altLang="en-US"/>
          </a:p>
          <a:p>
            <a:pPr>
              <a:buFont typeface="Wingdings" pitchFamily="2" charset="2"/>
              <a:buNone/>
            </a:pPr>
            <a:r>
              <a:rPr lang="en-US" altLang="en-US"/>
              <a:t>What has a greater affect of kinetic energy, mass or velocity? Why?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7162800" y="2286000"/>
            <a:ext cx="133350" cy="285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Nature of Energy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You use energy when you:</a:t>
            </a:r>
          </a:p>
          <a:p>
            <a:pPr lvl="1"/>
            <a:r>
              <a:rPr lang="en-US" altLang="en-US"/>
              <a:t>hit a softball.</a:t>
            </a:r>
          </a:p>
          <a:p>
            <a:pPr lvl="1"/>
            <a:r>
              <a:rPr lang="en-US" altLang="en-US"/>
              <a:t>lift your book bag.</a:t>
            </a:r>
          </a:p>
          <a:p>
            <a:pPr lvl="1"/>
            <a:r>
              <a:rPr lang="en-US" altLang="en-US"/>
              <a:t>compress a spring.</a:t>
            </a:r>
          </a:p>
          <a:p>
            <a:pPr lvl="1"/>
            <a:endParaRPr lang="en-US" altLang="en-US"/>
          </a:p>
          <a:p>
            <a:pPr lvl="1">
              <a:buFont typeface="Wingdings" pitchFamily="2" charset="2"/>
              <a:buNone/>
            </a:pPr>
            <a:endParaRPr lang="en-US" altLang="en-US"/>
          </a:p>
          <a:p>
            <a:endParaRPr lang="en-US" altLang="en-US" sz="2500"/>
          </a:p>
        </p:txBody>
      </p:sp>
      <p:pic>
        <p:nvPicPr>
          <p:cNvPr id="7172" name="Picture 4" descr="j0289499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286000"/>
            <a:ext cx="3581400" cy="2363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Energy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Potential Energy is stored energy.</a:t>
            </a:r>
          </a:p>
          <a:p>
            <a:pPr lvl="1"/>
            <a:r>
              <a:rPr lang="en-US" altLang="en-US"/>
              <a:t>Stored chemically in fuel, the nucleus of atom, and in foods.</a:t>
            </a:r>
          </a:p>
          <a:p>
            <a:pPr lvl="1"/>
            <a:r>
              <a:rPr lang="en-US" altLang="en-US"/>
              <a:t>Or stored because of the work done on it:</a:t>
            </a:r>
          </a:p>
          <a:p>
            <a:pPr lvl="2"/>
            <a:r>
              <a:rPr lang="en-US" altLang="en-US"/>
              <a:t>Stretching a rubber band.</a:t>
            </a:r>
          </a:p>
          <a:p>
            <a:pPr lvl="2"/>
            <a:r>
              <a:rPr lang="en-US" altLang="en-US"/>
              <a:t>Winding a watch.</a:t>
            </a:r>
          </a:p>
          <a:p>
            <a:pPr lvl="2"/>
            <a:r>
              <a:rPr lang="en-US" altLang="en-US"/>
              <a:t>Pulling back on a bow’s arrow.</a:t>
            </a:r>
          </a:p>
          <a:p>
            <a:pPr lvl="2"/>
            <a:r>
              <a:rPr lang="en-US" altLang="en-US"/>
              <a:t>Lifting a brick high in the air.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Gravitational Potential Energy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500"/>
              <a:t>Potential energy that is dependent on height is called gravitational potential energy.</a:t>
            </a:r>
          </a:p>
        </p:txBody>
      </p:sp>
      <p:pic>
        <p:nvPicPr>
          <p:cNvPr id="33798" name="Picture 6" descr="j01748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9688" y="1981200"/>
            <a:ext cx="3476625" cy="3733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Energy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478587" cy="1754187"/>
          </a:xfrm>
        </p:spPr>
        <p:txBody>
          <a:bodyPr/>
          <a:lstStyle/>
          <a:p>
            <a:r>
              <a:rPr lang="en-US" altLang="en-US" sz="2500"/>
              <a:t>Energy that is stored due to being stretched or compressed is called elastic potential energy.</a:t>
            </a:r>
          </a:p>
          <a:p>
            <a:pPr lvl="1"/>
            <a:endParaRPr lang="en-US" altLang="en-US" sz="2100"/>
          </a:p>
        </p:txBody>
      </p:sp>
      <p:pic>
        <p:nvPicPr>
          <p:cNvPr id="81924" name="j0289575.jpg">
            <a:hlinkClick r:id="" action="ppaction://media"/>
          </p:cNvPr>
          <p:cNvPicPr>
            <a:picLocks noChangeAspect="1" noChangeArrowheads="1"/>
          </p:cNvPicPr>
          <p:nvPr>
            <p:ph sz="quarter" idx="2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3429000"/>
            <a:ext cx="1587500" cy="19812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26" name="Picture 6" descr="j0287339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429000"/>
            <a:ext cx="1792288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19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24"/>
                </p:tgtEl>
              </p:cMediaNode>
            </p:vide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Gravitational Potential Energy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859587" cy="2058987"/>
          </a:xfrm>
        </p:spPr>
        <p:txBody>
          <a:bodyPr/>
          <a:lstStyle/>
          <a:p>
            <a:r>
              <a:rPr lang="en-US" altLang="en-US" sz="2500"/>
              <a:t>A waterfall, a suspension bridge, and a falling snowflake all have gravitational potential energy.</a:t>
            </a:r>
          </a:p>
        </p:txBody>
      </p:sp>
      <p:pic>
        <p:nvPicPr>
          <p:cNvPr id="34820" name="Picture 4" descr="j021531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3429000"/>
            <a:ext cx="6400800" cy="289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Gravitational Potential Energy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500"/>
              <a:t>If you stand on a 3-meter diving board, you have 3 times the G.P.E, than you had on a 1-meter diving board.</a:t>
            </a:r>
          </a:p>
          <a:p>
            <a:endParaRPr lang="en-US" altLang="en-US" sz="2500"/>
          </a:p>
        </p:txBody>
      </p:sp>
      <p:pic>
        <p:nvPicPr>
          <p:cNvPr id="31753" name="Picture 9" descr="j0296952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209800"/>
            <a:ext cx="3200400" cy="289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Gravitational Potential Energy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“The bigger they are the harder they fall” is not just a saying. It’s true. Objects with more mass have greater G.P.E.</a:t>
            </a:r>
          </a:p>
          <a:p>
            <a:r>
              <a:rPr lang="en-US" altLang="en-US"/>
              <a:t>The formula to find G.P.E. is</a:t>
            </a:r>
          </a:p>
          <a:p>
            <a:pPr>
              <a:buFont typeface="Wingdings" pitchFamily="2" charset="2"/>
              <a:buNone/>
            </a:pPr>
            <a:r>
              <a:rPr lang="en-US" altLang="en-US"/>
              <a:t>	G.P.E. = Weight X Height.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Kinetic-Potential Energy Conversion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447800" y="2057400"/>
            <a:ext cx="6781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Roller coasters work because of the energy that is built into the system. Initially, the cars are pulled mechanically up the tallest hill, giving them a great deal of potential energy. From that point, the conversion between potential and kinetic energy powers the cars throughout the entire ride.</a:t>
            </a:r>
          </a:p>
        </p:txBody>
      </p:sp>
      <p:pic>
        <p:nvPicPr>
          <p:cNvPr id="37899" name="Picture 11" descr="j0150157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4191000"/>
            <a:ext cx="5105400" cy="2439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Kinetic vs. Potential Energy</a:t>
            </a:r>
          </a:p>
        </p:txBody>
      </p:sp>
      <p:pic>
        <p:nvPicPr>
          <p:cNvPr id="39940" name="Picture 4" descr="ce"/>
          <p:cNvPicPr>
            <a:picLocks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0013" y="1827213"/>
            <a:ext cx="6975475" cy="3138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371600" y="5562600"/>
            <a:ext cx="693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At the point of maximum potential energy, the car has minimum kinetic energy.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Kinetic-Potential Energy Conversions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500"/>
              <a:t>As a basketball player throws the ball into the air, various energy conversions take place.</a:t>
            </a:r>
          </a:p>
        </p:txBody>
      </p:sp>
      <p:pic>
        <p:nvPicPr>
          <p:cNvPr id="43012" name="Picture 4" descr="j028940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84838" y="2055813"/>
            <a:ext cx="2414587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0964" name="Picture 4" descr="maxpotkin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24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57200" y="23622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Ball slows down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934200" y="22860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Ball speeds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Nature of Energy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4572000"/>
            <a:ext cx="6477000" cy="1828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3300"/>
              <a:t>Living organisms need energy for growth and movement.</a:t>
            </a:r>
          </a:p>
        </p:txBody>
      </p:sp>
      <p:pic>
        <p:nvPicPr>
          <p:cNvPr id="8196" name="Picture 4" descr="j0332364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676400"/>
            <a:ext cx="3657600" cy="2532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8" name="Picture 6" descr="j0288860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676400"/>
            <a:ext cx="3048000" cy="2552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The Law of Conservation of Energy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Energy can be neither created nor destroyed by ordinary means.</a:t>
            </a:r>
          </a:p>
          <a:p>
            <a:pPr lvl="1"/>
            <a:r>
              <a:rPr lang="en-US" altLang="en-US"/>
              <a:t>It can only be converted from one form to another.</a:t>
            </a:r>
          </a:p>
          <a:p>
            <a:pPr lvl="1"/>
            <a:r>
              <a:rPr lang="en-US" altLang="en-US"/>
              <a:t>If energy seems to disappear, then scientists look for it – leading to many important discoveries.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Law of Conservation of Energy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1905, Albert Einstein said that mass and energy can be converted into each other. </a:t>
            </a:r>
          </a:p>
          <a:p>
            <a:r>
              <a:rPr lang="en-US" altLang="en-US"/>
              <a:t>He showed that if matter is destroyed, energy is created, and if energy is destroyed mass is created.            </a:t>
            </a:r>
            <a:r>
              <a:rPr lang="en-US" altLang="en-US" sz="1700"/>
              <a:t>2</a:t>
            </a:r>
          </a:p>
          <a:p>
            <a:pPr lvl="4"/>
            <a:r>
              <a:rPr lang="en-US" altLang="en-US" sz="2900"/>
              <a:t>E = MC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Vocabulary Words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524000"/>
            <a:ext cx="7313612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/>
              <a:t>	energy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/>
              <a:t>	mechanical energy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/>
              <a:t>	heat energy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/>
              <a:t>	chemical energy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/>
              <a:t>	electromagnetic energy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/>
              <a:t>	nuclear energy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/>
              <a:t>	kinetic energy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/>
              <a:t>	potential energy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/>
              <a:t>	gravitational potential energy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/>
              <a:t>	energy conversion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500"/>
              <a:t>	Law of Conservation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Nature of Energy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500"/>
              <a:t>Energy is involved when:</a:t>
            </a:r>
          </a:p>
          <a:p>
            <a:pPr lvl="1"/>
            <a:r>
              <a:rPr lang="en-US" altLang="en-US" sz="2100"/>
              <a:t>a bird flies.</a:t>
            </a:r>
          </a:p>
          <a:p>
            <a:pPr lvl="1"/>
            <a:r>
              <a:rPr lang="en-US" altLang="en-US" sz="2100"/>
              <a:t>a bomb explodes.</a:t>
            </a:r>
          </a:p>
          <a:p>
            <a:pPr lvl="1"/>
            <a:r>
              <a:rPr lang="en-US" altLang="en-US" sz="2100"/>
              <a:t>rain falls from the sky.</a:t>
            </a:r>
          </a:p>
          <a:p>
            <a:pPr lvl="1"/>
            <a:r>
              <a:rPr lang="en-US" altLang="en-US" sz="2100"/>
              <a:t>electricity flows in a wire.</a:t>
            </a:r>
          </a:p>
        </p:txBody>
      </p:sp>
      <p:pic>
        <p:nvPicPr>
          <p:cNvPr id="59399" name="Picture 7" descr="j0283219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108200"/>
            <a:ext cx="3733800" cy="353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9400" name="Picture 8" descr="j0281782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4648200"/>
            <a:ext cx="1541463" cy="180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9403" name="Picture 11" descr="j019619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1776413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Nature of Energy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802187"/>
          </a:xfrm>
        </p:spPr>
        <p:txBody>
          <a:bodyPr/>
          <a:lstStyle/>
          <a:p>
            <a:r>
              <a:rPr lang="en-US" altLang="en-US"/>
              <a:t>What is energy that it can be involved in so many different activities?</a:t>
            </a:r>
          </a:p>
          <a:p>
            <a:pPr lvl="1"/>
            <a:r>
              <a:rPr lang="en-US" altLang="en-US" sz="2900"/>
              <a:t>Energy can be defined as the ability to do work.</a:t>
            </a:r>
          </a:p>
          <a:p>
            <a:pPr lvl="1"/>
            <a:r>
              <a:rPr lang="en-US" altLang="en-US" sz="2900"/>
              <a:t>If an object or organism does work (exerts a force over a distance to move an object) the object or organism uses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993775"/>
          </a:xfrm>
        </p:spPr>
        <p:txBody>
          <a:bodyPr/>
          <a:lstStyle/>
          <a:p>
            <a:r>
              <a:rPr lang="en-US" altLang="en-US"/>
              <a:t>Nature of Energy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313613" cy="4114800"/>
          </a:xfrm>
        </p:spPr>
        <p:txBody>
          <a:bodyPr/>
          <a:lstStyle/>
          <a:p>
            <a:r>
              <a:rPr lang="en-US" altLang="en-US" sz="3300"/>
              <a:t>Because of the direct connection between energy and work, energy is measured in the same unit as work: joules (J).</a:t>
            </a:r>
          </a:p>
          <a:p>
            <a:r>
              <a:rPr lang="en-US" altLang="en-US" sz="3300"/>
              <a:t>In addition to using energy to do work, objects gain energy because work is being done on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Forms of Energy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4040187" cy="4114800"/>
          </a:xfrm>
        </p:spPr>
        <p:txBody>
          <a:bodyPr/>
          <a:lstStyle/>
          <a:p>
            <a:r>
              <a:rPr lang="en-US" altLang="en-US" sz="2500"/>
              <a:t>The five main forms of energy are:</a:t>
            </a:r>
            <a:endParaRPr lang="en-US" altLang="en-US" sz="3300"/>
          </a:p>
          <a:p>
            <a:pPr lvl="1"/>
            <a:r>
              <a:rPr lang="en-US" altLang="en-US" sz="2900"/>
              <a:t>Heat</a:t>
            </a:r>
          </a:p>
          <a:p>
            <a:pPr lvl="1"/>
            <a:r>
              <a:rPr lang="en-US" altLang="en-US" sz="2900"/>
              <a:t>Chemical</a:t>
            </a:r>
          </a:p>
          <a:p>
            <a:pPr lvl="1"/>
            <a:r>
              <a:rPr lang="en-US" altLang="en-US" sz="2900"/>
              <a:t>Electromagnetic</a:t>
            </a:r>
          </a:p>
          <a:p>
            <a:pPr lvl="1"/>
            <a:r>
              <a:rPr lang="en-US" altLang="en-US" sz="2900"/>
              <a:t>Nuclear</a:t>
            </a:r>
          </a:p>
          <a:p>
            <a:pPr lvl="1"/>
            <a:r>
              <a:rPr lang="en-US" altLang="en-US" sz="2900"/>
              <a:t>Mechanical</a:t>
            </a:r>
          </a:p>
        </p:txBody>
      </p:sp>
      <p:pic>
        <p:nvPicPr>
          <p:cNvPr id="15364" name="Picture 4" descr="j0178301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2667000"/>
            <a:ext cx="1898650" cy="1855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Heat Energy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internal motion of the atoms is called heat energy, because moving particles produce heat.</a:t>
            </a:r>
          </a:p>
          <a:p>
            <a:r>
              <a:rPr lang="en-US" altLang="en-US"/>
              <a:t>Heat energy can be produced by friction.</a:t>
            </a:r>
          </a:p>
          <a:p>
            <a:r>
              <a:rPr lang="en-US" altLang="en-US"/>
              <a:t>Heat energy causes changes in temperature and phase of any form of matter.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lipse">
  <a:themeElements>
    <a:clrScheme name="Eclipse 8">
      <a:dk1>
        <a:srgbClr val="434343"/>
      </a:dk1>
      <a:lt1>
        <a:srgbClr val="FFFFFF"/>
      </a:lt1>
      <a:dk2>
        <a:srgbClr val="000000"/>
      </a:dk2>
      <a:lt2>
        <a:srgbClr val="0066FF"/>
      </a:lt2>
      <a:accent1>
        <a:srgbClr val="339966"/>
      </a:accent1>
      <a:accent2>
        <a:srgbClr val="FFCC00"/>
      </a:accent2>
      <a:accent3>
        <a:srgbClr val="AAAAAA"/>
      </a:accent3>
      <a:accent4>
        <a:srgbClr val="DADADA"/>
      </a:accent4>
      <a:accent5>
        <a:srgbClr val="ADCAB8"/>
      </a:accent5>
      <a:accent6>
        <a:srgbClr val="E7B900"/>
      </a:accent6>
      <a:hlink>
        <a:srgbClr val="CC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Eclipse 3">
    <a:dk1>
      <a:srgbClr val="000000"/>
    </a:dk1>
    <a:lt1>
      <a:srgbClr val="FFFFFF"/>
    </a:lt1>
    <a:dk2>
      <a:srgbClr val="0000CC"/>
    </a:dk2>
    <a:lt2>
      <a:srgbClr val="434343"/>
    </a:lt2>
    <a:accent1>
      <a:srgbClr val="99CC00"/>
    </a:accent1>
    <a:accent2>
      <a:srgbClr val="FFCC00"/>
    </a:accent2>
    <a:accent3>
      <a:srgbClr val="FFFFFF"/>
    </a:accent3>
    <a:accent4>
      <a:srgbClr val="000000"/>
    </a:accent4>
    <a:accent5>
      <a:srgbClr val="CAE2AA"/>
    </a:accent5>
    <a:accent6>
      <a:srgbClr val="E7B900"/>
    </a:accent6>
    <a:hlink>
      <a:srgbClr val="FF0000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Eclipse 3">
    <a:dk1>
      <a:srgbClr val="000000"/>
    </a:dk1>
    <a:lt1>
      <a:srgbClr val="FFFFFF"/>
    </a:lt1>
    <a:dk2>
      <a:srgbClr val="0000CC"/>
    </a:dk2>
    <a:lt2>
      <a:srgbClr val="434343"/>
    </a:lt2>
    <a:accent1>
      <a:srgbClr val="99CC00"/>
    </a:accent1>
    <a:accent2>
      <a:srgbClr val="FFCC00"/>
    </a:accent2>
    <a:accent3>
      <a:srgbClr val="FFFFFF"/>
    </a:accent3>
    <a:accent4>
      <a:srgbClr val="000000"/>
    </a:accent4>
    <a:accent5>
      <a:srgbClr val="CAE2AA"/>
    </a:accent5>
    <a:accent6>
      <a:srgbClr val="E7B900"/>
    </a:accent6>
    <a:hlink>
      <a:srgbClr val="FF0000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492</TotalTime>
  <Words>1175</Words>
  <Application>Microsoft Office PowerPoint</Application>
  <PresentationFormat>On-screen Show (4:3)</PresentationFormat>
  <Paragraphs>148</Paragraphs>
  <Slides>42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Times New Roman</vt:lpstr>
      <vt:lpstr>Verdana</vt:lpstr>
      <vt:lpstr>Wingdings</vt:lpstr>
      <vt:lpstr>Eclipse</vt:lpstr>
      <vt:lpstr>PowerPoint Presentation</vt:lpstr>
      <vt:lpstr>Nature of Energy</vt:lpstr>
      <vt:lpstr>Nature of Energy</vt:lpstr>
      <vt:lpstr>Nature of Energy</vt:lpstr>
      <vt:lpstr>Nature of Energy</vt:lpstr>
      <vt:lpstr>Nature of Energy</vt:lpstr>
      <vt:lpstr>Nature of Energy</vt:lpstr>
      <vt:lpstr>Forms of Energy</vt:lpstr>
      <vt:lpstr>Heat Energy</vt:lpstr>
      <vt:lpstr>Chemical Energy</vt:lpstr>
      <vt:lpstr>Chemical Energy</vt:lpstr>
      <vt:lpstr>Electromagnetic Energy</vt:lpstr>
      <vt:lpstr>Electromagnetic Energy</vt:lpstr>
      <vt:lpstr>Nuclear Energy</vt:lpstr>
      <vt:lpstr>Nuclear Energy</vt:lpstr>
      <vt:lpstr>Nuclear Energy</vt:lpstr>
      <vt:lpstr>Nuclear Energy</vt:lpstr>
      <vt:lpstr>Mechanical Energy</vt:lpstr>
      <vt:lpstr>Mechanical Energy</vt:lpstr>
      <vt:lpstr>Mechanical Energy</vt:lpstr>
      <vt:lpstr>Energy Conversion</vt:lpstr>
      <vt:lpstr>Energy conversions</vt:lpstr>
      <vt:lpstr>Other energy conversions</vt:lpstr>
      <vt:lpstr>Energy Conversions</vt:lpstr>
      <vt:lpstr>Chemical  Heat Mechanical</vt:lpstr>
      <vt:lpstr>States of Energy</vt:lpstr>
      <vt:lpstr>States of Energy:  Kinetic and Potential Energy</vt:lpstr>
      <vt:lpstr>Kinetic Energy</vt:lpstr>
      <vt:lpstr>Kinetic Energy</vt:lpstr>
      <vt:lpstr>Potential Energy</vt:lpstr>
      <vt:lpstr>Gravitational Potential Energy</vt:lpstr>
      <vt:lpstr>Potential Energy</vt:lpstr>
      <vt:lpstr>Gravitational Potential Energy</vt:lpstr>
      <vt:lpstr>Gravitational Potential Energy</vt:lpstr>
      <vt:lpstr>Gravitational Potential Energy</vt:lpstr>
      <vt:lpstr>Kinetic-Potential Energy Conversion</vt:lpstr>
      <vt:lpstr>Kinetic vs. Potential Energy</vt:lpstr>
      <vt:lpstr>Kinetic-Potential Energy Conversions</vt:lpstr>
      <vt:lpstr>PowerPoint Presentation</vt:lpstr>
      <vt:lpstr>The Law of Conservation of Energy</vt:lpstr>
      <vt:lpstr>Law of Conservation of Energy</vt:lpstr>
      <vt:lpstr>Vocabulary Words</vt:lpstr>
    </vt:vector>
  </TitlesOfParts>
  <Company>WJCC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Energy:</dc:title>
  <dc:creator>Vicki Lewis</dc:creator>
  <cp:lastModifiedBy>David Edinger</cp:lastModifiedBy>
  <cp:revision>19</cp:revision>
  <dcterms:created xsi:type="dcterms:W3CDTF">2004-04-03T23:14:26Z</dcterms:created>
  <dcterms:modified xsi:type="dcterms:W3CDTF">2015-03-07T21:59:14Z</dcterms:modified>
</cp:coreProperties>
</file>