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3" r:id="rId5"/>
    <p:sldId id="268" r:id="rId6"/>
    <p:sldId id="259" r:id="rId7"/>
    <p:sldId id="260" r:id="rId8"/>
    <p:sldId id="261" r:id="rId9"/>
    <p:sldId id="262" r:id="rId10"/>
    <p:sldId id="263" r:id="rId11"/>
    <p:sldId id="270" r:id="rId12"/>
    <p:sldId id="271" r:id="rId13"/>
    <p:sldId id="275" r:id="rId14"/>
    <p:sldId id="272" r:id="rId15"/>
    <p:sldId id="264" r:id="rId16"/>
    <p:sldId id="277" r:id="rId17"/>
    <p:sldId id="265" r:id="rId18"/>
    <p:sldId id="266" r:id="rId19"/>
    <p:sldId id="267" r:id="rId20"/>
    <p:sldId id="276" r:id="rId21"/>
    <p:sldId id="269"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0" d="100"/>
          <a:sy n="80" d="100"/>
        </p:scale>
        <p:origin x="-137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C8A82D-4D95-45FF-8863-9881AE104958}" type="slidenum">
              <a:rPr lang="en-US"/>
              <a:pPr>
                <a:defRPr/>
              </a:pPr>
              <a:t>‹#›</a:t>
            </a:fld>
            <a:endParaRPr lang="en-US"/>
          </a:p>
        </p:txBody>
      </p:sp>
    </p:spTree>
    <p:extLst>
      <p:ext uri="{BB962C8B-B14F-4D97-AF65-F5344CB8AC3E}">
        <p14:creationId xmlns:p14="http://schemas.microsoft.com/office/powerpoint/2010/main" val="2896115877"/>
      </p:ext>
    </p:extLst>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CF83-B700-439D-BE0B-40FA3A73D815}" type="slidenum">
              <a:rPr lang="en-US"/>
              <a:pPr>
                <a:defRPr/>
              </a:pPr>
              <a:t>‹#›</a:t>
            </a:fld>
            <a:endParaRPr lang="en-US"/>
          </a:p>
        </p:txBody>
      </p:sp>
    </p:spTree>
    <p:extLst>
      <p:ext uri="{BB962C8B-B14F-4D97-AF65-F5344CB8AC3E}">
        <p14:creationId xmlns:p14="http://schemas.microsoft.com/office/powerpoint/2010/main" val="1172363419"/>
      </p:ext>
    </p:extLst>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D4AB3-8139-4818-86F4-13611F18C4C1}" type="slidenum">
              <a:rPr lang="en-US"/>
              <a:pPr>
                <a:defRPr/>
              </a:pPr>
              <a:t>‹#›</a:t>
            </a:fld>
            <a:endParaRPr lang="en-US"/>
          </a:p>
        </p:txBody>
      </p:sp>
    </p:spTree>
    <p:extLst>
      <p:ext uri="{BB962C8B-B14F-4D97-AF65-F5344CB8AC3E}">
        <p14:creationId xmlns:p14="http://schemas.microsoft.com/office/powerpoint/2010/main" val="726133838"/>
      </p:ext>
    </p:extLst>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22FBFB-4F42-4ADD-9A4C-E938C41D6475}" type="slidenum">
              <a:rPr lang="en-US"/>
              <a:pPr>
                <a:defRPr/>
              </a:pPr>
              <a:t>‹#›</a:t>
            </a:fld>
            <a:endParaRPr lang="en-US"/>
          </a:p>
        </p:txBody>
      </p:sp>
    </p:spTree>
    <p:extLst>
      <p:ext uri="{BB962C8B-B14F-4D97-AF65-F5344CB8AC3E}">
        <p14:creationId xmlns:p14="http://schemas.microsoft.com/office/powerpoint/2010/main" val="2082532006"/>
      </p:ext>
    </p:extLst>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CE978-827F-4F44-8BC0-344DF0B98BB1}" type="slidenum">
              <a:rPr lang="en-US"/>
              <a:pPr>
                <a:defRPr/>
              </a:pPr>
              <a:t>‹#›</a:t>
            </a:fld>
            <a:endParaRPr lang="en-US"/>
          </a:p>
        </p:txBody>
      </p:sp>
    </p:spTree>
    <p:extLst>
      <p:ext uri="{BB962C8B-B14F-4D97-AF65-F5344CB8AC3E}">
        <p14:creationId xmlns:p14="http://schemas.microsoft.com/office/powerpoint/2010/main" val="3029680870"/>
      </p:ext>
    </p:extLst>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4EB5D-FDD2-42B6-BF38-173BD7584380}" type="slidenum">
              <a:rPr lang="en-US"/>
              <a:pPr>
                <a:defRPr/>
              </a:pPr>
              <a:t>‹#›</a:t>
            </a:fld>
            <a:endParaRPr lang="en-US"/>
          </a:p>
        </p:txBody>
      </p:sp>
    </p:spTree>
    <p:extLst>
      <p:ext uri="{BB962C8B-B14F-4D97-AF65-F5344CB8AC3E}">
        <p14:creationId xmlns:p14="http://schemas.microsoft.com/office/powerpoint/2010/main" val="1611079144"/>
      </p:ext>
    </p:extLst>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5D2C5B-AD71-4568-B1EF-D53E0996EFDB}" type="slidenum">
              <a:rPr lang="en-US"/>
              <a:pPr>
                <a:defRPr/>
              </a:pPr>
              <a:t>‹#›</a:t>
            </a:fld>
            <a:endParaRPr lang="en-US"/>
          </a:p>
        </p:txBody>
      </p:sp>
    </p:spTree>
    <p:extLst>
      <p:ext uri="{BB962C8B-B14F-4D97-AF65-F5344CB8AC3E}">
        <p14:creationId xmlns:p14="http://schemas.microsoft.com/office/powerpoint/2010/main" val="1118525397"/>
      </p:ext>
    </p:extLst>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03F5F5-CB74-4D89-A20F-B7EC9D7CC2F5}" type="slidenum">
              <a:rPr lang="en-US"/>
              <a:pPr>
                <a:defRPr/>
              </a:pPr>
              <a:t>‹#›</a:t>
            </a:fld>
            <a:endParaRPr lang="en-US"/>
          </a:p>
        </p:txBody>
      </p:sp>
    </p:spTree>
    <p:extLst>
      <p:ext uri="{BB962C8B-B14F-4D97-AF65-F5344CB8AC3E}">
        <p14:creationId xmlns:p14="http://schemas.microsoft.com/office/powerpoint/2010/main" val="1471863614"/>
      </p:ext>
    </p:extLst>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A8C8BDB-901E-4E8F-B373-DDF9B4FB0D8B}" type="slidenum">
              <a:rPr lang="en-US"/>
              <a:pPr>
                <a:defRPr/>
              </a:pPr>
              <a:t>‹#›</a:t>
            </a:fld>
            <a:endParaRPr lang="en-US"/>
          </a:p>
        </p:txBody>
      </p:sp>
    </p:spTree>
    <p:extLst>
      <p:ext uri="{BB962C8B-B14F-4D97-AF65-F5344CB8AC3E}">
        <p14:creationId xmlns:p14="http://schemas.microsoft.com/office/powerpoint/2010/main" val="668852490"/>
      </p:ext>
    </p:extLst>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0E1AD7-7578-4CAD-91FB-DC7D3433E84C}" type="slidenum">
              <a:rPr lang="en-US"/>
              <a:pPr>
                <a:defRPr/>
              </a:pPr>
              <a:t>‹#›</a:t>
            </a:fld>
            <a:endParaRPr lang="en-US"/>
          </a:p>
        </p:txBody>
      </p:sp>
    </p:spTree>
    <p:extLst>
      <p:ext uri="{BB962C8B-B14F-4D97-AF65-F5344CB8AC3E}">
        <p14:creationId xmlns:p14="http://schemas.microsoft.com/office/powerpoint/2010/main" val="2135780697"/>
      </p:ext>
    </p:extLst>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040BFB-B413-49BC-A5CF-DB835E99D4F7}" type="slidenum">
              <a:rPr lang="en-US"/>
              <a:pPr>
                <a:defRPr/>
              </a:pPr>
              <a:t>‹#›</a:t>
            </a:fld>
            <a:endParaRPr lang="en-US"/>
          </a:p>
        </p:txBody>
      </p:sp>
    </p:spTree>
    <p:extLst>
      <p:ext uri="{BB962C8B-B14F-4D97-AF65-F5344CB8AC3E}">
        <p14:creationId xmlns:p14="http://schemas.microsoft.com/office/powerpoint/2010/main" val="2575833074"/>
      </p:ext>
    </p:extLst>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60050"/>
            </a:gs>
            <a:gs pos="100000">
              <a:srgbClr val="5C0025"/>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21352AC-E40B-46C7-AED4-5A44403469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 Target="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 Target="slide5.xml"/><Relationship Id="rId1" Type="http://schemas.openxmlformats.org/officeDocument/2006/relationships/slideLayout" Target="../slideLayouts/slideLayout6.xml"/><Relationship Id="rId5" Type="http://schemas.openxmlformats.org/officeDocument/2006/relationships/image" Target="../media/image22.jpeg"/><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image" Target="../media/image26.jpeg"/></Relationships>
</file>

<file path=ppt/slides/_rels/slide15.xml.rels><?xml version="1.0" encoding="UTF-8" standalone="yes"?>
<Relationships xmlns="http://schemas.openxmlformats.org/package/2006/relationships"><Relationship Id="rId3" Type="http://schemas.openxmlformats.org/officeDocument/2006/relationships/hyperlink" Target="http://www.jersey.uoregon.edu/vlab/KineticEnergy/" TargetMode="External"/><Relationship Id="rId2" Type="http://schemas.openxmlformats.org/officeDocument/2006/relationships/hyperlink" Target="http://jersey.uoregon.edu/vlab/Potential%20Energy/" TargetMode="Externa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hyperlink" Target="http://www.jersey.uoregon.edu/vlab/KineticEnergy/" TargetMode="External"/><Relationship Id="rId2" Type="http://schemas.openxmlformats.org/officeDocument/2006/relationships/hyperlink" Target="http://jersey.uoregon.edu/vlab/Potential%20Energy/" TargetMode="External"/><Relationship Id="rId1" Type="http://schemas.openxmlformats.org/officeDocument/2006/relationships/slideLayout" Target="../slideLayouts/slideLayout6.xml"/><Relationship Id="rId5" Type="http://schemas.openxmlformats.org/officeDocument/2006/relationships/image" Target="../media/image27.jpeg"/><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hyperlink" Target="http://www.jersey.uoregon.edu/vlab/PotentialEnergy/" TargetMode="External"/><Relationship Id="rId2" Type="http://schemas.openxmlformats.org/officeDocument/2006/relationships/hyperlink" Target="http://www.jersey.uoregon.edu/vlab/Potential%20Energy/" TargetMode="External"/><Relationship Id="rId1" Type="http://schemas.openxmlformats.org/officeDocument/2006/relationships/slideLayout" Target="../slideLayouts/slideLayout6.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9.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library.thinkquest.org/2745/data/openpark.htm" TargetMode="External"/><Relationship Id="rId7" Type="http://schemas.openxmlformats.org/officeDocument/2006/relationships/hyperlink" Target="http://www.funderstanding.com/k12/coaster/index.html" TargetMode="External"/><Relationship Id="rId2" Type="http://schemas.openxmlformats.org/officeDocument/2006/relationships/slide" Target="slide2.xml"/><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hyperlink" Target="http://www.eia.doe.gov/kids/energyquiz.html" TargetMode="External"/><Relationship Id="rId4" Type="http://schemas.openxmlformats.org/officeDocument/2006/relationships/hyperlink" Target="http://www.learner.org/exhibits/parkphysic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1.png"/><Relationship Id="rId18" Type="http://schemas.openxmlformats.org/officeDocument/2006/relationships/slide" Target="slide2.xml"/><Relationship Id="rId3" Type="http://schemas.openxmlformats.org/officeDocument/2006/relationships/slide" Target="slide8.xml"/><Relationship Id="rId7" Type="http://schemas.openxmlformats.org/officeDocument/2006/relationships/slide" Target="slide9.xml"/><Relationship Id="rId12" Type="http://schemas.openxmlformats.org/officeDocument/2006/relationships/slide" Target="slide11.xml"/><Relationship Id="rId17" Type="http://schemas.openxmlformats.org/officeDocument/2006/relationships/image" Target="../media/image13.jpeg"/><Relationship Id="rId2" Type="http://schemas.openxmlformats.org/officeDocument/2006/relationships/image" Target="../media/image6.wmf"/><Relationship Id="rId16" Type="http://schemas.openxmlformats.org/officeDocument/2006/relationships/slide" Target="slide14.xml"/><Relationship Id="rId1" Type="http://schemas.openxmlformats.org/officeDocument/2006/relationships/slideLayout" Target="../slideLayouts/slideLayout6.xml"/><Relationship Id="rId6" Type="http://schemas.openxmlformats.org/officeDocument/2006/relationships/image" Target="../media/image8.wmf"/><Relationship Id="rId11" Type="http://schemas.openxmlformats.org/officeDocument/2006/relationships/slide" Target="slide6.xml"/><Relationship Id="rId5" Type="http://schemas.openxmlformats.org/officeDocument/2006/relationships/slide" Target="slide7.xml"/><Relationship Id="rId15" Type="http://schemas.openxmlformats.org/officeDocument/2006/relationships/image" Target="../media/image12.png"/><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slide" Target="slide10.xml"/><Relationship Id="rId1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 Target="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 Target="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1066800" y="1905000"/>
            <a:ext cx="7010400" cy="2286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CC99FF"/>
                </a:solidFill>
                <a:effectLst>
                  <a:outerShdw dist="35921" dir="2700000" algn="ctr" rotWithShape="0">
                    <a:srgbClr val="808080"/>
                  </a:outerShdw>
                </a:effectLst>
                <a:latin typeface="Arial Black"/>
              </a:rPr>
              <a:t>Energy and Work</a:t>
            </a:r>
          </a:p>
        </p:txBody>
      </p:sp>
      <p:sp>
        <p:nvSpPr>
          <p:cNvPr id="2051" name="WordArt 7"/>
          <p:cNvSpPr>
            <a:spLocks noChangeArrowheads="1" noChangeShapeType="1" noTextEdit="1"/>
          </p:cNvSpPr>
          <p:nvPr/>
        </p:nvSpPr>
        <p:spPr bwMode="auto">
          <a:xfrm>
            <a:off x="1676400" y="4343400"/>
            <a:ext cx="5676900" cy="647700"/>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000000"/>
                  </a:solidFill>
                  <a:round/>
                  <a:headEnd/>
                  <a:tailEnd/>
                </a:ln>
                <a:solidFill>
                  <a:srgbClr val="000000"/>
                </a:solidFill>
                <a:latin typeface="Arial Black"/>
              </a:rPr>
              <a:t>Amusement Park Style</a:t>
            </a: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3"/>
          <p:cNvSpPr>
            <a:spLocks noChangeArrowheads="1" noChangeShapeType="1"/>
          </p:cNvSpPr>
          <p:nvPr/>
        </p:nvSpPr>
        <p:spPr bwMode="auto">
          <a:xfrm>
            <a:off x="1371600" y="228600"/>
            <a:ext cx="65532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Thermal Energy</a:t>
            </a:r>
          </a:p>
        </p:txBody>
      </p:sp>
      <p:sp>
        <p:nvSpPr>
          <p:cNvPr id="11267" name="Text Box 4"/>
          <p:cNvSpPr txBox="1">
            <a:spLocks noChangeArrowheads="1"/>
          </p:cNvSpPr>
          <p:nvPr/>
        </p:nvSpPr>
        <p:spPr bwMode="auto">
          <a:xfrm>
            <a:off x="457200" y="1295400"/>
            <a:ext cx="50292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rPr>
              <a:t>Thermal energy is the internal energy in substances-the vibration and movement of atoms and molecules within substance. </a:t>
            </a:r>
            <a:r>
              <a:rPr lang="en-US" altLang="en-US">
                <a:solidFill>
                  <a:srgbClr val="FFFFFF"/>
                </a:solidFill>
                <a:latin typeface="Elephant" pitchFamily="18" charset="0"/>
                <a:cs typeface="Times New Roman" pitchFamily="18" charset="0"/>
              </a:rPr>
              <a:t>Thermal energy is created in the movement of atoms. Boiling water, burning wood, and rubbing your hands together really fast are all examples of heat energy. Geothermal and passive solar are sources of heat energy, but biomass (a type of chemical energy) can be burned to produce heat energy.</a:t>
            </a:r>
            <a:r>
              <a:rPr lang="en-US" altLang="en-US">
                <a:solidFill>
                  <a:srgbClr val="FFFFFF"/>
                </a:solidFill>
                <a:latin typeface="Elephant" pitchFamily="18" charset="0"/>
              </a:rPr>
              <a:t> </a:t>
            </a:r>
          </a:p>
        </p:txBody>
      </p:sp>
      <p:sp>
        <p:nvSpPr>
          <p:cNvPr id="11268"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11269" name="Picture 6" descr="D:\Temp\woo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828800"/>
            <a:ext cx="3022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295400" y="304800"/>
            <a:ext cx="65532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Sound Energy</a:t>
            </a:r>
          </a:p>
        </p:txBody>
      </p:sp>
      <p:sp>
        <p:nvSpPr>
          <p:cNvPr id="12291" name="Text Box 3"/>
          <p:cNvSpPr txBox="1">
            <a:spLocks noChangeArrowheads="1"/>
          </p:cNvSpPr>
          <p:nvPr/>
        </p:nvSpPr>
        <p:spPr bwMode="auto">
          <a:xfrm>
            <a:off x="457200" y="1371600"/>
            <a:ext cx="46482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Sound energy is the movement molecules in the air that produces vibrations. Alarms, music, speech, ultrasound medical equipment all use sound energy. VCR tapes change sound energy into electrical energy. The electrical energy records the sound using magnetic tape. Speakers read the magnetic tape and change it back into sound.</a:t>
            </a:r>
            <a:r>
              <a:rPr lang="en-US" altLang="en-US">
                <a:solidFill>
                  <a:srgbClr val="FFFFFF"/>
                </a:solidFill>
                <a:latin typeface="Elephant" pitchFamily="18" charset="0"/>
              </a:rPr>
              <a:t> </a:t>
            </a:r>
          </a:p>
        </p:txBody>
      </p:sp>
      <p:sp>
        <p:nvSpPr>
          <p:cNvPr id="12292" name="AutoShape 4">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12293" name="Picture 5" descr="D:\Temp\soun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106680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D:\Temp\soun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3886200"/>
            <a:ext cx="32004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7" descr="D:\Temp\sound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1828800"/>
            <a:ext cx="3200400"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descr="D:\Temp\soun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304800"/>
            <a:ext cx="106680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295400" y="304800"/>
            <a:ext cx="70104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Mechanical Energy</a:t>
            </a:r>
          </a:p>
        </p:txBody>
      </p:sp>
      <p:sp>
        <p:nvSpPr>
          <p:cNvPr id="13315" name="Text Box 3"/>
          <p:cNvSpPr txBox="1">
            <a:spLocks noChangeArrowheads="1"/>
          </p:cNvSpPr>
          <p:nvPr/>
        </p:nvSpPr>
        <p:spPr bwMode="auto">
          <a:xfrm>
            <a:off x="381000" y="1600200"/>
            <a:ext cx="48768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Mechanical energy is the movement of machine parts.  Mechanical energy is also the total amount of kinetic and potential energy in a system.  Wind-up toys, grandfather clocks, and pogo sticks are examples of mechanical energy. Wind power uses mechanical energy to help create electricity. </a:t>
            </a:r>
          </a:p>
        </p:txBody>
      </p:sp>
      <p:sp>
        <p:nvSpPr>
          <p:cNvPr id="13316" name="Text Box 4"/>
          <p:cNvSpPr txBox="1">
            <a:spLocks noChangeArrowheads="1"/>
          </p:cNvSpPr>
          <p:nvPr/>
        </p:nvSpPr>
        <p:spPr bwMode="auto">
          <a:xfrm>
            <a:off x="457200" y="60198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00"/>
                </a:solidFill>
                <a:latin typeface="Elephant" pitchFamily="18" charset="0"/>
                <a:cs typeface="Times New Roman" pitchFamily="18" charset="0"/>
              </a:rPr>
              <a:t>Potential energy + Kinetic energy = </a:t>
            </a:r>
          </a:p>
          <a:p>
            <a:pPr eaLnBrk="1" hangingPunct="1">
              <a:spcBef>
                <a:spcPct val="50000"/>
              </a:spcBef>
            </a:pPr>
            <a:r>
              <a:rPr lang="en-US" altLang="en-US">
                <a:solidFill>
                  <a:srgbClr val="FFFF00"/>
                </a:solidFill>
                <a:latin typeface="Elephant" pitchFamily="18" charset="0"/>
                <a:cs typeface="Times New Roman" pitchFamily="18" charset="0"/>
              </a:rPr>
              <a:t>Mechanical energy</a:t>
            </a:r>
          </a:p>
        </p:txBody>
      </p:sp>
      <p:sp>
        <p:nvSpPr>
          <p:cNvPr id="13317"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Next</a:t>
            </a:r>
          </a:p>
        </p:txBody>
      </p:sp>
      <p:pic>
        <p:nvPicPr>
          <p:cNvPr id="13318" name="Picture 6" descr="D:\Temp\to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2125" y="1447800"/>
            <a:ext cx="35718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1143000" y="0"/>
            <a:ext cx="70104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Mechanical Energy</a:t>
            </a:r>
          </a:p>
        </p:txBody>
      </p:sp>
      <p:pic>
        <p:nvPicPr>
          <p:cNvPr id="14339" name="Picture 7" descr="D:\Temp\mechanic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0050"/>
            <a:ext cx="5867400" cy="518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4"/>
          <p:cNvSpPr txBox="1">
            <a:spLocks noChangeArrowheads="1"/>
          </p:cNvSpPr>
          <p:nvPr/>
        </p:nvSpPr>
        <p:spPr bwMode="auto">
          <a:xfrm>
            <a:off x="45720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00"/>
                </a:solidFill>
                <a:latin typeface="Elephant" pitchFamily="18" charset="0"/>
                <a:cs typeface="Times New Roman" pitchFamily="18" charset="0"/>
              </a:rPr>
              <a:t>Potential energy + Kinetic energy = Mechanical energy</a:t>
            </a:r>
          </a:p>
        </p:txBody>
      </p:sp>
      <p:sp>
        <p:nvSpPr>
          <p:cNvPr id="14341" name="AutoShape 5">
            <a:hlinkClick r:id="rId3"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sp>
        <p:nvSpPr>
          <p:cNvPr id="14342" name="Text Box 8"/>
          <p:cNvSpPr txBox="1">
            <a:spLocks noChangeArrowheads="1"/>
          </p:cNvSpPr>
          <p:nvPr/>
        </p:nvSpPr>
        <p:spPr bwMode="auto">
          <a:xfrm>
            <a:off x="6629400" y="2743200"/>
            <a:ext cx="2514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bg1"/>
                </a:solidFill>
                <a:latin typeface="Elephant" pitchFamily="18" charset="0"/>
              </a:rPr>
              <a:t>Example of energy changes in a swing or pendulum.</a:t>
            </a:r>
          </a:p>
        </p:txBody>
      </p:sp>
    </p:spTree>
  </p:cSld>
  <p:clrMapOvr>
    <a:masterClrMapping/>
  </p:clrMapOvr>
  <p:transition spd="med">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1295400" y="304800"/>
            <a:ext cx="65532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Magnetic Energy</a:t>
            </a:r>
          </a:p>
        </p:txBody>
      </p:sp>
      <p:sp>
        <p:nvSpPr>
          <p:cNvPr id="15363" name="Text Box 3"/>
          <p:cNvSpPr txBox="1">
            <a:spLocks noChangeArrowheads="1"/>
          </p:cNvSpPr>
          <p:nvPr/>
        </p:nvSpPr>
        <p:spPr bwMode="auto">
          <a:xfrm>
            <a:off x="457200" y="1371600"/>
            <a:ext cx="46482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Magnetic energy is the attraction of objects made of iron. Medical equipment, compass, refrigerator magnets are all examples of magnetic energy.  Any type of energy source that uses a generator in the process to make electricity uses magnetic energy.</a:t>
            </a:r>
            <a:r>
              <a:rPr lang="en-US" altLang="en-US">
                <a:solidFill>
                  <a:srgbClr val="FFFFFF"/>
                </a:solidFill>
                <a:latin typeface="Elephant" pitchFamily="18" charset="0"/>
              </a:rPr>
              <a:t> </a:t>
            </a:r>
          </a:p>
        </p:txBody>
      </p:sp>
      <p:sp>
        <p:nvSpPr>
          <p:cNvPr id="15364" name="AutoShape 4">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15365" name="Picture 5" descr="D:\Temp\ma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36576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D:\Temp\co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733800"/>
            <a:ext cx="20796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3"/>
          <p:cNvSpPr>
            <a:spLocks noChangeArrowheads="1" noChangeShapeType="1"/>
          </p:cNvSpPr>
          <p:nvPr/>
        </p:nvSpPr>
        <p:spPr bwMode="auto">
          <a:xfrm>
            <a:off x="1981200" y="228600"/>
            <a:ext cx="54864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Kinetic Energy</a:t>
            </a:r>
          </a:p>
        </p:txBody>
      </p:sp>
      <p:sp>
        <p:nvSpPr>
          <p:cNvPr id="16387" name="Text Box 4"/>
          <p:cNvSpPr txBox="1">
            <a:spLocks noChangeArrowheads="1"/>
          </p:cNvSpPr>
          <p:nvPr/>
        </p:nvSpPr>
        <p:spPr bwMode="auto">
          <a:xfrm>
            <a:off x="1066800" y="21336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6388" name="Text Box 5"/>
          <p:cNvSpPr txBox="1">
            <a:spLocks noChangeArrowheads="1"/>
          </p:cNvSpPr>
          <p:nvPr/>
        </p:nvSpPr>
        <p:spPr bwMode="auto">
          <a:xfrm>
            <a:off x="304800" y="1289050"/>
            <a:ext cx="88392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Kinetic energy exists whenever an object which has mass is in motion with some velocity. Everything you see moving about has kinetic energy.  The kinetic energy of an object in this case is given by the relation: </a:t>
            </a:r>
          </a:p>
          <a:p>
            <a:pPr algn="ctr" eaLnBrk="1" hangingPunct="1">
              <a:spcBef>
                <a:spcPct val="50000"/>
              </a:spcBef>
            </a:pPr>
            <a:r>
              <a:rPr lang="en-US" altLang="en-US">
                <a:solidFill>
                  <a:srgbClr val="FFFF00"/>
                </a:solidFill>
                <a:latin typeface="Elephant" pitchFamily="18" charset="0"/>
                <a:cs typeface="Times New Roman" pitchFamily="18" charset="0"/>
              </a:rPr>
              <a:t>KE = (1/2)mv</a:t>
            </a:r>
            <a:r>
              <a:rPr lang="en-US" altLang="en-US" baseline="30000">
                <a:solidFill>
                  <a:srgbClr val="FFFF00"/>
                </a:solidFill>
                <a:latin typeface="Elephant" pitchFamily="18" charset="0"/>
                <a:cs typeface="Times New Roman" pitchFamily="18" charset="0"/>
              </a:rPr>
              <a:t>2</a:t>
            </a:r>
            <a:r>
              <a:rPr lang="en-US" altLang="en-US">
                <a:solidFill>
                  <a:srgbClr val="FFFFFF"/>
                </a:solidFill>
                <a:latin typeface="Elephant" pitchFamily="18" charset="0"/>
                <a:cs typeface="Times New Roman" pitchFamily="18" charset="0"/>
              </a:rPr>
              <a:t> </a:t>
            </a:r>
          </a:p>
          <a:p>
            <a:pPr eaLnBrk="1" hangingPunct="1">
              <a:spcBef>
                <a:spcPct val="50000"/>
              </a:spcBef>
            </a:pPr>
            <a:r>
              <a:rPr lang="en-US" altLang="en-US">
                <a:solidFill>
                  <a:srgbClr val="FFFFFF"/>
                </a:solidFill>
                <a:latin typeface="Elephant" pitchFamily="18" charset="0"/>
                <a:cs typeface="Times New Roman" pitchFamily="18" charset="0"/>
              </a:rPr>
              <a:t>m=mass of the object  </a:t>
            </a:r>
          </a:p>
          <a:p>
            <a:pPr eaLnBrk="1" hangingPunct="1">
              <a:spcBef>
                <a:spcPct val="50000"/>
              </a:spcBef>
            </a:pPr>
            <a:r>
              <a:rPr lang="en-US" altLang="en-US">
                <a:solidFill>
                  <a:srgbClr val="FFFFFF"/>
                </a:solidFill>
                <a:latin typeface="Elephant" pitchFamily="18" charset="0"/>
                <a:cs typeface="Times New Roman" pitchFamily="18" charset="0"/>
              </a:rPr>
              <a:t>V=velocity of the object </a:t>
            </a:r>
          </a:p>
          <a:p>
            <a:pPr eaLnBrk="1" hangingPunct="1">
              <a:spcBef>
                <a:spcPct val="50000"/>
              </a:spcBef>
            </a:pPr>
            <a:r>
              <a:rPr lang="en-US" altLang="en-US">
                <a:solidFill>
                  <a:srgbClr val="FFFFFF"/>
                </a:solidFill>
                <a:latin typeface="Elephant" pitchFamily="18" charset="0"/>
                <a:cs typeface="Times New Roman" pitchFamily="18" charset="0"/>
              </a:rPr>
              <a:t>The greater the mass or velocity of a moving object, the more kinetic energy it has.</a:t>
            </a:r>
          </a:p>
        </p:txBody>
      </p:sp>
      <p:sp>
        <p:nvSpPr>
          <p:cNvPr id="16389" name="AutoShape 6">
            <a:hlinkClick r:id="rId2" highlightClick="1"/>
          </p:cNvPr>
          <p:cNvSpPr>
            <a:spLocks noChangeArrowheads="1"/>
          </p:cNvSpPr>
          <p:nvPr/>
        </p:nvSpPr>
        <p:spPr bwMode="auto">
          <a:xfrm>
            <a:off x="2743200" y="5715000"/>
            <a:ext cx="3886200" cy="6096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6390" name="Text Box 7"/>
          <p:cNvSpPr txBox="1">
            <a:spLocks noChangeArrowheads="1"/>
          </p:cNvSpPr>
          <p:nvPr/>
        </p:nvSpPr>
        <p:spPr bwMode="auto">
          <a:xfrm>
            <a:off x="3048000" y="57912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a:solidFill>
                  <a:srgbClr val="FFFFFF"/>
                </a:solidFill>
                <a:latin typeface="Elephant" pitchFamily="18" charset="0"/>
                <a:hlinkClick r:id="rId3"/>
              </a:rPr>
              <a:t>Kinetic Energy Lab</a:t>
            </a:r>
            <a:endParaRPr lang="en-US" altLang="en-US">
              <a:solidFill>
                <a:srgbClr val="FFFFFF"/>
              </a:solidFill>
              <a:latin typeface="Elephant" pitchFamily="18" charset="0"/>
            </a:endParaRPr>
          </a:p>
        </p:txBody>
      </p:sp>
      <p:sp>
        <p:nvSpPr>
          <p:cNvPr id="16391" name="AutoShape 8">
            <a:hlinkClick r:id="rId4"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Next</a:t>
            </a:r>
          </a:p>
        </p:txBody>
      </p:sp>
    </p:spTree>
  </p:cSld>
  <p:clrMapOvr>
    <a:masterClrMapping/>
  </p:clrMapOvr>
  <p:transition spd="med">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981200" y="228600"/>
            <a:ext cx="54864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Kinetic Energy</a:t>
            </a:r>
          </a:p>
        </p:txBody>
      </p:sp>
      <p:sp>
        <p:nvSpPr>
          <p:cNvPr id="17411" name="Text Box 3"/>
          <p:cNvSpPr txBox="1">
            <a:spLocks noChangeArrowheads="1"/>
          </p:cNvSpPr>
          <p:nvPr/>
        </p:nvSpPr>
        <p:spPr bwMode="auto">
          <a:xfrm>
            <a:off x="1066800" y="21336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17412" name="Text Box 4"/>
          <p:cNvSpPr txBox="1">
            <a:spLocks noChangeArrowheads="1"/>
          </p:cNvSpPr>
          <p:nvPr/>
        </p:nvSpPr>
        <p:spPr bwMode="auto">
          <a:xfrm>
            <a:off x="304800" y="1289050"/>
            <a:ext cx="8839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The greater the mass or velocity of a moving object, the more kinetic energy it has.</a:t>
            </a:r>
          </a:p>
          <a:p>
            <a:pPr eaLnBrk="1" hangingPunct="1">
              <a:spcBef>
                <a:spcPct val="50000"/>
              </a:spcBef>
            </a:pPr>
            <a:endParaRPr lang="en-US" altLang="en-US">
              <a:solidFill>
                <a:srgbClr val="FFFFFF"/>
              </a:solidFill>
              <a:latin typeface="Elephant" pitchFamily="18" charset="0"/>
              <a:cs typeface="Times New Roman" pitchFamily="18" charset="0"/>
            </a:endParaRPr>
          </a:p>
        </p:txBody>
      </p:sp>
      <p:sp>
        <p:nvSpPr>
          <p:cNvPr id="17413" name="AutoShape 5">
            <a:hlinkClick r:id="rId2" highlightClick="1"/>
          </p:cNvPr>
          <p:cNvSpPr>
            <a:spLocks noChangeArrowheads="1"/>
          </p:cNvSpPr>
          <p:nvPr/>
        </p:nvSpPr>
        <p:spPr bwMode="auto">
          <a:xfrm>
            <a:off x="2743200" y="6019800"/>
            <a:ext cx="3886200" cy="6096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7414" name="Text Box 6"/>
          <p:cNvSpPr txBox="1">
            <a:spLocks noChangeArrowheads="1"/>
          </p:cNvSpPr>
          <p:nvPr/>
        </p:nvSpPr>
        <p:spPr bwMode="auto">
          <a:xfrm>
            <a:off x="3048000" y="6096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a:solidFill>
                  <a:srgbClr val="FFFFFF"/>
                </a:solidFill>
                <a:latin typeface="Elephant" pitchFamily="18" charset="0"/>
                <a:hlinkClick r:id="rId3"/>
              </a:rPr>
              <a:t>Kinetic Energy Lab</a:t>
            </a:r>
            <a:endParaRPr lang="en-US" altLang="en-US">
              <a:solidFill>
                <a:srgbClr val="FFFFFF"/>
              </a:solidFill>
              <a:latin typeface="Elephant" pitchFamily="18" charset="0"/>
            </a:endParaRPr>
          </a:p>
        </p:txBody>
      </p:sp>
      <p:sp>
        <p:nvSpPr>
          <p:cNvPr id="17415" name="AutoShape 7">
            <a:hlinkClick r:id="rId4"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solidFill>
                  <a:schemeClr val="bg1"/>
                </a:solidFill>
                <a:latin typeface="Elephant" pitchFamily="18" charset="0"/>
              </a:rPr>
              <a:t>Types of </a:t>
            </a:r>
          </a:p>
          <a:p>
            <a:pPr algn="ctr" eaLnBrk="1" hangingPunct="1"/>
            <a:r>
              <a:rPr lang="en-US" altLang="en-US" sz="2000">
                <a:solidFill>
                  <a:schemeClr val="bg1"/>
                </a:solidFill>
                <a:latin typeface="Elephant" pitchFamily="18" charset="0"/>
              </a:rPr>
              <a:t>Energy</a:t>
            </a:r>
          </a:p>
        </p:txBody>
      </p:sp>
      <p:pic>
        <p:nvPicPr>
          <p:cNvPr id="17416" name="Picture 8" descr="D:\Temp\kineti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57400"/>
            <a:ext cx="9144000"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3"/>
          <p:cNvSpPr>
            <a:spLocks noChangeArrowheads="1" noChangeShapeType="1"/>
          </p:cNvSpPr>
          <p:nvPr/>
        </p:nvSpPr>
        <p:spPr bwMode="auto">
          <a:xfrm>
            <a:off x="1752600" y="304800"/>
            <a:ext cx="56388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Potential Energy</a:t>
            </a:r>
          </a:p>
        </p:txBody>
      </p:sp>
      <p:sp>
        <p:nvSpPr>
          <p:cNvPr id="18435" name="Text Box 4"/>
          <p:cNvSpPr txBox="1">
            <a:spLocks noChangeArrowheads="1"/>
          </p:cNvSpPr>
          <p:nvPr/>
        </p:nvSpPr>
        <p:spPr bwMode="auto">
          <a:xfrm>
            <a:off x="0" y="1471613"/>
            <a:ext cx="9144000"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Potential energy exists whenever an object which has mass has a position within a force field. The most everyday example of this is the position of objects in the earth's gravitational field. The potential energy of an object in this case is given by the relation: </a:t>
            </a:r>
          </a:p>
          <a:p>
            <a:pPr algn="ctr" eaLnBrk="1" hangingPunct="1">
              <a:spcBef>
                <a:spcPct val="50000"/>
              </a:spcBef>
            </a:pPr>
            <a:r>
              <a:rPr lang="en-US" altLang="en-US">
                <a:solidFill>
                  <a:srgbClr val="FFFFFF"/>
                </a:solidFill>
                <a:latin typeface="Elephant" pitchFamily="18" charset="0"/>
                <a:cs typeface="Times New Roman" pitchFamily="18" charset="0"/>
              </a:rPr>
              <a:t> </a:t>
            </a:r>
            <a:r>
              <a:rPr lang="en-US" altLang="en-US">
                <a:solidFill>
                  <a:srgbClr val="FFFF00"/>
                </a:solidFill>
                <a:latin typeface="Elephant" pitchFamily="18" charset="0"/>
                <a:cs typeface="Times New Roman" pitchFamily="18" charset="0"/>
              </a:rPr>
              <a:t>PE = mgh </a:t>
            </a:r>
          </a:p>
          <a:p>
            <a:pPr eaLnBrk="1" hangingPunct="1">
              <a:spcBef>
                <a:spcPct val="50000"/>
              </a:spcBef>
            </a:pPr>
            <a:r>
              <a:rPr lang="en-US" altLang="en-US">
                <a:solidFill>
                  <a:srgbClr val="FFFFFF"/>
                </a:solidFill>
                <a:latin typeface="Elephant" pitchFamily="18" charset="0"/>
                <a:cs typeface="Times New Roman" pitchFamily="18" charset="0"/>
              </a:rPr>
              <a:t> PE = Energy (in Joules) </a:t>
            </a:r>
          </a:p>
          <a:p>
            <a:pPr eaLnBrk="1" hangingPunct="1">
              <a:spcBef>
                <a:spcPct val="50000"/>
              </a:spcBef>
            </a:pPr>
            <a:r>
              <a:rPr lang="en-US" altLang="en-US">
                <a:solidFill>
                  <a:srgbClr val="FFFFFF"/>
                </a:solidFill>
                <a:latin typeface="Elephant" pitchFamily="18" charset="0"/>
                <a:cs typeface="Times New Roman" pitchFamily="18" charset="0"/>
              </a:rPr>
              <a:t>m = mass (in kilograms) </a:t>
            </a:r>
          </a:p>
          <a:p>
            <a:pPr eaLnBrk="1" hangingPunct="1">
              <a:spcBef>
                <a:spcPct val="50000"/>
              </a:spcBef>
            </a:pPr>
            <a:r>
              <a:rPr lang="en-US" altLang="en-US">
                <a:solidFill>
                  <a:srgbClr val="FFFFFF"/>
                </a:solidFill>
                <a:latin typeface="Elephant" pitchFamily="18" charset="0"/>
                <a:cs typeface="Times New Roman" pitchFamily="18" charset="0"/>
              </a:rPr>
              <a:t>g = gravitational acceleration of the earth (9.8 m/sec2) </a:t>
            </a:r>
          </a:p>
          <a:p>
            <a:pPr eaLnBrk="1" hangingPunct="1">
              <a:spcBef>
                <a:spcPct val="50000"/>
              </a:spcBef>
            </a:pPr>
            <a:r>
              <a:rPr lang="en-US" altLang="en-US">
                <a:solidFill>
                  <a:srgbClr val="FFFFFF"/>
                </a:solidFill>
                <a:latin typeface="Elephant" pitchFamily="18" charset="0"/>
                <a:cs typeface="Times New Roman" pitchFamily="18" charset="0"/>
              </a:rPr>
              <a:t>h = height above earth's surface (in meters) </a:t>
            </a:r>
          </a:p>
        </p:txBody>
      </p:sp>
      <p:sp>
        <p:nvSpPr>
          <p:cNvPr id="18436" name="AutoShape 5">
            <a:hlinkClick r:id="rId2" highlightClick="1"/>
          </p:cNvPr>
          <p:cNvSpPr>
            <a:spLocks noChangeArrowheads="1"/>
          </p:cNvSpPr>
          <p:nvPr/>
        </p:nvSpPr>
        <p:spPr bwMode="auto">
          <a:xfrm>
            <a:off x="2819400" y="6248400"/>
            <a:ext cx="3886200" cy="6096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8437" name="Text Box 6"/>
          <p:cNvSpPr txBox="1">
            <a:spLocks noChangeArrowheads="1"/>
          </p:cNvSpPr>
          <p:nvPr/>
        </p:nvSpPr>
        <p:spPr bwMode="auto">
          <a:xfrm>
            <a:off x="3048000" y="6400800"/>
            <a:ext cx="3429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a:solidFill>
                  <a:srgbClr val="FFFF00"/>
                </a:solidFill>
                <a:latin typeface="Elephant" pitchFamily="18" charset="0"/>
                <a:hlinkClick r:id="rId3"/>
              </a:rPr>
              <a:t>Potential Energy Lab</a:t>
            </a:r>
            <a:endParaRPr lang="en-US" altLang="en-US" sz="2000">
              <a:solidFill>
                <a:srgbClr val="FFFF00"/>
              </a:solidFill>
              <a:latin typeface="Elephant" pitchFamily="18" charset="0"/>
            </a:endParaRPr>
          </a:p>
        </p:txBody>
      </p:sp>
      <p:sp>
        <p:nvSpPr>
          <p:cNvPr id="18438" name="AutoShape 7">
            <a:hlinkClick r:id="rId4"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solidFill>
                  <a:schemeClr val="bg1"/>
                </a:solidFill>
                <a:latin typeface="Elephant" pitchFamily="18" charset="0"/>
              </a:rPr>
              <a:t>Types of </a:t>
            </a:r>
          </a:p>
          <a:p>
            <a:pPr algn="ctr" eaLnBrk="1" hangingPunct="1"/>
            <a:r>
              <a:rPr lang="en-US" altLang="en-US" sz="2000">
                <a:solidFill>
                  <a:schemeClr val="bg1"/>
                </a:solidFill>
                <a:latin typeface="Elephant" pitchFamily="18" charset="0"/>
              </a:rPr>
              <a:t>Energy</a:t>
            </a:r>
          </a:p>
        </p:txBody>
      </p:sp>
    </p:spTree>
  </p:cSld>
  <p:clrMapOvr>
    <a:masterClrMapping/>
  </p:clrMapOvr>
  <p:transition spd="med">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3"/>
          <p:cNvSpPr>
            <a:spLocks noChangeArrowheads="1" noChangeShapeType="1"/>
          </p:cNvSpPr>
          <p:nvPr/>
        </p:nvSpPr>
        <p:spPr bwMode="auto">
          <a:xfrm>
            <a:off x="1219200" y="0"/>
            <a:ext cx="7239000" cy="1371600"/>
          </a:xfrm>
          <a:prstGeom prst="rect">
            <a:avLst/>
          </a:prstGeom>
        </p:spPr>
        <p:txBody>
          <a:bodyPr wrap="none" fromWordArt="1">
            <a:prstTxWarp prst="textPlain">
              <a:avLst>
                <a:gd name="adj" fmla="val 50000"/>
              </a:avLst>
            </a:prstTxWarp>
          </a:bodyPr>
          <a:lstStyle/>
          <a:p>
            <a:pPr algn="ctr"/>
            <a:r>
              <a:rPr lang="en-US" i="1" kern="10">
                <a:ln w="9525">
                  <a:solidFill>
                    <a:srgbClr val="000000"/>
                  </a:solidFill>
                  <a:round/>
                  <a:headEnd/>
                  <a:tailEnd/>
                </a:ln>
                <a:solidFill>
                  <a:schemeClr val="hlink"/>
                </a:solidFill>
                <a:effectLst>
                  <a:outerShdw dist="35921" dir="2700000" algn="ctr" rotWithShape="0">
                    <a:srgbClr val="808080"/>
                  </a:outerShdw>
                </a:effectLst>
                <a:latin typeface="Arial Black"/>
              </a:rPr>
              <a:t>Law of Conservation of Energy</a:t>
            </a:r>
          </a:p>
        </p:txBody>
      </p:sp>
      <p:sp>
        <p:nvSpPr>
          <p:cNvPr id="19459" name="Text Box 4"/>
          <p:cNvSpPr txBox="1">
            <a:spLocks noChangeArrowheads="1"/>
          </p:cNvSpPr>
          <p:nvPr/>
        </p:nvSpPr>
        <p:spPr bwMode="auto">
          <a:xfrm>
            <a:off x="381000" y="1654175"/>
            <a:ext cx="70866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cs typeface="Times New Roman" pitchFamily="18" charset="0"/>
              </a:rPr>
              <a:t>Law of Conservation of Energy- Energy can neither be created nor destroyed. Energy is always changing from one kind to another. The total energy of an object never changes.</a:t>
            </a:r>
          </a:p>
          <a:p>
            <a:pPr eaLnBrk="1" hangingPunct="1">
              <a:spcBef>
                <a:spcPct val="50000"/>
              </a:spcBef>
            </a:pPr>
            <a:r>
              <a:rPr lang="en-US" altLang="en-US">
                <a:solidFill>
                  <a:srgbClr val="FFFF00"/>
                </a:solidFill>
                <a:latin typeface="Elephant" pitchFamily="18" charset="0"/>
                <a:cs typeface="Times New Roman" pitchFamily="18" charset="0"/>
              </a:rPr>
              <a:t>Potential energy + Kinetic energy = Total energy and Total energy – Kinetic energy = Potential energy and Total energy - Potential energy = Kinetic energy</a:t>
            </a:r>
            <a:r>
              <a:rPr lang="en-US" altLang="en-US">
                <a:solidFill>
                  <a:srgbClr val="FFFF00"/>
                </a:solidFill>
                <a:latin typeface="Elephant" pitchFamily="18" charset="0"/>
              </a:rPr>
              <a:t> </a:t>
            </a:r>
          </a:p>
        </p:txBody>
      </p:sp>
      <p:sp>
        <p:nvSpPr>
          <p:cNvPr id="19460"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
        <p:nvSpPr>
          <p:cNvPr id="19461" name="AutoShape 6">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Tree>
  </p:cSld>
  <p:clrMapOvr>
    <a:masterClrMapping/>
  </p:clrMapOvr>
  <p:transition spd="med">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3"/>
          <p:cNvSpPr>
            <a:spLocks noChangeArrowheads="1" noChangeShapeType="1"/>
          </p:cNvSpPr>
          <p:nvPr/>
        </p:nvSpPr>
        <p:spPr bwMode="auto">
          <a:xfrm>
            <a:off x="2819400" y="228600"/>
            <a:ext cx="31242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Work</a:t>
            </a:r>
          </a:p>
        </p:txBody>
      </p:sp>
      <p:sp>
        <p:nvSpPr>
          <p:cNvPr id="20483" name="AutoShape 4">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
        <p:nvSpPr>
          <p:cNvPr id="20484" name="AutoShape 5">
            <a:hlinkClick r:id="rId3"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Next</a:t>
            </a:r>
          </a:p>
        </p:txBody>
      </p:sp>
      <p:sp>
        <p:nvSpPr>
          <p:cNvPr id="20485" name="Text Box 6"/>
          <p:cNvSpPr txBox="1">
            <a:spLocks noChangeArrowheads="1"/>
          </p:cNvSpPr>
          <p:nvPr/>
        </p:nvSpPr>
        <p:spPr bwMode="auto">
          <a:xfrm>
            <a:off x="381000" y="1654175"/>
            <a:ext cx="8001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rPr>
              <a:t>Work is the transfer of energy through motion.  In order for work to take place, a force must be exerted through a distance.  The amount of work done depends on two things:  the amount of force exerted and the distance over which the force is applied.  There are two factors to keep in mind when deciding when work is being done:  something has to move and the motion must be in the direction of the applied force.  Work can be calculated by using the following formula:  </a:t>
            </a:r>
            <a:r>
              <a:rPr lang="en-US" altLang="en-US">
                <a:solidFill>
                  <a:srgbClr val="FFFF00"/>
                </a:solidFill>
                <a:latin typeface="Elephant" pitchFamily="18" charset="0"/>
              </a:rPr>
              <a:t>Work=force x distance</a:t>
            </a:r>
            <a:r>
              <a:rPr lang="en-US" altLang="en-US">
                <a:solidFill>
                  <a:srgbClr val="FFFFFF"/>
                </a:solidFill>
                <a:latin typeface="Elephant" pitchFamily="18" charset="0"/>
              </a:rPr>
              <a:t> </a:t>
            </a:r>
          </a:p>
        </p:txBody>
      </p:sp>
    </p:spTree>
  </p:cSld>
  <p:clrMapOvr>
    <a:masterClrMapping/>
  </p:clrMapOvr>
  <p:transition spd="med">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6"/>
          <p:cNvSpPr>
            <a:spLocks noChangeArrowheads="1" noChangeShapeType="1" noTextEdit="1"/>
          </p:cNvSpPr>
          <p:nvPr/>
        </p:nvSpPr>
        <p:spPr bwMode="auto">
          <a:xfrm>
            <a:off x="1066800" y="381000"/>
            <a:ext cx="6553200" cy="108108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Energy and Work </a:t>
            </a:r>
          </a:p>
        </p:txBody>
      </p:sp>
      <p:sp>
        <p:nvSpPr>
          <p:cNvPr id="3075" name="AutoShape 9">
            <a:hlinkClick r:id="rId2" action="ppaction://hlinksldjump" highlightClick="1"/>
          </p:cNvPr>
          <p:cNvSpPr>
            <a:spLocks noChangeArrowheads="1"/>
          </p:cNvSpPr>
          <p:nvPr/>
        </p:nvSpPr>
        <p:spPr bwMode="auto">
          <a:xfrm>
            <a:off x="533400" y="2133600"/>
            <a:ext cx="26670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76" name="AutoShape 10">
            <a:hlinkClick r:id="rId3" action="ppaction://hlinksldjump" highlightClick="1"/>
          </p:cNvPr>
          <p:cNvSpPr>
            <a:spLocks noChangeArrowheads="1"/>
          </p:cNvSpPr>
          <p:nvPr/>
        </p:nvSpPr>
        <p:spPr bwMode="auto">
          <a:xfrm>
            <a:off x="5715000" y="2133600"/>
            <a:ext cx="25146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77" name="AutoShape 11">
            <a:hlinkClick r:id="rId4" action="ppaction://hlinksldjump" highlightClick="1"/>
          </p:cNvPr>
          <p:cNvSpPr>
            <a:spLocks noChangeArrowheads="1"/>
          </p:cNvSpPr>
          <p:nvPr/>
        </p:nvSpPr>
        <p:spPr bwMode="auto">
          <a:xfrm>
            <a:off x="533400" y="3505200"/>
            <a:ext cx="27432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78" name="AutoShape 13">
            <a:hlinkClick r:id="rId5" action="ppaction://hlinksldjump" highlightClick="1"/>
          </p:cNvPr>
          <p:cNvSpPr>
            <a:spLocks noChangeArrowheads="1"/>
          </p:cNvSpPr>
          <p:nvPr/>
        </p:nvSpPr>
        <p:spPr bwMode="auto">
          <a:xfrm>
            <a:off x="5791200" y="3429000"/>
            <a:ext cx="24384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79" name="Text Box 14"/>
          <p:cNvSpPr txBox="1">
            <a:spLocks noChangeArrowheads="1"/>
          </p:cNvSpPr>
          <p:nvPr/>
        </p:nvSpPr>
        <p:spPr bwMode="auto">
          <a:xfrm>
            <a:off x="609600" y="2209800"/>
            <a:ext cx="320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a:t>Types of Energy</a:t>
            </a:r>
          </a:p>
        </p:txBody>
      </p:sp>
      <p:sp>
        <p:nvSpPr>
          <p:cNvPr id="3080" name="Text Box 15"/>
          <p:cNvSpPr txBox="1">
            <a:spLocks noChangeArrowheads="1"/>
          </p:cNvSpPr>
          <p:nvPr/>
        </p:nvSpPr>
        <p:spPr bwMode="auto">
          <a:xfrm>
            <a:off x="5715000" y="22098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a:t>Forms of Energy</a:t>
            </a:r>
          </a:p>
        </p:txBody>
      </p:sp>
      <p:sp>
        <p:nvSpPr>
          <p:cNvPr id="3081" name="Text Box 16"/>
          <p:cNvSpPr txBox="1">
            <a:spLocks noChangeArrowheads="1"/>
          </p:cNvSpPr>
          <p:nvPr/>
        </p:nvSpPr>
        <p:spPr bwMode="auto">
          <a:xfrm>
            <a:off x="533400" y="3505200"/>
            <a:ext cx="266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b="1"/>
              <a:t>Law of Conservation of Energy</a:t>
            </a:r>
          </a:p>
        </p:txBody>
      </p:sp>
      <p:sp>
        <p:nvSpPr>
          <p:cNvPr id="3082" name="AutoShape 18">
            <a:hlinkClick r:id="rId6" action="ppaction://hlinksldjump" highlightClick="1"/>
          </p:cNvPr>
          <p:cNvSpPr>
            <a:spLocks noChangeArrowheads="1"/>
          </p:cNvSpPr>
          <p:nvPr/>
        </p:nvSpPr>
        <p:spPr bwMode="auto">
          <a:xfrm>
            <a:off x="609600" y="4876800"/>
            <a:ext cx="27432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83" name="Text Box 19"/>
          <p:cNvSpPr txBox="1">
            <a:spLocks noChangeArrowheads="1"/>
          </p:cNvSpPr>
          <p:nvPr/>
        </p:nvSpPr>
        <p:spPr bwMode="auto">
          <a:xfrm>
            <a:off x="685800" y="4876800"/>
            <a:ext cx="274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b="1"/>
              <a:t>Amusement Park Physics and Activities</a:t>
            </a:r>
          </a:p>
        </p:txBody>
      </p:sp>
      <p:sp>
        <p:nvSpPr>
          <p:cNvPr id="3084" name="AutoShape 21">
            <a:hlinkClick r:id="rId7" action="ppaction://hlinksldjump" highlightClick="1"/>
          </p:cNvPr>
          <p:cNvSpPr>
            <a:spLocks noChangeArrowheads="1"/>
          </p:cNvSpPr>
          <p:nvPr/>
        </p:nvSpPr>
        <p:spPr bwMode="auto">
          <a:xfrm>
            <a:off x="5791200" y="4800600"/>
            <a:ext cx="25146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85" name="Text Box 20"/>
          <p:cNvSpPr txBox="1">
            <a:spLocks noChangeArrowheads="1"/>
          </p:cNvSpPr>
          <p:nvPr/>
        </p:nvSpPr>
        <p:spPr bwMode="auto">
          <a:xfrm>
            <a:off x="5943600" y="3505200"/>
            <a:ext cx="2286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3200"/>
              <a:t>Work</a:t>
            </a:r>
          </a:p>
        </p:txBody>
      </p:sp>
      <p:sp>
        <p:nvSpPr>
          <p:cNvPr id="3086" name="Text Box 22"/>
          <p:cNvSpPr txBox="1">
            <a:spLocks noChangeArrowheads="1"/>
          </p:cNvSpPr>
          <p:nvPr/>
        </p:nvSpPr>
        <p:spPr bwMode="auto">
          <a:xfrm>
            <a:off x="5791200" y="4800600"/>
            <a:ext cx="266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t>Renewable and Nonrenewable Sources</a:t>
            </a:r>
          </a:p>
        </p:txBody>
      </p:sp>
    </p:spTree>
  </p:cSld>
  <p:clrMapOvr>
    <a:masterClrMapping/>
  </p:clrMapOvr>
  <p:transition spd="med">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2819400" y="0"/>
            <a:ext cx="31242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Work</a:t>
            </a:r>
          </a:p>
        </p:txBody>
      </p:sp>
      <p:sp>
        <p:nvSpPr>
          <p:cNvPr id="21507" name="AutoShape 3">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pic>
        <p:nvPicPr>
          <p:cNvPr id="21508" name="Picture 6" descr="D:\Temp\wor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077913"/>
            <a:ext cx="6934200"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AutoShape 4">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
        <p:nvSpPr>
          <p:cNvPr id="21510" name="Text Box 7"/>
          <p:cNvSpPr txBox="1">
            <a:spLocks noChangeArrowheads="1"/>
          </p:cNvSpPr>
          <p:nvPr/>
        </p:nvSpPr>
        <p:spPr bwMode="auto">
          <a:xfrm>
            <a:off x="990600" y="1066800"/>
            <a:ext cx="3276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Elephant" pitchFamily="18" charset="0"/>
              </a:rPr>
              <a:t>Work is done on the books when they are being lifted, but no work is done on them when they are being held or carried horizontally.</a:t>
            </a:r>
          </a:p>
        </p:txBody>
      </p:sp>
    </p:spTree>
  </p:cSld>
  <p:clrMapOvr>
    <a:masterClrMapping/>
  </p:clrMapOvr>
  <p:transition spd="med">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1295400" y="304800"/>
            <a:ext cx="6400800" cy="11430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Energy Activities</a:t>
            </a:r>
          </a:p>
        </p:txBody>
      </p:sp>
      <p:sp>
        <p:nvSpPr>
          <p:cNvPr id="22531" name="AutoShape 3">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
        <p:nvSpPr>
          <p:cNvPr id="22532" name="Text Box 4"/>
          <p:cNvSpPr txBox="1">
            <a:spLocks noChangeArrowheads="1"/>
          </p:cNvSpPr>
          <p:nvPr/>
        </p:nvSpPr>
        <p:spPr bwMode="auto">
          <a:xfrm>
            <a:off x="0" y="1371600"/>
            <a:ext cx="4191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rPr>
              <a:t>The links provided will take you to several interactive sites where you will be expected to answer questions about energy, build roller coasters to specifications, and play games that involve providing the correct information to questions.  Your teacher will instruct you on what to complete at each site.</a:t>
            </a:r>
          </a:p>
        </p:txBody>
      </p:sp>
      <p:sp>
        <p:nvSpPr>
          <p:cNvPr id="22533" name="AutoShape 5">
            <a:hlinkClick r:id="" action="ppaction://noaction" highlightClick="1"/>
          </p:cNvPr>
          <p:cNvSpPr>
            <a:spLocks noChangeArrowheads="1"/>
          </p:cNvSpPr>
          <p:nvPr/>
        </p:nvSpPr>
        <p:spPr bwMode="auto">
          <a:xfrm>
            <a:off x="304800" y="6172200"/>
            <a:ext cx="2057400" cy="6858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Elephant" pitchFamily="18" charset="0"/>
                <a:hlinkClick r:id="rId3"/>
              </a:rPr>
              <a:t>Amusement Park </a:t>
            </a:r>
          </a:p>
          <a:p>
            <a:pPr algn="ctr" eaLnBrk="1" hangingPunct="1"/>
            <a:r>
              <a:rPr lang="en-US" altLang="en-US" sz="1800">
                <a:latin typeface="Elephant" pitchFamily="18" charset="0"/>
                <a:hlinkClick r:id="rId3"/>
              </a:rPr>
              <a:t>Physics</a:t>
            </a:r>
            <a:endParaRPr lang="en-US" altLang="en-US" sz="1800">
              <a:latin typeface="Elephant" pitchFamily="18" charset="0"/>
            </a:endParaRPr>
          </a:p>
        </p:txBody>
      </p:sp>
      <p:sp>
        <p:nvSpPr>
          <p:cNvPr id="22534" name="AutoShape 6">
            <a:hlinkClick r:id="rId2" action="ppaction://hlinksldjump" highlightClick="1"/>
          </p:cNvPr>
          <p:cNvSpPr>
            <a:spLocks noChangeArrowheads="1"/>
          </p:cNvSpPr>
          <p:nvPr/>
        </p:nvSpPr>
        <p:spPr bwMode="auto">
          <a:xfrm>
            <a:off x="4800600" y="6172200"/>
            <a:ext cx="2057400" cy="6858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solidFill>
                  <a:schemeClr val="bg1"/>
                </a:solidFill>
                <a:latin typeface="Elephant" pitchFamily="18" charset="0"/>
                <a:hlinkClick r:id="rId4"/>
              </a:rPr>
              <a:t>Build a Coaster</a:t>
            </a:r>
            <a:endParaRPr lang="en-US" altLang="en-US" sz="2000">
              <a:solidFill>
                <a:schemeClr val="bg1"/>
              </a:solidFill>
              <a:latin typeface="Elephant" pitchFamily="18" charset="0"/>
            </a:endParaRPr>
          </a:p>
        </p:txBody>
      </p:sp>
      <p:sp>
        <p:nvSpPr>
          <p:cNvPr id="22535" name="AutoShape 7">
            <a:hlinkClick r:id="rId2" action="ppaction://hlinksldjump" highlightClick="1"/>
          </p:cNvPr>
          <p:cNvSpPr>
            <a:spLocks noChangeArrowheads="1"/>
          </p:cNvSpPr>
          <p:nvPr/>
        </p:nvSpPr>
        <p:spPr bwMode="auto">
          <a:xfrm>
            <a:off x="2514600" y="6172200"/>
            <a:ext cx="2133600" cy="6858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hlinkClick r:id="rId5"/>
              </a:rPr>
              <a:t>Energy Quiz</a:t>
            </a:r>
            <a:endParaRPr lang="en-US" altLang="en-US">
              <a:solidFill>
                <a:schemeClr val="bg1"/>
              </a:solidFill>
              <a:latin typeface="Elephant" pitchFamily="18" charset="0"/>
            </a:endParaRPr>
          </a:p>
        </p:txBody>
      </p:sp>
      <p:pic>
        <p:nvPicPr>
          <p:cNvPr id="22536" name="Picture 8" descr="D:\Temp\header.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5750" y="1752600"/>
            <a:ext cx="50482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AutoShape 9">
            <a:hlinkClick r:id="rId2" action="ppaction://hlinksldjump" highlightClick="1"/>
          </p:cNvPr>
          <p:cNvSpPr>
            <a:spLocks noChangeArrowheads="1"/>
          </p:cNvSpPr>
          <p:nvPr/>
        </p:nvSpPr>
        <p:spPr bwMode="auto">
          <a:xfrm>
            <a:off x="4800600" y="5410200"/>
            <a:ext cx="2057400" cy="685800"/>
          </a:xfrm>
          <a:prstGeom prst="actionButtonBlank">
            <a:avLst/>
          </a:prstGeom>
          <a:solidFill>
            <a:srgbClr val="800080"/>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solidFill>
                  <a:schemeClr val="bg1"/>
                </a:solidFill>
                <a:latin typeface="Elephant" pitchFamily="18" charset="0"/>
                <a:hlinkClick r:id="rId7"/>
              </a:rPr>
              <a:t>Change Coaster </a:t>
            </a:r>
          </a:p>
          <a:p>
            <a:pPr algn="ctr" eaLnBrk="1" hangingPunct="1"/>
            <a:r>
              <a:rPr lang="en-US" altLang="en-US" sz="2000">
                <a:solidFill>
                  <a:schemeClr val="bg1"/>
                </a:solidFill>
                <a:latin typeface="Elephant" pitchFamily="18" charset="0"/>
                <a:hlinkClick r:id="rId7"/>
              </a:rPr>
              <a:t>Properties</a:t>
            </a:r>
            <a:endParaRPr lang="en-US" altLang="en-US" sz="2000">
              <a:solidFill>
                <a:schemeClr val="bg1"/>
              </a:solidFill>
              <a:latin typeface="Elephant" pitchFamily="18" charset="0"/>
            </a:endParaRPr>
          </a:p>
        </p:txBody>
      </p:sp>
    </p:spTree>
  </p:cSld>
  <p:clrMapOvr>
    <a:masterClrMapping/>
  </p:clrMapOvr>
  <p:transition spd="med">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0" y="381000"/>
            <a:ext cx="9144000" cy="108108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Renewable and Nonrenewable Sources</a:t>
            </a:r>
          </a:p>
        </p:txBody>
      </p:sp>
      <p:pic>
        <p:nvPicPr>
          <p:cNvPr id="4099" name="Picture 3" descr="D:\Temp\lef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3776663"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D:\Temp\righ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828800"/>
            <a:ext cx="37496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228600" y="5943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b="1">
                <a:solidFill>
                  <a:srgbClr val="FFFFFF"/>
                </a:solidFill>
                <a:latin typeface="Elephant" pitchFamily="18" charset="0"/>
              </a:rPr>
              <a:t>Renewable</a:t>
            </a:r>
          </a:p>
        </p:txBody>
      </p:sp>
      <p:sp>
        <p:nvSpPr>
          <p:cNvPr id="4102" name="Text Box 6"/>
          <p:cNvSpPr txBox="1">
            <a:spLocks noChangeArrowheads="1"/>
          </p:cNvSpPr>
          <p:nvPr/>
        </p:nvSpPr>
        <p:spPr bwMode="auto">
          <a:xfrm>
            <a:off x="5257800" y="58674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b="1">
                <a:solidFill>
                  <a:srgbClr val="FFFFFF"/>
                </a:solidFill>
                <a:latin typeface="Elephant" pitchFamily="18" charset="0"/>
              </a:rPr>
              <a:t>Nonrenewable</a:t>
            </a:r>
          </a:p>
        </p:txBody>
      </p:sp>
      <p:sp>
        <p:nvSpPr>
          <p:cNvPr id="4103" name="AutoShape 7">
            <a:hlinkClick r:id="rId4" action="ppaction://hlinksldjump" highlightClick="1"/>
          </p:cNvPr>
          <p:cNvSpPr>
            <a:spLocks noChangeArrowheads="1"/>
          </p:cNvSpPr>
          <p:nvPr/>
        </p:nvSpPr>
        <p:spPr bwMode="auto">
          <a:xfrm>
            <a:off x="34290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1066800" y="381000"/>
            <a:ext cx="6553200" cy="1081088"/>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Types of Energy</a:t>
            </a:r>
          </a:p>
        </p:txBody>
      </p:sp>
      <p:sp>
        <p:nvSpPr>
          <p:cNvPr id="5123" name="AutoShape 3">
            <a:hlinkClick r:id="rId2" action="ppaction://hlinksldjump" highlightClick="1"/>
          </p:cNvPr>
          <p:cNvSpPr>
            <a:spLocks noChangeArrowheads="1"/>
          </p:cNvSpPr>
          <p:nvPr/>
        </p:nvSpPr>
        <p:spPr bwMode="auto">
          <a:xfrm>
            <a:off x="0" y="3429000"/>
            <a:ext cx="26670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5124" name="AutoShape 4">
            <a:hlinkClick r:id="rId3" action="ppaction://hlinksldjump" highlightClick="1"/>
          </p:cNvPr>
          <p:cNvSpPr>
            <a:spLocks noChangeArrowheads="1"/>
          </p:cNvSpPr>
          <p:nvPr/>
        </p:nvSpPr>
        <p:spPr bwMode="auto">
          <a:xfrm>
            <a:off x="6019800" y="3429000"/>
            <a:ext cx="2514600" cy="762000"/>
          </a:xfrm>
          <a:prstGeom prst="actionButtonBlank">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5125" name="Text Box 7"/>
          <p:cNvSpPr txBox="1">
            <a:spLocks noChangeArrowheads="1"/>
          </p:cNvSpPr>
          <p:nvPr/>
        </p:nvSpPr>
        <p:spPr bwMode="auto">
          <a:xfrm>
            <a:off x="0" y="3505200"/>
            <a:ext cx="320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a:t>Kinetic Energy</a:t>
            </a:r>
          </a:p>
        </p:txBody>
      </p:sp>
      <p:sp>
        <p:nvSpPr>
          <p:cNvPr id="5126" name="Text Box 8">
            <a:hlinkClick r:id="rId3" action="ppaction://hlinksldjump"/>
          </p:cNvPr>
          <p:cNvSpPr txBox="1">
            <a:spLocks noChangeArrowheads="1"/>
          </p:cNvSpPr>
          <p:nvPr/>
        </p:nvSpPr>
        <p:spPr bwMode="auto">
          <a:xfrm>
            <a:off x="6019800" y="35052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a:t>Potential Energy</a:t>
            </a:r>
          </a:p>
        </p:txBody>
      </p:sp>
      <p:pic>
        <p:nvPicPr>
          <p:cNvPr id="5127" name="Picture 14" descr="D:\Temp\coaster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371600"/>
            <a:ext cx="304800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descr="D:\Temp\coaster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3892550"/>
            <a:ext cx="3048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AutoShape 17">
            <a:hlinkClick r:id="rId6"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Tree>
  </p:cSld>
  <p:clrMapOvr>
    <a:masterClrMapping/>
  </p:clrMapOvr>
  <p:transition spd="med">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1295400" y="304800"/>
            <a:ext cx="6553200" cy="8382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Forms of Energy</a:t>
            </a:r>
          </a:p>
        </p:txBody>
      </p:sp>
      <p:pic>
        <p:nvPicPr>
          <p:cNvPr id="6147" name="Picture 3" descr="C:\Program Files\Common Files\Microsoft Shared\Clipart\cagcat50\so0103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981200"/>
            <a:ext cx="15906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C:\Program Files\Microsoft Office\Clipart\standard\stddir3\in00525_.wmf">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9800" y="1828800"/>
            <a:ext cx="2082800"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C:\Program Files\Microsoft Office\Clipart\standard\stddir1\bd05124_.wmf">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0600" y="1828800"/>
            <a:ext cx="1320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C:\Program Files\Microsoft Office\Clipart\standard\stddir1\bd06978_.wmf">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4600" y="4495800"/>
            <a:ext cx="1793875"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C:\Program Files\Microsoft Office\Clipart\standard\stddir3\hh01149_.wmf">
            <a:hlinkClick r:id="rId9" action="ppaction://hlinksldjump"/>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 y="4495800"/>
            <a:ext cx="17399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457200" y="37338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a:solidFill>
                  <a:schemeClr val="bg1"/>
                </a:solidFill>
                <a:latin typeface="Elephant" pitchFamily="18" charset="0"/>
              </a:rPr>
              <a:t>Radiant</a:t>
            </a:r>
          </a:p>
        </p:txBody>
      </p:sp>
      <p:sp>
        <p:nvSpPr>
          <p:cNvPr id="6153" name="Text Box 9"/>
          <p:cNvSpPr txBox="1">
            <a:spLocks noChangeArrowheads="1"/>
          </p:cNvSpPr>
          <p:nvPr/>
        </p:nvSpPr>
        <p:spPr bwMode="auto">
          <a:xfrm>
            <a:off x="2590800" y="38100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bg1"/>
                </a:solidFill>
                <a:latin typeface="Elephant" pitchFamily="18" charset="0"/>
              </a:rPr>
              <a:t>Electrical</a:t>
            </a:r>
          </a:p>
        </p:txBody>
      </p:sp>
      <p:sp>
        <p:nvSpPr>
          <p:cNvPr id="6154" name="Text Box 10"/>
          <p:cNvSpPr txBox="1">
            <a:spLocks noChangeArrowheads="1"/>
          </p:cNvSpPr>
          <p:nvPr/>
        </p:nvSpPr>
        <p:spPr bwMode="auto">
          <a:xfrm>
            <a:off x="4800600" y="3581400"/>
            <a:ext cx="1752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bg1"/>
                </a:solidFill>
                <a:latin typeface="Elephant" pitchFamily="18" charset="0"/>
              </a:rPr>
              <a:t>Chemical</a:t>
            </a:r>
          </a:p>
          <a:p>
            <a:pPr eaLnBrk="1" hangingPunct="1">
              <a:spcBef>
                <a:spcPct val="50000"/>
              </a:spcBef>
            </a:pPr>
            <a:endParaRPr lang="en-US" altLang="en-US"/>
          </a:p>
        </p:txBody>
      </p:sp>
      <p:sp>
        <p:nvSpPr>
          <p:cNvPr id="6155" name="Text Box 12"/>
          <p:cNvSpPr txBox="1">
            <a:spLocks noChangeArrowheads="1"/>
          </p:cNvSpPr>
          <p:nvPr/>
        </p:nvSpPr>
        <p:spPr bwMode="auto">
          <a:xfrm>
            <a:off x="685800" y="60960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bg1"/>
                </a:solidFill>
                <a:latin typeface="Elephant" pitchFamily="18" charset="0"/>
              </a:rPr>
              <a:t>Thermal</a:t>
            </a:r>
          </a:p>
        </p:txBody>
      </p:sp>
      <p:sp>
        <p:nvSpPr>
          <p:cNvPr id="6156" name="Text Box 13"/>
          <p:cNvSpPr txBox="1">
            <a:spLocks noChangeArrowheads="1"/>
          </p:cNvSpPr>
          <p:nvPr/>
        </p:nvSpPr>
        <p:spPr bwMode="auto">
          <a:xfrm>
            <a:off x="2743200" y="6172200"/>
            <a:ext cx="198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bg1"/>
                </a:solidFill>
                <a:latin typeface="Elephant" pitchFamily="18" charset="0"/>
              </a:rPr>
              <a:t>Nuclear</a:t>
            </a:r>
          </a:p>
        </p:txBody>
      </p:sp>
      <p:sp>
        <p:nvSpPr>
          <p:cNvPr id="6157" name="AutoShape 22">
            <a:hlinkClick r:id="rId11" action="ppaction://hlinksldjump" highlightClick="1"/>
          </p:cNvPr>
          <p:cNvSpPr>
            <a:spLocks noChangeArrowheads="1"/>
          </p:cNvSpPr>
          <p:nvPr/>
        </p:nvSpPr>
        <p:spPr bwMode="auto">
          <a:xfrm>
            <a:off x="685800" y="3581400"/>
            <a:ext cx="1042988" cy="104298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58" name="AutoShape 23">
            <a:hlinkClick r:id="rId3" action="ppaction://hlinksldjump" highlightClick="1"/>
          </p:cNvPr>
          <p:cNvSpPr>
            <a:spLocks noChangeArrowheads="1"/>
          </p:cNvSpPr>
          <p:nvPr/>
        </p:nvSpPr>
        <p:spPr bwMode="auto">
          <a:xfrm>
            <a:off x="2667000" y="38100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59" name="AutoShape 24">
            <a:hlinkClick r:id="rId5" action="ppaction://hlinksldjump" highlightClick="1"/>
          </p:cNvPr>
          <p:cNvSpPr>
            <a:spLocks noChangeArrowheads="1"/>
          </p:cNvSpPr>
          <p:nvPr/>
        </p:nvSpPr>
        <p:spPr bwMode="auto">
          <a:xfrm>
            <a:off x="4800600" y="36576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60" name="AutoShape 25">
            <a:hlinkClick r:id="rId9" action="ppaction://hlinksldjump" highlightClick="1"/>
          </p:cNvPr>
          <p:cNvSpPr>
            <a:spLocks noChangeArrowheads="1"/>
          </p:cNvSpPr>
          <p:nvPr/>
        </p:nvSpPr>
        <p:spPr bwMode="auto">
          <a:xfrm>
            <a:off x="609600" y="60960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61" name="AutoShape 26">
            <a:hlinkClick r:id="rId7" action="ppaction://hlinksldjump" highlightClick="1"/>
          </p:cNvPr>
          <p:cNvSpPr>
            <a:spLocks noChangeArrowheads="1"/>
          </p:cNvSpPr>
          <p:nvPr/>
        </p:nvSpPr>
        <p:spPr bwMode="auto">
          <a:xfrm>
            <a:off x="2667000" y="61722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6162" name="Picture 27" descr="C:\Program Files\Microsoft FrontPage\clipart\clip1\EN00371A.gif">
            <a:hlinkClick r:id="rId12" action="ppaction://hlinksldjump"/>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1800" y="1981200"/>
            <a:ext cx="14938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28" descr="C:\Program Files\Microsoft FrontPage\clipart\clip1\TN00738A.gif">
            <a:hlinkClick r:id="rId14" action="ppaction://hlinksldjump"/>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0" y="4495800"/>
            <a:ext cx="19812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29" descr="D:\Temp\compass">
            <a:hlinkClick r:id="rId16" action="ppaction://hlinksldjump"/>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81800" y="4343400"/>
            <a:ext cx="13081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5" name="AutoShape 30">
            <a:hlinkClick r:id="rId14" action="ppaction://hlinksldjump" highlightClick="1"/>
          </p:cNvPr>
          <p:cNvSpPr>
            <a:spLocks noChangeArrowheads="1"/>
          </p:cNvSpPr>
          <p:nvPr/>
        </p:nvSpPr>
        <p:spPr bwMode="auto">
          <a:xfrm>
            <a:off x="4724400" y="60960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66" name="AutoShape 31">
            <a:hlinkClick r:id="rId16" action="ppaction://hlinksldjump" highlightClick="1"/>
          </p:cNvPr>
          <p:cNvSpPr>
            <a:spLocks noChangeArrowheads="1"/>
          </p:cNvSpPr>
          <p:nvPr/>
        </p:nvSpPr>
        <p:spPr bwMode="auto">
          <a:xfrm>
            <a:off x="6781800" y="61722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67" name="Text Box 32"/>
          <p:cNvSpPr txBox="1">
            <a:spLocks noChangeArrowheads="1"/>
          </p:cNvSpPr>
          <p:nvPr/>
        </p:nvSpPr>
        <p:spPr bwMode="auto">
          <a:xfrm>
            <a:off x="6858000" y="57912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bg1"/>
                </a:solidFill>
                <a:latin typeface="Elephant" pitchFamily="18" charset="0"/>
              </a:rPr>
              <a:t>Magnetic</a:t>
            </a:r>
          </a:p>
        </p:txBody>
      </p:sp>
      <p:sp>
        <p:nvSpPr>
          <p:cNvPr id="6168" name="AutoShape 33">
            <a:hlinkClick r:id="rId12" action="ppaction://hlinksldjump" highlightClick="1"/>
          </p:cNvPr>
          <p:cNvSpPr>
            <a:spLocks noChangeArrowheads="1"/>
          </p:cNvSpPr>
          <p:nvPr/>
        </p:nvSpPr>
        <p:spPr bwMode="auto">
          <a:xfrm>
            <a:off x="6781800" y="3581400"/>
            <a:ext cx="1676400" cy="4572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69" name="Text Box 34"/>
          <p:cNvSpPr txBox="1">
            <a:spLocks noChangeArrowheads="1"/>
          </p:cNvSpPr>
          <p:nvPr/>
        </p:nvSpPr>
        <p:spPr bwMode="auto">
          <a:xfrm>
            <a:off x="6553200" y="36576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a:solidFill>
                  <a:schemeClr val="bg1"/>
                </a:solidFill>
                <a:latin typeface="Elephant" pitchFamily="18" charset="0"/>
              </a:rPr>
              <a:t>Sound</a:t>
            </a:r>
          </a:p>
        </p:txBody>
      </p:sp>
      <p:sp>
        <p:nvSpPr>
          <p:cNvPr id="6170" name="Text Box 35"/>
          <p:cNvSpPr txBox="1">
            <a:spLocks noChangeArrowheads="1"/>
          </p:cNvSpPr>
          <p:nvPr/>
        </p:nvSpPr>
        <p:spPr bwMode="auto">
          <a:xfrm>
            <a:off x="4724400" y="57150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rgbClr val="FFFFFF"/>
                </a:solidFill>
                <a:latin typeface="Elephant" pitchFamily="18" charset="0"/>
              </a:rPr>
              <a:t>Mechanical</a:t>
            </a:r>
          </a:p>
        </p:txBody>
      </p:sp>
      <p:sp>
        <p:nvSpPr>
          <p:cNvPr id="6171" name="AutoShape 37">
            <a:hlinkClick r:id="rId18"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Main Menu</a:t>
            </a:r>
          </a:p>
        </p:txBody>
      </p:sp>
    </p:spTree>
  </p:cSld>
  <p:clrMapOvr>
    <a:masterClrMapping/>
  </p:clrMapOvr>
  <p:transition spd="med">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5"/>
          <p:cNvSpPr>
            <a:spLocks noChangeArrowheads="1" noChangeShapeType="1" noTextEdit="1"/>
          </p:cNvSpPr>
          <p:nvPr/>
        </p:nvSpPr>
        <p:spPr bwMode="auto">
          <a:xfrm>
            <a:off x="1295400" y="381000"/>
            <a:ext cx="6553200" cy="8382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Radiant Energy</a:t>
            </a:r>
          </a:p>
        </p:txBody>
      </p:sp>
      <p:sp>
        <p:nvSpPr>
          <p:cNvPr id="7171" name="Text Box 6"/>
          <p:cNvSpPr txBox="1">
            <a:spLocks noChangeArrowheads="1"/>
          </p:cNvSpPr>
          <p:nvPr/>
        </p:nvSpPr>
        <p:spPr bwMode="auto">
          <a:xfrm>
            <a:off x="304800" y="1143000"/>
            <a:ext cx="8534400"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200">
                <a:solidFill>
                  <a:srgbClr val="FFFFFF"/>
                </a:solidFill>
                <a:latin typeface="Elephant" pitchFamily="18" charset="0"/>
              </a:rPr>
              <a:t>Radiant energy is also called electromagnetic energy. </a:t>
            </a:r>
            <a:r>
              <a:rPr lang="en-US" altLang="en-US" sz="2200">
                <a:solidFill>
                  <a:srgbClr val="FFFFFF"/>
                </a:solidFill>
                <a:latin typeface="Elephant" pitchFamily="18" charset="0"/>
                <a:cs typeface="Times New Roman" pitchFamily="18" charset="0"/>
              </a:rPr>
              <a:t>Radiant energy is the movement of photons. All life on earth is dependent on radiant energy from the sun. Examples of radiant  energy include radio waves (AM, FM, TV), microwaves, X-rays, and plant growth. Active solar energy uses photovoltaic panels and light to turn radiant energy into chemical energy.</a:t>
            </a:r>
            <a:r>
              <a:rPr lang="en-US" altLang="en-US" sz="2000">
                <a:solidFill>
                  <a:srgbClr val="FFFFFF"/>
                </a:solidFill>
                <a:latin typeface="Elephant" pitchFamily="18" charset="0"/>
              </a:rPr>
              <a:t> </a:t>
            </a:r>
          </a:p>
        </p:txBody>
      </p:sp>
      <p:pic>
        <p:nvPicPr>
          <p:cNvPr id="7172" name="Picture 7" descr="H:\ABittinger\EMspectru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54413"/>
            <a:ext cx="5451475" cy="330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AutoShape 8">
            <a:hlinkClick r:id="rId3"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spTree>
  </p:cSld>
  <p:clrMapOvr>
    <a:masterClrMapping/>
  </p:clrMapOvr>
  <p:transition spd="med">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3"/>
          <p:cNvSpPr>
            <a:spLocks noChangeArrowheads="1" noChangeShapeType="1" noTextEdit="1"/>
          </p:cNvSpPr>
          <p:nvPr/>
        </p:nvSpPr>
        <p:spPr bwMode="auto">
          <a:xfrm>
            <a:off x="1295400" y="304800"/>
            <a:ext cx="6553200" cy="8382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Chemical Energy</a:t>
            </a:r>
          </a:p>
        </p:txBody>
      </p:sp>
      <p:sp>
        <p:nvSpPr>
          <p:cNvPr id="8195" name="Text Box 4"/>
          <p:cNvSpPr txBox="1">
            <a:spLocks noChangeArrowheads="1"/>
          </p:cNvSpPr>
          <p:nvPr/>
        </p:nvSpPr>
        <p:spPr bwMode="auto">
          <a:xfrm>
            <a:off x="457200" y="1295400"/>
            <a:ext cx="5334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rPr>
              <a:t>Chemical energy is the energy stored in the bonds of atoms and molecules. </a:t>
            </a:r>
            <a:r>
              <a:rPr lang="en-US" altLang="en-US">
                <a:solidFill>
                  <a:srgbClr val="FFFFFF"/>
                </a:solidFill>
                <a:latin typeface="Elephant" pitchFamily="18" charset="0"/>
                <a:cs typeface="Times New Roman" pitchFamily="18" charset="0"/>
              </a:rPr>
              <a:t>This a form of potential energy until the bonds are broken. Fossil fuels and biomass store chemical energy. Products that contain chemical energy include: TNT, baking soda, and a match. </a:t>
            </a:r>
            <a:r>
              <a:rPr lang="en-US" altLang="en-US">
                <a:solidFill>
                  <a:srgbClr val="FFFFFF"/>
                </a:solidFill>
                <a:latin typeface="Elephant" pitchFamily="18" charset="0"/>
              </a:rPr>
              <a:t>Biomass, petroleum, natural gas, propane and coal are examples of stored chemical energy.</a:t>
            </a:r>
          </a:p>
        </p:txBody>
      </p:sp>
      <p:sp>
        <p:nvSpPr>
          <p:cNvPr id="8196"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8197" name="Picture 6" descr="C:\My Documents\Amanda's Files\Educational Pictures\ato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828800"/>
            <a:ext cx="2971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3"/>
          <p:cNvSpPr>
            <a:spLocks noChangeArrowheads="1" noChangeShapeType="1" noTextEdit="1"/>
          </p:cNvSpPr>
          <p:nvPr/>
        </p:nvSpPr>
        <p:spPr bwMode="auto">
          <a:xfrm>
            <a:off x="1371600" y="304800"/>
            <a:ext cx="6553200" cy="8382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Electrical Energy</a:t>
            </a:r>
          </a:p>
        </p:txBody>
      </p:sp>
      <p:sp>
        <p:nvSpPr>
          <p:cNvPr id="9219" name="Text Box 4"/>
          <p:cNvSpPr txBox="1">
            <a:spLocks noChangeArrowheads="1"/>
          </p:cNvSpPr>
          <p:nvPr/>
        </p:nvSpPr>
        <p:spPr bwMode="auto">
          <a:xfrm>
            <a:off x="609600" y="1219200"/>
            <a:ext cx="4572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bg1"/>
                </a:solidFill>
                <a:latin typeface="Elephant" pitchFamily="18" charset="0"/>
              </a:rPr>
              <a:t>Electrical energy is the movement of elections. </a:t>
            </a:r>
            <a:r>
              <a:rPr lang="en-US" altLang="en-US">
                <a:solidFill>
                  <a:schemeClr val="bg1"/>
                </a:solidFill>
                <a:latin typeface="Elephant" pitchFamily="18" charset="0"/>
                <a:cs typeface="Times New Roman" pitchFamily="18" charset="0"/>
              </a:rPr>
              <a:t>Lightning and static electricity are examples of electrical energy that occur naturally. Science hasn't found a way to use natural forms of electrical energy, like lightning. Instead, we use different energy sources to create electrical energy by using generators and turbines.</a:t>
            </a:r>
            <a:r>
              <a:rPr lang="en-US" altLang="en-US">
                <a:solidFill>
                  <a:schemeClr val="bg1"/>
                </a:solidFill>
                <a:latin typeface="Elephant" pitchFamily="18" charset="0"/>
              </a:rPr>
              <a:t>  </a:t>
            </a:r>
          </a:p>
        </p:txBody>
      </p:sp>
      <p:sp>
        <p:nvSpPr>
          <p:cNvPr id="9220"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9221" name="Picture 9" descr="D:\Temp\p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1900" y="2590800"/>
            <a:ext cx="4102100" cy="309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0" descr="D:\Temp\lig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219200"/>
            <a:ext cx="411480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3"/>
          <p:cNvSpPr>
            <a:spLocks noChangeArrowheads="1" noChangeShapeType="1" noTextEdit="1"/>
          </p:cNvSpPr>
          <p:nvPr/>
        </p:nvSpPr>
        <p:spPr bwMode="auto">
          <a:xfrm>
            <a:off x="1371600" y="381000"/>
            <a:ext cx="6553200" cy="8382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chemeClr val="hlink"/>
                </a:solidFill>
                <a:effectLst>
                  <a:outerShdw dist="35921" dir="2700000" algn="ctr" rotWithShape="0">
                    <a:srgbClr val="808080"/>
                  </a:outerShdw>
                </a:effectLst>
                <a:latin typeface="Arial Black"/>
              </a:rPr>
              <a:t>Nuclear Energy</a:t>
            </a:r>
          </a:p>
        </p:txBody>
      </p:sp>
      <p:sp>
        <p:nvSpPr>
          <p:cNvPr id="10243" name="Text Box 4"/>
          <p:cNvSpPr txBox="1">
            <a:spLocks noChangeArrowheads="1"/>
          </p:cNvSpPr>
          <p:nvPr/>
        </p:nvSpPr>
        <p:spPr bwMode="auto">
          <a:xfrm>
            <a:off x="457200" y="1295400"/>
            <a:ext cx="44196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FFFFFF"/>
                </a:solidFill>
                <a:latin typeface="Elephant" pitchFamily="18" charset="0"/>
              </a:rPr>
              <a:t>Nuclear energy is the energy stored in the nucleus of an atom. </a:t>
            </a:r>
            <a:r>
              <a:rPr lang="en-US" altLang="en-US">
                <a:solidFill>
                  <a:srgbClr val="FFFFFF"/>
                </a:solidFill>
                <a:latin typeface="Elephant" pitchFamily="18" charset="0"/>
                <a:cs typeface="Times New Roman" pitchFamily="18" charset="0"/>
              </a:rPr>
              <a:t>Nuclear energy is unusual in that it can give off energy in the form of light or heat, but it is the change in the atom's makeup that produces the energy. Submarines, power plants, and smoke detectors all use nuclear energy. Nuclear power plants use uranium, a radioactive element, to create electricity.</a:t>
            </a:r>
            <a:r>
              <a:rPr lang="en-US" altLang="en-US">
                <a:solidFill>
                  <a:srgbClr val="FFFFFF"/>
                </a:solidFill>
                <a:latin typeface="Elephant" pitchFamily="18" charset="0"/>
              </a:rPr>
              <a:t> </a:t>
            </a:r>
          </a:p>
        </p:txBody>
      </p:sp>
      <p:sp>
        <p:nvSpPr>
          <p:cNvPr id="10244" name="AutoShape 5">
            <a:hlinkClick r:id="rId2" action="ppaction://hlinksldjump" highlightClick="1"/>
          </p:cNvPr>
          <p:cNvSpPr>
            <a:spLocks noChangeArrowheads="1"/>
          </p:cNvSpPr>
          <p:nvPr/>
        </p:nvSpPr>
        <p:spPr bwMode="auto">
          <a:xfrm>
            <a:off x="7086600" y="6172200"/>
            <a:ext cx="2057400" cy="685800"/>
          </a:xfrm>
          <a:prstGeom prst="actionButtonBlank">
            <a:avLst/>
          </a:prstGeom>
          <a:solidFill>
            <a:srgbClr val="CC99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solidFill>
                  <a:schemeClr val="bg1"/>
                </a:solidFill>
                <a:latin typeface="Elephant" pitchFamily="18" charset="0"/>
              </a:rPr>
              <a:t>Forms of </a:t>
            </a:r>
          </a:p>
          <a:p>
            <a:pPr algn="ctr" eaLnBrk="1" hangingPunct="1"/>
            <a:r>
              <a:rPr lang="en-US" altLang="en-US">
                <a:solidFill>
                  <a:schemeClr val="bg1"/>
                </a:solidFill>
                <a:latin typeface="Elephant" pitchFamily="18" charset="0"/>
              </a:rPr>
              <a:t>Energy</a:t>
            </a:r>
          </a:p>
        </p:txBody>
      </p:sp>
      <p:pic>
        <p:nvPicPr>
          <p:cNvPr id="10245" name="Picture 6" descr="D:\Temp\nuclea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905000"/>
            <a:ext cx="4191000"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334</TotalTime>
  <Words>1003</Words>
  <Application>Microsoft Office PowerPoint</Application>
  <PresentationFormat>On-screen Show (4:3)</PresentationFormat>
  <Paragraphs>110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Times New Roman</vt:lpstr>
      <vt:lpstr>Arial</vt:lpstr>
      <vt:lpstr>Calibri</vt:lpstr>
      <vt:lpstr>Elephant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THS</dc:creator>
  <cp:lastModifiedBy>David Edinger</cp:lastModifiedBy>
  <cp:revision>39</cp:revision>
  <dcterms:created xsi:type="dcterms:W3CDTF">2002-07-24T14:29:18Z</dcterms:created>
  <dcterms:modified xsi:type="dcterms:W3CDTF">2015-03-07T23:57:35Z</dcterms:modified>
</cp:coreProperties>
</file>