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1" r:id="rId4"/>
    <p:sldId id="273" r:id="rId5"/>
    <p:sldId id="258" r:id="rId6"/>
    <p:sldId id="263" r:id="rId7"/>
    <p:sldId id="275" r:id="rId8"/>
    <p:sldId id="277" r:id="rId9"/>
    <p:sldId id="271" r:id="rId10"/>
    <p:sldId id="294" r:id="rId11"/>
    <p:sldId id="297" r:id="rId12"/>
    <p:sldId id="296" r:id="rId13"/>
    <p:sldId id="295" r:id="rId14"/>
    <p:sldId id="293" r:id="rId15"/>
    <p:sldId id="289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>
        <p:scale>
          <a:sx n="92" d="100"/>
          <a:sy n="92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50B45-5C9E-4520-97EE-3D4900969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3263"/>
            <a:ext cx="4684712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1350"/>
            <a:ext cx="566737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01113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fld id="{C377E061-70D4-4103-9F0D-6425CD56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5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E061-70D4-4103-9F0D-6425CD5641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5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66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9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99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66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u="sng">
                <a:solidFill>
                  <a:schemeClr val="bg1"/>
                </a:solidFill>
              </a:rPr>
              <a:t>Physical &amp; Chemical Properties</a:t>
            </a:r>
          </a:p>
        </p:txBody>
      </p:sp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5562600" y="6248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8</a:t>
            </a:r>
            <a:r>
              <a:rPr lang="en-US" altLang="en-US" sz="2400" baseline="30000">
                <a:solidFill>
                  <a:schemeClr val="bg1"/>
                </a:solidFill>
              </a:rPr>
              <a:t>th</a:t>
            </a:r>
            <a:r>
              <a:rPr lang="en-US" altLang="en-US" sz="2400">
                <a:solidFill>
                  <a:schemeClr val="bg1"/>
                </a:solidFill>
              </a:rPr>
              <a:t> Grade Science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04800" y="1905000"/>
            <a:ext cx="3810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solidFill>
                  <a:srgbClr val="D02300"/>
                </a:solidFill>
                <a:latin typeface="Andy"/>
              </a:rPr>
              <a:t>Bell Work</a:t>
            </a:r>
            <a:r>
              <a:rPr lang="en-US" altLang="en-US" sz="320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What is a chemical reaction?</a:t>
            </a:r>
            <a:endParaRPr lang="en-US" altLang="en-US" sz="3200" b="1">
              <a:solidFill>
                <a:srgbClr val="D02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792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/>
              <a:t>#1  Unexpected Color Change</a:t>
            </a:r>
          </a:p>
        </p:txBody>
      </p:sp>
      <p:pic>
        <p:nvPicPr>
          <p:cNvPr id="10243" name="Picture 3" descr="combu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511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2100"/>
            <a:ext cx="8229600" cy="754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i="1" smtClean="0"/>
              <a:t>Colorless methane burns blue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72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4958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b="1" smtClean="0"/>
              <a:t>#2 Precipitate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287963"/>
            <a:ext cx="8229600" cy="1036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i="1" smtClean="0"/>
              <a:t>Two clear solutions make a cloudy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68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smtClean="0"/>
              <a:t>#3  Bubbles or Fizzing</a:t>
            </a:r>
          </a:p>
        </p:txBody>
      </p:sp>
      <p:pic>
        <p:nvPicPr>
          <p:cNvPr id="12291" name="Picture 3" descr="bxp27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72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3200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Alka Seltzer in water makes carbon dioxide gas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4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387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68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smtClean="0"/>
              <a:t>#4  Temperature Change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2100"/>
            <a:ext cx="8229600" cy="1104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i="1" smtClean="0"/>
              <a:t>As candle was burns, it gives off heat and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smtClean="0"/>
              <a:t>#5  Smell Change</a:t>
            </a:r>
          </a:p>
        </p:txBody>
      </p:sp>
      <p:pic>
        <p:nvPicPr>
          <p:cNvPr id="14339" name="Picture 3" descr="IMG_42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00200"/>
            <a:ext cx="58102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81000" y="56388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Baked cupcakes smell differently than batter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7200" b="1" u="sng" smtClean="0">
                <a:solidFill>
                  <a:srgbClr val="FF3300"/>
                </a:solidFill>
                <a:latin typeface="Andy"/>
              </a:rPr>
              <a:t>Class Discussion</a:t>
            </a:r>
            <a:r>
              <a:rPr lang="en-US" altLang="en-US" sz="7200" smtClean="0">
                <a:solidFill>
                  <a:srgbClr val="FF3300"/>
                </a:solidFill>
                <a:latin typeface="Andy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7200" smtClean="0">
                <a:solidFill>
                  <a:srgbClr val="FF3300"/>
                </a:solidFill>
                <a:latin typeface="Andy"/>
              </a:rPr>
              <a:t>Physical or Chemical?</a:t>
            </a:r>
          </a:p>
          <a:p>
            <a:pPr algn="ctr" eaLnBrk="1" hangingPunct="1">
              <a:buFontTx/>
              <a:buNone/>
            </a:pPr>
            <a:endParaRPr lang="en-US" altLang="en-US" sz="7200" smtClean="0">
              <a:solidFill>
                <a:srgbClr val="FF3300"/>
              </a:solidFill>
              <a:latin typeface="And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19" descr="stuntman_jose_jet_pack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7211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4" descr="hot_rod_sucking_gas_pump_dry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14663"/>
            <a:ext cx="584835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4" descr="boy_girl_playing_leaves_h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86400" cy="4278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4" descr="carpenter_lathe_carving_hg_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488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4" descr="sneakers_steaming_h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219575" cy="421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skunk_stinking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903663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1"/>
          <p:cNvSpPr txBox="1">
            <a:spLocks noChangeArrowheads="1"/>
          </p:cNvSpPr>
          <p:nvPr/>
        </p:nvSpPr>
        <p:spPr bwMode="auto">
          <a:xfrm>
            <a:off x="0" y="2743200"/>
            <a:ext cx="7162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u="sng">
                <a:solidFill>
                  <a:schemeClr val="bg1"/>
                </a:solidFill>
              </a:rPr>
              <a:t>Physical &amp; Chemical Properties</a:t>
            </a:r>
          </a:p>
        </p:txBody>
      </p:sp>
      <p:pic>
        <p:nvPicPr>
          <p:cNvPr id="2051" name="Picture 32" descr="brain_thinking_hg_clr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33650"/>
            <a:ext cx="432435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4" descr="retired_man_riding_la_a_h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5334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bug_under_magnifying_glass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4" descr="pacey_pig_play_in_mud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910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johnny_large_snowflakes_falling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3776663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 descr="potion_flask_bubble_smoke_orange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219450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dangerous_experiment_hg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04800"/>
            <a:ext cx="3540125" cy="589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 descr="lava_lamp_green_m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1601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 descr="icicles_vibrating_hg_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5638800" cy="307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catepillar_leaf_rain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289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growing_sunflower_plants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eaker_bubbles_steam_h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5448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beaker_blue_liquid_bubbling_hg_clr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1849438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pot_boil_water_hg_clr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9624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" descr="crayon_coloring_hc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4384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4" descr="cartoon_crab_stirring_pot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10000" cy="317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girl_offering_cookies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847">
            <a:off x="4419600" y="1885950"/>
            <a:ext cx="434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4" descr="candle_burning_with_l_a_h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41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52400"/>
            <a:ext cx="6553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smtClean="0">
                <a:solidFill>
                  <a:schemeClr val="bg1"/>
                </a:solidFill>
                <a:latin typeface="Andy"/>
              </a:rPr>
              <a:t>What are Physical Properties?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828800"/>
            <a:ext cx="5562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5400" u="sng" smtClean="0">
                <a:solidFill>
                  <a:srgbClr val="D02300"/>
                </a:solidFill>
                <a:latin typeface="Andy"/>
              </a:rPr>
              <a:t>Physical Properties</a:t>
            </a:r>
            <a:r>
              <a:rPr lang="en-US" altLang="en-US" sz="3600" u="sng" smtClean="0">
                <a:solidFill>
                  <a:schemeClr val="bg1"/>
                </a:solidFill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</a:rPr>
              <a:t>can be observed </a:t>
            </a:r>
            <a:r>
              <a:rPr lang="en-US" altLang="en-US" sz="3600" u="sng" smtClean="0">
                <a:solidFill>
                  <a:schemeClr val="bg1"/>
                </a:solidFill>
              </a:rPr>
              <a:t>without</a:t>
            </a:r>
            <a:r>
              <a:rPr lang="en-US" altLang="en-US" sz="3600" smtClean="0">
                <a:solidFill>
                  <a:schemeClr val="bg1"/>
                </a:solidFill>
              </a:rPr>
              <a:t> changing the substance</a:t>
            </a:r>
          </a:p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Observations are made by using your 5 senses</a:t>
            </a:r>
          </a:p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	</a:t>
            </a:r>
            <a:r>
              <a:rPr lang="en-US" altLang="en-US" sz="2800" smtClean="0">
                <a:solidFill>
                  <a:schemeClr val="bg1"/>
                </a:solidFill>
              </a:rPr>
              <a:t>See, hear, taste, touch, smell</a:t>
            </a:r>
            <a:r>
              <a:rPr lang="en-US" altLang="en-US" sz="360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3076" name="Picture 4" descr="female_lab_tech_test_tubes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657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0668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533400"/>
            <a:ext cx="6553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smtClean="0">
                <a:solidFill>
                  <a:schemeClr val="bg1"/>
                </a:solidFill>
                <a:latin typeface="Andy"/>
              </a:rPr>
              <a:t>Physical Properties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828800"/>
            <a:ext cx="5562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5400" u="sng" smtClean="0">
                <a:solidFill>
                  <a:srgbClr val="D02300"/>
                </a:solidFill>
                <a:latin typeface="Andy"/>
              </a:rPr>
              <a:t>Let’s Practice:</a:t>
            </a:r>
            <a:r>
              <a:rPr lang="en-US" altLang="en-US" sz="3600" u="sng" smtClean="0">
                <a:solidFill>
                  <a:schemeClr val="bg1"/>
                </a:solidFill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</a:rPr>
              <a:t>Describe the physical properties ……..  </a:t>
            </a:r>
          </a:p>
        </p:txBody>
      </p:sp>
      <p:pic>
        <p:nvPicPr>
          <p:cNvPr id="4100" name="Picture 6" descr="science_ro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8534400" cy="456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1"/>
          <p:cNvSpPr>
            <a:spLocks noChangeArrowheads="1"/>
          </p:cNvSpPr>
          <p:nvPr/>
        </p:nvSpPr>
        <p:spPr bwMode="auto">
          <a:xfrm>
            <a:off x="533400" y="1828800"/>
            <a:ext cx="80772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Physical changes do </a:t>
            </a:r>
            <a:r>
              <a:rPr lang="en-US" altLang="en-US" sz="3600" b="1" u="sng">
                <a:solidFill>
                  <a:srgbClr val="D02300"/>
                </a:solidFill>
              </a:rPr>
              <a:t>NOT</a:t>
            </a:r>
            <a:r>
              <a:rPr lang="en-US" altLang="en-US" sz="3600"/>
              <a:t> form a new substance.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5123" name="Text Box 43"/>
          <p:cNvSpPr txBox="1">
            <a:spLocks noChangeArrowheads="1"/>
          </p:cNvSpPr>
          <p:nvPr/>
        </p:nvSpPr>
        <p:spPr bwMode="auto">
          <a:xfrm>
            <a:off x="2971800" y="152400"/>
            <a:ext cx="5486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u="sng">
                <a:solidFill>
                  <a:srgbClr val="D02300"/>
                </a:solidFill>
                <a:latin typeface="Andy"/>
              </a:rPr>
              <a:t>Examples of Physical Changes</a:t>
            </a:r>
          </a:p>
        </p:txBody>
      </p:sp>
      <p:sp>
        <p:nvSpPr>
          <p:cNvPr id="5124" name="Text Box 44"/>
          <p:cNvSpPr txBox="1">
            <a:spLocks noChangeArrowheads="1"/>
          </p:cNvSpPr>
          <p:nvPr/>
        </p:nvSpPr>
        <p:spPr bwMode="auto">
          <a:xfrm>
            <a:off x="2438400" y="35052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Text Box 45"/>
          <p:cNvSpPr txBox="1">
            <a:spLocks noChangeArrowheads="1"/>
          </p:cNvSpPr>
          <p:nvPr/>
        </p:nvSpPr>
        <p:spPr bwMode="auto">
          <a:xfrm>
            <a:off x="609600" y="2743200"/>
            <a:ext cx="7924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D02300"/>
                </a:solidFill>
                <a:latin typeface="Andy"/>
              </a:rPr>
              <a:t>Examples:</a:t>
            </a:r>
            <a:r>
              <a:rPr lang="en-US" altLang="en-US" sz="3200">
                <a:latin typeface="Andy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ndy"/>
              </a:rPr>
              <a:t>	Color		Odor		Shape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ndy"/>
              </a:rPr>
              <a:t>	Hardness	Solubility	Melting Point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ndy"/>
              </a:rPr>
              <a:t>	Density	Freezing 	Boiling Point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ndy"/>
              </a:rPr>
              <a:t>	Buoyancy	Viscosity	Specific Heat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10668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 descr="scientific_schismatics_t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372600" cy="708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00400" y="228600"/>
            <a:ext cx="518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D02300"/>
                </a:solidFill>
              </a:rPr>
              <a:t>What are Chemical Properties?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2971800"/>
            <a:ext cx="701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Observed when a substance interacts with another substance</a:t>
            </a:r>
          </a:p>
        </p:txBody>
      </p:sp>
      <p:pic>
        <p:nvPicPr>
          <p:cNvPr id="6150" name="Picture 9" descr="mad_scientist_swirling_beaker_hg_clr_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810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52400"/>
            <a:ext cx="6553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smtClean="0">
                <a:solidFill>
                  <a:schemeClr val="bg1"/>
                </a:solidFill>
                <a:latin typeface="Andy"/>
              </a:rPr>
              <a:t>What are Chemical Properties?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2057400"/>
            <a:ext cx="5562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4400" u="sng" smtClean="0">
                <a:solidFill>
                  <a:srgbClr val="D02300"/>
                </a:solidFill>
                <a:latin typeface="Andy"/>
              </a:rPr>
              <a:t>Chemical Properties</a:t>
            </a:r>
            <a:r>
              <a:rPr lang="en-US" altLang="en-US" sz="4400" smtClean="0">
                <a:solidFill>
                  <a:srgbClr val="D02300"/>
                </a:solidFill>
                <a:latin typeface="Andy"/>
              </a:rPr>
              <a:t>:</a:t>
            </a:r>
            <a:r>
              <a:rPr lang="en-US" altLang="en-US" sz="4400" smtClean="0">
                <a:solidFill>
                  <a:schemeClr val="bg1"/>
                </a:solidFill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</a:rPr>
              <a:t>the original substance is changed into something </a:t>
            </a:r>
            <a:r>
              <a:rPr lang="en-US" altLang="en-US" sz="3600" b="1" u="sng" smtClean="0">
                <a:solidFill>
                  <a:schemeClr val="bg1"/>
                </a:solidFill>
              </a:rPr>
              <a:t>different</a:t>
            </a:r>
          </a:p>
          <a:p>
            <a:pPr eaLnBrk="1" hangingPunct="1">
              <a:buFontTx/>
              <a:buNone/>
            </a:pPr>
            <a:endParaRPr lang="en-US" altLang="en-US" sz="3600" b="1" u="sng" smtClean="0">
              <a:solidFill>
                <a:schemeClr val="bg1"/>
              </a:solidFill>
            </a:endParaRPr>
          </a:p>
        </p:txBody>
      </p:sp>
      <p:pic>
        <p:nvPicPr>
          <p:cNvPr id="7172" name="Picture 6" descr="teacher_had_a_science_accident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80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0668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smtClean="0">
                <a:solidFill>
                  <a:schemeClr val="bg1"/>
                </a:solidFill>
                <a:latin typeface="Andy"/>
              </a:rPr>
              <a:t>Chemical Properties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2057400"/>
            <a:ext cx="5562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4800" u="sng" smtClean="0">
                <a:solidFill>
                  <a:srgbClr val="D02300"/>
                </a:solidFill>
                <a:latin typeface="Andy"/>
              </a:rPr>
              <a:t>Chemical Properties</a:t>
            </a:r>
            <a:r>
              <a:rPr lang="en-US" altLang="en-US" sz="4800" smtClean="0">
                <a:solidFill>
                  <a:srgbClr val="D02300"/>
                </a:solidFill>
                <a:latin typeface="Andy"/>
              </a:rPr>
              <a:t>:</a:t>
            </a:r>
            <a:r>
              <a:rPr lang="en-US" altLang="en-US" sz="4800" smtClean="0">
                <a:solidFill>
                  <a:schemeClr val="bg1"/>
                </a:solidFill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</a:rPr>
              <a:t>Flammability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Rusting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   Tarnishing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   Cooking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Can you get it back?</a:t>
            </a:r>
            <a:endParaRPr lang="en-US" altLang="en-US" sz="2800" b="1" u="sng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3600" b="1" u="sng" smtClean="0">
              <a:solidFill>
                <a:schemeClr val="bg1"/>
              </a:solidFill>
            </a:endParaRPr>
          </a:p>
        </p:txBody>
      </p:sp>
      <p:pic>
        <p:nvPicPr>
          <p:cNvPr id="8196" name="Picture 6" descr="campfire_flames_hc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72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0668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 descr="scientific_schismatics_q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28600"/>
            <a:ext cx="861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u="sng">
                <a:solidFill>
                  <a:srgbClr val="D02300"/>
                </a:solidFill>
                <a:latin typeface="Andy"/>
              </a:rPr>
              <a:t>Indications of a Chemical Reaction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0" y="1676400"/>
            <a:ext cx="4572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Color Change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Precipitate                       (liquid + liquid = solid)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Gas production (bubbling)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Changes in Temperature (Gets hot or cold)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Changes in odor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_schematics">
  <a:themeElements>
    <a:clrScheme name="scientific_schema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tific_schema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ntific_sche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sche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sche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sche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sche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sche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sche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scientific_schematics</Template>
  <TotalTime>297</TotalTime>
  <Words>204</Words>
  <Application>Microsoft Office PowerPoint</Application>
  <PresentationFormat>On-screen Show (4:3)</PresentationFormat>
  <Paragraphs>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Andy</vt:lpstr>
      <vt:lpstr>Garamond</vt:lpstr>
      <vt:lpstr>scientific_schematics</vt:lpstr>
      <vt:lpstr>PowerPoint Presentation</vt:lpstr>
      <vt:lpstr>PowerPoint Presentation</vt:lpstr>
      <vt:lpstr>What are Physical Properties?</vt:lpstr>
      <vt:lpstr>Physical Properties</vt:lpstr>
      <vt:lpstr>PowerPoint Presentation</vt:lpstr>
      <vt:lpstr>PowerPoint Presentation</vt:lpstr>
      <vt:lpstr>What are Chemical Properties?</vt:lpstr>
      <vt:lpstr>Chemical Properties</vt:lpstr>
      <vt:lpstr>PowerPoint Presentation</vt:lpstr>
      <vt:lpstr>#1  Unexpected Color Change</vt:lpstr>
      <vt:lpstr>#2 Precipitate</vt:lpstr>
      <vt:lpstr>#3  Bubbles or Fizzing</vt:lpstr>
      <vt:lpstr>#4  Temperature Change</vt:lpstr>
      <vt:lpstr>#5  Smell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Dillard</dc:creator>
  <cp:lastModifiedBy>Dave Edinger</cp:lastModifiedBy>
  <cp:revision>21</cp:revision>
  <dcterms:created xsi:type="dcterms:W3CDTF">2008-09-01T02:10:11Z</dcterms:created>
  <dcterms:modified xsi:type="dcterms:W3CDTF">2013-09-18T12:50:49Z</dcterms:modified>
</cp:coreProperties>
</file>