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62" r:id="rId4"/>
    <p:sldId id="257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2674" y="-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52CFB2-ABA8-4FC8-B9E8-7C21FB09C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114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8FC07-6F46-4E15-A2B6-2B305F75D3C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66940-2E4E-4103-9786-B5F1CE3B81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B6FA2-3254-4A4A-A7CC-ED4BF05A66B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F8713-88F4-4813-8303-5F8988E5F07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F0ED8-9FF0-482E-9F54-699E69EFC47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44777-C5BB-49D9-89B5-36134AB2655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1258D-C1CE-4141-8AD9-E40A4615A38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6694C-76E0-4A14-9B5A-7C59F8BE7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49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42388-DEDC-4579-9160-D1D46818C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73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3C535-ECF6-4997-B3CA-2265AF361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61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0EDDE-6420-4226-B170-DD01F1B62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98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CB107-D512-4673-AB3F-B6D5B667A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79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888FA-3E33-4801-A302-3800FEFBA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08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F064-0B92-41A8-A3B5-EA405FDDFA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84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50906-5469-4FA2-9FF4-0DD902039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41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07CED-25E3-49AF-B383-78D1D75B7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54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44FE5-4B23-4D21-9264-4B721C6ED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10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9AEBA-E1F4-4128-9B05-C387E864F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56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83E20FE-CA39-4366-8D60-9FEA5C5C0D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676400"/>
          </a:xfrm>
        </p:spPr>
        <p:txBody>
          <a:bodyPr/>
          <a:lstStyle/>
          <a:p>
            <a:r>
              <a:rPr lang="en-US" altLang="en-US" sz="4800" b="1" dirty="0">
                <a:solidFill>
                  <a:schemeClr val="tx1"/>
                </a:solidFill>
                <a:latin typeface="Comic Sans MS" pitchFamily="66" charset="0"/>
              </a:rPr>
              <a:t>Speed, Distance &amp; Time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1600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sz="4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Speed, Distance, Time Calculations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4191000"/>
            <a:ext cx="632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Physical Science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8th Grade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7391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dirty="0"/>
              <a:t>The aim of this lesson is to be able to use the correct formulas to calculate speed, </a:t>
            </a:r>
            <a:r>
              <a:rPr lang="en-GB" altLang="en-US" sz="4400" dirty="0" smtClean="0"/>
              <a:t>distance, </a:t>
            </a:r>
            <a:r>
              <a:rPr lang="en-GB" altLang="en-US" sz="4400" dirty="0"/>
              <a:t>or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1219200"/>
            <a:ext cx="79248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dirty="0">
                <a:solidFill>
                  <a:schemeClr val="accent2"/>
                </a:solidFill>
              </a:rPr>
              <a:t>15 </a:t>
            </a:r>
            <a:r>
              <a:rPr lang="en-GB" altLang="en-US" sz="3200" dirty="0" err="1">
                <a:solidFill>
                  <a:schemeClr val="accent2"/>
                </a:solidFill>
              </a:rPr>
              <a:t>mins</a:t>
            </a:r>
            <a:r>
              <a:rPr lang="en-GB" altLang="en-US" sz="3200" dirty="0"/>
              <a:t> = </a:t>
            </a:r>
            <a:r>
              <a:rPr lang="en-GB" altLang="en-US" sz="3200" dirty="0" smtClean="0"/>
              <a:t>0.</a:t>
            </a:r>
            <a:r>
              <a:rPr lang="en-GB" altLang="en-US" sz="3200" dirty="0" smtClean="0">
                <a:solidFill>
                  <a:srgbClr val="A50021"/>
                </a:solidFill>
              </a:rPr>
              <a:t>25</a:t>
            </a:r>
            <a:r>
              <a:rPr lang="en-GB" altLang="en-US" sz="3200" dirty="0" smtClean="0"/>
              <a:t> </a:t>
            </a:r>
            <a:r>
              <a:rPr lang="en-GB" altLang="en-US" sz="3200" dirty="0"/>
              <a:t>hour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i="1" dirty="0">
                <a:solidFill>
                  <a:schemeClr val="bg2"/>
                </a:solidFill>
              </a:rPr>
              <a:t>So:</a:t>
            </a:r>
            <a:r>
              <a:rPr lang="en-GB" altLang="en-US" sz="2400" dirty="0">
                <a:solidFill>
                  <a:schemeClr val="bg2"/>
                </a:solidFill>
              </a:rPr>
              <a:t>  3 hours  15 </a:t>
            </a:r>
            <a:r>
              <a:rPr lang="en-GB" altLang="en-US" sz="2400" dirty="0" err="1">
                <a:solidFill>
                  <a:schemeClr val="bg2"/>
                </a:solidFill>
              </a:rPr>
              <a:t>mins</a:t>
            </a:r>
            <a:r>
              <a:rPr lang="en-GB" altLang="en-US" sz="2400" dirty="0">
                <a:solidFill>
                  <a:schemeClr val="bg2"/>
                </a:solidFill>
              </a:rPr>
              <a:t> = </a:t>
            </a:r>
            <a:r>
              <a:rPr lang="en-GB" altLang="en-US" sz="2400" dirty="0" smtClean="0">
                <a:solidFill>
                  <a:schemeClr val="bg2"/>
                </a:solidFill>
              </a:rPr>
              <a:t>3</a:t>
            </a:r>
            <a:r>
              <a:rPr lang="en-GB" altLang="en-US" sz="2400" dirty="0" smtClean="0">
                <a:solidFill>
                  <a:schemeClr val="bg2"/>
                </a:solidFill>
                <a:cs typeface="Microsoft Sans Serif" pitchFamily="34" charset="0"/>
              </a:rPr>
              <a:t>.</a:t>
            </a:r>
            <a:r>
              <a:rPr lang="en-GB" altLang="en-US" sz="2400" dirty="0" smtClean="0">
                <a:solidFill>
                  <a:srgbClr val="A50021"/>
                </a:solidFill>
                <a:cs typeface="Microsoft Sans Serif" pitchFamily="34" charset="0"/>
              </a:rPr>
              <a:t>25</a:t>
            </a:r>
            <a:r>
              <a:rPr lang="en-GB" altLang="en-US" sz="2400" dirty="0" smtClean="0">
                <a:cs typeface="Microsoft Sans Serif" pitchFamily="34" charset="0"/>
              </a:rPr>
              <a:t> </a:t>
            </a:r>
            <a:r>
              <a:rPr lang="en-GB" altLang="en-US" sz="2400" dirty="0">
                <a:solidFill>
                  <a:schemeClr val="bg2"/>
                </a:solidFill>
                <a:cs typeface="Microsoft Sans Serif" pitchFamily="34" charset="0"/>
              </a:rPr>
              <a:t>hours</a:t>
            </a:r>
            <a:endParaRPr lang="en-GB" altLang="en-US" sz="1600" dirty="0">
              <a:solidFill>
                <a:schemeClr val="bg2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001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dirty="0">
                <a:solidFill>
                  <a:schemeClr val="accent2"/>
                </a:solidFill>
              </a:rPr>
              <a:t>30 </a:t>
            </a:r>
            <a:r>
              <a:rPr lang="en-GB" altLang="en-US" sz="3200" dirty="0" err="1">
                <a:solidFill>
                  <a:schemeClr val="accent2"/>
                </a:solidFill>
              </a:rPr>
              <a:t>mins</a:t>
            </a:r>
            <a:r>
              <a:rPr lang="en-GB" altLang="en-US" sz="3200" dirty="0"/>
              <a:t> = </a:t>
            </a:r>
            <a:r>
              <a:rPr lang="en-GB" altLang="en-US" sz="3200" dirty="0" smtClean="0"/>
              <a:t>0.</a:t>
            </a:r>
            <a:r>
              <a:rPr lang="en-GB" altLang="en-US" sz="3200" dirty="0" smtClean="0">
                <a:solidFill>
                  <a:srgbClr val="A50021"/>
                </a:solidFill>
              </a:rPr>
              <a:t>5</a:t>
            </a:r>
            <a:r>
              <a:rPr lang="en-GB" altLang="en-US" sz="3200" dirty="0" smtClean="0"/>
              <a:t> </a:t>
            </a:r>
            <a:r>
              <a:rPr lang="en-GB" altLang="en-US" sz="3200" dirty="0"/>
              <a:t>hour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i="1" dirty="0">
                <a:solidFill>
                  <a:schemeClr val="bg2"/>
                </a:solidFill>
              </a:rPr>
              <a:t>So:</a:t>
            </a:r>
            <a:r>
              <a:rPr lang="en-GB" altLang="en-US" sz="2400" dirty="0">
                <a:solidFill>
                  <a:schemeClr val="bg2"/>
                </a:solidFill>
              </a:rPr>
              <a:t>  7 hours  30 </a:t>
            </a:r>
            <a:r>
              <a:rPr lang="en-GB" altLang="en-US" sz="2400" dirty="0" err="1">
                <a:solidFill>
                  <a:schemeClr val="bg2"/>
                </a:solidFill>
              </a:rPr>
              <a:t>mins</a:t>
            </a:r>
            <a:r>
              <a:rPr lang="en-GB" altLang="en-US" sz="2400" dirty="0">
                <a:solidFill>
                  <a:schemeClr val="bg2"/>
                </a:solidFill>
              </a:rPr>
              <a:t> = </a:t>
            </a:r>
            <a:r>
              <a:rPr lang="en-GB" altLang="en-US" sz="2400" dirty="0" smtClean="0">
                <a:solidFill>
                  <a:schemeClr val="bg2"/>
                </a:solidFill>
              </a:rPr>
              <a:t>7</a:t>
            </a:r>
            <a:r>
              <a:rPr lang="en-GB" altLang="en-US" sz="2400" dirty="0" smtClean="0">
                <a:solidFill>
                  <a:schemeClr val="bg2"/>
                </a:solidFill>
                <a:cs typeface="Microsoft Sans Serif" pitchFamily="34" charset="0"/>
              </a:rPr>
              <a:t>.</a:t>
            </a:r>
            <a:r>
              <a:rPr lang="en-GB" altLang="en-US" sz="2400" dirty="0" smtClean="0">
                <a:solidFill>
                  <a:srgbClr val="A50021"/>
                </a:solidFill>
              </a:rPr>
              <a:t>5</a:t>
            </a:r>
            <a:r>
              <a:rPr lang="en-GB" altLang="en-US" sz="2400" dirty="0" smtClean="0">
                <a:cs typeface="Microsoft Sans Serif" pitchFamily="34" charset="0"/>
              </a:rPr>
              <a:t> </a:t>
            </a:r>
            <a:r>
              <a:rPr lang="en-GB" altLang="en-US" sz="2400" dirty="0">
                <a:solidFill>
                  <a:schemeClr val="bg2"/>
                </a:solidFill>
                <a:cs typeface="Microsoft Sans Serif" pitchFamily="34" charset="0"/>
              </a:rPr>
              <a:t>hours</a:t>
            </a:r>
            <a:endParaRPr lang="en-GB" altLang="en-US" sz="3200" dirty="0">
              <a:solidFill>
                <a:schemeClr val="bg2"/>
              </a:solidFill>
              <a:cs typeface="Microsoft Sans Serif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78486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dirty="0">
                <a:solidFill>
                  <a:schemeClr val="accent2"/>
                </a:solidFill>
              </a:rPr>
              <a:t>45 </a:t>
            </a:r>
            <a:r>
              <a:rPr lang="en-GB" altLang="en-US" sz="3200" dirty="0" err="1">
                <a:solidFill>
                  <a:schemeClr val="accent2"/>
                </a:solidFill>
              </a:rPr>
              <a:t>mins</a:t>
            </a:r>
            <a:r>
              <a:rPr lang="en-GB" altLang="en-US" sz="3200" dirty="0"/>
              <a:t> = </a:t>
            </a:r>
            <a:r>
              <a:rPr lang="en-GB" altLang="en-US" sz="3200" dirty="0" smtClean="0"/>
              <a:t>0.</a:t>
            </a:r>
            <a:r>
              <a:rPr lang="en-GB" altLang="en-US" sz="3200" dirty="0" smtClean="0">
                <a:solidFill>
                  <a:srgbClr val="A50021"/>
                </a:solidFill>
              </a:rPr>
              <a:t>75</a:t>
            </a:r>
            <a:r>
              <a:rPr lang="en-GB" altLang="en-US" sz="3200" dirty="0" smtClean="0"/>
              <a:t> </a:t>
            </a:r>
            <a:r>
              <a:rPr lang="en-GB" altLang="en-US" sz="3200" dirty="0"/>
              <a:t>hour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i="1" dirty="0">
                <a:solidFill>
                  <a:schemeClr val="bg2"/>
                </a:solidFill>
              </a:rPr>
              <a:t>So: </a:t>
            </a:r>
            <a:r>
              <a:rPr lang="en-GB" altLang="en-US" sz="2400" dirty="0">
                <a:solidFill>
                  <a:schemeClr val="bg2"/>
                </a:solidFill>
              </a:rPr>
              <a:t> 2 hours  45 </a:t>
            </a:r>
            <a:r>
              <a:rPr lang="en-GB" altLang="en-US" sz="2400" dirty="0" err="1">
                <a:solidFill>
                  <a:schemeClr val="bg2"/>
                </a:solidFill>
              </a:rPr>
              <a:t>mins</a:t>
            </a:r>
            <a:r>
              <a:rPr lang="en-GB" altLang="en-US" sz="2400" dirty="0">
                <a:solidFill>
                  <a:schemeClr val="bg2"/>
                </a:solidFill>
              </a:rPr>
              <a:t> = </a:t>
            </a:r>
            <a:r>
              <a:rPr lang="en-GB" altLang="en-US" sz="2400" dirty="0" smtClean="0">
                <a:solidFill>
                  <a:schemeClr val="bg2"/>
                </a:solidFill>
              </a:rPr>
              <a:t>2</a:t>
            </a:r>
            <a:r>
              <a:rPr lang="en-GB" altLang="en-US" sz="2400" dirty="0" smtClean="0">
                <a:solidFill>
                  <a:schemeClr val="bg2"/>
                </a:solidFill>
                <a:cs typeface="Microsoft Sans Serif" pitchFamily="34" charset="0"/>
              </a:rPr>
              <a:t>.</a:t>
            </a:r>
            <a:r>
              <a:rPr lang="en-GB" altLang="en-US" sz="2400" dirty="0" smtClean="0">
                <a:solidFill>
                  <a:srgbClr val="A50021"/>
                </a:solidFill>
                <a:cs typeface="Microsoft Sans Serif" pitchFamily="34" charset="0"/>
              </a:rPr>
              <a:t>75</a:t>
            </a:r>
            <a:r>
              <a:rPr lang="en-GB" altLang="en-US" sz="2400" dirty="0" smtClean="0">
                <a:cs typeface="Microsoft Sans Serif" pitchFamily="34" charset="0"/>
              </a:rPr>
              <a:t> </a:t>
            </a:r>
            <a:r>
              <a:rPr lang="en-GB" altLang="en-US" sz="2400" dirty="0">
                <a:solidFill>
                  <a:schemeClr val="bg2"/>
                </a:solidFill>
                <a:cs typeface="Microsoft Sans Serif" pitchFamily="34" charset="0"/>
              </a:rPr>
              <a:t>hours</a:t>
            </a:r>
            <a:endParaRPr lang="en-GB" altLang="en-US" sz="2400" dirty="0">
              <a:cs typeface="Microsoft Sans Serif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Reminder: How to change minutes into a decimal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533400" y="914400"/>
            <a:ext cx="792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590800" y="2819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590800" y="45720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2286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3 formulas for Speed, Time &amp; Distance</a:t>
            </a:r>
            <a:r>
              <a:rPr lang="en-GB" altLang="en-US" sz="2800" dirty="0">
                <a:solidFill>
                  <a:schemeClr val="bg2"/>
                </a:solidFill>
              </a:rPr>
              <a:t>:</a:t>
            </a:r>
          </a:p>
        </p:txBody>
      </p:sp>
      <p:grpSp>
        <p:nvGrpSpPr>
          <p:cNvPr id="5143" name="Group 23"/>
          <p:cNvGrpSpPr>
            <a:grpSpLocks/>
          </p:cNvGrpSpPr>
          <p:nvPr/>
        </p:nvGrpSpPr>
        <p:grpSpPr bwMode="auto">
          <a:xfrm>
            <a:off x="228600" y="1371600"/>
            <a:ext cx="2743200" cy="1524000"/>
            <a:chOff x="144" y="1584"/>
            <a:chExt cx="1728" cy="960"/>
          </a:xfrm>
        </p:grpSpPr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192" y="1728"/>
              <a:ext cx="1680" cy="490"/>
              <a:chOff x="720" y="1824"/>
              <a:chExt cx="1680" cy="490"/>
            </a:xfrm>
          </p:grpSpPr>
          <p:sp>
            <p:nvSpPr>
              <p:cNvPr id="5128" name="Text Box 8"/>
              <p:cNvSpPr txBox="1">
                <a:spLocks noChangeArrowheads="1"/>
              </p:cNvSpPr>
              <p:nvPr/>
            </p:nvSpPr>
            <p:spPr bwMode="auto">
              <a:xfrm>
                <a:off x="720" y="1968"/>
                <a:ext cx="8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>
                    <a:solidFill>
                      <a:srgbClr val="A50021"/>
                    </a:solidFill>
                  </a:rPr>
                  <a:t>Speed</a:t>
                </a:r>
                <a:r>
                  <a:rPr lang="en-GB" altLang="en-US"/>
                  <a:t> = </a:t>
                </a:r>
              </a:p>
            </p:txBody>
          </p:sp>
          <p:sp>
            <p:nvSpPr>
              <p:cNvPr id="5129" name="Text Box 9"/>
              <p:cNvSpPr txBox="1">
                <a:spLocks noChangeArrowheads="1"/>
              </p:cNvSpPr>
              <p:nvPr/>
            </p:nvSpPr>
            <p:spPr bwMode="auto">
              <a:xfrm>
                <a:off x="1392" y="1824"/>
                <a:ext cx="8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dirty="0">
                    <a:solidFill>
                      <a:srgbClr val="002060"/>
                    </a:solidFill>
                  </a:rPr>
                  <a:t>Distance</a:t>
                </a:r>
              </a:p>
            </p:txBody>
          </p:sp>
          <p:sp>
            <p:nvSpPr>
              <p:cNvPr id="5130" name="Text Box 10"/>
              <p:cNvSpPr txBox="1">
                <a:spLocks noChangeArrowheads="1"/>
              </p:cNvSpPr>
              <p:nvPr/>
            </p:nvSpPr>
            <p:spPr bwMode="auto">
              <a:xfrm>
                <a:off x="1488" y="2064"/>
                <a:ext cx="9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>
                    <a:solidFill>
                      <a:schemeClr val="accent2"/>
                    </a:solidFill>
                  </a:rPr>
                  <a:t>Time</a:t>
                </a:r>
                <a:endParaRPr lang="en-GB" alt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/>
            </p:nvSpPr>
            <p:spPr bwMode="auto">
              <a:xfrm>
                <a:off x="1440" y="2064"/>
                <a:ext cx="7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144" y="1584"/>
              <a:ext cx="1680" cy="96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3124200" y="1374775"/>
            <a:ext cx="2590800" cy="1520825"/>
            <a:chOff x="1968" y="1632"/>
            <a:chExt cx="1632" cy="912"/>
          </a:xfrm>
        </p:grpSpPr>
        <p:grpSp>
          <p:nvGrpSpPr>
            <p:cNvPr id="5139" name="Group 19"/>
            <p:cNvGrpSpPr>
              <a:grpSpLocks/>
            </p:cNvGrpSpPr>
            <p:nvPr/>
          </p:nvGrpSpPr>
          <p:grpSpPr bwMode="auto">
            <a:xfrm>
              <a:off x="2016" y="1728"/>
              <a:ext cx="1584" cy="478"/>
              <a:chOff x="2304" y="2112"/>
              <a:chExt cx="1584" cy="478"/>
            </a:xfrm>
          </p:grpSpPr>
          <p:sp>
            <p:nvSpPr>
              <p:cNvPr id="5133" name="Text Box 13"/>
              <p:cNvSpPr txBox="1">
                <a:spLocks noChangeArrowheads="1"/>
              </p:cNvSpPr>
              <p:nvPr/>
            </p:nvSpPr>
            <p:spPr bwMode="auto">
              <a:xfrm>
                <a:off x="2304" y="2256"/>
                <a:ext cx="9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>
                    <a:solidFill>
                      <a:schemeClr val="accent2"/>
                    </a:solidFill>
                  </a:rPr>
                  <a:t>Time</a:t>
                </a:r>
                <a:r>
                  <a:rPr lang="en-GB" altLang="en-US"/>
                  <a:t> = </a:t>
                </a:r>
              </a:p>
            </p:txBody>
          </p:sp>
          <p:sp>
            <p:nvSpPr>
              <p:cNvPr id="5134" name="Text Box 14"/>
              <p:cNvSpPr txBox="1">
                <a:spLocks noChangeArrowheads="1"/>
              </p:cNvSpPr>
              <p:nvPr/>
            </p:nvSpPr>
            <p:spPr bwMode="auto">
              <a:xfrm>
                <a:off x="2880" y="2112"/>
                <a:ext cx="1008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dirty="0">
                    <a:solidFill>
                      <a:srgbClr val="002060"/>
                    </a:solidFill>
                  </a:rPr>
                  <a:t>Distance</a:t>
                </a:r>
              </a:p>
            </p:txBody>
          </p:sp>
          <p:sp>
            <p:nvSpPr>
              <p:cNvPr id="5136" name="Text Box 16"/>
              <p:cNvSpPr txBox="1">
                <a:spLocks noChangeArrowheads="1"/>
              </p:cNvSpPr>
              <p:nvPr/>
            </p:nvSpPr>
            <p:spPr bwMode="auto">
              <a:xfrm>
                <a:off x="2928" y="2352"/>
                <a:ext cx="72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>
                    <a:solidFill>
                      <a:srgbClr val="A50021"/>
                    </a:solidFill>
                  </a:rPr>
                  <a:t>Speed</a:t>
                </a:r>
                <a:endParaRPr lang="en-GB" altLang="en-US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1968" y="1632"/>
              <a:ext cx="1488" cy="9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7" name="Group 27"/>
          <p:cNvGrpSpPr>
            <a:grpSpLocks/>
          </p:cNvGrpSpPr>
          <p:nvPr/>
        </p:nvGrpSpPr>
        <p:grpSpPr bwMode="auto">
          <a:xfrm>
            <a:off x="5715000" y="1374775"/>
            <a:ext cx="3429000" cy="1520825"/>
            <a:chOff x="3600" y="1632"/>
            <a:chExt cx="2160" cy="912"/>
          </a:xfrm>
        </p:grpSpPr>
        <p:grpSp>
          <p:nvGrpSpPr>
            <p:cNvPr id="5141" name="Group 21"/>
            <p:cNvGrpSpPr>
              <a:grpSpLocks/>
            </p:cNvGrpSpPr>
            <p:nvPr/>
          </p:nvGrpSpPr>
          <p:grpSpPr bwMode="auto">
            <a:xfrm>
              <a:off x="3648" y="1824"/>
              <a:ext cx="2112" cy="238"/>
              <a:chOff x="3648" y="1824"/>
              <a:chExt cx="2112" cy="238"/>
            </a:xfrm>
          </p:grpSpPr>
          <p:sp>
            <p:nvSpPr>
              <p:cNvPr id="5135" name="Text Box 15"/>
              <p:cNvSpPr txBox="1">
                <a:spLocks noChangeArrowheads="1"/>
              </p:cNvSpPr>
              <p:nvPr/>
            </p:nvSpPr>
            <p:spPr bwMode="auto">
              <a:xfrm>
                <a:off x="3648" y="1824"/>
                <a:ext cx="1008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dirty="0">
                    <a:solidFill>
                      <a:srgbClr val="002060"/>
                    </a:solidFill>
                  </a:rPr>
                  <a:t>Distance</a:t>
                </a:r>
                <a:r>
                  <a:rPr lang="en-GB" altLang="en-US" dirty="0"/>
                  <a:t> =</a:t>
                </a:r>
              </a:p>
            </p:txBody>
          </p:sp>
          <p:sp>
            <p:nvSpPr>
              <p:cNvPr id="5137" name="Text Box 17"/>
              <p:cNvSpPr txBox="1">
                <a:spLocks noChangeArrowheads="1"/>
              </p:cNvSpPr>
              <p:nvPr/>
            </p:nvSpPr>
            <p:spPr bwMode="auto">
              <a:xfrm>
                <a:off x="4464" y="1824"/>
                <a:ext cx="9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>
                    <a:solidFill>
                      <a:srgbClr val="A50021"/>
                    </a:solidFill>
                  </a:rPr>
                  <a:t>Speed</a:t>
                </a:r>
                <a:r>
                  <a:rPr lang="en-GB" altLang="en-US"/>
                  <a:t> x </a:t>
                </a:r>
              </a:p>
            </p:txBody>
          </p:sp>
          <p:sp>
            <p:nvSpPr>
              <p:cNvPr id="5140" name="Text Box 20"/>
              <p:cNvSpPr txBox="1">
                <a:spLocks noChangeArrowheads="1"/>
              </p:cNvSpPr>
              <p:nvPr/>
            </p:nvSpPr>
            <p:spPr bwMode="auto">
              <a:xfrm>
                <a:off x="5136" y="1824"/>
                <a:ext cx="62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>
                    <a:solidFill>
                      <a:schemeClr val="accent2"/>
                    </a:solidFill>
                  </a:rPr>
                  <a:t>Time</a:t>
                </a:r>
                <a:endParaRPr lang="en-GB" altLang="en-US"/>
              </a:p>
            </p:txBody>
          </p:sp>
        </p:grpSp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>
              <a:off x="3600" y="1632"/>
              <a:ext cx="2016" cy="9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905000" y="4419600"/>
            <a:ext cx="3505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chemeClr val="bg2"/>
                </a:solidFill>
              </a:rPr>
              <a:t>Remember them from</a:t>
            </a:r>
          </a:p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chemeClr val="bg2"/>
                </a:solidFill>
              </a:rPr>
              <a:t>this triangle:</a:t>
            </a:r>
          </a:p>
        </p:txBody>
      </p:sp>
      <p:grpSp>
        <p:nvGrpSpPr>
          <p:cNvPr id="5159" name="Group 39"/>
          <p:cNvGrpSpPr>
            <a:grpSpLocks/>
          </p:cNvGrpSpPr>
          <p:nvPr/>
        </p:nvGrpSpPr>
        <p:grpSpPr bwMode="auto">
          <a:xfrm>
            <a:off x="5867400" y="4130675"/>
            <a:ext cx="1524000" cy="1360488"/>
            <a:chOff x="2688" y="2832"/>
            <a:chExt cx="960" cy="816"/>
          </a:xfrm>
        </p:grpSpPr>
        <p:sp>
          <p:nvSpPr>
            <p:cNvPr id="5149" name="AutoShape 29"/>
            <p:cNvSpPr>
              <a:spLocks noChangeArrowheads="1"/>
            </p:cNvSpPr>
            <p:nvPr/>
          </p:nvSpPr>
          <p:spPr bwMode="auto">
            <a:xfrm>
              <a:off x="2688" y="2832"/>
              <a:ext cx="912" cy="81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2928" y="321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3168" y="321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36"/>
            <p:cNvSpPr txBox="1">
              <a:spLocks noChangeArrowheads="1"/>
            </p:cNvSpPr>
            <p:nvPr/>
          </p:nvSpPr>
          <p:spPr bwMode="auto">
            <a:xfrm>
              <a:off x="3024" y="2976"/>
              <a:ext cx="43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dirty="0">
                  <a:solidFill>
                    <a:srgbClr val="002060"/>
                  </a:solidFill>
                </a:rPr>
                <a:t>D</a:t>
              </a:r>
            </a:p>
          </p:txBody>
        </p:sp>
        <p:sp>
          <p:nvSpPr>
            <p:cNvPr id="5157" name="Text Box 37"/>
            <p:cNvSpPr txBox="1">
              <a:spLocks noChangeArrowheads="1"/>
            </p:cNvSpPr>
            <p:nvPr/>
          </p:nvSpPr>
          <p:spPr bwMode="auto">
            <a:xfrm>
              <a:off x="2832" y="3312"/>
              <a:ext cx="33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A50021"/>
                  </a:solidFill>
                </a:rPr>
                <a:t>S</a:t>
              </a:r>
              <a:endParaRPr lang="en-GB" altLang="en-US">
                <a:solidFill>
                  <a:srgbClr val="FF0000"/>
                </a:solidFill>
              </a:endParaRPr>
            </a:p>
          </p:txBody>
        </p:sp>
        <p:sp>
          <p:nvSpPr>
            <p:cNvPr id="5158" name="Text Box 38"/>
            <p:cNvSpPr txBox="1">
              <a:spLocks noChangeArrowheads="1"/>
            </p:cNvSpPr>
            <p:nvPr/>
          </p:nvSpPr>
          <p:spPr bwMode="auto">
            <a:xfrm>
              <a:off x="3168" y="3312"/>
              <a:ext cx="48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</a:rPr>
                <a:t>T</a:t>
              </a:r>
              <a:endParaRPr lang="en-GB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533400" y="914400"/>
            <a:ext cx="792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228600" y="30480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Solving for </a:t>
            </a:r>
            <a:r>
              <a:rPr lang="en-US" altLang="en-US">
                <a:solidFill>
                  <a:srgbClr val="A50021"/>
                </a:solidFill>
              </a:rPr>
              <a:t>Speed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3124200" y="30480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Solving for </a:t>
            </a:r>
            <a:r>
              <a:rPr lang="en-US" altLang="en-US">
                <a:solidFill>
                  <a:schemeClr val="accent2"/>
                </a:solidFill>
              </a:rPr>
              <a:t>Time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715000" y="3048000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Solving for </a:t>
            </a:r>
            <a:r>
              <a:rPr lang="en-US" altLang="en-US" dirty="0">
                <a:solidFill>
                  <a:srgbClr val="002060"/>
                </a:solidFill>
              </a:rPr>
              <a:t>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5867400" y="1981200"/>
            <a:ext cx="1524000" cy="1295400"/>
            <a:chOff x="2688" y="2832"/>
            <a:chExt cx="960" cy="816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2688" y="2832"/>
              <a:ext cx="912" cy="81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2928" y="321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3168" y="321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3024" y="2976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dirty="0">
                  <a:solidFill>
                    <a:srgbClr val="002060"/>
                  </a:solidFill>
                </a:rPr>
                <a:t>D</a:t>
              </a: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2832" y="3312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A50021"/>
                  </a:solidFill>
                </a:rPr>
                <a:t>S</a:t>
              </a:r>
              <a:endParaRPr lang="en-GB" altLang="en-US">
                <a:solidFill>
                  <a:srgbClr val="FF0000"/>
                </a:solidFill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3168" y="3312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</a:rPr>
                <a:t>T</a:t>
              </a:r>
              <a:endParaRPr lang="en-GB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33400" y="304800"/>
            <a:ext cx="883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GB" altLang="en-US" dirty="0">
                <a:solidFill>
                  <a:schemeClr val="bg2"/>
                </a:solidFill>
                <a:latin typeface="Comic Sans MS" pitchFamily="66" charset="0"/>
              </a:rPr>
              <a:t>A windsurfer travelled </a:t>
            </a:r>
            <a:r>
              <a:rPr lang="en-GB" altLang="en-US" dirty="0">
                <a:solidFill>
                  <a:srgbClr val="002060"/>
                </a:solidFill>
                <a:latin typeface="Comic Sans MS" pitchFamily="66" charset="0"/>
              </a:rPr>
              <a:t>28 km </a:t>
            </a:r>
            <a:r>
              <a:rPr lang="en-GB" altLang="en-US" dirty="0">
                <a:solidFill>
                  <a:schemeClr val="bg2"/>
                </a:solidFill>
                <a:latin typeface="Comic Sans MS" pitchFamily="66" charset="0"/>
              </a:rPr>
              <a:t>in </a:t>
            </a:r>
            <a:r>
              <a:rPr lang="en-GB" altLang="en-US" dirty="0">
                <a:solidFill>
                  <a:schemeClr val="accent2"/>
                </a:solidFill>
                <a:latin typeface="Comic Sans MS" pitchFamily="66" charset="0"/>
              </a:rPr>
              <a:t>1 hour 45 </a:t>
            </a:r>
            <a:r>
              <a:rPr lang="en-GB" altLang="en-US" dirty="0" err="1">
                <a:solidFill>
                  <a:schemeClr val="accent2"/>
                </a:solidFill>
                <a:latin typeface="Comic Sans MS" pitchFamily="66" charset="0"/>
              </a:rPr>
              <a:t>mins</a:t>
            </a:r>
            <a:r>
              <a:rPr lang="en-GB" altLang="en-US" dirty="0">
                <a:solidFill>
                  <a:schemeClr val="bg2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GB" altLang="en-US" dirty="0">
                <a:solidFill>
                  <a:schemeClr val="bg2"/>
                </a:solidFill>
                <a:latin typeface="Comic Sans MS" pitchFamily="66" charset="0"/>
              </a:rPr>
              <a:t>Calculate his </a:t>
            </a:r>
            <a:r>
              <a:rPr lang="en-GB" altLang="en-US" dirty="0">
                <a:solidFill>
                  <a:srgbClr val="A50021"/>
                </a:solidFill>
                <a:latin typeface="Comic Sans MS" pitchFamily="66" charset="0"/>
              </a:rPr>
              <a:t>speed</a:t>
            </a:r>
            <a:r>
              <a:rPr lang="en-GB" altLang="en-US" dirty="0">
                <a:solidFill>
                  <a:schemeClr val="bg2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172200" y="2743200"/>
            <a:ext cx="228600" cy="4572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 rot="-1192175">
            <a:off x="6475413" y="2206625"/>
            <a:ext cx="460375" cy="9144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85800" y="2209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A50021"/>
                </a:solidFill>
              </a:rPr>
              <a:t>Speed</a:t>
            </a:r>
            <a:r>
              <a:rPr lang="en-GB" altLang="en-US" sz="2800"/>
              <a:t> = </a:t>
            </a:r>
          </a:p>
        </p:txBody>
      </p: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2286000" y="1981200"/>
            <a:ext cx="2057400" cy="1035050"/>
            <a:chOff x="2400" y="1680"/>
            <a:chExt cx="816" cy="481"/>
          </a:xfrm>
        </p:grpSpPr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2400" y="1680"/>
              <a:ext cx="81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002060"/>
                  </a:solidFill>
                </a:rPr>
                <a:t>Distance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2496" y="1920"/>
              <a:ext cx="672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800">
                  <a:solidFill>
                    <a:schemeClr val="accent2"/>
                  </a:solidFill>
                </a:rPr>
                <a:t>Time</a:t>
              </a:r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2448" y="192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1828800" y="3062288"/>
            <a:ext cx="2286000" cy="1052512"/>
            <a:chOff x="2208" y="2448"/>
            <a:chExt cx="1152" cy="473"/>
          </a:xfrm>
        </p:grpSpPr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2544" y="2448"/>
              <a:ext cx="624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dirty="0" smtClean="0">
                  <a:solidFill>
                    <a:srgbClr val="002060"/>
                  </a:solidFill>
                </a:rPr>
                <a:t>28 km </a:t>
              </a:r>
              <a:endParaRPr lang="en-GB" alt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2496" y="2688"/>
              <a:ext cx="8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dirty="0" smtClean="0">
                  <a:solidFill>
                    <a:schemeClr val="accent2"/>
                  </a:solidFill>
                </a:rPr>
                <a:t>1</a:t>
              </a:r>
              <a:r>
                <a:rPr lang="en-GB" altLang="en-US" sz="2800" dirty="0" smtClean="0">
                  <a:solidFill>
                    <a:schemeClr val="accent2"/>
                  </a:solidFill>
                  <a:cs typeface="Microsoft Sans Serif" pitchFamily="34" charset="0"/>
                </a:rPr>
                <a:t>.</a:t>
              </a:r>
              <a:r>
                <a:rPr lang="en-GB" altLang="en-US" sz="2800" dirty="0" smtClean="0">
                  <a:solidFill>
                    <a:schemeClr val="accent2"/>
                  </a:solidFill>
                </a:rPr>
                <a:t>75 </a:t>
              </a:r>
              <a:r>
                <a:rPr lang="en-GB" altLang="en-US" sz="2800" dirty="0" err="1" smtClean="0">
                  <a:solidFill>
                    <a:schemeClr val="accent2"/>
                  </a:solidFill>
                </a:rPr>
                <a:t>hr</a:t>
              </a:r>
              <a:endParaRPr lang="en-GB" alt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2496" y="2688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2208" y="2592"/>
              <a:ext cx="2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/>
                <a:t>=</a:t>
              </a:r>
            </a:p>
          </p:txBody>
        </p:sp>
      </p:grp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828800" y="4495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/>
              <a:t>=  16 </a:t>
            </a:r>
            <a:r>
              <a:rPr lang="en-GB" altLang="en-US" sz="2800" dirty="0" smtClean="0"/>
              <a:t>km/</a:t>
            </a:r>
            <a:r>
              <a:rPr lang="en-GB" altLang="en-US" sz="2800" dirty="0" err="1" smtClean="0"/>
              <a:t>hr</a:t>
            </a:r>
            <a:endParaRPr lang="en-GB" altLang="en-US" sz="2800" dirty="0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533400" y="1371600"/>
            <a:ext cx="792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5105400" y="3581400"/>
            <a:ext cx="2579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1 hour 45 mins</a:t>
            </a:r>
            <a:endParaRPr lang="en-US" altLang="en-US" sz="2800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V="1">
            <a:off x="4222376" y="3886200"/>
            <a:ext cx="806824" cy="14982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295400" y="53340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Answer: His speed was 16 km /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hr</a:t>
            </a:r>
            <a:endParaRPr lang="en-US" alt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8" grpId="0" animBg="1"/>
      <p:bldP spid="6156" grpId="0" autoUpdateAnimBg="0"/>
      <p:bldP spid="6171" grpId="0" autoUpdateAnimBg="0"/>
      <p:bldP spid="6178" grpId="0"/>
      <p:bldP spid="6178" grpId="1"/>
      <p:bldP spid="6179" grpId="0" animBg="1"/>
      <p:bldP spid="6179" grpId="1" animBg="1"/>
      <p:bldP spid="61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533400" y="1371600"/>
            <a:ext cx="792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5638800" y="3290888"/>
            <a:ext cx="2636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2 hour 30 mins</a:t>
            </a:r>
            <a:endParaRPr lang="en-US" altLang="en-US" sz="2800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4719636" y="3595688"/>
            <a:ext cx="842963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1295400" y="53340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Answer: He travelled 125 km</a:t>
            </a: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457200" y="457200"/>
            <a:ext cx="8524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chemeClr val="bg2"/>
                </a:solidFill>
              </a:rPr>
              <a:t>A salesman travelled at an average speed of </a:t>
            </a:r>
            <a:r>
              <a:rPr lang="en-GB" altLang="en-US" sz="2400">
                <a:solidFill>
                  <a:srgbClr val="A50021"/>
                </a:solidFill>
              </a:rPr>
              <a:t>50 km/h</a:t>
            </a:r>
            <a:r>
              <a:rPr lang="en-GB" altLang="en-US" sz="2400">
                <a:solidFill>
                  <a:schemeClr val="bg2"/>
                </a:solidFill>
              </a:rPr>
              <a:t> for </a:t>
            </a:r>
            <a:r>
              <a:rPr lang="en-GB" altLang="en-US" sz="2400">
                <a:solidFill>
                  <a:schemeClr val="accent2"/>
                </a:solidFill>
              </a:rPr>
              <a:t>2 hours 30 mins</a:t>
            </a:r>
            <a:r>
              <a:rPr lang="en-GB" altLang="en-US" sz="2400">
                <a:solidFill>
                  <a:schemeClr val="bg2"/>
                </a:solidFill>
              </a:rPr>
              <a:t>.  How far did he travel?</a:t>
            </a:r>
            <a:endParaRPr lang="en-US" altLang="en-US" sz="2400">
              <a:solidFill>
                <a:schemeClr val="bg2"/>
              </a:solidFill>
            </a:endParaRPr>
          </a:p>
        </p:txBody>
      </p:sp>
      <p:grpSp>
        <p:nvGrpSpPr>
          <p:cNvPr id="19484" name="Group 28"/>
          <p:cNvGrpSpPr>
            <a:grpSpLocks/>
          </p:cNvGrpSpPr>
          <p:nvPr/>
        </p:nvGrpSpPr>
        <p:grpSpPr bwMode="auto">
          <a:xfrm>
            <a:off x="6553200" y="1905000"/>
            <a:ext cx="1524000" cy="1295400"/>
            <a:chOff x="2688" y="2832"/>
            <a:chExt cx="960" cy="816"/>
          </a:xfrm>
        </p:grpSpPr>
        <p:sp>
          <p:nvSpPr>
            <p:cNvPr id="19485" name="AutoShape 29"/>
            <p:cNvSpPr>
              <a:spLocks noChangeArrowheads="1"/>
            </p:cNvSpPr>
            <p:nvPr/>
          </p:nvSpPr>
          <p:spPr bwMode="auto">
            <a:xfrm>
              <a:off x="2688" y="2832"/>
              <a:ext cx="912" cy="81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auto">
            <a:xfrm>
              <a:off x="2928" y="321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>
              <a:off x="3168" y="321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Text Box 32"/>
            <p:cNvSpPr txBox="1">
              <a:spLocks noChangeArrowheads="1"/>
            </p:cNvSpPr>
            <p:nvPr/>
          </p:nvSpPr>
          <p:spPr bwMode="auto">
            <a:xfrm>
              <a:off x="3024" y="2976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dirty="0">
                  <a:solidFill>
                    <a:srgbClr val="002060"/>
                  </a:solidFill>
                </a:rPr>
                <a:t>D</a:t>
              </a:r>
            </a:p>
          </p:txBody>
        </p:sp>
        <p:sp>
          <p:nvSpPr>
            <p:cNvPr id="19489" name="Text Box 33"/>
            <p:cNvSpPr txBox="1">
              <a:spLocks noChangeArrowheads="1"/>
            </p:cNvSpPr>
            <p:nvPr/>
          </p:nvSpPr>
          <p:spPr bwMode="auto">
            <a:xfrm>
              <a:off x="2832" y="3312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A50021"/>
                  </a:solidFill>
                </a:rPr>
                <a:t>S</a:t>
              </a:r>
              <a:endParaRPr lang="en-GB" altLang="en-US">
                <a:solidFill>
                  <a:srgbClr val="FF0000"/>
                </a:solidFill>
              </a:endParaRPr>
            </a:p>
          </p:txBody>
        </p:sp>
        <p:sp>
          <p:nvSpPr>
            <p:cNvPr id="19490" name="Text Box 34"/>
            <p:cNvSpPr txBox="1">
              <a:spLocks noChangeArrowheads="1"/>
            </p:cNvSpPr>
            <p:nvPr/>
          </p:nvSpPr>
          <p:spPr bwMode="auto">
            <a:xfrm>
              <a:off x="3168" y="3312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</a:rPr>
                <a:t>T</a:t>
              </a:r>
              <a:endParaRPr lang="en-GB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7086600" y="2133600"/>
            <a:ext cx="3810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6705600" y="2590800"/>
            <a:ext cx="1219200" cy="4572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457200" y="2300288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solidFill>
                  <a:srgbClr val="002060"/>
                </a:solidFill>
              </a:rPr>
              <a:t>Distance</a:t>
            </a:r>
            <a:r>
              <a:rPr lang="en-GB" altLang="en-US" sz="2800" dirty="0"/>
              <a:t> = 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2286000" y="2300288"/>
            <a:ext cx="320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A50021"/>
                </a:solidFill>
              </a:rPr>
              <a:t> Speed</a:t>
            </a:r>
            <a:r>
              <a:rPr lang="en-GB" altLang="en-US" sz="2800"/>
              <a:t> x </a:t>
            </a:r>
            <a:r>
              <a:rPr lang="en-GB" altLang="en-US" sz="2800">
                <a:solidFill>
                  <a:schemeClr val="accent2"/>
                </a:solidFill>
              </a:rPr>
              <a:t>Time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1981200" y="3290888"/>
            <a:ext cx="2819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/>
              <a:t>=  </a:t>
            </a:r>
            <a:r>
              <a:rPr lang="en-GB" altLang="en-US" sz="2800" dirty="0" smtClean="0"/>
              <a:t>50 km/</a:t>
            </a:r>
            <a:r>
              <a:rPr lang="en-GB" altLang="en-US" sz="2800" dirty="0" err="1" smtClean="0"/>
              <a:t>hr</a:t>
            </a:r>
            <a:r>
              <a:rPr lang="en-GB" altLang="en-US" sz="2800" dirty="0" smtClean="0"/>
              <a:t>  x    2</a:t>
            </a:r>
            <a:r>
              <a:rPr lang="en-GB" altLang="en-US" sz="2800" dirty="0" smtClean="0">
                <a:cs typeface="Microsoft Sans Serif" pitchFamily="34" charset="0"/>
              </a:rPr>
              <a:t>.</a:t>
            </a:r>
            <a:r>
              <a:rPr lang="en-GB" altLang="en-US" sz="2800" dirty="0" smtClean="0"/>
              <a:t>5 </a:t>
            </a:r>
            <a:r>
              <a:rPr lang="en-GB" altLang="en-US" sz="2800" dirty="0" err="1" smtClean="0"/>
              <a:t>hr</a:t>
            </a:r>
            <a:endParaRPr lang="en-GB" altLang="en-US" sz="2800" dirty="0"/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1981200" y="4281488"/>
            <a:ext cx="297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=  125 km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/>
      <p:bldP spid="19480" grpId="1"/>
      <p:bldP spid="19481" grpId="0" animBg="1"/>
      <p:bldP spid="19481" grpId="1" animBg="1"/>
      <p:bldP spid="19482" grpId="0"/>
      <p:bldP spid="19491" grpId="0" animBg="1"/>
      <p:bldP spid="19492" grpId="0" animBg="1"/>
      <p:bldP spid="19500" grpId="0" autoUpdateAnimBg="0"/>
      <p:bldP spid="19501" grpId="0" autoUpdateAnimBg="0"/>
      <p:bldP spid="19502" grpId="0" autoUpdateAnimBg="0"/>
      <p:bldP spid="195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533400" y="1371600"/>
            <a:ext cx="792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95400" y="53340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Answer: It took 9 hours 15 minutes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200" y="457200"/>
            <a:ext cx="8524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solidFill>
                  <a:schemeClr val="bg2"/>
                </a:solidFill>
              </a:rPr>
              <a:t>A train travelled 555 miles at an average speed of 60 mph.  How long did the journey take?</a:t>
            </a:r>
            <a:endParaRPr lang="en-US" altLang="en-US" sz="3200">
              <a:solidFill>
                <a:schemeClr val="bg2"/>
              </a:solidFill>
            </a:endParaRPr>
          </a:p>
        </p:txBody>
      </p: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6400800" y="1676400"/>
            <a:ext cx="1524000" cy="1295400"/>
            <a:chOff x="2688" y="2832"/>
            <a:chExt cx="960" cy="816"/>
          </a:xfrm>
        </p:grpSpPr>
        <p:sp>
          <p:nvSpPr>
            <p:cNvPr id="21525" name="AutoShape 21"/>
            <p:cNvSpPr>
              <a:spLocks noChangeArrowheads="1"/>
            </p:cNvSpPr>
            <p:nvPr/>
          </p:nvSpPr>
          <p:spPr bwMode="auto">
            <a:xfrm>
              <a:off x="2688" y="2832"/>
              <a:ext cx="912" cy="81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2928" y="321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3168" y="321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3024" y="2976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dirty="0">
                  <a:solidFill>
                    <a:srgbClr val="002060"/>
                  </a:solidFill>
                </a:rPr>
                <a:t>D</a:t>
              </a:r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2832" y="3312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A50021"/>
                  </a:solidFill>
                </a:rPr>
                <a:t>S</a:t>
              </a:r>
              <a:endParaRPr lang="en-GB" altLang="en-US">
                <a:solidFill>
                  <a:srgbClr val="FF0000"/>
                </a:solidFill>
              </a:endParaRPr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3168" y="3312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</a:rPr>
                <a:t>T</a:t>
              </a:r>
              <a:endParaRPr lang="en-GB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7162800" y="2438400"/>
            <a:ext cx="381000" cy="4572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 rot="1731737" flipV="1">
            <a:off x="6705600" y="1828800"/>
            <a:ext cx="457200" cy="10668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81000" y="2133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accent2"/>
                </a:solidFill>
              </a:rPr>
              <a:t>Time</a:t>
            </a:r>
            <a:r>
              <a:rPr lang="en-GB" altLang="en-US" sz="2800"/>
              <a:t> =</a:t>
            </a:r>
          </a:p>
        </p:txBody>
      </p:sp>
      <p:grpSp>
        <p:nvGrpSpPr>
          <p:cNvPr id="21534" name="Group 30"/>
          <p:cNvGrpSpPr>
            <a:grpSpLocks/>
          </p:cNvGrpSpPr>
          <p:nvPr/>
        </p:nvGrpSpPr>
        <p:grpSpPr bwMode="auto">
          <a:xfrm>
            <a:off x="1676400" y="1905000"/>
            <a:ext cx="1828800" cy="962025"/>
            <a:chOff x="2400" y="1680"/>
            <a:chExt cx="816" cy="521"/>
          </a:xfrm>
        </p:grpSpPr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2400" y="1680"/>
              <a:ext cx="816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002060"/>
                  </a:solidFill>
                </a:rPr>
                <a:t>Distance</a:t>
              </a:r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2496" y="1920"/>
              <a:ext cx="6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solidFill>
                    <a:srgbClr val="A50021"/>
                  </a:solidFill>
                </a:rPr>
                <a:t>Speed</a:t>
              </a:r>
              <a:endParaRPr lang="en-GB" altLang="en-US" sz="2800"/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2448" y="192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8" name="Group 34"/>
          <p:cNvGrpSpPr>
            <a:grpSpLocks/>
          </p:cNvGrpSpPr>
          <p:nvPr/>
        </p:nvGrpSpPr>
        <p:grpSpPr bwMode="auto">
          <a:xfrm>
            <a:off x="1295400" y="3048002"/>
            <a:ext cx="2667000" cy="975316"/>
            <a:chOff x="2016" y="2496"/>
            <a:chExt cx="1680" cy="518"/>
          </a:xfrm>
        </p:grpSpPr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2400" y="2496"/>
              <a:ext cx="1008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dirty="0" smtClean="0"/>
                <a:t>555 mi </a:t>
              </a:r>
              <a:endParaRPr lang="en-GB" altLang="en-US" sz="2800" dirty="0"/>
            </a:p>
          </p:txBody>
        </p:sp>
        <p:sp>
          <p:nvSpPr>
            <p:cNvPr id="21540" name="Text Box 36"/>
            <p:cNvSpPr txBox="1">
              <a:spLocks noChangeArrowheads="1"/>
            </p:cNvSpPr>
            <p:nvPr/>
          </p:nvSpPr>
          <p:spPr bwMode="auto">
            <a:xfrm>
              <a:off x="2448" y="2736"/>
              <a:ext cx="1248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dirty="0" smtClean="0"/>
                <a:t>60 mi/</a:t>
              </a:r>
              <a:r>
                <a:rPr lang="en-GB" altLang="en-US" sz="2800" dirty="0" err="1" smtClean="0"/>
                <a:t>hr</a:t>
              </a:r>
              <a:endParaRPr lang="en-GB" altLang="en-US" sz="2800" dirty="0"/>
            </a:p>
          </p:txBody>
        </p:sp>
        <p:sp>
          <p:nvSpPr>
            <p:cNvPr id="21541" name="Line 37"/>
            <p:cNvSpPr>
              <a:spLocks noChangeShapeType="1"/>
            </p:cNvSpPr>
            <p:nvPr/>
          </p:nvSpPr>
          <p:spPr bwMode="auto">
            <a:xfrm>
              <a:off x="2362" y="273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Text Box 38"/>
            <p:cNvSpPr txBox="1">
              <a:spLocks noChangeArrowheads="1"/>
            </p:cNvSpPr>
            <p:nvPr/>
          </p:nvSpPr>
          <p:spPr bwMode="auto">
            <a:xfrm>
              <a:off x="2016" y="2640"/>
              <a:ext cx="28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/>
                <a:t>=</a:t>
              </a:r>
            </a:p>
          </p:txBody>
        </p:sp>
      </p:grp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1295400" y="4343400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/>
              <a:t>=    </a:t>
            </a:r>
            <a:r>
              <a:rPr lang="en-GB" altLang="en-US" sz="2800" dirty="0" smtClean="0"/>
              <a:t>9</a:t>
            </a:r>
            <a:r>
              <a:rPr lang="en-GB" altLang="en-US" sz="2800" dirty="0" smtClean="0">
                <a:cs typeface="Microsoft Sans Serif" pitchFamily="34" charset="0"/>
              </a:rPr>
              <a:t>.</a:t>
            </a:r>
            <a:r>
              <a:rPr lang="en-GB" altLang="en-US" sz="2800" dirty="0" smtClean="0"/>
              <a:t>25 </a:t>
            </a:r>
            <a:r>
              <a:rPr lang="en-GB" altLang="en-US" sz="2800" dirty="0"/>
              <a:t>hours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4038600" y="4343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=  9 hours  15 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31" grpId="0" animBg="1"/>
      <p:bldP spid="21532" grpId="0" animBg="1"/>
      <p:bldP spid="21533" grpId="0" autoUpdateAnimBg="0"/>
      <p:bldP spid="21543" grpId="0" autoUpdateAnimBg="0"/>
      <p:bldP spid="2154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28179C"/>
        </a:dk1>
        <a:lt1>
          <a:srgbClr val="FFFDF9"/>
        </a:lt1>
        <a:dk2>
          <a:srgbClr val="66CCFF"/>
        </a:dk2>
        <a:lt2>
          <a:srgbClr val="FFFDF9"/>
        </a:lt2>
        <a:accent1>
          <a:srgbClr val="4125FF"/>
        </a:accent1>
        <a:accent2>
          <a:srgbClr val="00C300"/>
        </a:accent2>
        <a:accent3>
          <a:srgbClr val="B8E2FF"/>
        </a:accent3>
        <a:accent4>
          <a:srgbClr val="DAD8D5"/>
        </a:accent4>
        <a:accent5>
          <a:srgbClr val="B0ACFF"/>
        </a:accent5>
        <a:accent6>
          <a:srgbClr val="00B000"/>
        </a:accent6>
        <a:hlink>
          <a:srgbClr val="66CCFF"/>
        </a:hlink>
        <a:folHlink>
          <a:srgbClr val="FAE8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277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Speed, Distance &amp;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Edinger</dc:creator>
  <cp:lastModifiedBy>David Edinger</cp:lastModifiedBy>
  <cp:revision>15</cp:revision>
  <dcterms:created xsi:type="dcterms:W3CDTF">2009-04-22T19:24:48Z</dcterms:created>
  <dcterms:modified xsi:type="dcterms:W3CDTF">2015-01-26T02:02:15Z</dcterms:modified>
</cp:coreProperties>
</file>