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7"/>
  </p:notesMasterIdLst>
  <p:sldIdLst>
    <p:sldId id="256" r:id="rId2"/>
    <p:sldId id="272" r:id="rId3"/>
    <p:sldId id="259" r:id="rId4"/>
    <p:sldId id="283" r:id="rId5"/>
    <p:sldId id="284" r:id="rId6"/>
    <p:sldId id="285" r:id="rId7"/>
    <p:sldId id="287" r:id="rId8"/>
    <p:sldId id="286" r:id="rId9"/>
    <p:sldId id="307" r:id="rId10"/>
    <p:sldId id="258" r:id="rId11"/>
    <p:sldId id="304" r:id="rId12"/>
    <p:sldId id="280" r:id="rId13"/>
    <p:sldId id="282" r:id="rId14"/>
    <p:sldId id="281" r:id="rId15"/>
    <p:sldId id="301" r:id="rId16"/>
    <p:sldId id="302" r:id="rId17"/>
    <p:sldId id="308" r:id="rId18"/>
    <p:sldId id="260" r:id="rId19"/>
    <p:sldId id="305" r:id="rId20"/>
    <p:sldId id="309" r:id="rId21"/>
    <p:sldId id="262" r:id="rId22"/>
    <p:sldId id="277" r:id="rId23"/>
    <p:sldId id="275" r:id="rId24"/>
    <p:sldId id="276" r:id="rId25"/>
    <p:sldId id="278" r:id="rId26"/>
    <p:sldId id="279" r:id="rId27"/>
    <p:sldId id="306" r:id="rId28"/>
    <p:sldId id="290" r:id="rId29"/>
    <p:sldId id="293" r:id="rId30"/>
    <p:sldId id="291" r:id="rId31"/>
    <p:sldId id="294" r:id="rId32"/>
    <p:sldId id="296" r:id="rId33"/>
    <p:sldId id="257" r:id="rId34"/>
    <p:sldId id="297" r:id="rId35"/>
    <p:sldId id="298" r:id="rId36"/>
  </p:sldIdLst>
  <p:sldSz cx="9144000" cy="6858000" type="screen4x3"/>
  <p:notesSz cx="6858000" cy="9144000"/>
  <p:defaultTextStyle>
    <a:defPPr>
      <a:defRPr lang="en-GB"/>
    </a:defPPr>
    <a:lvl1pPr algn="l" rtl="0" fontAlgn="base">
      <a:spcBef>
        <a:spcPct val="0"/>
      </a:spcBef>
      <a:spcAft>
        <a:spcPct val="0"/>
      </a:spcAft>
      <a:defRPr sz="3200" kern="1200">
        <a:solidFill>
          <a:schemeClr val="tx1"/>
        </a:solidFill>
        <a:latin typeface="Comic Sans MS" pitchFamily="66" charset="0"/>
        <a:ea typeface="+mn-ea"/>
        <a:cs typeface="+mn-cs"/>
      </a:defRPr>
    </a:lvl1pPr>
    <a:lvl2pPr marL="457200" algn="l" rtl="0" fontAlgn="base">
      <a:spcBef>
        <a:spcPct val="0"/>
      </a:spcBef>
      <a:spcAft>
        <a:spcPct val="0"/>
      </a:spcAft>
      <a:defRPr sz="3200" kern="1200">
        <a:solidFill>
          <a:schemeClr val="tx1"/>
        </a:solidFill>
        <a:latin typeface="Comic Sans MS" pitchFamily="66" charset="0"/>
        <a:ea typeface="+mn-ea"/>
        <a:cs typeface="+mn-cs"/>
      </a:defRPr>
    </a:lvl2pPr>
    <a:lvl3pPr marL="914400" algn="l" rtl="0" fontAlgn="base">
      <a:spcBef>
        <a:spcPct val="0"/>
      </a:spcBef>
      <a:spcAft>
        <a:spcPct val="0"/>
      </a:spcAft>
      <a:defRPr sz="3200" kern="1200">
        <a:solidFill>
          <a:schemeClr val="tx1"/>
        </a:solidFill>
        <a:latin typeface="Comic Sans MS" pitchFamily="66" charset="0"/>
        <a:ea typeface="+mn-ea"/>
        <a:cs typeface="+mn-cs"/>
      </a:defRPr>
    </a:lvl3pPr>
    <a:lvl4pPr marL="1371600" algn="l" rtl="0" fontAlgn="base">
      <a:spcBef>
        <a:spcPct val="0"/>
      </a:spcBef>
      <a:spcAft>
        <a:spcPct val="0"/>
      </a:spcAft>
      <a:defRPr sz="3200" kern="1200">
        <a:solidFill>
          <a:schemeClr val="tx1"/>
        </a:solidFill>
        <a:latin typeface="Comic Sans MS" pitchFamily="66" charset="0"/>
        <a:ea typeface="+mn-ea"/>
        <a:cs typeface="+mn-cs"/>
      </a:defRPr>
    </a:lvl4pPr>
    <a:lvl5pPr marL="1828800" algn="l" rtl="0" fontAlgn="base">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8" autoAdjust="0"/>
    <p:restoredTop sz="87519" autoAdjust="0"/>
  </p:normalViewPr>
  <p:slideViewPr>
    <p:cSldViewPr>
      <p:cViewPr>
        <p:scale>
          <a:sx n="80" d="100"/>
          <a:sy n="80" d="100"/>
        </p:scale>
        <p:origin x="-19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lt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lt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56E0450-6BD2-4645-998F-DCECBE816674}" type="slidenum">
              <a:rPr lang="en-GB" altLang="en-US"/>
              <a:pPr/>
              <a:t>‹#›</a:t>
            </a:fld>
            <a:endParaRPr lang="en-GB" altLang="en-US"/>
          </a:p>
        </p:txBody>
      </p:sp>
    </p:spTree>
    <p:extLst>
      <p:ext uri="{BB962C8B-B14F-4D97-AF65-F5344CB8AC3E}">
        <p14:creationId xmlns:p14="http://schemas.microsoft.com/office/powerpoint/2010/main" val="13836390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12C10-291C-4E7B-8A50-26A0CECFD589}" type="slidenum">
              <a:rPr lang="en-GB" altLang="en-US"/>
              <a:pPr/>
              <a:t>1</a:t>
            </a:fld>
            <a:endParaRPr lang="en-GB"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Show the box and balloon as described in the plan accompanying the PPT</a:t>
            </a:r>
          </a:p>
          <a:p>
            <a:r>
              <a:rPr lang="en-US" altLang="en-US"/>
              <a:t>Lead the discussion to find out how much they already know- this will vary across the class.</a:t>
            </a:r>
          </a:p>
          <a:p>
            <a:r>
              <a:rPr lang="en-US" altLang="en-US"/>
              <a:t>During activity 2:</a:t>
            </a:r>
          </a:p>
          <a:p>
            <a:r>
              <a:rPr lang="en-US" altLang="en-US"/>
              <a:t>As they try the different examples of forces acting, ask them what is happening as the forces act. </a:t>
            </a:r>
          </a:p>
          <a:p>
            <a:endParaRPr lang="en-US" altLang="en-US"/>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743AB-D453-4255-9148-1A62810AFF29}" type="slidenum">
              <a:rPr lang="en-GB" altLang="en-US"/>
              <a:pPr/>
              <a:t>10</a:t>
            </a:fld>
            <a:endParaRPr lang="en-GB"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To measure a weight</a:t>
            </a:r>
          </a:p>
          <a:p>
            <a:r>
              <a:rPr lang="en-US" altLang="en-US"/>
              <a:t>Hang the object on the hook and the spring inside is stretched. The weight can be read from the scale in newtons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3C133-153F-44BD-B29D-A26FA9D43CDA}" type="slidenum">
              <a:rPr lang="en-GB" altLang="en-US"/>
              <a:pPr/>
              <a:t>11</a:t>
            </a:fld>
            <a:endParaRPr lang="en-GB" alt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ltLang="en-US"/>
          </a:p>
          <a:p>
            <a:r>
              <a:rPr lang="en-GB" altLang="en-US"/>
              <a:t>Ask for volunteers and ask them to use the straw to lift a ping pong ball. Suggest they may be able to pass the ball around using the straws.</a:t>
            </a:r>
          </a:p>
          <a:p>
            <a:r>
              <a:rPr lang="en-GB" altLang="en-US"/>
              <a:t>Then hand out a ping pong ball per group and enough straws for one for each child.</a:t>
            </a:r>
          </a:p>
          <a:p>
            <a:r>
              <a:rPr lang="en-GB" altLang="en-US"/>
              <a:t>They should try to pass a ping-pong ball around using straws to overcome the effects of gravity; try with heavier objects.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BB772-3D22-414A-A7D1-6066E490F66E}" type="slidenum">
              <a:rPr lang="en-GB" altLang="en-US"/>
              <a:pPr/>
              <a:t>12</a:t>
            </a:fld>
            <a:endParaRPr lang="en-GB"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83F06-6B7E-4B0D-ABD0-423A15BCACD7}" type="slidenum">
              <a:rPr lang="en-GB" altLang="en-US"/>
              <a:pPr/>
              <a:t>13</a:t>
            </a:fld>
            <a:endParaRPr lang="en-GB"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This slide shows the force on the ping pong ball when dropped.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9C926-E5D2-4CE6-9281-19917C6CEF24}" type="slidenum">
              <a:rPr lang="en-GB" altLang="en-US"/>
              <a:pPr/>
              <a:t>14</a:t>
            </a:fld>
            <a:endParaRPr lang="en-GB"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To stop it falling an upward force on the ball is needed. This is supplied when they suck. </a:t>
            </a:r>
          </a:p>
          <a:p>
            <a:r>
              <a:rPr lang="en-US" altLang="en-US"/>
              <a:t>If the ball does not fall the upward force must be equal to the force of gravity on the ball. </a:t>
            </a:r>
          </a:p>
          <a:p>
            <a:r>
              <a:rPr lang="en-US" altLang="en-US"/>
              <a:t>Ask them to explain why the diagram shows this. (Arrows the same length.)</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CDA61-45A8-481F-A1D2-B0DA63CFC76B}" type="slidenum">
              <a:rPr lang="en-GB" altLang="en-US"/>
              <a:pPr/>
              <a:t>15</a:t>
            </a:fld>
            <a:endParaRPr lang="en-GB" alt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This slide reinforces the previous slide. Point to each diagram in turn and ask what happens in each case.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4A1BF-4560-434A-8599-99D4C4B25989}" type="slidenum">
              <a:rPr lang="en-GB" altLang="en-US"/>
              <a:pPr/>
              <a:t>16</a:t>
            </a:fld>
            <a:endParaRPr lang="en-GB" alt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They will find it very difficult to pass the ball around because the force to lift the ball must be upwards to balance the force of gravity.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E8F0B-C1E2-4A5F-BEC9-8E0C3409A966}" type="slidenum">
              <a:rPr lang="en-GB" altLang="en-US"/>
              <a:pPr/>
              <a:t>17</a:t>
            </a:fld>
            <a:endParaRPr lang="en-GB"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GB" altLang="en-US"/>
              <a:t>Gravity pulls objects towards the Earth.</a:t>
            </a:r>
          </a:p>
          <a:p>
            <a:r>
              <a:rPr lang="en-GB" altLang="en-US"/>
              <a:t>In Australia people are attracted to the Earth as we are – they do not fall off! </a:t>
            </a:r>
          </a:p>
          <a:p>
            <a:r>
              <a:rPr lang="en-GB" altLang="en-US"/>
              <a:t>The children might think people should be standing on their heads.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C4BE3-C0DD-4470-8D1B-57613F250697}" type="slidenum">
              <a:rPr lang="en-GB" altLang="en-US"/>
              <a:pPr/>
              <a:t>18</a:t>
            </a:fld>
            <a:endParaRPr lang="en-GB"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Explain that the two objects are released at the same time. As they fall the light flashes at a steady rate. For each flash the  positions of the objects are shown at the same moment The pictures show that the ping pong ball and the marble fall at almost the same rate. The marble actually reaches the ground first. </a:t>
            </a:r>
          </a:p>
          <a:p>
            <a:r>
              <a:rPr lang="en-US" altLang="en-US"/>
              <a:t>Explain that this is because there is air resistance slowing the larger object down (more than the small object).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CCEF2-2371-46FA-8E9A-92AF14585239}" type="slidenum">
              <a:rPr lang="en-GB" altLang="en-US"/>
              <a:pPr/>
              <a:t>19</a:t>
            </a:fld>
            <a:endParaRPr lang="en-GB"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GB" altLang="en-US"/>
              <a:t>If possible show them a video of the experiment when the astronaut David Scott dropped a hammer and a falcon feather on the Moon. </a:t>
            </a:r>
          </a:p>
          <a:p>
            <a:r>
              <a:rPr lang="en-GB" altLang="en-US"/>
              <a:t>Explain that there is no air (atmosphere) on the Moon so both the hammer and the feather reach the surface at the same instant- if released at the same instant.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B9CC0-3DAC-4BCE-89CC-3DC34E200F25}" type="slidenum">
              <a:rPr lang="en-GB" altLang="en-US"/>
              <a:pPr/>
              <a:t>2</a:t>
            </a:fld>
            <a:endParaRPr lang="en-GB"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a:t>After the first class activity ask the children what changes are caused by forces. </a:t>
            </a:r>
          </a:p>
          <a:p>
            <a:r>
              <a:rPr lang="en-US" altLang="en-US"/>
              <a:t>This slide helps to summarise what forces do.</a:t>
            </a:r>
          </a:p>
          <a:p>
            <a:endParaRPr lang="en-US" altLang="en-US"/>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CCEF2-2371-46FA-8E9A-92AF14585239}" type="slidenum">
              <a:rPr lang="en-GB" altLang="en-US"/>
              <a:pPr/>
              <a:t>20</a:t>
            </a:fld>
            <a:endParaRPr lang="en-GB" alt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GB" altLang="en-US"/>
              <a:t>If possible show them a video of the experiment when the astronaut David Scott dropped a hammer and a falcon feather on the Moon. </a:t>
            </a:r>
          </a:p>
          <a:p>
            <a:r>
              <a:rPr lang="en-GB" altLang="en-US"/>
              <a:t>Explain that there is no air (atmosphere) on the Moon so both the hammer and the feather reach the surface at the same instant- if released at the same instant.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0CD88-698B-4DBD-9419-7916975E2393}" type="slidenum">
              <a:rPr lang="en-GB" altLang="en-US"/>
              <a:pPr/>
              <a:t>21</a:t>
            </a:fld>
            <a:endParaRPr lang="en-GB"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b="1"/>
              <a:t>This is a story about air resistance.</a:t>
            </a:r>
          </a:p>
          <a:p>
            <a:r>
              <a:rPr lang="en-US" altLang="en-US"/>
              <a:t>Ask what has happened?  Hippo does not have a parachute and is falling.</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5A54E-4037-4111-AF3F-11D122D8EF6F}" type="slidenum">
              <a:rPr lang="en-GB" altLang="en-US"/>
              <a:pPr/>
              <a:t>22</a:t>
            </a:fld>
            <a:endParaRPr lang="en-GB"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GB" altLang="en-US"/>
              <a:t>What is happening?</a:t>
            </a:r>
          </a:p>
          <a:p>
            <a:r>
              <a:rPr lang="en-GB" altLang="en-US"/>
              <a:t>The force of gravity is pulling Hippo down. He will be moving faster and faster! (The word acceleration is not on the curriculum.)</a:t>
            </a:r>
          </a:p>
          <a:p>
            <a:r>
              <a:rPr lang="en-GB" altLang="en-US"/>
              <a:t>Ask what could save Hippo? They will suggest a parachute.</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2B846-FAD8-4D79-B568-E8AA43796531}" type="slidenum">
              <a:rPr lang="en-GB" altLang="en-US"/>
              <a:pPr/>
              <a:t>23</a:t>
            </a:fld>
            <a:endParaRPr lang="en-GB"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GB" altLang="en-US"/>
              <a:t>Will the parachute in the picture help?</a:t>
            </a:r>
          </a:p>
          <a:p>
            <a:r>
              <a:rPr lang="en-GB" altLang="en-US"/>
              <a:t>Get them to explain that the parachute would not catch the air and slow Hippo down.</a:t>
            </a:r>
          </a:p>
          <a:p>
            <a:r>
              <a:rPr lang="en-GB" altLang="en-US"/>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7409D-D8D6-4664-876D-C1BB368D4290}" type="slidenum">
              <a:rPr lang="en-GB" altLang="en-US"/>
              <a:pPr/>
              <a:t>24</a:t>
            </a:fld>
            <a:endParaRPr lang="en-GB"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GB" altLang="en-US"/>
              <a:t>Ask if Hippo is safe. – Still falling very quickly. </a:t>
            </a: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E437C-A8D7-41B8-873E-CDCA3F2FAE55}" type="slidenum">
              <a:rPr lang="en-GB" altLang="en-US"/>
              <a:pPr/>
              <a:t>25</a:t>
            </a:fld>
            <a:endParaRPr lang="en-GB"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a:t>Ask what the force arrows show </a:t>
            </a:r>
          </a:p>
          <a:p>
            <a:r>
              <a:rPr lang="en-GB" altLang="en-US"/>
              <a:t>They should spot that the force of the air resistance is equal to the force of gravity on Hippo. </a:t>
            </a:r>
          </a:p>
          <a:p>
            <a:r>
              <a:rPr lang="en-GB" altLang="en-US"/>
              <a:t>Ask them what change can be made so that Hippo slows down and is not hurt when he reaches the ground.</a:t>
            </a:r>
          </a:p>
          <a:p>
            <a:r>
              <a:rPr lang="en-GB" altLang="en-US"/>
              <a:t>This could lead into an investigation if wanted by the teacher.</a:t>
            </a: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03852-B7FC-421F-8006-8D3659F6A8C2}" type="slidenum">
              <a:rPr lang="en-GB" altLang="en-US"/>
              <a:pPr/>
              <a:t>26</a:t>
            </a:fld>
            <a:endParaRPr lang="en-GB"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Get them to suggest that Hippo will slow if the parachute is larger. </a:t>
            </a:r>
          </a:p>
          <a:p>
            <a:r>
              <a:rPr lang="en-US" altLang="en-US" i="1"/>
              <a:t>(This could lead into an investigation with the class teacher at another time.)</a:t>
            </a:r>
          </a:p>
          <a:p>
            <a:endParaRPr lang="en-US" altLang="en-US"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D2E70-6E23-47B7-834C-4EC38771DBB5}" type="slidenum">
              <a:rPr lang="en-GB" altLang="en-US"/>
              <a:pPr/>
              <a:t>27</a:t>
            </a:fld>
            <a:endParaRPr lang="en-GB"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GB" altLang="en-US"/>
              <a:t>Discuss what happens when they throw a ball- </a:t>
            </a:r>
            <a:r>
              <a:rPr lang="en-GB" altLang="en-US" i="1"/>
              <a:t>it drops to the Earth.</a:t>
            </a:r>
            <a:endParaRPr lang="en-GB" altLang="en-US"/>
          </a:p>
          <a:p>
            <a:r>
              <a:rPr lang="en-GB" altLang="en-US"/>
              <a:t>If an object is projected at VERY high speed </a:t>
            </a:r>
            <a:r>
              <a:rPr lang="en-GB" altLang="en-US" i="1"/>
              <a:t>then it goes further round the Earth. </a:t>
            </a:r>
            <a:endParaRPr lang="en-GB" altLang="en-US"/>
          </a:p>
          <a:p>
            <a:r>
              <a:rPr lang="en-GB" altLang="en-US"/>
              <a:t>An object must be moving at high speed to orbit the Earth.</a:t>
            </a:r>
          </a:p>
          <a:p>
            <a:r>
              <a:rPr lang="en-GB" altLang="en-US"/>
              <a:t>Talk about satellites and the fact that the Moon is a satellite of the Earth.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F0591-BAE2-4F81-B382-2F145D61A5E4}" type="slidenum">
              <a:rPr lang="en-GB" altLang="en-US"/>
              <a:pPr/>
              <a:t>28</a:t>
            </a:fld>
            <a:endParaRPr lang="en-GB"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The Moon is much smaller than the Earth.</a:t>
            </a:r>
          </a:p>
          <a:p>
            <a:r>
              <a:rPr lang="en-US" altLang="en-US" i="1"/>
              <a:t>(Pictures - approximately the same scale.)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11145-838E-4D1E-87B6-EEC3DE2C1FEC}" type="slidenum">
              <a:rPr lang="en-GB" altLang="en-US"/>
              <a:pPr/>
              <a:t>29</a:t>
            </a:fld>
            <a:endParaRPr lang="en-GB"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a:t>This is to help them to get the idea that there is enough material in the Earth to make lots of Moons. </a:t>
            </a:r>
          </a:p>
          <a:p>
            <a:r>
              <a:rPr lang="en-US" altLang="en-US"/>
              <a:t>Refresh the idea that big objects pull with a big force of gravity.</a:t>
            </a:r>
          </a:p>
          <a:p>
            <a:r>
              <a:rPr lang="en-US" altLang="en-US"/>
              <a:t>Help them to reason out that the Moon pulls objects towards it with a smaller force than Earth. </a:t>
            </a:r>
          </a:p>
          <a:p>
            <a:r>
              <a:rPr lang="en-US" altLang="en-US"/>
              <a:t>Ie the force of gravity on the moon is much less than on earth.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8A13B-7071-4127-AAB8-BA736C78BF54}" type="slidenum">
              <a:rPr lang="en-GB" altLang="en-US"/>
              <a:pPr/>
              <a:t>3</a:t>
            </a:fld>
            <a:endParaRPr lang="en-GB"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Forces are not all the same - some are large and others are small. </a:t>
            </a:r>
          </a:p>
          <a:p>
            <a:r>
              <a:rPr lang="en-US" altLang="en-US"/>
              <a:t>The slide gives examples. Ask which will be the larger force and how they would know this. </a:t>
            </a:r>
          </a:p>
          <a:p>
            <a:r>
              <a:rPr lang="en-US" altLang="en-US"/>
              <a:t>Then ask which of the forces they had tried earlier had been large and which were small.  </a:t>
            </a:r>
          </a:p>
          <a:p>
            <a:r>
              <a:rPr lang="en-US" altLang="en-US"/>
              <a:t>Explain that forces can be measured using a force meter. </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8FD3D-B06B-444A-8B13-3D99A0C7DC03}" type="slidenum">
              <a:rPr lang="en-GB" altLang="en-US"/>
              <a:pPr/>
              <a:t>30</a:t>
            </a:fld>
            <a:endParaRPr lang="en-GB"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en-US"/>
              <a:t>Astronauts on the Moon are not pulled towards the Moon with as large a force as on Earth.</a:t>
            </a:r>
          </a:p>
          <a:p>
            <a:r>
              <a:rPr lang="en-US" altLang="en-US"/>
              <a:t>Note they will think there is no gravity on the Moon.</a:t>
            </a:r>
          </a:p>
          <a:p>
            <a:r>
              <a:rPr lang="en-US" altLang="en-US"/>
              <a:t>Point out there is no air but there is gravity. </a:t>
            </a:r>
          </a:p>
          <a:p>
            <a:r>
              <a:rPr lang="en-US" altLang="en-US"/>
              <a:t>The space suits enable the astronauts to breathe and keep on living. </a:t>
            </a:r>
          </a:p>
          <a:p>
            <a:r>
              <a:rPr lang="en-US" altLang="en-US"/>
              <a:t>Also they have very heavy boots.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1E698-51EF-43A6-89FA-FF30D9554336}" type="slidenum">
              <a:rPr lang="en-GB" altLang="en-US"/>
              <a:pPr/>
              <a:t>31</a:t>
            </a:fld>
            <a:endParaRPr lang="en-GB"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en-US"/>
              <a:t>Which answers are correct?</a:t>
            </a:r>
          </a:p>
          <a:p>
            <a:r>
              <a:rPr lang="en-GB" altLang="en-US">
                <a:latin typeface="Comic Sans MS" pitchFamily="66" charset="0"/>
              </a:rPr>
              <a:t>- Because they weigh very much less than on Earth</a:t>
            </a:r>
          </a:p>
          <a:p>
            <a:r>
              <a:rPr lang="en-GB" altLang="en-US">
                <a:latin typeface="Comic Sans MS" pitchFamily="66" charset="0"/>
              </a:rPr>
              <a:t>- To stop huge bounces</a:t>
            </a:r>
          </a:p>
          <a:p>
            <a:r>
              <a:rPr lang="en-GB" altLang="en-US">
                <a:latin typeface="Comic Sans MS" pitchFamily="66" charset="0"/>
              </a:rPr>
              <a:t>- The Moon’s gravity is very much less than the Earth’s gravity</a:t>
            </a:r>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9E674-EEB5-478E-ADA6-6503E02578FD}" type="slidenum">
              <a:rPr lang="en-GB" altLang="en-US"/>
              <a:pPr/>
              <a:t>32</a:t>
            </a:fld>
            <a:endParaRPr lang="en-GB"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In the discussion they will probably say that in space people are weightless.</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5C637-7081-44BD-87E5-264E43BE692D}" type="slidenum">
              <a:rPr lang="en-GB" altLang="en-US"/>
              <a:pPr/>
              <a:t>33</a:t>
            </a:fld>
            <a:endParaRPr lang="en-GB"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altLang="en-US"/>
              <a:t>When going down in a lift you feel an odd sensation. This is because the lift floor is moving downwards and is not pushing up on your feet as hard as usual. </a:t>
            </a:r>
          </a:p>
          <a:p>
            <a:r>
              <a:rPr lang="en-GB" altLang="en-US"/>
              <a:t>When in free fall there is a sensation that you have no weight. This is because there is no force pushing on your feet. So in space people are apparently weightless. </a:t>
            </a: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3156D-8390-43CD-B51E-FBA961DB5C62}" type="slidenum">
              <a:rPr lang="en-GB" altLang="en-US"/>
              <a:pPr/>
              <a:t>34</a:t>
            </a:fld>
            <a:endParaRPr lang="en-GB"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GB" altLang="en-US"/>
              <a:t>Einstein thought more about gravity</a:t>
            </a:r>
          </a:p>
          <a:p>
            <a:r>
              <a:rPr lang="en-GB" altLang="en-US"/>
              <a:t>He answered “what happens when - -?”</a:t>
            </a:r>
          </a:p>
          <a:p>
            <a:r>
              <a:rPr lang="en-GB" altLang="en-US"/>
              <a:t>But no-one knows “how?” and “why?”</a:t>
            </a:r>
          </a:p>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88176-FFFA-458F-A7CE-43D15C81B4F9}" type="slidenum">
              <a:rPr lang="en-GB" altLang="en-US"/>
              <a:pPr/>
              <a:t>35</a:t>
            </a:fld>
            <a:endParaRPr lang="en-GB"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Explain that scientists ask questions.</a:t>
            </a:r>
          </a:p>
          <a:p>
            <a:r>
              <a:rPr lang="en-US" altLang="en-US"/>
              <a:t>Then try to find the answers. </a:t>
            </a:r>
          </a:p>
          <a:p>
            <a:r>
              <a:rPr lang="en-US" altLang="en-US"/>
              <a:t>There are lots of questions that we do not know the answer to.</a:t>
            </a:r>
          </a:p>
          <a:p>
            <a:r>
              <a:rPr lang="en-US" altLang="en-US"/>
              <a:t>So if they become a scientist they might be able to explain some of the puzzles. </a:t>
            </a:r>
          </a:p>
          <a:p>
            <a:r>
              <a:rPr lang="en-US" altLang="en-US"/>
              <a:t>SCIENCE IS EXCITING!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239F8-FE62-4546-95D9-278F1D8E9A0E}" type="slidenum">
              <a:rPr lang="en-GB" altLang="en-US"/>
              <a:pPr/>
              <a:t>4</a:t>
            </a:fld>
            <a:endParaRPr lang="en-GB"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GB" altLang="en-US"/>
              <a:t>Ask have they heard of Sir Isaac Newton.</a:t>
            </a:r>
          </a:p>
          <a:p>
            <a:r>
              <a:rPr lang="en-GB" altLang="en-US"/>
              <a:t>Story – he was sitting under a tree one day and a fruit fell on his head.</a:t>
            </a:r>
          </a:p>
          <a:p>
            <a:r>
              <a:rPr lang="en-GB" altLang="en-US"/>
              <a:t>This made him think about things falling and he had an idea.</a:t>
            </a:r>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158DC-1A48-463A-AEE0-39E26897B537}" type="slidenum">
              <a:rPr lang="en-GB" altLang="en-US"/>
              <a:pPr/>
              <a:t>5</a:t>
            </a:fld>
            <a:endParaRPr lang="en-GB"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GB" altLang="en-US"/>
              <a:t>Vote for which fruit.</a:t>
            </a:r>
          </a:p>
          <a:p>
            <a:r>
              <a:rPr lang="en-GB" altLang="en-US"/>
              <a:t>Satsumas - do not grow in the UK</a:t>
            </a:r>
          </a:p>
          <a:p>
            <a:r>
              <a:rPr lang="en-GB" altLang="en-US"/>
              <a:t>Melon  - would have hurt him a lot – not just made him think. </a:t>
            </a:r>
          </a:p>
          <a:p>
            <a:r>
              <a:rPr lang="en-GB" altLang="en-US"/>
              <a:t>Explain that it was an apple.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4FD36-C622-4364-8F84-2E26D4B83A47}" type="slidenum">
              <a:rPr lang="en-GB" altLang="en-US"/>
              <a:pPr/>
              <a:t>6</a:t>
            </a:fld>
            <a:endParaRPr lang="en-GB"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GB" altLang="en-US"/>
              <a:t>Emphasise that millions of people had seen apples and other things fall for thousands of years and no-one had thought out a reason ( Aristotle had reasoned that things fall because it is their nature to fall.)</a:t>
            </a:r>
          </a:p>
          <a:p>
            <a:r>
              <a:rPr lang="en-GB" altLang="en-US"/>
              <a:t>Ask them to think what forces do– make things move. So there is a force acting on the apple. </a:t>
            </a:r>
          </a:p>
          <a:p>
            <a:r>
              <a:rPr lang="en-GB" altLang="en-US"/>
              <a:t>Newton worked out that there is a force acting called gravity.</a:t>
            </a:r>
          </a:p>
          <a:p>
            <a:r>
              <a:rPr lang="en-GB" altLang="en-US"/>
              <a:t>Ask whether the man in this picture could be Newton- No - this is a picture of a man in a modern suit- Newton lived a long time ago. (1643 – 1727)</a:t>
            </a:r>
          </a:p>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FFE74-DB6F-4153-979D-BA6020C872A6}" type="slidenum">
              <a:rPr lang="en-GB" altLang="en-US"/>
              <a:pPr/>
              <a:t>7</a:t>
            </a:fld>
            <a:endParaRPr lang="en-GB"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GB" altLang="en-US"/>
              <a:t>We can understand that Gravity is a force because it makes things move</a:t>
            </a:r>
          </a:p>
          <a:p>
            <a:r>
              <a:rPr lang="en-GB" altLang="en-US"/>
              <a:t>Hold an object on your hand </a:t>
            </a:r>
          </a:p>
          <a:p>
            <a:r>
              <a:rPr lang="en-GB" altLang="en-US"/>
              <a:t>What is stopping it moving?</a:t>
            </a:r>
          </a:p>
          <a:p>
            <a:r>
              <a:rPr lang="en-GB" altLang="en-US"/>
              <a:t>You can feel the downward force on it pushing on your hand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8F294-76BD-4465-9309-15FA8A8B7803}" type="slidenum">
              <a:rPr lang="en-GB" altLang="en-US"/>
              <a:pPr/>
              <a:t>8</a:t>
            </a:fld>
            <a:endParaRPr lang="en-GB"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a:t>Hand round some 1 newton weights and/or objects which have a weight of about 1 newton. </a:t>
            </a:r>
          </a:p>
          <a:p>
            <a:r>
              <a:rPr lang="en-US" altLang="en-US"/>
              <a:t>Point out that the weight of an apple is about a newton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6484A-279A-48C1-A009-1595DBE08EDB}" type="slidenum">
              <a:rPr lang="en-GB" altLang="en-US"/>
              <a:pPr/>
              <a:t>9</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altLang="en-US" b="1"/>
              <a:t>Mystery BOX    </a:t>
            </a:r>
          </a:p>
          <a:p>
            <a:r>
              <a:rPr lang="en-GB" altLang="en-US"/>
              <a:t>First ask volunteers in turn to pull a string and estimate the size of the force on the string that they pull in newtons.</a:t>
            </a:r>
          </a:p>
          <a:p>
            <a:r>
              <a:rPr lang="en-GB" altLang="en-US"/>
              <a:t>Put the results in a table. (Fill in the table on slide 10, if a white board is used. Otherwise take some sheets of paper for groups to fill in the values in case no board is available.)</a:t>
            </a:r>
            <a:endParaRPr lang="en-GB" altLang="en-US" i="1"/>
          </a:p>
          <a:p>
            <a:r>
              <a:rPr lang="en-GB" altLang="en-US"/>
              <a:t>Then ask more children to use a forcemeter to check values.</a:t>
            </a:r>
          </a:p>
          <a:p>
            <a:r>
              <a:rPr lang="en-GB" alt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sp>
          <p:nvSpPr>
            <p:cNvPr id="1229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2292"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grpSp>
          <p:nvGrpSpPr>
            <p:cNvPr id="12293" name="Group 5"/>
            <p:cNvGrpSpPr>
              <a:grpSpLocks/>
            </p:cNvGrpSpPr>
            <p:nvPr/>
          </p:nvGrpSpPr>
          <p:grpSpPr bwMode="auto">
            <a:xfrm>
              <a:off x="0" y="672"/>
              <a:ext cx="1806" cy="1989"/>
              <a:chOff x="0" y="672"/>
              <a:chExt cx="1806" cy="1989"/>
            </a:xfrm>
          </p:grpSpPr>
          <p:sp>
            <p:nvSpPr>
              <p:cNvPr id="12294"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295"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296"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297"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298"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299"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300"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301"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302"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2303"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grpSp>
      </p:grpSp>
      <p:sp>
        <p:nvSpPr>
          <p:cNvPr id="12304" name="Rectangle 16"/>
          <p:cNvSpPr>
            <a:spLocks noGrp="1" noChangeArrowheads="1"/>
          </p:cNvSpPr>
          <p:nvPr>
            <p:ph type="dt" sz="half" idx="2"/>
          </p:nvPr>
        </p:nvSpPr>
        <p:spPr>
          <a:xfrm>
            <a:off x="457200" y="6248400"/>
            <a:ext cx="2133600" cy="457200"/>
          </a:xfrm>
        </p:spPr>
        <p:txBody>
          <a:bodyPr/>
          <a:lstStyle>
            <a:lvl1pPr>
              <a:defRPr/>
            </a:lvl1pPr>
          </a:lstStyle>
          <a:p>
            <a:endParaRPr lang="en-GB" altLang="en-US"/>
          </a:p>
        </p:txBody>
      </p:sp>
      <p:sp>
        <p:nvSpPr>
          <p:cNvPr id="12305" name="Rectangle 17"/>
          <p:cNvSpPr>
            <a:spLocks noGrp="1" noChangeArrowheads="1"/>
          </p:cNvSpPr>
          <p:nvPr>
            <p:ph type="ftr" sz="quarter" idx="3"/>
          </p:nvPr>
        </p:nvSpPr>
        <p:spPr/>
        <p:txBody>
          <a:bodyPr/>
          <a:lstStyle>
            <a:lvl1pPr>
              <a:defRPr/>
            </a:lvl1pPr>
          </a:lstStyle>
          <a:p>
            <a:endParaRPr lang="en-GB" altLang="en-US"/>
          </a:p>
        </p:txBody>
      </p:sp>
      <p:sp>
        <p:nvSpPr>
          <p:cNvPr id="12306" name="Rectangle 18"/>
          <p:cNvSpPr>
            <a:spLocks noGrp="1" noChangeArrowheads="1"/>
          </p:cNvSpPr>
          <p:nvPr>
            <p:ph type="sldNum" sz="quarter" idx="4"/>
          </p:nvPr>
        </p:nvSpPr>
        <p:spPr/>
        <p:txBody>
          <a:bodyPr/>
          <a:lstStyle>
            <a:lvl1pPr>
              <a:defRPr/>
            </a:lvl1pPr>
          </a:lstStyle>
          <a:p>
            <a:fld id="{BF894A0E-E24C-4AA8-B521-267318DC96D3}" type="slidenum">
              <a:rPr lang="en-GB" altLang="en-US"/>
              <a:pPr/>
              <a:t>‹#›</a:t>
            </a:fld>
            <a:endParaRPr lang="en-GB" altLang="en-US"/>
          </a:p>
        </p:txBody>
      </p:sp>
      <p:sp>
        <p:nvSpPr>
          <p:cNvPr id="123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altLang="en-US" noProof="0" smtClean="0"/>
              <a:t>Click to edit Master title style</a:t>
            </a:r>
          </a:p>
        </p:txBody>
      </p:sp>
      <p:sp>
        <p:nvSpPr>
          <p:cNvPr id="123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alt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047560D6-09A1-4B37-ADAE-D11464A06B36}" type="slidenum">
              <a:rPr lang="en-GB" altLang="en-US"/>
              <a:pPr/>
              <a:t>‹#›</a:t>
            </a:fld>
            <a:endParaRPr lang="en-GB" altLang="en-US"/>
          </a:p>
        </p:txBody>
      </p:sp>
      <p:sp>
        <p:nvSpPr>
          <p:cNvPr id="6" name="Date Placeholder 5"/>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300900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95713697-10E9-40B5-B3A0-97BF3F9C89FB}" type="slidenum">
              <a:rPr lang="en-GB" altLang="en-US"/>
              <a:pPr/>
              <a:t>‹#›</a:t>
            </a:fld>
            <a:endParaRPr lang="en-GB" altLang="en-US"/>
          </a:p>
        </p:txBody>
      </p:sp>
      <p:sp>
        <p:nvSpPr>
          <p:cNvPr id="6" name="Date Placeholder 5"/>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1068230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GB" alt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1904B092-0375-403F-9B6C-72D92F3F8E0C}" type="slidenum">
              <a:rPr lang="en-GB" altLang="en-US"/>
              <a:pPr/>
              <a:t>‹#›</a:t>
            </a:fld>
            <a:endParaRPr lang="en-GB" alt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GB" altLang="en-US"/>
          </a:p>
        </p:txBody>
      </p:sp>
    </p:spTree>
    <p:extLst>
      <p:ext uri="{BB962C8B-B14F-4D97-AF65-F5344CB8AC3E}">
        <p14:creationId xmlns:p14="http://schemas.microsoft.com/office/powerpoint/2010/main" val="206361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30098FBC-9C3A-4B81-886A-0AFCB328E213}" type="slidenum">
              <a:rPr lang="en-GB" altLang="en-US"/>
              <a:pPr/>
              <a:t>‹#›</a:t>
            </a:fld>
            <a:endParaRPr lang="en-GB" altLang="en-US"/>
          </a:p>
        </p:txBody>
      </p:sp>
      <p:sp>
        <p:nvSpPr>
          <p:cNvPr id="6" name="Date Placeholder 5"/>
          <p:cNvSpPr>
            <a:spLocks noGrp="1"/>
          </p:cNvSpPr>
          <p:nvPr>
            <p:ph type="dt" sz="half" idx="12"/>
          </p:nvPr>
        </p:nvSpPr>
        <p:spPr/>
        <p:txBody>
          <a:bodyPr/>
          <a:lstStyle>
            <a:lvl1pPr algn="ctr">
              <a:defRPr/>
            </a:lvl1pPr>
          </a:lstStyle>
          <a:p>
            <a:endParaRPr lang="en-GB" altLang="en-US" dirty="0"/>
          </a:p>
        </p:txBody>
      </p:sp>
    </p:spTree>
    <p:extLst>
      <p:ext uri="{BB962C8B-B14F-4D97-AF65-F5344CB8AC3E}">
        <p14:creationId xmlns:p14="http://schemas.microsoft.com/office/powerpoint/2010/main" val="10474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ltLang="en-US"/>
          </a:p>
        </p:txBody>
      </p:sp>
      <p:sp>
        <p:nvSpPr>
          <p:cNvPr id="5" name="Slide Number Placeholder 4"/>
          <p:cNvSpPr>
            <a:spLocks noGrp="1"/>
          </p:cNvSpPr>
          <p:nvPr>
            <p:ph type="sldNum" sz="quarter" idx="11"/>
          </p:nvPr>
        </p:nvSpPr>
        <p:spPr/>
        <p:txBody>
          <a:bodyPr/>
          <a:lstStyle>
            <a:lvl1pPr>
              <a:defRPr/>
            </a:lvl1pPr>
          </a:lstStyle>
          <a:p>
            <a:fld id="{9C2DF2B5-E8B7-4D63-AD5B-FC22D0B7EC2B}" type="slidenum">
              <a:rPr lang="en-GB" altLang="en-US"/>
              <a:pPr/>
              <a:t>‹#›</a:t>
            </a:fld>
            <a:endParaRPr lang="en-GB" altLang="en-US"/>
          </a:p>
        </p:txBody>
      </p:sp>
      <p:sp>
        <p:nvSpPr>
          <p:cNvPr id="6" name="Date Placeholder 5"/>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426078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C2F0C251-93CA-477D-8C91-65414B77AC38}"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256832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GB" altLang="en-US"/>
          </a:p>
        </p:txBody>
      </p:sp>
      <p:sp>
        <p:nvSpPr>
          <p:cNvPr id="8" name="Slide Number Placeholder 7"/>
          <p:cNvSpPr>
            <a:spLocks noGrp="1"/>
          </p:cNvSpPr>
          <p:nvPr>
            <p:ph type="sldNum" sz="quarter" idx="11"/>
          </p:nvPr>
        </p:nvSpPr>
        <p:spPr/>
        <p:txBody>
          <a:bodyPr/>
          <a:lstStyle>
            <a:lvl1pPr>
              <a:defRPr/>
            </a:lvl1pPr>
          </a:lstStyle>
          <a:p>
            <a:fld id="{85C12D98-1DFA-4D77-89D5-C410273865FC}" type="slidenum">
              <a:rPr lang="en-GB" altLang="en-US"/>
              <a:pPr/>
              <a:t>‹#›</a:t>
            </a:fld>
            <a:endParaRPr lang="en-GB" altLang="en-US"/>
          </a:p>
        </p:txBody>
      </p:sp>
      <p:sp>
        <p:nvSpPr>
          <p:cNvPr id="9" name="Date Placeholder 8"/>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279940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GB" altLang="en-US"/>
          </a:p>
        </p:txBody>
      </p:sp>
      <p:sp>
        <p:nvSpPr>
          <p:cNvPr id="4" name="Slide Number Placeholder 3"/>
          <p:cNvSpPr>
            <a:spLocks noGrp="1"/>
          </p:cNvSpPr>
          <p:nvPr>
            <p:ph type="sldNum" sz="quarter" idx="11"/>
          </p:nvPr>
        </p:nvSpPr>
        <p:spPr/>
        <p:txBody>
          <a:bodyPr/>
          <a:lstStyle>
            <a:lvl1pPr>
              <a:defRPr/>
            </a:lvl1pPr>
          </a:lstStyle>
          <a:p>
            <a:fld id="{A5ACC0A4-8445-4CFC-BF2C-7B738446D562}" type="slidenum">
              <a:rPr lang="en-GB" altLang="en-US"/>
              <a:pPr/>
              <a:t>‹#›</a:t>
            </a:fld>
            <a:endParaRPr lang="en-GB" altLang="en-US"/>
          </a:p>
        </p:txBody>
      </p:sp>
      <p:sp>
        <p:nvSpPr>
          <p:cNvPr id="5" name="Date Placeholder 4"/>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305044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ltLang="en-US"/>
          </a:p>
        </p:txBody>
      </p:sp>
      <p:sp>
        <p:nvSpPr>
          <p:cNvPr id="3" name="Slide Number Placeholder 2"/>
          <p:cNvSpPr>
            <a:spLocks noGrp="1"/>
          </p:cNvSpPr>
          <p:nvPr>
            <p:ph type="sldNum" sz="quarter" idx="11"/>
          </p:nvPr>
        </p:nvSpPr>
        <p:spPr/>
        <p:txBody>
          <a:bodyPr/>
          <a:lstStyle>
            <a:lvl1pPr>
              <a:defRPr/>
            </a:lvl1pPr>
          </a:lstStyle>
          <a:p>
            <a:fld id="{E5AB24A0-E98A-4114-89AD-51DF37F1F0CE}" type="slidenum">
              <a:rPr lang="en-GB" altLang="en-US"/>
              <a:pPr/>
              <a:t>‹#›</a:t>
            </a:fld>
            <a:endParaRPr lang="en-GB" altLang="en-US"/>
          </a:p>
        </p:txBody>
      </p:sp>
      <p:sp>
        <p:nvSpPr>
          <p:cNvPr id="4" name="Date Placeholder 3"/>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248332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B1B0A9E9-A2DD-4D3D-A05A-DB301A133947}"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314171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ltLang="en-US"/>
          </a:p>
        </p:txBody>
      </p:sp>
      <p:sp>
        <p:nvSpPr>
          <p:cNvPr id="6" name="Slide Number Placeholder 5"/>
          <p:cNvSpPr>
            <a:spLocks noGrp="1"/>
          </p:cNvSpPr>
          <p:nvPr>
            <p:ph type="sldNum" sz="quarter" idx="11"/>
          </p:nvPr>
        </p:nvSpPr>
        <p:spPr/>
        <p:txBody>
          <a:bodyPr/>
          <a:lstStyle>
            <a:lvl1pPr>
              <a:defRPr/>
            </a:lvl1pPr>
          </a:lstStyle>
          <a:p>
            <a:fld id="{7445BDC7-D1A6-4951-B7E7-4285ED41EF6F}" type="slidenum">
              <a:rPr lang="en-GB" altLang="en-US"/>
              <a:pPr/>
              <a:t>‹#›</a:t>
            </a:fld>
            <a:endParaRPr lang="en-GB" altLang="en-US"/>
          </a:p>
        </p:txBody>
      </p:sp>
      <p:sp>
        <p:nvSpPr>
          <p:cNvPr id="7" name="Date Placeholder 6"/>
          <p:cNvSpPr>
            <a:spLocks noGrp="1"/>
          </p:cNvSpPr>
          <p:nvPr>
            <p:ph type="dt" sz="half" idx="12"/>
          </p:nvPr>
        </p:nvSpPr>
        <p:spPr/>
        <p:txBody>
          <a:bodyPr/>
          <a:lstStyle>
            <a:lvl1pPr>
              <a:defRPr/>
            </a:lvl1pPr>
          </a:lstStyle>
          <a:p>
            <a:endParaRPr lang="en-GB" altLang="en-US"/>
          </a:p>
        </p:txBody>
      </p:sp>
    </p:spTree>
    <p:extLst>
      <p:ext uri="{BB962C8B-B14F-4D97-AF65-F5344CB8AC3E}">
        <p14:creationId xmlns:p14="http://schemas.microsoft.com/office/powerpoint/2010/main" val="149021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GB" altLang="en-US"/>
          </a:p>
        </p:txBody>
      </p:sp>
      <p:sp>
        <p:nvSpPr>
          <p:cNvPr id="112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FB58BC04-83A0-4E99-8B7F-8C312901499F}" type="slidenum">
              <a:rPr lang="en-GB" altLang="en-US"/>
              <a:pPr/>
              <a:t>‹#›</a:t>
            </a:fld>
            <a:endParaRPr lang="en-GB" altLang="en-US"/>
          </a:p>
        </p:txBody>
      </p:sp>
      <p:grpSp>
        <p:nvGrpSpPr>
          <p:cNvPr id="11268" name="Group 4"/>
          <p:cNvGrpSpPr>
            <a:grpSpLocks/>
          </p:cNvGrpSpPr>
          <p:nvPr/>
        </p:nvGrpSpPr>
        <p:grpSpPr bwMode="auto">
          <a:xfrm>
            <a:off x="0" y="0"/>
            <a:ext cx="9144000" cy="546100"/>
            <a:chOff x="0" y="0"/>
            <a:chExt cx="5760" cy="344"/>
          </a:xfrm>
        </p:grpSpPr>
        <p:sp>
          <p:nvSpPr>
            <p:cNvPr id="1126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127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127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hlink"/>
                </a:solidFill>
                <a:latin typeface="Arial" charset="0"/>
              </a:endParaRPr>
            </a:p>
          </p:txBody>
        </p:sp>
        <p:sp>
          <p:nvSpPr>
            <p:cNvPr id="1127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hlink"/>
                </a:solidFill>
                <a:latin typeface="Arial" charset="0"/>
              </a:endParaRPr>
            </a:p>
          </p:txBody>
        </p:sp>
        <p:sp>
          <p:nvSpPr>
            <p:cNvPr id="1127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accent2"/>
                </a:solidFill>
                <a:latin typeface="Arial" charset="0"/>
              </a:endParaRPr>
            </a:p>
          </p:txBody>
        </p:sp>
        <p:sp>
          <p:nvSpPr>
            <p:cNvPr id="1127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hlink"/>
                </a:solidFill>
                <a:latin typeface="Arial" charset="0"/>
              </a:endParaRPr>
            </a:p>
          </p:txBody>
        </p:sp>
        <p:sp>
          <p:nvSpPr>
            <p:cNvPr id="1127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a:latin typeface="Times New Roman" pitchFamily="18" charset="0"/>
              </a:endParaRPr>
            </a:p>
          </p:txBody>
        </p:sp>
        <p:sp>
          <p:nvSpPr>
            <p:cNvPr id="1127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accent2"/>
                </a:solidFill>
                <a:latin typeface="Arial" charset="0"/>
              </a:endParaRPr>
            </a:p>
          </p:txBody>
        </p:sp>
        <p:sp>
          <p:nvSpPr>
            <p:cNvPr id="1127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a:solidFill>
                  <a:schemeClr val="accent2"/>
                </a:solidFill>
                <a:latin typeface="Arial" charset="0"/>
              </a:endParaRPr>
            </a:p>
          </p:txBody>
        </p:sp>
      </p:grpSp>
      <p:sp>
        <p:nvSpPr>
          <p:cNvPr id="11278"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1279"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GB"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iming>
    <p:tnLst>
      <p:par>
        <p:cTn id="1" dur="indefinite" restart="never" nodeType="tmRoot"/>
      </p:par>
    </p:tnLst>
  </p:timing>
  <p:hf sldNum="0" hdr="0" ftr="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68538" y="2205038"/>
            <a:ext cx="6723062" cy="1833562"/>
          </a:xfrm>
        </p:spPr>
        <p:txBody>
          <a:bodyPr/>
          <a:lstStyle/>
          <a:p>
            <a:r>
              <a:rPr lang="en-GB" altLang="en-US" sz="8000" b="1" dirty="0" smtClean="0"/>
              <a:t>Gravity</a:t>
            </a:r>
            <a:endParaRPr lang="en-GB" altLang="en-US" sz="8000" b="1" dirty="0"/>
          </a:p>
        </p:txBody>
      </p:sp>
      <p:sp>
        <p:nvSpPr>
          <p:cNvPr id="2051" name="Rectangle 3"/>
          <p:cNvSpPr>
            <a:spLocks noGrp="1" noChangeArrowheads="1"/>
          </p:cNvSpPr>
          <p:nvPr>
            <p:ph type="subTitle" idx="1"/>
          </p:nvPr>
        </p:nvSpPr>
        <p:spPr>
          <a:xfrm>
            <a:off x="2339975" y="4365625"/>
            <a:ext cx="6408738" cy="2159000"/>
          </a:xfrm>
        </p:spPr>
        <p:txBody>
          <a:bodyPr/>
          <a:lstStyle/>
          <a:p>
            <a:pPr>
              <a:lnSpc>
                <a:spcPct val="90000"/>
              </a:lnSpc>
            </a:pPr>
            <a:r>
              <a:rPr lang="en-GB" altLang="en-US" sz="4000" b="1">
                <a:latin typeface="Comic Sans MS" pitchFamily="66" charset="0"/>
              </a:rPr>
              <a:t>Is gravity real -</a:t>
            </a:r>
          </a:p>
          <a:p>
            <a:pPr>
              <a:lnSpc>
                <a:spcPct val="90000"/>
              </a:lnSpc>
            </a:pPr>
            <a:r>
              <a:rPr lang="en-GB" altLang="en-US" sz="4000" b="1">
                <a:latin typeface="Comic Sans MS" pitchFamily="66" charset="0"/>
              </a:rPr>
              <a:t>or does the Earth </a:t>
            </a:r>
          </a:p>
          <a:p>
            <a:pPr>
              <a:lnSpc>
                <a:spcPct val="90000"/>
              </a:lnSpc>
            </a:pPr>
            <a:r>
              <a:rPr lang="en-GB" altLang="en-US" sz="4000" b="1">
                <a:latin typeface="Comic Sans MS" pitchFamily="66" charset="0"/>
              </a:rPr>
              <a:t>			just suck?</a:t>
            </a:r>
          </a:p>
          <a:p>
            <a:pPr>
              <a:lnSpc>
                <a:spcPct val="90000"/>
              </a:lnSpc>
            </a:pPr>
            <a:endParaRPr lang="en-GB" altLang="en-US" sz="3300" b="1"/>
          </a:p>
        </p:txBody>
      </p:sp>
      <p:sp>
        <p:nvSpPr>
          <p:cNvPr id="2" name="Date Placeholder 1"/>
          <p:cNvSpPr>
            <a:spLocks noGrp="1"/>
          </p:cNvSpPr>
          <p:nvPr>
            <p:ph type="dt" sz="half" idx="2"/>
          </p:nvPr>
        </p:nvSpPr>
        <p:spPr/>
        <p:txBody>
          <a:bodyPr/>
          <a:lstStyle/>
          <a:p>
            <a:endParaRPr lang="en-GB"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4" name="Picture 8" descr="forcemet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92150"/>
            <a:ext cx="2365375" cy="5132388"/>
          </a:xfrm>
          <a:prstGeom prst="rect">
            <a:avLst/>
          </a:prstGeom>
          <a:noFill/>
          <a:extLst>
            <a:ext uri="{909E8E84-426E-40DD-AFC4-6F175D3DCCD1}">
              <a14:hiddenFill xmlns:a14="http://schemas.microsoft.com/office/drawing/2010/main">
                <a:solidFill>
                  <a:srgbClr val="FFFFFF"/>
                </a:solidFill>
              </a14:hiddenFill>
            </a:ext>
          </a:extLst>
        </p:spPr>
      </p:pic>
      <p:sp>
        <p:nvSpPr>
          <p:cNvPr id="14346" name="Text Box 10"/>
          <p:cNvSpPr txBox="1">
            <a:spLocks noChangeArrowheads="1"/>
          </p:cNvSpPr>
          <p:nvPr/>
        </p:nvSpPr>
        <p:spPr bwMode="auto">
          <a:xfrm>
            <a:off x="2700338" y="5876925"/>
            <a:ext cx="3024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dirty="0" smtClean="0"/>
              <a:t>Spring Scales</a:t>
            </a:r>
            <a:endParaRPr lang="en-GB" altLang="en-US" sz="2800" b="1" dirty="0"/>
          </a:p>
        </p:txBody>
      </p:sp>
      <p:pic>
        <p:nvPicPr>
          <p:cNvPr id="14347" name="Picture 11" descr="force me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981075"/>
            <a:ext cx="5945187" cy="47545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611188" y="1341438"/>
            <a:ext cx="8229600" cy="3886200"/>
          </a:xfrm>
        </p:spPr>
        <p:txBody>
          <a:bodyPr/>
          <a:lstStyle/>
          <a:p>
            <a:endParaRPr lang="en-GB" altLang="en-US" sz="4400" b="1">
              <a:solidFill>
                <a:schemeClr val="accent2"/>
              </a:solidFill>
              <a:latin typeface="Comic Sans MS" pitchFamily="66" charset="0"/>
            </a:endParaRPr>
          </a:p>
          <a:p>
            <a:pPr>
              <a:buFont typeface="Wingdings" pitchFamily="2" charset="2"/>
              <a:buNone/>
            </a:pPr>
            <a:endParaRPr lang="en-GB" altLang="en-US" sz="4400" b="1">
              <a:solidFill>
                <a:schemeClr val="accent2"/>
              </a:solidFill>
              <a:latin typeface="Comic Sans MS" pitchFamily="66" charset="0"/>
            </a:endParaRPr>
          </a:p>
          <a:p>
            <a:r>
              <a:rPr lang="en-GB" altLang="en-US" sz="5400" b="1">
                <a:solidFill>
                  <a:schemeClr val="accent2"/>
                </a:solidFill>
                <a:latin typeface="Comic Sans MS" pitchFamily="66" charset="0"/>
              </a:rPr>
              <a:t>  Now another game!</a:t>
            </a:r>
            <a:endParaRPr lang="en-US" altLang="en-US" sz="5400" b="1">
              <a:solidFill>
                <a:schemeClr val="accent2"/>
              </a:solidFill>
              <a:latin typeface="Comic Sans MS" pitchFamily="66" charset="0"/>
            </a:endParaRP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ltLang="en-US">
                <a:solidFill>
                  <a:schemeClr val="accent2"/>
                </a:solidFill>
                <a:latin typeface="Comic Sans MS" pitchFamily="66" charset="0"/>
              </a:rPr>
              <a:t>Lifting a ping pong ball</a:t>
            </a:r>
          </a:p>
        </p:txBody>
      </p:sp>
      <p:sp>
        <p:nvSpPr>
          <p:cNvPr id="83971" name="Rectangle 3"/>
          <p:cNvSpPr>
            <a:spLocks noGrp="1" noChangeArrowheads="1"/>
          </p:cNvSpPr>
          <p:nvPr>
            <p:ph type="body" idx="1"/>
          </p:nvPr>
        </p:nvSpPr>
        <p:spPr/>
        <p:txBody>
          <a:bodyPr/>
          <a:lstStyle/>
          <a:p>
            <a:pPr>
              <a:buFont typeface="Wingdings" pitchFamily="2" charset="2"/>
              <a:buNone/>
            </a:pPr>
            <a:r>
              <a:rPr lang="en-GB" altLang="en-US"/>
              <a:t>.</a:t>
            </a:r>
          </a:p>
        </p:txBody>
      </p:sp>
      <p:sp>
        <p:nvSpPr>
          <p:cNvPr id="83978" name="Oval 10"/>
          <p:cNvSpPr>
            <a:spLocks noChangeArrowheads="1"/>
          </p:cNvSpPr>
          <p:nvPr/>
        </p:nvSpPr>
        <p:spPr bwMode="auto">
          <a:xfrm>
            <a:off x="3924300" y="4652963"/>
            <a:ext cx="936625" cy="935037"/>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9" name="Rectangle 11"/>
          <p:cNvSpPr>
            <a:spLocks noChangeArrowheads="1"/>
          </p:cNvSpPr>
          <p:nvPr/>
        </p:nvSpPr>
        <p:spPr bwMode="auto">
          <a:xfrm>
            <a:off x="4211638" y="2492375"/>
            <a:ext cx="360362" cy="22336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80" name="Text Box 12"/>
          <p:cNvSpPr txBox="1">
            <a:spLocks noChangeArrowheads="1"/>
          </p:cNvSpPr>
          <p:nvPr/>
        </p:nvSpPr>
        <p:spPr bwMode="auto">
          <a:xfrm>
            <a:off x="4787900" y="306863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latin typeface="Arial" charset="0"/>
              </a:rPr>
              <a:t>straw</a:t>
            </a:r>
          </a:p>
        </p:txBody>
      </p:sp>
      <p:sp>
        <p:nvSpPr>
          <p:cNvPr id="83981" name="Text Box 13"/>
          <p:cNvSpPr txBox="1">
            <a:spLocks noChangeArrowheads="1"/>
          </p:cNvSpPr>
          <p:nvPr/>
        </p:nvSpPr>
        <p:spPr bwMode="auto">
          <a:xfrm>
            <a:off x="3995738" y="1773238"/>
            <a:ext cx="1081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 !</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476250"/>
            <a:ext cx="8229600" cy="865188"/>
          </a:xfrm>
        </p:spPr>
        <p:txBody>
          <a:bodyPr/>
          <a:lstStyle/>
          <a:p>
            <a:r>
              <a:rPr lang="en-GB" altLang="en-US">
                <a:solidFill>
                  <a:schemeClr val="accent2"/>
                </a:solidFill>
                <a:latin typeface="Comic Sans MS" pitchFamily="66" charset="0"/>
              </a:rPr>
              <a:t>ping pong ball falling</a:t>
            </a:r>
          </a:p>
        </p:txBody>
      </p:sp>
      <p:sp>
        <p:nvSpPr>
          <p:cNvPr id="92163" name="Rectangle 3"/>
          <p:cNvSpPr>
            <a:spLocks noGrp="1" noChangeArrowheads="1"/>
          </p:cNvSpPr>
          <p:nvPr>
            <p:ph type="body" idx="1"/>
          </p:nvPr>
        </p:nvSpPr>
        <p:spPr>
          <a:xfrm>
            <a:off x="3276600" y="1916113"/>
            <a:ext cx="5348288" cy="4608512"/>
          </a:xfrm>
        </p:spPr>
        <p:txBody>
          <a:bodyPr/>
          <a:lstStyle/>
          <a:p>
            <a:pPr>
              <a:buFont typeface="Wingdings" pitchFamily="2" charset="2"/>
              <a:buNone/>
            </a:pPr>
            <a:r>
              <a:rPr lang="en-GB" altLang="en-US">
                <a:latin typeface="Comic Sans MS" pitchFamily="66" charset="0"/>
              </a:rPr>
              <a:t>The arrow represents the force of gravity</a:t>
            </a:r>
          </a:p>
        </p:txBody>
      </p:sp>
      <p:grpSp>
        <p:nvGrpSpPr>
          <p:cNvPr id="92193" name="Group 33"/>
          <p:cNvGrpSpPr>
            <a:grpSpLocks/>
          </p:cNvGrpSpPr>
          <p:nvPr/>
        </p:nvGrpSpPr>
        <p:grpSpPr bwMode="auto">
          <a:xfrm>
            <a:off x="5292725" y="3573463"/>
            <a:ext cx="936625" cy="1655762"/>
            <a:chOff x="3334" y="2115"/>
            <a:chExt cx="590" cy="1043"/>
          </a:xfrm>
        </p:grpSpPr>
        <p:sp>
          <p:nvSpPr>
            <p:cNvPr id="92180" name="Oval 20"/>
            <p:cNvSpPr>
              <a:spLocks noChangeArrowheads="1"/>
            </p:cNvSpPr>
            <p:nvPr/>
          </p:nvSpPr>
          <p:spPr bwMode="auto">
            <a:xfrm>
              <a:off x="3334" y="2115"/>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1" name="Line 21"/>
            <p:cNvSpPr>
              <a:spLocks noChangeShapeType="1"/>
            </p:cNvSpPr>
            <p:nvPr/>
          </p:nvSpPr>
          <p:spPr bwMode="auto">
            <a:xfrm>
              <a:off x="3652" y="2478"/>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192" name="Group 32"/>
          <p:cNvGrpSpPr>
            <a:grpSpLocks/>
          </p:cNvGrpSpPr>
          <p:nvPr/>
        </p:nvGrpSpPr>
        <p:grpSpPr bwMode="auto">
          <a:xfrm>
            <a:off x="1258888" y="2205038"/>
            <a:ext cx="936625" cy="2447925"/>
            <a:chOff x="657" y="1207"/>
            <a:chExt cx="590" cy="1542"/>
          </a:xfrm>
        </p:grpSpPr>
        <p:sp>
          <p:nvSpPr>
            <p:cNvPr id="92187" name="Oval 27"/>
            <p:cNvSpPr>
              <a:spLocks noChangeArrowheads="1"/>
            </p:cNvSpPr>
            <p:nvPr/>
          </p:nvSpPr>
          <p:spPr bwMode="auto">
            <a:xfrm>
              <a:off x="657" y="2160"/>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89" name="Line 29"/>
            <p:cNvSpPr>
              <a:spLocks noChangeShapeType="1"/>
            </p:cNvSpPr>
            <p:nvPr/>
          </p:nvSpPr>
          <p:spPr bwMode="auto">
            <a:xfrm>
              <a:off x="929" y="1207"/>
              <a:ext cx="0" cy="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0" name="Line 30"/>
            <p:cNvSpPr>
              <a:spLocks noChangeShapeType="1"/>
            </p:cNvSpPr>
            <p:nvPr/>
          </p:nvSpPr>
          <p:spPr bwMode="auto">
            <a:xfrm>
              <a:off x="1156" y="1298"/>
              <a:ext cx="0" cy="8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91" name="Line 31"/>
            <p:cNvSpPr>
              <a:spLocks noChangeShapeType="1"/>
            </p:cNvSpPr>
            <p:nvPr/>
          </p:nvSpPr>
          <p:spPr bwMode="auto">
            <a:xfrm>
              <a:off x="793" y="1298"/>
              <a:ext cx="0" cy="8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4213" y="457200"/>
            <a:ext cx="8002587" cy="1243013"/>
          </a:xfrm>
        </p:spPr>
        <p:txBody>
          <a:bodyPr/>
          <a:lstStyle/>
          <a:p>
            <a:r>
              <a:rPr lang="en-GB" altLang="en-US" sz="4000"/>
              <a:t>The ball does not fall when your </a:t>
            </a:r>
            <a:r>
              <a:rPr lang="en-GB" altLang="en-US" sz="4000">
                <a:solidFill>
                  <a:schemeClr val="accent2"/>
                </a:solidFill>
                <a:latin typeface="Comic Sans MS" pitchFamily="66" charset="0"/>
              </a:rPr>
              <a:t>sucking force = force of gravity</a:t>
            </a:r>
          </a:p>
        </p:txBody>
      </p:sp>
      <p:grpSp>
        <p:nvGrpSpPr>
          <p:cNvPr id="91156" name="Group 20"/>
          <p:cNvGrpSpPr>
            <a:grpSpLocks/>
          </p:cNvGrpSpPr>
          <p:nvPr/>
        </p:nvGrpSpPr>
        <p:grpSpPr bwMode="auto">
          <a:xfrm>
            <a:off x="1403350" y="1700213"/>
            <a:ext cx="3168650" cy="4633912"/>
            <a:chOff x="884" y="1071"/>
            <a:chExt cx="1996" cy="2919"/>
          </a:xfrm>
        </p:grpSpPr>
        <p:sp>
          <p:nvSpPr>
            <p:cNvPr id="91147" name="Oval 11"/>
            <p:cNvSpPr>
              <a:spLocks noChangeArrowheads="1"/>
            </p:cNvSpPr>
            <p:nvPr/>
          </p:nvSpPr>
          <p:spPr bwMode="auto">
            <a:xfrm>
              <a:off x="1292" y="2976"/>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8" name="Rectangle 12"/>
            <p:cNvSpPr>
              <a:spLocks noChangeArrowheads="1"/>
            </p:cNvSpPr>
            <p:nvPr/>
          </p:nvSpPr>
          <p:spPr bwMode="auto">
            <a:xfrm>
              <a:off x="1473" y="1615"/>
              <a:ext cx="227" cy="1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9" name="Text Box 13"/>
            <p:cNvSpPr txBox="1">
              <a:spLocks noChangeArrowheads="1"/>
            </p:cNvSpPr>
            <p:nvPr/>
          </p:nvSpPr>
          <p:spPr bwMode="auto">
            <a:xfrm>
              <a:off x="884" y="2069"/>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straw</a:t>
              </a:r>
            </a:p>
          </p:txBody>
        </p:sp>
        <p:sp>
          <p:nvSpPr>
            <p:cNvPr id="91150" name="Line 14"/>
            <p:cNvSpPr>
              <a:spLocks noChangeShapeType="1"/>
            </p:cNvSpPr>
            <p:nvPr/>
          </p:nvSpPr>
          <p:spPr bwMode="auto">
            <a:xfrm>
              <a:off x="1609" y="3294"/>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1" name="Line 15"/>
            <p:cNvSpPr>
              <a:spLocks noChangeShapeType="1"/>
            </p:cNvSpPr>
            <p:nvPr/>
          </p:nvSpPr>
          <p:spPr bwMode="auto">
            <a:xfrm flipV="1">
              <a:off x="1609" y="1071"/>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2" name="Text Box 16"/>
            <p:cNvSpPr txBox="1">
              <a:spLocks noChangeArrowheads="1"/>
            </p:cNvSpPr>
            <p:nvPr/>
          </p:nvSpPr>
          <p:spPr bwMode="auto">
            <a:xfrm>
              <a:off x="1746" y="116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a:t>
              </a:r>
            </a:p>
          </p:txBody>
        </p:sp>
        <p:sp>
          <p:nvSpPr>
            <p:cNvPr id="91153" name="Text Box 17"/>
            <p:cNvSpPr txBox="1">
              <a:spLocks noChangeArrowheads="1"/>
            </p:cNvSpPr>
            <p:nvPr/>
          </p:nvSpPr>
          <p:spPr bwMode="auto">
            <a:xfrm>
              <a:off x="1837" y="3702"/>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gravity</a:t>
              </a:r>
            </a:p>
          </p:txBody>
        </p:sp>
      </p:grpSp>
      <p:sp>
        <p:nvSpPr>
          <p:cNvPr id="91157" name="AutoShape 21"/>
          <p:cNvSpPr>
            <a:spLocks noChangeArrowheads="1"/>
          </p:cNvSpPr>
          <p:nvPr/>
        </p:nvSpPr>
        <p:spPr bwMode="auto">
          <a:xfrm flipH="1">
            <a:off x="5364163" y="3357563"/>
            <a:ext cx="2663825" cy="2087562"/>
          </a:xfrm>
          <a:prstGeom prst="cloudCallout">
            <a:avLst>
              <a:gd name="adj1" fmla="val -41898"/>
              <a:gd name="adj2" fmla="val 65509"/>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n-US" sz="2800"/>
              <a:t>How have I shown this ?</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4213" y="457200"/>
            <a:ext cx="8002587" cy="1243013"/>
          </a:xfrm>
        </p:spPr>
        <p:txBody>
          <a:bodyPr/>
          <a:lstStyle/>
          <a:p>
            <a:r>
              <a:rPr lang="en-GB" altLang="en-US" sz="4000">
                <a:solidFill>
                  <a:schemeClr val="bg2"/>
                </a:solidFill>
              </a:rPr>
              <a:t>Which diagram shows the sucking force equal to the force of gravity?</a:t>
            </a:r>
          </a:p>
        </p:txBody>
      </p:sp>
      <p:grpSp>
        <p:nvGrpSpPr>
          <p:cNvPr id="140310" name="Group 22"/>
          <p:cNvGrpSpPr>
            <a:grpSpLocks/>
          </p:cNvGrpSpPr>
          <p:nvPr/>
        </p:nvGrpSpPr>
        <p:grpSpPr bwMode="auto">
          <a:xfrm>
            <a:off x="684213" y="1844675"/>
            <a:ext cx="2449512" cy="4752975"/>
            <a:chOff x="884" y="1162"/>
            <a:chExt cx="1543" cy="2994"/>
          </a:xfrm>
        </p:grpSpPr>
        <p:sp>
          <p:nvSpPr>
            <p:cNvPr id="140292" name="Oval 4"/>
            <p:cNvSpPr>
              <a:spLocks noChangeArrowheads="1"/>
            </p:cNvSpPr>
            <p:nvPr/>
          </p:nvSpPr>
          <p:spPr bwMode="auto">
            <a:xfrm>
              <a:off x="1292" y="2976"/>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3" name="Rectangle 5"/>
            <p:cNvSpPr>
              <a:spLocks noChangeArrowheads="1"/>
            </p:cNvSpPr>
            <p:nvPr/>
          </p:nvSpPr>
          <p:spPr bwMode="auto">
            <a:xfrm>
              <a:off x="1474" y="1616"/>
              <a:ext cx="227" cy="1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294" name="Text Box 6"/>
            <p:cNvSpPr txBox="1">
              <a:spLocks noChangeArrowheads="1"/>
            </p:cNvSpPr>
            <p:nvPr/>
          </p:nvSpPr>
          <p:spPr bwMode="auto">
            <a:xfrm>
              <a:off x="884" y="2069"/>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straw</a:t>
              </a:r>
            </a:p>
          </p:txBody>
        </p:sp>
        <p:sp>
          <p:nvSpPr>
            <p:cNvPr id="140295" name="Line 7"/>
            <p:cNvSpPr>
              <a:spLocks noChangeShapeType="1"/>
            </p:cNvSpPr>
            <p:nvPr/>
          </p:nvSpPr>
          <p:spPr bwMode="auto">
            <a:xfrm>
              <a:off x="1609" y="3294"/>
              <a:ext cx="1" cy="862"/>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Line 8"/>
            <p:cNvSpPr>
              <a:spLocks noChangeShapeType="1"/>
            </p:cNvSpPr>
            <p:nvPr/>
          </p:nvSpPr>
          <p:spPr bwMode="auto">
            <a:xfrm flipV="1">
              <a:off x="1609" y="1298"/>
              <a:ext cx="1" cy="453"/>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Text Box 9"/>
            <p:cNvSpPr txBox="1">
              <a:spLocks noChangeArrowheads="1"/>
            </p:cNvSpPr>
            <p:nvPr/>
          </p:nvSpPr>
          <p:spPr bwMode="auto">
            <a:xfrm>
              <a:off x="1746" y="116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a:t>
              </a:r>
            </a:p>
          </p:txBody>
        </p:sp>
      </p:grpSp>
      <p:sp>
        <p:nvSpPr>
          <p:cNvPr id="140298" name="Text Box 10"/>
          <p:cNvSpPr txBox="1">
            <a:spLocks noChangeArrowheads="1"/>
          </p:cNvSpPr>
          <p:nvPr/>
        </p:nvSpPr>
        <p:spPr bwMode="auto">
          <a:xfrm>
            <a:off x="2195513" y="5805488"/>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gravity</a:t>
            </a:r>
          </a:p>
        </p:txBody>
      </p:sp>
      <p:grpSp>
        <p:nvGrpSpPr>
          <p:cNvPr id="140319" name="Group 31"/>
          <p:cNvGrpSpPr>
            <a:grpSpLocks/>
          </p:cNvGrpSpPr>
          <p:nvPr/>
        </p:nvGrpSpPr>
        <p:grpSpPr bwMode="auto">
          <a:xfrm>
            <a:off x="3276600" y="1700213"/>
            <a:ext cx="2393950" cy="4824412"/>
            <a:chOff x="2064" y="1071"/>
            <a:chExt cx="1508" cy="3039"/>
          </a:xfrm>
        </p:grpSpPr>
        <p:sp>
          <p:nvSpPr>
            <p:cNvPr id="140301" name="Oval 13"/>
            <p:cNvSpPr>
              <a:spLocks noChangeArrowheads="1"/>
            </p:cNvSpPr>
            <p:nvPr/>
          </p:nvSpPr>
          <p:spPr bwMode="auto">
            <a:xfrm>
              <a:off x="2472" y="3294"/>
              <a:ext cx="577"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2" name="Rectangle 14"/>
            <p:cNvSpPr>
              <a:spLocks noChangeArrowheads="1"/>
            </p:cNvSpPr>
            <p:nvPr/>
          </p:nvSpPr>
          <p:spPr bwMode="auto">
            <a:xfrm>
              <a:off x="2653" y="1933"/>
              <a:ext cx="222" cy="1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3" name="Text Box 15"/>
            <p:cNvSpPr txBox="1">
              <a:spLocks noChangeArrowheads="1"/>
            </p:cNvSpPr>
            <p:nvPr/>
          </p:nvSpPr>
          <p:spPr bwMode="auto">
            <a:xfrm>
              <a:off x="2064" y="2478"/>
              <a:ext cx="5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straw</a:t>
              </a:r>
            </a:p>
          </p:txBody>
        </p:sp>
        <p:sp>
          <p:nvSpPr>
            <p:cNvPr id="140304" name="Line 16"/>
            <p:cNvSpPr>
              <a:spLocks noChangeShapeType="1"/>
            </p:cNvSpPr>
            <p:nvPr/>
          </p:nvSpPr>
          <p:spPr bwMode="auto">
            <a:xfrm>
              <a:off x="2789" y="3612"/>
              <a:ext cx="0" cy="498"/>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5" name="Line 17"/>
            <p:cNvSpPr>
              <a:spLocks noChangeShapeType="1"/>
            </p:cNvSpPr>
            <p:nvPr/>
          </p:nvSpPr>
          <p:spPr bwMode="auto">
            <a:xfrm flipV="1">
              <a:off x="2744" y="1071"/>
              <a:ext cx="0" cy="998"/>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6" name="Text Box 18"/>
            <p:cNvSpPr txBox="1">
              <a:spLocks noChangeArrowheads="1"/>
            </p:cNvSpPr>
            <p:nvPr/>
          </p:nvSpPr>
          <p:spPr bwMode="auto">
            <a:xfrm>
              <a:off x="2907" y="1571"/>
              <a:ext cx="6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a:t>
              </a:r>
            </a:p>
          </p:txBody>
        </p:sp>
      </p:grpSp>
      <p:sp>
        <p:nvSpPr>
          <p:cNvPr id="140307" name="Text Box 19"/>
          <p:cNvSpPr txBox="1">
            <a:spLocks noChangeArrowheads="1"/>
          </p:cNvSpPr>
          <p:nvPr/>
        </p:nvSpPr>
        <p:spPr bwMode="auto">
          <a:xfrm>
            <a:off x="4859338" y="5949950"/>
            <a:ext cx="1617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gravity</a:t>
            </a:r>
          </a:p>
        </p:txBody>
      </p:sp>
      <p:grpSp>
        <p:nvGrpSpPr>
          <p:cNvPr id="140311" name="Group 23"/>
          <p:cNvGrpSpPr>
            <a:grpSpLocks/>
          </p:cNvGrpSpPr>
          <p:nvPr/>
        </p:nvGrpSpPr>
        <p:grpSpPr bwMode="auto">
          <a:xfrm>
            <a:off x="5975350" y="1989138"/>
            <a:ext cx="3168650" cy="4633912"/>
            <a:chOff x="884" y="1071"/>
            <a:chExt cx="1996" cy="2919"/>
          </a:xfrm>
        </p:grpSpPr>
        <p:sp>
          <p:nvSpPr>
            <p:cNvPr id="140312" name="Oval 24"/>
            <p:cNvSpPr>
              <a:spLocks noChangeArrowheads="1"/>
            </p:cNvSpPr>
            <p:nvPr/>
          </p:nvSpPr>
          <p:spPr bwMode="auto">
            <a:xfrm>
              <a:off x="1292" y="2976"/>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5"/>
            <p:cNvSpPr>
              <a:spLocks noChangeArrowheads="1"/>
            </p:cNvSpPr>
            <p:nvPr/>
          </p:nvSpPr>
          <p:spPr bwMode="auto">
            <a:xfrm>
              <a:off x="1473" y="1615"/>
              <a:ext cx="227" cy="1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4" name="Text Box 26"/>
            <p:cNvSpPr txBox="1">
              <a:spLocks noChangeArrowheads="1"/>
            </p:cNvSpPr>
            <p:nvPr/>
          </p:nvSpPr>
          <p:spPr bwMode="auto">
            <a:xfrm>
              <a:off x="884" y="2069"/>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straw</a:t>
              </a:r>
            </a:p>
          </p:txBody>
        </p:sp>
        <p:sp>
          <p:nvSpPr>
            <p:cNvPr id="140315" name="Line 27"/>
            <p:cNvSpPr>
              <a:spLocks noChangeShapeType="1"/>
            </p:cNvSpPr>
            <p:nvPr/>
          </p:nvSpPr>
          <p:spPr bwMode="auto">
            <a:xfrm>
              <a:off x="1609" y="3294"/>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16" name="Line 28"/>
            <p:cNvSpPr>
              <a:spLocks noChangeShapeType="1"/>
            </p:cNvSpPr>
            <p:nvPr/>
          </p:nvSpPr>
          <p:spPr bwMode="auto">
            <a:xfrm flipV="1">
              <a:off x="1609" y="1071"/>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17" name="Text Box 29"/>
            <p:cNvSpPr txBox="1">
              <a:spLocks noChangeArrowheads="1"/>
            </p:cNvSpPr>
            <p:nvPr/>
          </p:nvSpPr>
          <p:spPr bwMode="auto">
            <a:xfrm>
              <a:off x="1746" y="116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a:t>
              </a:r>
            </a:p>
          </p:txBody>
        </p:sp>
        <p:sp>
          <p:nvSpPr>
            <p:cNvPr id="140318" name="Text Box 30"/>
            <p:cNvSpPr txBox="1">
              <a:spLocks noChangeArrowheads="1"/>
            </p:cNvSpPr>
            <p:nvPr/>
          </p:nvSpPr>
          <p:spPr bwMode="auto">
            <a:xfrm>
              <a:off x="1837" y="3702"/>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gravity</a:t>
              </a:r>
            </a:p>
          </p:txBody>
        </p:sp>
      </p:gr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4213" y="457200"/>
            <a:ext cx="8002587" cy="1243013"/>
          </a:xfrm>
        </p:spPr>
        <p:txBody>
          <a:bodyPr/>
          <a:lstStyle/>
          <a:p>
            <a:r>
              <a:rPr lang="en-GB" altLang="en-US" sz="4000"/>
              <a:t>The ball does not fall when your </a:t>
            </a:r>
            <a:r>
              <a:rPr lang="en-GB" altLang="en-US" sz="4000">
                <a:solidFill>
                  <a:schemeClr val="accent2"/>
                </a:solidFill>
                <a:latin typeface="Comic Sans MS" pitchFamily="66" charset="0"/>
              </a:rPr>
              <a:t>upward force = force of gravity</a:t>
            </a:r>
          </a:p>
        </p:txBody>
      </p:sp>
      <p:grpSp>
        <p:nvGrpSpPr>
          <p:cNvPr id="142339" name="Group 3"/>
          <p:cNvGrpSpPr>
            <a:grpSpLocks/>
          </p:cNvGrpSpPr>
          <p:nvPr/>
        </p:nvGrpSpPr>
        <p:grpSpPr bwMode="auto">
          <a:xfrm>
            <a:off x="4356100" y="1773238"/>
            <a:ext cx="3168650" cy="4633912"/>
            <a:chOff x="884" y="1071"/>
            <a:chExt cx="1996" cy="2919"/>
          </a:xfrm>
        </p:grpSpPr>
        <p:sp>
          <p:nvSpPr>
            <p:cNvPr id="142340" name="Oval 4"/>
            <p:cNvSpPr>
              <a:spLocks noChangeArrowheads="1"/>
            </p:cNvSpPr>
            <p:nvPr/>
          </p:nvSpPr>
          <p:spPr bwMode="auto">
            <a:xfrm>
              <a:off x="1292" y="2976"/>
              <a:ext cx="590" cy="589"/>
            </a:xfrm>
            <a:prstGeom prst="ellipse">
              <a:avLst/>
            </a:prstGeom>
            <a:gradFill rotWithShape="1">
              <a:gsLst>
                <a:gs pos="0">
                  <a:srgbClr val="C0C0C0">
                    <a:gamma/>
                    <a:shade val="46275"/>
                    <a:invGamma/>
                  </a:srgbClr>
                </a:gs>
                <a:gs pos="100000">
                  <a:srgbClr val="C0C0C0"/>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1" name="Rectangle 5"/>
            <p:cNvSpPr>
              <a:spLocks noChangeArrowheads="1"/>
            </p:cNvSpPr>
            <p:nvPr/>
          </p:nvSpPr>
          <p:spPr bwMode="auto">
            <a:xfrm>
              <a:off x="1473" y="1615"/>
              <a:ext cx="227" cy="1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2" name="Text Box 6"/>
            <p:cNvSpPr txBox="1">
              <a:spLocks noChangeArrowheads="1"/>
            </p:cNvSpPr>
            <p:nvPr/>
          </p:nvSpPr>
          <p:spPr bwMode="auto">
            <a:xfrm>
              <a:off x="884" y="2069"/>
              <a:ext cx="5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straw</a:t>
              </a:r>
            </a:p>
          </p:txBody>
        </p:sp>
        <p:sp>
          <p:nvSpPr>
            <p:cNvPr id="142343" name="Line 7"/>
            <p:cNvSpPr>
              <a:spLocks noChangeShapeType="1"/>
            </p:cNvSpPr>
            <p:nvPr/>
          </p:nvSpPr>
          <p:spPr bwMode="auto">
            <a:xfrm>
              <a:off x="1609" y="3294"/>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4" name="Line 8"/>
            <p:cNvSpPr>
              <a:spLocks noChangeShapeType="1"/>
            </p:cNvSpPr>
            <p:nvPr/>
          </p:nvSpPr>
          <p:spPr bwMode="auto">
            <a:xfrm flipV="1">
              <a:off x="1609" y="1071"/>
              <a:ext cx="0" cy="68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5" name="Text Box 9"/>
            <p:cNvSpPr txBox="1">
              <a:spLocks noChangeArrowheads="1"/>
            </p:cNvSpPr>
            <p:nvPr/>
          </p:nvSpPr>
          <p:spPr bwMode="auto">
            <a:xfrm>
              <a:off x="1746" y="116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Suck</a:t>
              </a:r>
            </a:p>
          </p:txBody>
        </p:sp>
        <p:sp>
          <p:nvSpPr>
            <p:cNvPr id="142346" name="Text Box 10"/>
            <p:cNvSpPr txBox="1">
              <a:spLocks noChangeArrowheads="1"/>
            </p:cNvSpPr>
            <p:nvPr/>
          </p:nvSpPr>
          <p:spPr bwMode="auto">
            <a:xfrm>
              <a:off x="1837" y="3702"/>
              <a:ext cx="10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gravity</a:t>
              </a:r>
            </a:p>
          </p:txBody>
        </p:sp>
      </p:gr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GB" altLang="en-US"/>
              <a:t>Gravity down under </a:t>
            </a:r>
          </a:p>
        </p:txBody>
      </p:sp>
      <p:sp>
        <p:nvSpPr>
          <p:cNvPr id="152579" name="Rectangle 3"/>
          <p:cNvSpPr>
            <a:spLocks noGrp="1" noChangeArrowheads="1"/>
          </p:cNvSpPr>
          <p:nvPr>
            <p:ph type="body" idx="1"/>
          </p:nvPr>
        </p:nvSpPr>
        <p:spPr>
          <a:xfrm>
            <a:off x="468313" y="2276475"/>
            <a:ext cx="2098675" cy="3886200"/>
          </a:xfrm>
        </p:spPr>
        <p:txBody>
          <a:bodyPr/>
          <a:lstStyle/>
          <a:p>
            <a:r>
              <a:rPr lang="en-GB" altLang="en-US">
                <a:latin typeface="Comic Sans MS" pitchFamily="66" charset="0"/>
              </a:rPr>
              <a:t>People do not fall off the Earth</a:t>
            </a:r>
          </a:p>
        </p:txBody>
      </p:sp>
      <p:grpSp>
        <p:nvGrpSpPr>
          <p:cNvPr id="152587" name="Group 11"/>
          <p:cNvGrpSpPr>
            <a:grpSpLocks/>
          </p:cNvGrpSpPr>
          <p:nvPr/>
        </p:nvGrpSpPr>
        <p:grpSpPr bwMode="auto">
          <a:xfrm>
            <a:off x="3203575" y="1700213"/>
            <a:ext cx="4316413" cy="4716462"/>
            <a:chOff x="2018" y="1071"/>
            <a:chExt cx="2719" cy="2971"/>
          </a:xfrm>
        </p:grpSpPr>
        <p:pic>
          <p:nvPicPr>
            <p:cNvPr id="152583" name="Picture 7" descr="MPj03142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 y="1207"/>
              <a:ext cx="2200" cy="2329"/>
            </a:xfrm>
            <a:prstGeom prst="rect">
              <a:avLst/>
            </a:prstGeom>
            <a:noFill/>
            <a:extLst>
              <a:ext uri="{909E8E84-426E-40DD-AFC4-6F175D3DCCD1}">
                <a14:hiddenFill xmlns:a14="http://schemas.microsoft.com/office/drawing/2010/main">
                  <a:solidFill>
                    <a:srgbClr val="FFFFFF"/>
                  </a:solidFill>
                </a14:hiddenFill>
              </a:ext>
            </a:extLst>
          </p:spPr>
        </p:pic>
        <p:pic>
          <p:nvPicPr>
            <p:cNvPr id="152584" name="Picture 8" descr="MCj040608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5014">
              <a:off x="3424" y="1071"/>
              <a:ext cx="487" cy="823"/>
            </a:xfrm>
            <a:prstGeom prst="rect">
              <a:avLst/>
            </a:prstGeom>
            <a:noFill/>
            <a:extLst>
              <a:ext uri="{909E8E84-426E-40DD-AFC4-6F175D3DCCD1}">
                <a14:hiddenFill xmlns:a14="http://schemas.microsoft.com/office/drawing/2010/main">
                  <a:solidFill>
                    <a:srgbClr val="FFFFFF"/>
                  </a:solidFill>
                </a14:hiddenFill>
              </a:ext>
            </a:extLst>
          </p:spPr>
        </p:pic>
        <p:pic>
          <p:nvPicPr>
            <p:cNvPr id="152585" name="Picture 9" descr="MCj040608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4058" y="1934"/>
              <a:ext cx="544" cy="814"/>
            </a:xfrm>
            <a:prstGeom prst="rect">
              <a:avLst/>
            </a:prstGeom>
            <a:noFill/>
            <a:extLst>
              <a:ext uri="{909E8E84-426E-40DD-AFC4-6F175D3DCCD1}">
                <a14:hiddenFill xmlns:a14="http://schemas.microsoft.com/office/drawing/2010/main">
                  <a:solidFill>
                    <a:srgbClr val="FFFFFF"/>
                  </a:solidFill>
                </a14:hiddenFill>
              </a:ext>
            </a:extLst>
          </p:spPr>
        </p:pic>
        <p:pic>
          <p:nvPicPr>
            <p:cNvPr id="152586" name="Picture 10" descr="MCj040608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016" y="3249"/>
              <a:ext cx="486" cy="79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a:xfrm>
            <a:off x="5724525" y="1484313"/>
            <a:ext cx="2601913" cy="3403600"/>
          </a:xfrm>
        </p:spPr>
        <p:txBody>
          <a:bodyPr/>
          <a:lstStyle/>
          <a:p>
            <a:r>
              <a:rPr lang="en-GB" altLang="en-US" sz="4000" i="1">
                <a:solidFill>
                  <a:schemeClr val="bg2"/>
                </a:solidFill>
                <a:latin typeface="Comic Sans MS" pitchFamily="66" charset="0"/>
              </a:rPr>
              <a:t>two objects dropped at the same time</a:t>
            </a:r>
          </a:p>
        </p:txBody>
      </p:sp>
      <p:pic>
        <p:nvPicPr>
          <p:cNvPr id="16392" name="Picture 8" descr="falling ob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04813"/>
            <a:ext cx="4038600" cy="61531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457200"/>
            <a:ext cx="8229600" cy="450850"/>
          </a:xfrm>
        </p:spPr>
        <p:txBody>
          <a:bodyPr/>
          <a:lstStyle/>
          <a:p>
            <a:r>
              <a:rPr lang="en-GB" altLang="en-US" sz="3200" b="1">
                <a:solidFill>
                  <a:schemeClr val="bg2"/>
                </a:solidFill>
              </a:rPr>
              <a:t>On the Moon – Apollo 15</a:t>
            </a:r>
          </a:p>
        </p:txBody>
      </p:sp>
      <p:sp>
        <p:nvSpPr>
          <p:cNvPr id="148483" name="Rectangle 3"/>
          <p:cNvSpPr>
            <a:spLocks noGrp="1" noChangeArrowheads="1"/>
          </p:cNvSpPr>
          <p:nvPr>
            <p:ph type="body" idx="1"/>
          </p:nvPr>
        </p:nvSpPr>
        <p:spPr>
          <a:xfrm>
            <a:off x="3563938" y="5805488"/>
            <a:ext cx="5184775" cy="368300"/>
          </a:xfrm>
        </p:spPr>
        <p:txBody>
          <a:bodyPr/>
          <a:lstStyle/>
          <a:p>
            <a:pPr>
              <a:lnSpc>
                <a:spcPct val="80000"/>
              </a:lnSpc>
            </a:pPr>
            <a:endParaRPr lang="en-GB" altLang="en-US" sz="1600" dirty="0"/>
          </a:p>
        </p:txBody>
      </p:sp>
      <p:pic>
        <p:nvPicPr>
          <p:cNvPr id="148484" name="Picture 4" descr="photo taken from Apollo 15 movie of feather and hammer drop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644900"/>
            <a:ext cx="3240087"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PICTURE OF LUNAR FEATHER D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052513"/>
            <a:ext cx="2857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48486" name="Text Box 6"/>
          <p:cNvSpPr txBox="1">
            <a:spLocks noChangeArrowheads="1"/>
          </p:cNvSpPr>
          <p:nvPr/>
        </p:nvSpPr>
        <p:spPr bwMode="auto">
          <a:xfrm>
            <a:off x="539750" y="1052513"/>
            <a:ext cx="4752975"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accent2"/>
                </a:solidFill>
              </a:rPr>
              <a:t>A heavy geological hammer and a falcon feather were dropped from the same height. </a:t>
            </a:r>
          </a:p>
          <a:p>
            <a:pPr>
              <a:spcBef>
                <a:spcPct val="50000"/>
              </a:spcBef>
            </a:pPr>
            <a:r>
              <a:rPr lang="en-GB" altLang="en-US" sz="2400" b="1">
                <a:solidFill>
                  <a:schemeClr val="accent2"/>
                </a:solidFill>
              </a:rPr>
              <a:t>They hit the lunar surface at the same time.</a:t>
            </a:r>
          </a:p>
        </p:txBody>
      </p:sp>
      <p:sp>
        <p:nvSpPr>
          <p:cNvPr id="148487" name="Text Box 7"/>
          <p:cNvSpPr txBox="1">
            <a:spLocks noChangeArrowheads="1"/>
          </p:cNvSpPr>
          <p:nvPr/>
        </p:nvSpPr>
        <p:spPr bwMode="auto">
          <a:xfrm>
            <a:off x="5940425" y="5084763"/>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solidFill>
                  <a:schemeClr val="accent2"/>
                </a:solidFill>
                <a:latin typeface="Arial" charset="0"/>
              </a:rPr>
              <a:t>astronaut David Scott</a:t>
            </a:r>
            <a:endParaRPr lang="en-GB" altLang="en-US" sz="1800">
              <a:latin typeface="Arial" charset="0"/>
            </a:endParaRPr>
          </a:p>
        </p:txBody>
      </p:sp>
      <p:sp>
        <p:nvSpPr>
          <p:cNvPr id="148488" name="Text Box 8"/>
          <p:cNvSpPr txBox="1">
            <a:spLocks noChangeArrowheads="1"/>
          </p:cNvSpPr>
          <p:nvPr/>
        </p:nvSpPr>
        <p:spPr bwMode="auto">
          <a:xfrm>
            <a:off x="468313" y="6381750"/>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a:latin typeface="Arial" charset="0"/>
              </a:rPr>
              <a:t>NASA pictures</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GB" altLang="en-US" b="1">
                <a:solidFill>
                  <a:schemeClr val="accent2"/>
                </a:solidFill>
                <a:latin typeface="Comic Sans MS" pitchFamily="66" charset="0"/>
              </a:rPr>
              <a:t>What do forces do?</a:t>
            </a:r>
          </a:p>
        </p:txBody>
      </p:sp>
      <p:sp>
        <p:nvSpPr>
          <p:cNvPr id="45061" name="Rectangle 5"/>
          <p:cNvSpPr>
            <a:spLocks noGrp="1" noChangeArrowheads="1"/>
          </p:cNvSpPr>
          <p:nvPr>
            <p:ph type="body" idx="1"/>
          </p:nvPr>
        </p:nvSpPr>
        <p:spPr>
          <a:xfrm>
            <a:off x="1258888" y="1981200"/>
            <a:ext cx="7427912" cy="4184650"/>
          </a:xfrm>
        </p:spPr>
        <p:txBody>
          <a:bodyPr/>
          <a:lstStyle/>
          <a:p>
            <a:pPr>
              <a:buFont typeface="Wingdings" pitchFamily="2" charset="2"/>
              <a:buNone/>
            </a:pPr>
            <a:r>
              <a:rPr lang="en-GB" altLang="en-US" b="1">
                <a:latin typeface="Comic Sans MS" pitchFamily="66" charset="0"/>
              </a:rPr>
              <a:t>Make things ----</a:t>
            </a:r>
            <a:r>
              <a:rPr lang="en-GB" altLang="en-US">
                <a:latin typeface="Comic Sans MS" pitchFamily="66" charset="0"/>
              </a:rPr>
              <a:t>	 </a:t>
            </a:r>
          </a:p>
          <a:p>
            <a:pPr>
              <a:buFont typeface="Wingdings" pitchFamily="2" charset="2"/>
              <a:buNone/>
            </a:pPr>
            <a:r>
              <a:rPr lang="en-GB" altLang="en-US" b="1">
                <a:latin typeface="Comic Sans MS" pitchFamily="66" charset="0"/>
              </a:rPr>
              <a:t>move</a:t>
            </a:r>
          </a:p>
          <a:p>
            <a:r>
              <a:rPr lang="en-GB" altLang="en-US">
                <a:latin typeface="Comic Sans MS" pitchFamily="66" charset="0"/>
              </a:rPr>
              <a:t>     move faster</a:t>
            </a:r>
          </a:p>
          <a:p>
            <a:r>
              <a:rPr lang="en-GB" altLang="en-US">
                <a:latin typeface="Comic Sans MS" pitchFamily="66" charset="0"/>
              </a:rPr>
              <a:t>     move slower</a:t>
            </a:r>
          </a:p>
          <a:p>
            <a:r>
              <a:rPr lang="en-GB" altLang="en-US">
                <a:latin typeface="Comic Sans MS" pitchFamily="66" charset="0"/>
              </a:rPr>
              <a:t>    change direction</a:t>
            </a:r>
          </a:p>
          <a:p>
            <a:pPr>
              <a:buFont typeface="Wingdings" pitchFamily="2" charset="2"/>
              <a:buNone/>
            </a:pPr>
            <a:r>
              <a:rPr lang="en-GB" altLang="en-US" b="1">
                <a:latin typeface="Comic Sans MS" pitchFamily="66" charset="0"/>
              </a:rPr>
              <a:t>also</a:t>
            </a:r>
          </a:p>
          <a:p>
            <a:pPr>
              <a:buFont typeface="Wingdings" pitchFamily="2" charset="2"/>
              <a:buNone/>
            </a:pPr>
            <a:r>
              <a:rPr lang="en-GB" altLang="en-US" b="1">
                <a:latin typeface="Comic Sans MS" pitchFamily="66" charset="0"/>
              </a:rPr>
              <a:t>change shape</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6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6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457200"/>
            <a:ext cx="8229600" cy="450850"/>
          </a:xfrm>
        </p:spPr>
        <p:txBody>
          <a:bodyPr/>
          <a:lstStyle/>
          <a:p>
            <a:r>
              <a:rPr lang="en-GB" altLang="en-US" sz="3200" b="1">
                <a:solidFill>
                  <a:schemeClr val="bg2"/>
                </a:solidFill>
              </a:rPr>
              <a:t>On the Moon – Apollo 15</a:t>
            </a:r>
          </a:p>
        </p:txBody>
      </p:sp>
      <p:sp>
        <p:nvSpPr>
          <p:cNvPr id="148483" name="Rectangle 3"/>
          <p:cNvSpPr>
            <a:spLocks noGrp="1" noChangeArrowheads="1"/>
          </p:cNvSpPr>
          <p:nvPr>
            <p:ph type="body" idx="1"/>
          </p:nvPr>
        </p:nvSpPr>
        <p:spPr>
          <a:xfrm>
            <a:off x="3563938" y="5805488"/>
            <a:ext cx="5184775" cy="368300"/>
          </a:xfrm>
        </p:spPr>
        <p:txBody>
          <a:bodyPr/>
          <a:lstStyle/>
          <a:p>
            <a:pPr>
              <a:lnSpc>
                <a:spcPct val="80000"/>
              </a:lnSpc>
            </a:pPr>
            <a:endParaRPr lang="en-GB" altLang="en-US" sz="1600" dirty="0"/>
          </a:p>
        </p:txBody>
      </p:sp>
      <p:pic>
        <p:nvPicPr>
          <p:cNvPr id="148484" name="Picture 4" descr="photo taken from Apollo 15 movie of feather and hammer drop experi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644900"/>
            <a:ext cx="3240087"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PICTURE OF LUNAR FEATHER D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052513"/>
            <a:ext cx="2857500" cy="4000500"/>
          </a:xfrm>
          <a:prstGeom prst="rect">
            <a:avLst/>
          </a:prstGeom>
          <a:noFill/>
          <a:extLst>
            <a:ext uri="{909E8E84-426E-40DD-AFC4-6F175D3DCCD1}">
              <a14:hiddenFill xmlns:a14="http://schemas.microsoft.com/office/drawing/2010/main">
                <a:solidFill>
                  <a:srgbClr val="FFFFFF"/>
                </a:solidFill>
              </a14:hiddenFill>
            </a:ext>
          </a:extLst>
        </p:spPr>
      </p:pic>
      <p:sp>
        <p:nvSpPr>
          <p:cNvPr id="148486" name="Text Box 6"/>
          <p:cNvSpPr txBox="1">
            <a:spLocks noChangeArrowheads="1"/>
          </p:cNvSpPr>
          <p:nvPr/>
        </p:nvSpPr>
        <p:spPr bwMode="auto">
          <a:xfrm>
            <a:off x="539750" y="1052513"/>
            <a:ext cx="4752975"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solidFill>
                  <a:schemeClr val="accent2"/>
                </a:solidFill>
              </a:rPr>
              <a:t>A heavy geological hammer and a falcon feather were dropped from the same height. </a:t>
            </a:r>
          </a:p>
          <a:p>
            <a:pPr>
              <a:spcBef>
                <a:spcPct val="50000"/>
              </a:spcBef>
            </a:pPr>
            <a:r>
              <a:rPr lang="en-GB" altLang="en-US" sz="2400" b="1">
                <a:solidFill>
                  <a:schemeClr val="accent2"/>
                </a:solidFill>
              </a:rPr>
              <a:t>They hit the lunar surface at the same time.</a:t>
            </a:r>
          </a:p>
        </p:txBody>
      </p:sp>
      <p:sp>
        <p:nvSpPr>
          <p:cNvPr id="148487" name="Text Box 7"/>
          <p:cNvSpPr txBox="1">
            <a:spLocks noChangeArrowheads="1"/>
          </p:cNvSpPr>
          <p:nvPr/>
        </p:nvSpPr>
        <p:spPr bwMode="auto">
          <a:xfrm>
            <a:off x="5940425" y="5084763"/>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solidFill>
                  <a:schemeClr val="accent2"/>
                </a:solidFill>
                <a:latin typeface="Arial" charset="0"/>
              </a:rPr>
              <a:t>astronaut David Scott</a:t>
            </a:r>
            <a:endParaRPr lang="en-GB" altLang="en-US" sz="1800">
              <a:latin typeface="Arial" charset="0"/>
            </a:endParaRPr>
          </a:p>
        </p:txBody>
      </p:sp>
      <p:sp>
        <p:nvSpPr>
          <p:cNvPr id="148488" name="Text Box 8"/>
          <p:cNvSpPr txBox="1">
            <a:spLocks noChangeArrowheads="1"/>
          </p:cNvSpPr>
          <p:nvPr/>
        </p:nvSpPr>
        <p:spPr bwMode="auto">
          <a:xfrm>
            <a:off x="468313" y="6381750"/>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a:latin typeface="Arial" charset="0"/>
              </a:rPr>
              <a:t>NASA pictures</a:t>
            </a:r>
          </a:p>
        </p:txBody>
      </p:sp>
      <p:sp>
        <p:nvSpPr>
          <p:cNvPr id="2" name="Date Placeholder 1"/>
          <p:cNvSpPr>
            <a:spLocks noGrp="1"/>
          </p:cNvSpPr>
          <p:nvPr>
            <p:ph type="dt" sz="half" idx="12"/>
          </p:nvPr>
        </p:nvSpPr>
        <p:spPr/>
        <p:txBody>
          <a:bodyPr/>
          <a:lstStyle/>
          <a:p>
            <a:endParaRPr lang="en-GB" altLang="en-US" dirty="0"/>
          </a:p>
        </p:txBody>
      </p:sp>
      <p:pic>
        <p:nvPicPr>
          <p:cNvPr id="4" name="Feather &amp; Hammer Drop on Moon.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55030" y="961637"/>
            <a:ext cx="8064500" cy="5724913"/>
          </a:xfrm>
          <a:prstGeom prst="rect">
            <a:avLst/>
          </a:prstGeom>
        </p:spPr>
      </p:pic>
    </p:spTree>
    <p:extLst>
      <p:ext uri="{BB962C8B-B14F-4D97-AF65-F5344CB8AC3E}">
        <p14:creationId xmlns:p14="http://schemas.microsoft.com/office/powerpoint/2010/main" val="2993154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250825" y="2781300"/>
            <a:ext cx="3168650" cy="1100138"/>
          </a:xfrm>
        </p:spPr>
        <p:txBody>
          <a:bodyPr/>
          <a:lstStyle/>
          <a:p>
            <a:r>
              <a:rPr lang="en-GB" altLang="en-US">
                <a:latin typeface="Comic Sans MS" pitchFamily="66" charset="0"/>
              </a:rPr>
              <a:t>Hippo jump</a:t>
            </a:r>
          </a:p>
        </p:txBody>
      </p:sp>
      <p:pic>
        <p:nvPicPr>
          <p:cNvPr id="23558" name="Picture 6" descr="MCAN0053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2708275"/>
            <a:ext cx="1644650" cy="2957513"/>
          </a:xfrm>
          <a:prstGeom prst="rect">
            <a:avLst/>
          </a:prstGeom>
          <a:noFill/>
          <a:extLst>
            <a:ext uri="{909E8E84-426E-40DD-AFC4-6F175D3DCCD1}">
              <a14:hiddenFill xmlns:a14="http://schemas.microsoft.com/office/drawing/2010/main">
                <a:solidFill>
                  <a:srgbClr val="FFFFFF"/>
                </a:solidFill>
              </a14:hiddenFill>
            </a:ext>
          </a:extLst>
        </p:spPr>
      </p:pic>
      <p:pic>
        <p:nvPicPr>
          <p:cNvPr id="23568" name="Picture 16" descr="MCj038867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60350"/>
            <a:ext cx="4968875" cy="2409825"/>
          </a:xfrm>
          <a:prstGeom prst="rect">
            <a:avLst/>
          </a:prstGeom>
          <a:noFill/>
          <a:extLst>
            <a:ext uri="{909E8E84-426E-40DD-AFC4-6F175D3DCCD1}">
              <a14:hiddenFill xmlns:a14="http://schemas.microsoft.com/office/drawing/2010/main">
                <a:solidFill>
                  <a:srgbClr val="FFFFFF"/>
                </a:solidFill>
              </a14:hiddenFill>
            </a:ext>
          </a:extLst>
        </p:spPr>
      </p:pic>
      <p:sp>
        <p:nvSpPr>
          <p:cNvPr id="23570" name="Rectangle 18"/>
          <p:cNvSpPr>
            <a:spLocks noChangeArrowheads="1"/>
          </p:cNvSpPr>
          <p:nvPr/>
        </p:nvSpPr>
        <p:spPr bwMode="auto">
          <a:xfrm>
            <a:off x="3995738" y="2708275"/>
            <a:ext cx="2232025" cy="158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0825" y="2781300"/>
            <a:ext cx="3168650" cy="1100138"/>
          </a:xfrm>
        </p:spPr>
        <p:txBody>
          <a:bodyPr/>
          <a:lstStyle/>
          <a:p>
            <a:r>
              <a:rPr lang="en-GB" altLang="en-US">
                <a:latin typeface="Comic Sans MS" pitchFamily="66" charset="0"/>
              </a:rPr>
              <a:t>Hippo jump</a:t>
            </a:r>
          </a:p>
        </p:txBody>
      </p:sp>
      <p:pic>
        <p:nvPicPr>
          <p:cNvPr id="77827" name="Picture 3" descr="MCAN0053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2708275"/>
            <a:ext cx="1644650" cy="2957513"/>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descr="MCj038867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60350"/>
            <a:ext cx="4968875" cy="2409825"/>
          </a:xfrm>
          <a:prstGeom prst="rect">
            <a:avLst/>
          </a:prstGeom>
          <a:noFill/>
          <a:extLst>
            <a:ext uri="{909E8E84-426E-40DD-AFC4-6F175D3DCCD1}">
              <a14:hiddenFill xmlns:a14="http://schemas.microsoft.com/office/drawing/2010/main">
                <a:solidFill>
                  <a:srgbClr val="FFFFFF"/>
                </a:solidFill>
              </a14:hiddenFill>
            </a:ext>
          </a:extLst>
        </p:spPr>
      </p:pic>
      <p:sp>
        <p:nvSpPr>
          <p:cNvPr id="77830" name="Rectangle 6"/>
          <p:cNvSpPr>
            <a:spLocks noChangeArrowheads="1"/>
          </p:cNvSpPr>
          <p:nvPr/>
        </p:nvSpPr>
        <p:spPr bwMode="auto">
          <a:xfrm>
            <a:off x="3995738" y="2708275"/>
            <a:ext cx="2232025" cy="158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1" name="Line 7"/>
          <p:cNvSpPr>
            <a:spLocks noChangeShapeType="1"/>
          </p:cNvSpPr>
          <p:nvPr/>
        </p:nvSpPr>
        <p:spPr bwMode="auto">
          <a:xfrm>
            <a:off x="5003800" y="5013325"/>
            <a:ext cx="0" cy="10795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Text Box 8"/>
          <p:cNvSpPr txBox="1">
            <a:spLocks noChangeArrowheads="1"/>
          </p:cNvSpPr>
          <p:nvPr/>
        </p:nvSpPr>
        <p:spPr bwMode="auto">
          <a:xfrm>
            <a:off x="2268538" y="5661025"/>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Force of gravity</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457200"/>
            <a:ext cx="8229600" cy="1100138"/>
          </a:xfrm>
        </p:spPr>
        <p:txBody>
          <a:bodyPr/>
          <a:lstStyle/>
          <a:p>
            <a:r>
              <a:rPr lang="en-GB" altLang="en-US">
                <a:latin typeface="Comic Sans MS" pitchFamily="66" charset="0"/>
              </a:rPr>
              <a:t>Saved?</a:t>
            </a:r>
          </a:p>
        </p:txBody>
      </p:sp>
      <p:pic>
        <p:nvPicPr>
          <p:cNvPr id="75780" name="Picture 4" descr="MCAN00531_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rot="18089996">
            <a:off x="2878137" y="1738313"/>
            <a:ext cx="2405063" cy="432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476250"/>
            <a:ext cx="3671887" cy="1371600"/>
          </a:xfrm>
        </p:spPr>
        <p:txBody>
          <a:bodyPr/>
          <a:lstStyle/>
          <a:p>
            <a:r>
              <a:rPr lang="en-GB" altLang="en-US" sz="4000" b="1">
                <a:solidFill>
                  <a:schemeClr val="accent2"/>
                </a:solidFill>
                <a:latin typeface="Comic Sans MS" pitchFamily="66" charset="0"/>
              </a:rPr>
              <a:t>Hippo is still falling quickly</a:t>
            </a:r>
          </a:p>
        </p:txBody>
      </p:sp>
      <p:pic>
        <p:nvPicPr>
          <p:cNvPr id="76804" name="Picture 4" descr="MCAN00531_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rot="21464829">
            <a:off x="3635375" y="2205038"/>
            <a:ext cx="1928813" cy="3468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765175"/>
            <a:ext cx="5051425" cy="3024188"/>
          </a:xfrm>
        </p:spPr>
        <p:txBody>
          <a:bodyPr/>
          <a:lstStyle/>
          <a:p>
            <a:r>
              <a:rPr lang="en-GB" altLang="en-US" sz="4000" b="1">
                <a:solidFill>
                  <a:schemeClr val="accent2"/>
                </a:solidFill>
                <a:latin typeface="Comic Sans MS" pitchFamily="66" charset="0"/>
              </a:rPr>
              <a:t>Hippo is still falling quickly</a:t>
            </a:r>
            <a:br>
              <a:rPr lang="en-GB" altLang="en-US" sz="4000" b="1">
                <a:solidFill>
                  <a:schemeClr val="accent2"/>
                </a:solidFill>
                <a:latin typeface="Comic Sans MS" pitchFamily="66" charset="0"/>
              </a:rPr>
            </a:br>
            <a:r>
              <a:rPr lang="en-GB" altLang="en-US" sz="4000" b="1">
                <a:solidFill>
                  <a:schemeClr val="accent2"/>
                </a:solidFill>
                <a:latin typeface="Comic Sans MS" pitchFamily="66" charset="0"/>
              </a:rPr>
              <a:t/>
            </a:r>
            <a:br>
              <a:rPr lang="en-GB" altLang="en-US" sz="4000" b="1">
                <a:solidFill>
                  <a:schemeClr val="accent2"/>
                </a:solidFill>
                <a:latin typeface="Comic Sans MS" pitchFamily="66" charset="0"/>
              </a:rPr>
            </a:br>
            <a:r>
              <a:rPr lang="en-GB" altLang="en-US" sz="4000" b="1">
                <a:solidFill>
                  <a:schemeClr val="accent2"/>
                </a:solidFill>
                <a:latin typeface="Comic Sans MS" pitchFamily="66" charset="0"/>
              </a:rPr>
              <a:t>but not getting faster</a:t>
            </a:r>
          </a:p>
        </p:txBody>
      </p:sp>
      <p:sp>
        <p:nvSpPr>
          <p:cNvPr id="80899" name="Rectangle 3"/>
          <p:cNvSpPr>
            <a:spLocks noGrp="1" noChangeArrowheads="1"/>
          </p:cNvSpPr>
          <p:nvPr>
            <p:ph type="body" idx="1"/>
          </p:nvPr>
        </p:nvSpPr>
        <p:spPr>
          <a:xfrm>
            <a:off x="323850" y="4508500"/>
            <a:ext cx="4259263" cy="1152525"/>
          </a:xfrm>
        </p:spPr>
        <p:txBody>
          <a:bodyPr/>
          <a:lstStyle/>
          <a:p>
            <a:r>
              <a:rPr lang="en-GB" altLang="en-US"/>
              <a:t>How do we know?</a:t>
            </a:r>
          </a:p>
        </p:txBody>
      </p:sp>
      <p:pic>
        <p:nvPicPr>
          <p:cNvPr id="80900" name="Picture 4" descr="MCAN0053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171">
            <a:off x="5867400" y="2420938"/>
            <a:ext cx="1928813"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Line 5"/>
          <p:cNvSpPr>
            <a:spLocks noChangeShapeType="1"/>
          </p:cNvSpPr>
          <p:nvPr/>
        </p:nvSpPr>
        <p:spPr bwMode="auto">
          <a:xfrm flipV="1">
            <a:off x="6804025" y="1412875"/>
            <a:ext cx="0" cy="12954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7"/>
          <p:cNvSpPr>
            <a:spLocks noChangeShapeType="1"/>
          </p:cNvSpPr>
          <p:nvPr/>
        </p:nvSpPr>
        <p:spPr bwMode="auto">
          <a:xfrm>
            <a:off x="6804025" y="5229225"/>
            <a:ext cx="0" cy="12954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Text Box 8"/>
          <p:cNvSpPr txBox="1">
            <a:spLocks noChangeArrowheads="1"/>
          </p:cNvSpPr>
          <p:nvPr/>
        </p:nvSpPr>
        <p:spPr bwMode="auto">
          <a:xfrm>
            <a:off x="4140200" y="5949950"/>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Force of gravity</a:t>
            </a:r>
          </a:p>
        </p:txBody>
      </p:sp>
      <p:sp>
        <p:nvSpPr>
          <p:cNvPr id="80905" name="Text Box 9"/>
          <p:cNvSpPr txBox="1">
            <a:spLocks noChangeArrowheads="1"/>
          </p:cNvSpPr>
          <p:nvPr/>
        </p:nvSpPr>
        <p:spPr bwMode="auto">
          <a:xfrm>
            <a:off x="6588125" y="98107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latin typeface="Arial" charset="0"/>
              </a:rPr>
              <a:t>air resistance</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9750" y="620713"/>
            <a:ext cx="7561263" cy="3313112"/>
          </a:xfrm>
        </p:spPr>
        <p:txBody>
          <a:bodyPr/>
          <a:lstStyle/>
          <a:p>
            <a:r>
              <a:rPr lang="en-GB" altLang="en-US" sz="4800" b="1">
                <a:solidFill>
                  <a:schemeClr val="accent2"/>
                </a:solidFill>
                <a:latin typeface="Comic Sans MS" pitchFamily="66" charset="0"/>
              </a:rPr>
              <a:t>How can we slow Hippo down?</a:t>
            </a:r>
          </a:p>
        </p:txBody>
      </p:sp>
      <p:sp>
        <p:nvSpPr>
          <p:cNvPr id="81929" name="Text Box 9"/>
          <p:cNvSpPr txBox="1">
            <a:spLocks noChangeArrowheads="1"/>
          </p:cNvSpPr>
          <p:nvPr/>
        </p:nvSpPr>
        <p:spPr bwMode="auto">
          <a:xfrm>
            <a:off x="395288" y="4221163"/>
            <a:ext cx="2881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800">
              <a:latin typeface="Arial" charset="0"/>
            </a:endParaRPr>
          </a:p>
        </p:txBody>
      </p:sp>
      <p:sp>
        <p:nvSpPr>
          <p:cNvPr id="81930" name="Rectangle 10"/>
          <p:cNvSpPr>
            <a:spLocks noGrp="1" noChangeArrowheads="1"/>
          </p:cNvSpPr>
          <p:nvPr>
            <p:ph type="body" idx="1"/>
          </p:nvPr>
        </p:nvSpPr>
        <p:spPr>
          <a:xfrm>
            <a:off x="457200" y="4221163"/>
            <a:ext cx="8229600" cy="1646237"/>
          </a:xfrm>
        </p:spPr>
        <p:txBody>
          <a:bodyPr/>
          <a:lstStyle/>
          <a:p>
            <a:r>
              <a:rPr lang="en-GB" altLang="en-US"/>
              <a:t>What can you change?</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457200"/>
            <a:ext cx="8229600" cy="739775"/>
          </a:xfrm>
        </p:spPr>
        <p:txBody>
          <a:bodyPr/>
          <a:lstStyle/>
          <a:p>
            <a:r>
              <a:rPr lang="en-GB" altLang="en-US" sz="4000"/>
              <a:t>Launching a satellite</a:t>
            </a:r>
          </a:p>
        </p:txBody>
      </p:sp>
      <p:sp>
        <p:nvSpPr>
          <p:cNvPr id="150531" name="Rectangle 3"/>
          <p:cNvSpPr>
            <a:spLocks noGrp="1" noChangeArrowheads="1"/>
          </p:cNvSpPr>
          <p:nvPr>
            <p:ph type="body" idx="1"/>
          </p:nvPr>
        </p:nvSpPr>
        <p:spPr>
          <a:xfrm>
            <a:off x="395288" y="1557338"/>
            <a:ext cx="2170112" cy="4679950"/>
          </a:xfrm>
        </p:spPr>
        <p:txBody>
          <a:bodyPr/>
          <a:lstStyle/>
          <a:p>
            <a:pPr>
              <a:lnSpc>
                <a:spcPct val="90000"/>
              </a:lnSpc>
              <a:buFont typeface="Wingdings" pitchFamily="2" charset="2"/>
              <a:buNone/>
            </a:pPr>
            <a:r>
              <a:rPr lang="en-GB" altLang="en-US" sz="2800">
                <a:solidFill>
                  <a:schemeClr val="accent2"/>
                </a:solidFill>
                <a:latin typeface="Comic Sans MS" pitchFamily="66" charset="0"/>
              </a:rPr>
              <a:t>The cannon</a:t>
            </a:r>
            <a:r>
              <a:rPr lang="en-GB" altLang="en-US" sz="2800">
                <a:solidFill>
                  <a:schemeClr val="accent2"/>
                </a:solidFill>
              </a:rPr>
              <a:t> </a:t>
            </a:r>
            <a:r>
              <a:rPr lang="en-GB" altLang="en-US" sz="2800">
                <a:solidFill>
                  <a:schemeClr val="accent2"/>
                </a:solidFill>
                <a:latin typeface="Comic Sans MS" pitchFamily="66" charset="0"/>
              </a:rPr>
              <a:t>ball must move very quickly to orbit the earth.</a:t>
            </a:r>
          </a:p>
          <a:p>
            <a:pPr>
              <a:lnSpc>
                <a:spcPct val="90000"/>
              </a:lnSpc>
              <a:buFont typeface="Wingdings" pitchFamily="2" charset="2"/>
              <a:buNone/>
            </a:pPr>
            <a:endParaRPr lang="en-GB" altLang="en-US" sz="2800">
              <a:solidFill>
                <a:schemeClr val="accent2"/>
              </a:solidFill>
              <a:latin typeface="Comic Sans MS" pitchFamily="66" charset="0"/>
            </a:endParaRPr>
          </a:p>
          <a:p>
            <a:pPr>
              <a:lnSpc>
                <a:spcPct val="90000"/>
              </a:lnSpc>
              <a:buFont typeface="Wingdings" pitchFamily="2" charset="2"/>
              <a:buNone/>
            </a:pPr>
            <a:r>
              <a:rPr lang="en-GB" altLang="en-US" sz="2800">
                <a:latin typeface="Comic Sans MS" pitchFamily="66" charset="0"/>
              </a:rPr>
              <a:t>The Moon orbits the Earth</a:t>
            </a:r>
          </a:p>
        </p:txBody>
      </p:sp>
      <p:pic>
        <p:nvPicPr>
          <p:cNvPr id="150533" name="Picture 5" descr="cann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1268413"/>
            <a:ext cx="4484688"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5084763"/>
            <a:ext cx="2592387" cy="776287"/>
          </a:xfrm>
        </p:spPr>
        <p:txBody>
          <a:bodyPr/>
          <a:lstStyle/>
          <a:p>
            <a:r>
              <a:rPr lang="en-GB" altLang="en-US" sz="4000"/>
              <a:t>The Moon</a:t>
            </a:r>
          </a:p>
        </p:txBody>
      </p:sp>
      <p:pic>
        <p:nvPicPr>
          <p:cNvPr id="106504" name="Picture 8"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3429000"/>
            <a:ext cx="1566862" cy="1620838"/>
          </a:xfrm>
          <a:prstGeom prst="rect">
            <a:avLst/>
          </a:prstGeom>
          <a:noFill/>
          <a:extLst>
            <a:ext uri="{909E8E84-426E-40DD-AFC4-6F175D3DCCD1}">
              <a14:hiddenFill xmlns:a14="http://schemas.microsoft.com/office/drawing/2010/main">
                <a:solidFill>
                  <a:srgbClr val="FFFFFF"/>
                </a:solidFill>
              </a14:hiddenFill>
            </a:ext>
          </a:extLst>
        </p:spPr>
      </p:pic>
      <p:pic>
        <p:nvPicPr>
          <p:cNvPr id="106505" name="Picture 9" descr="Earth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841375"/>
            <a:ext cx="5345113" cy="5295900"/>
          </a:xfrm>
          <a:prstGeom prst="rect">
            <a:avLst/>
          </a:prstGeom>
          <a:noFill/>
          <a:extLst>
            <a:ext uri="{909E8E84-426E-40DD-AFC4-6F175D3DCCD1}">
              <a14:hiddenFill xmlns:a14="http://schemas.microsoft.com/office/drawing/2010/main">
                <a:solidFill>
                  <a:srgbClr val="FFFFFF"/>
                </a:solidFill>
              </a14:hiddenFill>
            </a:ext>
          </a:extLst>
        </p:spPr>
      </p:pic>
      <p:sp>
        <p:nvSpPr>
          <p:cNvPr id="106506" name="Rectangle 10"/>
          <p:cNvSpPr>
            <a:spLocks noChangeArrowheads="1"/>
          </p:cNvSpPr>
          <p:nvPr/>
        </p:nvSpPr>
        <p:spPr bwMode="auto">
          <a:xfrm>
            <a:off x="1042988" y="476250"/>
            <a:ext cx="26749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charset="0"/>
              </a:defRPr>
            </a:lvl1pPr>
            <a:lvl2pPr>
              <a:defRPr sz="4400">
                <a:solidFill>
                  <a:schemeClr val="tx1"/>
                </a:solidFill>
                <a:latin typeface="Arial" charset="0"/>
              </a:defRPr>
            </a:lvl2pPr>
            <a:lvl3pPr>
              <a:defRPr sz="4400">
                <a:solidFill>
                  <a:schemeClr val="tx1"/>
                </a:solidFill>
                <a:latin typeface="Arial" charset="0"/>
              </a:defRPr>
            </a:lvl3pPr>
            <a:lvl4pPr>
              <a:defRPr sz="4400">
                <a:solidFill>
                  <a:schemeClr val="tx1"/>
                </a:solidFill>
                <a:latin typeface="Arial" charset="0"/>
              </a:defRPr>
            </a:lvl4pPr>
            <a:lvl5pPr>
              <a:defRPr sz="4400">
                <a:solidFill>
                  <a:schemeClr val="tx1"/>
                </a:solidFill>
                <a:latin typeface="Arial" charset="0"/>
              </a:defRPr>
            </a:lvl5pPr>
            <a:lvl6pPr marL="457200" fontAlgn="base">
              <a:spcBef>
                <a:spcPct val="0"/>
              </a:spcBef>
              <a:spcAft>
                <a:spcPct val="0"/>
              </a:spcAft>
              <a:defRPr sz="4400">
                <a:solidFill>
                  <a:schemeClr val="tx1"/>
                </a:solidFill>
                <a:latin typeface="Arial" charset="0"/>
              </a:defRPr>
            </a:lvl6pPr>
            <a:lvl7pPr marL="914400" fontAlgn="base">
              <a:spcBef>
                <a:spcPct val="0"/>
              </a:spcBef>
              <a:spcAft>
                <a:spcPct val="0"/>
              </a:spcAft>
              <a:defRPr sz="4400">
                <a:solidFill>
                  <a:schemeClr val="tx1"/>
                </a:solidFill>
                <a:latin typeface="Arial" charset="0"/>
              </a:defRPr>
            </a:lvl7pPr>
            <a:lvl8pPr marL="1371600" fontAlgn="base">
              <a:spcBef>
                <a:spcPct val="0"/>
              </a:spcBef>
              <a:spcAft>
                <a:spcPct val="0"/>
              </a:spcAft>
              <a:defRPr sz="4400">
                <a:solidFill>
                  <a:schemeClr val="tx1"/>
                </a:solidFill>
                <a:latin typeface="Arial" charset="0"/>
              </a:defRPr>
            </a:lvl8pPr>
            <a:lvl9pPr marL="1828800" fontAlgn="base">
              <a:spcBef>
                <a:spcPct val="0"/>
              </a:spcBef>
              <a:spcAft>
                <a:spcPct val="0"/>
              </a:spcAft>
              <a:defRPr sz="4400">
                <a:solidFill>
                  <a:schemeClr val="tx1"/>
                </a:solidFill>
                <a:latin typeface="Arial" charset="0"/>
              </a:defRPr>
            </a:lvl9pPr>
          </a:lstStyle>
          <a:p>
            <a:r>
              <a:rPr lang="en-GB" altLang="en-US" sz="4000"/>
              <a:t>The Earth</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23850" y="4581525"/>
            <a:ext cx="2592388" cy="776288"/>
          </a:xfrm>
        </p:spPr>
        <p:txBody>
          <a:bodyPr/>
          <a:lstStyle/>
          <a:p>
            <a:r>
              <a:rPr lang="en-GB" altLang="en-US" sz="4000"/>
              <a:t>The Moon</a:t>
            </a:r>
          </a:p>
        </p:txBody>
      </p:sp>
      <p:pic>
        <p:nvPicPr>
          <p:cNvPr id="109571" name="Picture 3"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781300"/>
            <a:ext cx="1566862" cy="1620838"/>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Earth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841375"/>
            <a:ext cx="5345113" cy="5295900"/>
          </a:xfrm>
          <a:prstGeom prst="rect">
            <a:avLst/>
          </a:prstGeom>
          <a:noFill/>
          <a:extLst>
            <a:ext uri="{909E8E84-426E-40DD-AFC4-6F175D3DCCD1}">
              <a14:hiddenFill xmlns:a14="http://schemas.microsoft.com/office/drawing/2010/main">
                <a:solidFill>
                  <a:srgbClr val="FFFFFF"/>
                </a:solidFill>
              </a14:hiddenFill>
            </a:ext>
          </a:extLst>
        </p:spPr>
      </p:pic>
      <p:sp>
        <p:nvSpPr>
          <p:cNvPr id="109573" name="Rectangle 5"/>
          <p:cNvSpPr>
            <a:spLocks noChangeArrowheads="1"/>
          </p:cNvSpPr>
          <p:nvPr/>
        </p:nvSpPr>
        <p:spPr bwMode="auto">
          <a:xfrm>
            <a:off x="1042988" y="476250"/>
            <a:ext cx="26749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charset="0"/>
              </a:defRPr>
            </a:lvl1pPr>
            <a:lvl2pPr>
              <a:defRPr sz="4400">
                <a:solidFill>
                  <a:schemeClr val="tx1"/>
                </a:solidFill>
                <a:latin typeface="Arial" charset="0"/>
              </a:defRPr>
            </a:lvl2pPr>
            <a:lvl3pPr>
              <a:defRPr sz="4400">
                <a:solidFill>
                  <a:schemeClr val="tx1"/>
                </a:solidFill>
                <a:latin typeface="Arial" charset="0"/>
              </a:defRPr>
            </a:lvl3pPr>
            <a:lvl4pPr>
              <a:defRPr sz="4400">
                <a:solidFill>
                  <a:schemeClr val="tx1"/>
                </a:solidFill>
                <a:latin typeface="Arial" charset="0"/>
              </a:defRPr>
            </a:lvl4pPr>
            <a:lvl5pPr>
              <a:defRPr sz="4400">
                <a:solidFill>
                  <a:schemeClr val="tx1"/>
                </a:solidFill>
                <a:latin typeface="Arial" charset="0"/>
              </a:defRPr>
            </a:lvl5pPr>
            <a:lvl6pPr marL="457200" fontAlgn="base">
              <a:spcBef>
                <a:spcPct val="0"/>
              </a:spcBef>
              <a:spcAft>
                <a:spcPct val="0"/>
              </a:spcAft>
              <a:defRPr sz="4400">
                <a:solidFill>
                  <a:schemeClr val="tx1"/>
                </a:solidFill>
                <a:latin typeface="Arial" charset="0"/>
              </a:defRPr>
            </a:lvl6pPr>
            <a:lvl7pPr marL="914400" fontAlgn="base">
              <a:spcBef>
                <a:spcPct val="0"/>
              </a:spcBef>
              <a:spcAft>
                <a:spcPct val="0"/>
              </a:spcAft>
              <a:defRPr sz="4400">
                <a:solidFill>
                  <a:schemeClr val="tx1"/>
                </a:solidFill>
                <a:latin typeface="Arial" charset="0"/>
              </a:defRPr>
            </a:lvl7pPr>
            <a:lvl8pPr marL="1371600" fontAlgn="base">
              <a:spcBef>
                <a:spcPct val="0"/>
              </a:spcBef>
              <a:spcAft>
                <a:spcPct val="0"/>
              </a:spcAft>
              <a:defRPr sz="4400">
                <a:solidFill>
                  <a:schemeClr val="tx1"/>
                </a:solidFill>
                <a:latin typeface="Arial" charset="0"/>
              </a:defRPr>
            </a:lvl8pPr>
            <a:lvl9pPr marL="1828800" fontAlgn="base">
              <a:spcBef>
                <a:spcPct val="0"/>
              </a:spcBef>
              <a:spcAft>
                <a:spcPct val="0"/>
              </a:spcAft>
              <a:defRPr sz="4400">
                <a:solidFill>
                  <a:schemeClr val="tx1"/>
                </a:solidFill>
                <a:latin typeface="Arial" charset="0"/>
              </a:defRPr>
            </a:lvl9pPr>
          </a:lstStyle>
          <a:p>
            <a:r>
              <a:rPr lang="en-GB" altLang="en-US" sz="4000"/>
              <a:t>The Earth</a:t>
            </a:r>
          </a:p>
        </p:txBody>
      </p:sp>
      <p:pic>
        <p:nvPicPr>
          <p:cNvPr id="109574" name="Picture 6"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2708275"/>
            <a:ext cx="1566863" cy="1620838"/>
          </a:xfrm>
          <a:prstGeom prst="rect">
            <a:avLst/>
          </a:prstGeom>
          <a:noFill/>
          <a:extLst>
            <a:ext uri="{909E8E84-426E-40DD-AFC4-6F175D3DCCD1}">
              <a14:hiddenFill xmlns:a14="http://schemas.microsoft.com/office/drawing/2010/main">
                <a:solidFill>
                  <a:srgbClr val="FFFFFF"/>
                </a:solidFill>
              </a14:hiddenFill>
            </a:ext>
          </a:extLst>
        </p:spPr>
      </p:pic>
      <p:pic>
        <p:nvPicPr>
          <p:cNvPr id="109575" name="Picture 7"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781300"/>
            <a:ext cx="1566862" cy="1620838"/>
          </a:xfrm>
          <a:prstGeom prst="rect">
            <a:avLst/>
          </a:prstGeom>
          <a:noFill/>
          <a:extLst>
            <a:ext uri="{909E8E84-426E-40DD-AFC4-6F175D3DCCD1}">
              <a14:hiddenFill xmlns:a14="http://schemas.microsoft.com/office/drawing/2010/main">
                <a:solidFill>
                  <a:srgbClr val="FFFFFF"/>
                </a:solidFill>
              </a14:hiddenFill>
            </a:ext>
          </a:extLst>
        </p:spPr>
      </p:pic>
      <p:pic>
        <p:nvPicPr>
          <p:cNvPr id="109576" name="Picture 8"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2781300"/>
            <a:ext cx="1566862" cy="1620838"/>
          </a:xfrm>
          <a:prstGeom prst="rect">
            <a:avLst/>
          </a:prstGeom>
          <a:noFill/>
          <a:extLst>
            <a:ext uri="{909E8E84-426E-40DD-AFC4-6F175D3DCCD1}">
              <a14:hiddenFill xmlns:a14="http://schemas.microsoft.com/office/drawing/2010/main">
                <a:solidFill>
                  <a:srgbClr val="FFFFFF"/>
                </a:solidFill>
              </a14:hiddenFill>
            </a:ext>
          </a:extLst>
        </p:spPr>
      </p:pic>
      <p:pic>
        <p:nvPicPr>
          <p:cNvPr id="109577" name="Picture 9" descr="gal_moon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2781300"/>
            <a:ext cx="1566863" cy="162083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457200" y="457200"/>
            <a:ext cx="6562725" cy="1371600"/>
          </a:xfrm>
        </p:spPr>
        <p:txBody>
          <a:bodyPr/>
          <a:lstStyle/>
          <a:p>
            <a:pPr algn="ctr"/>
            <a:r>
              <a:rPr lang="en-GB" altLang="en-US" sz="4000" b="1">
                <a:solidFill>
                  <a:schemeClr val="accent2"/>
                </a:solidFill>
                <a:latin typeface="Comic Sans MS" pitchFamily="66" charset="0"/>
              </a:rPr>
              <a:t>Big and Little </a:t>
            </a:r>
            <a:br>
              <a:rPr lang="en-GB" altLang="en-US" sz="4000" b="1">
                <a:solidFill>
                  <a:schemeClr val="accent2"/>
                </a:solidFill>
                <a:latin typeface="Comic Sans MS" pitchFamily="66" charset="0"/>
              </a:rPr>
            </a:br>
            <a:r>
              <a:rPr lang="en-GB" altLang="en-US" sz="4000" b="1">
                <a:solidFill>
                  <a:schemeClr val="accent2"/>
                </a:solidFill>
                <a:latin typeface="Comic Sans MS" pitchFamily="66" charset="0"/>
              </a:rPr>
              <a:t>forces</a:t>
            </a:r>
          </a:p>
        </p:txBody>
      </p:sp>
      <p:pic>
        <p:nvPicPr>
          <p:cNvPr id="15369" name="Picture 9" descr="trees wi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11375"/>
            <a:ext cx="4826000" cy="4125913"/>
          </a:xfrm>
          <a:prstGeom prst="rect">
            <a:avLst/>
          </a:prstGeom>
          <a:noFill/>
          <a:extLst>
            <a:ext uri="{909E8E84-426E-40DD-AFC4-6F175D3DCCD1}">
              <a14:hiddenFill xmlns:a14="http://schemas.microsoft.com/office/drawing/2010/main">
                <a:solidFill>
                  <a:srgbClr val="FFFFFF"/>
                </a:solidFill>
              </a14:hiddenFill>
            </a:ext>
          </a:extLst>
        </p:spPr>
      </p:pic>
      <p:pic>
        <p:nvPicPr>
          <p:cNvPr id="15377" name="Picture 17" descr="MPj040106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0"/>
            <a:ext cx="2614613" cy="5354638"/>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fea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25" y="3644900"/>
            <a:ext cx="2376488" cy="1254125"/>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5076825" y="5373688"/>
            <a:ext cx="38163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chemeClr val="accent2"/>
                </a:solidFill>
              </a:rPr>
              <a:t>We can measure forces</a:t>
            </a:r>
          </a:p>
          <a:p>
            <a:pPr>
              <a:spcBef>
                <a:spcPct val="50000"/>
              </a:spcBef>
            </a:pPr>
            <a:r>
              <a:rPr lang="en-GB" altLang="en-US" sz="2400" b="1" dirty="0">
                <a:solidFill>
                  <a:schemeClr val="accent2"/>
                </a:solidFill>
              </a:rPr>
              <a:t>Using </a:t>
            </a:r>
            <a:r>
              <a:rPr lang="en-GB" altLang="en-US" sz="2400" b="1" dirty="0" smtClean="0">
                <a:solidFill>
                  <a:schemeClr val="accent2"/>
                </a:solidFill>
              </a:rPr>
              <a:t>various tools</a:t>
            </a:r>
            <a:endParaRPr lang="en-GB" altLang="en-US" sz="2400" b="1" dirty="0">
              <a:solidFill>
                <a:schemeClr val="accent2"/>
              </a:solidFill>
            </a:endParaRP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altLang="en-US" b="1">
                <a:solidFill>
                  <a:schemeClr val="accent2"/>
                </a:solidFill>
                <a:latin typeface="Comic Sans MS" pitchFamily="66" charset="0"/>
              </a:rPr>
              <a:t>On the Moon</a:t>
            </a:r>
          </a:p>
        </p:txBody>
      </p:sp>
      <p:pic>
        <p:nvPicPr>
          <p:cNvPr id="107524" name="Picture 4" descr="MPj01787140000[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932363" y="1700213"/>
            <a:ext cx="334327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7525" name="Picture 5" descr="MPj01827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0213"/>
            <a:ext cx="3246438" cy="4090987"/>
          </a:xfrm>
          <a:prstGeom prst="rect">
            <a:avLst/>
          </a:prstGeom>
          <a:noFill/>
          <a:extLst>
            <a:ext uri="{909E8E84-426E-40DD-AFC4-6F175D3DCCD1}">
              <a14:hiddenFill xmlns:a14="http://schemas.microsoft.com/office/drawing/2010/main">
                <a:solidFill>
                  <a:srgbClr val="FFFFFF"/>
                </a:solidFill>
              </a14:hiddenFill>
            </a:ext>
          </a:extLst>
        </p:spPr>
      </p:pic>
      <p:sp>
        <p:nvSpPr>
          <p:cNvPr id="107526" name="Text Box 6"/>
          <p:cNvSpPr txBox="1">
            <a:spLocks noChangeArrowheads="1"/>
          </p:cNvSpPr>
          <p:nvPr/>
        </p:nvSpPr>
        <p:spPr bwMode="auto">
          <a:xfrm>
            <a:off x="539750" y="6165850"/>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a:t>NASA pictures</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altLang="en-US" b="1">
                <a:solidFill>
                  <a:schemeClr val="accent2"/>
                </a:solidFill>
                <a:latin typeface="Comic Sans MS" pitchFamily="66" charset="0"/>
              </a:rPr>
              <a:t>Very heavy boots-</a:t>
            </a:r>
            <a:r>
              <a:rPr lang="en-GB" altLang="en-US">
                <a:solidFill>
                  <a:schemeClr val="accent2"/>
                </a:solidFill>
                <a:latin typeface="Comic Sans MS" pitchFamily="66" charset="0"/>
              </a:rPr>
              <a:t> Why?</a:t>
            </a:r>
          </a:p>
        </p:txBody>
      </p:sp>
      <p:sp>
        <p:nvSpPr>
          <p:cNvPr id="111619" name="Rectangle 3"/>
          <p:cNvSpPr>
            <a:spLocks noGrp="1" noChangeArrowheads="1"/>
          </p:cNvSpPr>
          <p:nvPr>
            <p:ph type="body" idx="1"/>
          </p:nvPr>
        </p:nvSpPr>
        <p:spPr/>
        <p:txBody>
          <a:bodyPr/>
          <a:lstStyle/>
          <a:p>
            <a:pPr>
              <a:lnSpc>
                <a:spcPct val="90000"/>
              </a:lnSpc>
              <a:buFont typeface="Wingdings" pitchFamily="2" charset="2"/>
              <a:buNone/>
            </a:pPr>
            <a:r>
              <a:rPr lang="en-GB" altLang="en-US" sz="2800">
                <a:latin typeface="Comic Sans MS" pitchFamily="66" charset="0"/>
              </a:rPr>
              <a:t>Answers?</a:t>
            </a:r>
          </a:p>
          <a:p>
            <a:pPr>
              <a:lnSpc>
                <a:spcPct val="90000"/>
              </a:lnSpc>
            </a:pPr>
            <a:r>
              <a:rPr lang="en-GB" altLang="en-US" sz="2800">
                <a:latin typeface="Comic Sans MS" pitchFamily="66" charset="0"/>
              </a:rPr>
              <a:t>No gravity on the Moon</a:t>
            </a:r>
          </a:p>
          <a:p>
            <a:pPr>
              <a:lnSpc>
                <a:spcPct val="90000"/>
              </a:lnSpc>
            </a:pPr>
            <a:r>
              <a:rPr lang="en-GB" altLang="en-US" sz="2800">
                <a:latin typeface="Comic Sans MS" pitchFamily="66" charset="0"/>
              </a:rPr>
              <a:t>Weightless on the Moon</a:t>
            </a:r>
          </a:p>
          <a:p>
            <a:pPr>
              <a:lnSpc>
                <a:spcPct val="90000"/>
              </a:lnSpc>
            </a:pPr>
            <a:r>
              <a:rPr lang="en-GB" altLang="en-US" sz="2800">
                <a:latin typeface="Comic Sans MS" pitchFamily="66" charset="0"/>
              </a:rPr>
              <a:t>To stop them floating away</a:t>
            </a:r>
          </a:p>
          <a:p>
            <a:pPr>
              <a:lnSpc>
                <a:spcPct val="90000"/>
              </a:lnSpc>
            </a:pPr>
            <a:r>
              <a:rPr lang="en-GB" altLang="en-US" sz="2800">
                <a:latin typeface="Comic Sans MS" pitchFamily="66" charset="0"/>
              </a:rPr>
              <a:t>They weigh very much less than on Earth</a:t>
            </a:r>
          </a:p>
          <a:p>
            <a:pPr>
              <a:lnSpc>
                <a:spcPct val="90000"/>
              </a:lnSpc>
            </a:pPr>
            <a:r>
              <a:rPr lang="en-GB" altLang="en-US" sz="2800">
                <a:latin typeface="Comic Sans MS" pitchFamily="66" charset="0"/>
              </a:rPr>
              <a:t>To stop huge bounces</a:t>
            </a:r>
          </a:p>
          <a:p>
            <a:pPr>
              <a:lnSpc>
                <a:spcPct val="90000"/>
              </a:lnSpc>
            </a:pPr>
            <a:r>
              <a:rPr lang="en-GB" altLang="en-US" sz="2800">
                <a:latin typeface="Comic Sans MS" pitchFamily="66" charset="0"/>
              </a:rPr>
              <a:t>The Moon’s gravity is very much less than the Earth’s gravity</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4" end="4"/>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5" end="5"/>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61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161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457200"/>
            <a:ext cx="3754438" cy="955675"/>
          </a:xfrm>
        </p:spPr>
        <p:txBody>
          <a:bodyPr/>
          <a:lstStyle/>
          <a:p>
            <a:r>
              <a:rPr lang="en-GB" altLang="en-US" b="1">
                <a:solidFill>
                  <a:schemeClr val="bg2"/>
                </a:solidFill>
              </a:rPr>
              <a:t>Weightless?</a:t>
            </a:r>
          </a:p>
        </p:txBody>
      </p:sp>
      <p:sp>
        <p:nvSpPr>
          <p:cNvPr id="128003" name="Rectangle 3"/>
          <p:cNvSpPr>
            <a:spLocks noGrp="1" noChangeArrowheads="1"/>
          </p:cNvSpPr>
          <p:nvPr>
            <p:ph type="body" idx="1"/>
          </p:nvPr>
        </p:nvSpPr>
        <p:spPr>
          <a:xfrm>
            <a:off x="5148263" y="3573463"/>
            <a:ext cx="3538537" cy="719137"/>
          </a:xfrm>
        </p:spPr>
        <p:txBody>
          <a:bodyPr/>
          <a:lstStyle/>
          <a:p>
            <a:r>
              <a:rPr lang="en-GB" altLang="en-US" b="1">
                <a:solidFill>
                  <a:schemeClr val="accent2"/>
                </a:solidFill>
              </a:rPr>
              <a:t>or are they?</a:t>
            </a:r>
          </a:p>
        </p:txBody>
      </p:sp>
      <p:pic>
        <p:nvPicPr>
          <p:cNvPr id="128004" name="Picture 4" descr="thir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3975100" cy="4392612"/>
          </a:xfrm>
          <a:prstGeom prst="rect">
            <a:avLst/>
          </a:prstGeom>
          <a:noFill/>
          <a:extLst>
            <a:ext uri="{909E8E84-426E-40DD-AFC4-6F175D3DCCD1}">
              <a14:hiddenFill xmlns:a14="http://schemas.microsoft.com/office/drawing/2010/main">
                <a:solidFill>
                  <a:srgbClr val="FFFFFF"/>
                </a:solidFill>
              </a14:hiddenFill>
            </a:ext>
          </a:extLst>
        </p:spPr>
      </p:pic>
      <p:pic>
        <p:nvPicPr>
          <p:cNvPr id="128005" name="Picture 5" descr="come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49275"/>
            <a:ext cx="3960812" cy="2641600"/>
          </a:xfrm>
          <a:prstGeom prst="rect">
            <a:avLst/>
          </a:prstGeom>
          <a:noFill/>
          <a:extLst>
            <a:ext uri="{909E8E84-426E-40DD-AFC4-6F175D3DCCD1}">
              <a14:hiddenFill xmlns:a14="http://schemas.microsoft.com/office/drawing/2010/main">
                <a:solidFill>
                  <a:srgbClr val="FFFFFF"/>
                </a:solidFill>
              </a14:hiddenFill>
            </a:ext>
          </a:extLst>
        </p:spPr>
      </p:pic>
      <p:pic>
        <p:nvPicPr>
          <p:cNvPr id="128006" name="Picture 6" descr="KC-135_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21163"/>
            <a:ext cx="2987675" cy="2132012"/>
          </a:xfrm>
          <a:prstGeom prst="rect">
            <a:avLst/>
          </a:prstGeom>
          <a:noFill/>
          <a:extLst>
            <a:ext uri="{909E8E84-426E-40DD-AFC4-6F175D3DCCD1}">
              <a14:hiddenFill xmlns:a14="http://schemas.microsoft.com/office/drawing/2010/main">
                <a:solidFill>
                  <a:srgbClr val="FFFFFF"/>
                </a:solidFill>
              </a14:hiddenFill>
            </a:ext>
          </a:extLst>
        </p:spPr>
      </p:pic>
      <p:sp>
        <p:nvSpPr>
          <p:cNvPr id="128010" name="Text Box 10"/>
          <p:cNvSpPr txBox="1">
            <a:spLocks noChangeArrowheads="1"/>
          </p:cNvSpPr>
          <p:nvPr/>
        </p:nvSpPr>
        <p:spPr bwMode="auto">
          <a:xfrm>
            <a:off x="684213" y="6308725"/>
            <a:ext cx="2557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latin typeface="Arial Black" pitchFamily="34" charset="0"/>
              </a:rPr>
              <a:t>(NASA pictures)</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GB" altLang="en-US" b="1">
                <a:latin typeface="Comic Sans MS" pitchFamily="66" charset="0"/>
              </a:rPr>
              <a:t>apparently weightless</a:t>
            </a:r>
            <a:br>
              <a:rPr lang="en-GB" altLang="en-US" b="1">
                <a:latin typeface="Comic Sans MS" pitchFamily="66" charset="0"/>
              </a:rPr>
            </a:br>
            <a:r>
              <a:rPr lang="en-GB" altLang="en-US" sz="1600" b="1">
                <a:latin typeface="Comic Sans MS" pitchFamily="66" charset="0"/>
              </a:rPr>
              <a:t>(pictures or animation only –not a demonstration)</a:t>
            </a:r>
          </a:p>
        </p:txBody>
      </p:sp>
      <p:pic>
        <p:nvPicPr>
          <p:cNvPr id="9224" name="Picture 8" descr="forcemet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89138"/>
            <a:ext cx="428625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GB" altLang="en-US" sz="4800" b="1">
                <a:solidFill>
                  <a:schemeClr val="bg2"/>
                </a:solidFill>
                <a:latin typeface="Comic Sans MS" pitchFamily="66" charset="0"/>
              </a:rPr>
              <a:t>GRAVITY</a:t>
            </a:r>
          </a:p>
        </p:txBody>
      </p:sp>
      <p:sp>
        <p:nvSpPr>
          <p:cNvPr id="132099" name="Rectangle 3"/>
          <p:cNvSpPr>
            <a:spLocks noGrp="1" noChangeArrowheads="1"/>
          </p:cNvSpPr>
          <p:nvPr>
            <p:ph type="body" idx="1"/>
          </p:nvPr>
        </p:nvSpPr>
        <p:spPr/>
        <p:txBody>
          <a:bodyPr/>
          <a:lstStyle/>
          <a:p>
            <a:r>
              <a:rPr lang="en-GB" altLang="en-US"/>
              <a:t> Things fall</a:t>
            </a:r>
          </a:p>
          <a:p>
            <a:endParaRPr lang="en-GB" altLang="en-US"/>
          </a:p>
          <a:p>
            <a:r>
              <a:rPr lang="en-GB" altLang="en-US"/>
              <a:t> Things have weight</a:t>
            </a:r>
          </a:p>
          <a:p>
            <a:endParaRPr lang="en-GB" altLang="en-US"/>
          </a:p>
          <a:p>
            <a:r>
              <a:rPr lang="en-GB" altLang="en-US"/>
              <a:t> Things stay in place</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457200"/>
            <a:ext cx="8229600" cy="1100138"/>
          </a:xfrm>
        </p:spPr>
        <p:txBody>
          <a:bodyPr/>
          <a:lstStyle/>
          <a:p>
            <a:r>
              <a:rPr lang="en-GB" altLang="en-US" sz="4800" b="1">
                <a:solidFill>
                  <a:schemeClr val="accent2"/>
                </a:solidFill>
                <a:latin typeface="Comic Sans MS" pitchFamily="66" charset="0"/>
              </a:rPr>
              <a:t>No Gravity</a:t>
            </a:r>
          </a:p>
        </p:txBody>
      </p:sp>
      <p:sp>
        <p:nvSpPr>
          <p:cNvPr id="133123" name="Rectangle 3"/>
          <p:cNvSpPr>
            <a:spLocks noGrp="1" noChangeArrowheads="1"/>
          </p:cNvSpPr>
          <p:nvPr>
            <p:ph type="body" idx="1"/>
          </p:nvPr>
        </p:nvSpPr>
        <p:spPr>
          <a:xfrm>
            <a:off x="468313" y="1557338"/>
            <a:ext cx="8229600" cy="5111750"/>
          </a:xfrm>
        </p:spPr>
        <p:txBody>
          <a:bodyPr/>
          <a:lstStyle/>
          <a:p>
            <a:pPr>
              <a:lnSpc>
                <a:spcPct val="90000"/>
              </a:lnSpc>
            </a:pPr>
            <a:r>
              <a:rPr lang="en-GB" altLang="en-US" sz="2800">
                <a:latin typeface="Comic Sans MS" pitchFamily="66" charset="0"/>
              </a:rPr>
              <a:t>Would an apple fall?</a:t>
            </a:r>
          </a:p>
          <a:p>
            <a:pPr>
              <a:lnSpc>
                <a:spcPct val="90000"/>
              </a:lnSpc>
            </a:pPr>
            <a:r>
              <a:rPr lang="en-GB" altLang="en-US" sz="2800">
                <a:latin typeface="Comic Sans MS" pitchFamily="66" charset="0"/>
              </a:rPr>
              <a:t>Would things stay on earth?</a:t>
            </a:r>
          </a:p>
          <a:p>
            <a:pPr>
              <a:lnSpc>
                <a:spcPct val="90000"/>
              </a:lnSpc>
            </a:pPr>
            <a:r>
              <a:rPr lang="en-GB" altLang="en-US" sz="2800">
                <a:latin typeface="Comic Sans MS" pitchFamily="66" charset="0"/>
              </a:rPr>
              <a:t>What would happen?</a:t>
            </a:r>
          </a:p>
          <a:p>
            <a:pPr>
              <a:lnSpc>
                <a:spcPct val="90000"/>
              </a:lnSpc>
            </a:pPr>
            <a:endParaRPr lang="en-GB" altLang="en-US" sz="2800">
              <a:latin typeface="Comic Sans MS" pitchFamily="66" charset="0"/>
            </a:endParaRPr>
          </a:p>
          <a:p>
            <a:pPr>
              <a:lnSpc>
                <a:spcPct val="90000"/>
              </a:lnSpc>
            </a:pPr>
            <a:r>
              <a:rPr lang="en-GB" altLang="en-US" sz="2800">
                <a:latin typeface="Comic Sans MS" pitchFamily="66" charset="0"/>
              </a:rPr>
              <a:t>What?</a:t>
            </a:r>
          </a:p>
          <a:p>
            <a:pPr>
              <a:lnSpc>
                <a:spcPct val="90000"/>
              </a:lnSpc>
            </a:pPr>
            <a:r>
              <a:rPr lang="en-GB" altLang="en-US" sz="2800">
                <a:latin typeface="Comic Sans MS" pitchFamily="66" charset="0"/>
              </a:rPr>
              <a:t>Why?</a:t>
            </a:r>
          </a:p>
          <a:p>
            <a:pPr>
              <a:lnSpc>
                <a:spcPct val="90000"/>
              </a:lnSpc>
            </a:pPr>
            <a:r>
              <a:rPr lang="en-GB" altLang="en-US" sz="2800">
                <a:latin typeface="Comic Sans MS" pitchFamily="66" charset="0"/>
              </a:rPr>
              <a:t>How?</a:t>
            </a:r>
          </a:p>
          <a:p>
            <a:pPr>
              <a:lnSpc>
                <a:spcPct val="90000"/>
              </a:lnSpc>
              <a:buFont typeface="Wingdings" pitchFamily="2" charset="2"/>
              <a:buNone/>
            </a:pPr>
            <a:r>
              <a:rPr lang="en-GB" altLang="en-US" sz="2800"/>
              <a:t>                 </a:t>
            </a:r>
            <a:r>
              <a:rPr lang="en-GB" altLang="en-US" sz="4400" b="1">
                <a:solidFill>
                  <a:schemeClr val="bg2"/>
                </a:solidFill>
                <a:latin typeface="Comic Sans MS" pitchFamily="66" charset="0"/>
              </a:rPr>
              <a:t>keep asking questions    </a:t>
            </a:r>
          </a:p>
          <a:p>
            <a:pPr>
              <a:lnSpc>
                <a:spcPct val="90000"/>
              </a:lnSpc>
              <a:buFont typeface="Wingdings" pitchFamily="2" charset="2"/>
              <a:buNone/>
            </a:pPr>
            <a:r>
              <a:rPr lang="en-GB" altLang="en-US" sz="4400" b="1">
                <a:solidFill>
                  <a:schemeClr val="bg2"/>
                </a:solidFill>
                <a:latin typeface="Comic Sans MS" pitchFamily="66" charset="0"/>
              </a:rPr>
              <a:t>					-like Newton !</a:t>
            </a:r>
          </a:p>
          <a:p>
            <a:pPr>
              <a:lnSpc>
                <a:spcPct val="90000"/>
              </a:lnSpc>
            </a:pPr>
            <a:endParaRPr lang="en-GB" altLang="en-US" sz="4800" b="1">
              <a:solidFill>
                <a:schemeClr val="bg2"/>
              </a:solidFill>
              <a:latin typeface="Comic Sans MS" pitchFamily="66" charset="0"/>
            </a:endParaRP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765175"/>
            <a:ext cx="3311525" cy="2087563"/>
          </a:xfrm>
        </p:spPr>
        <p:txBody>
          <a:bodyPr/>
          <a:lstStyle/>
          <a:p>
            <a:r>
              <a:rPr lang="en-GB" altLang="en-US" sz="4800" b="1">
                <a:latin typeface="Arial Black" pitchFamily="34" charset="0"/>
              </a:rPr>
              <a:t>Sir Isaac Newton</a:t>
            </a:r>
            <a:r>
              <a:rPr lang="en-GB" altLang="en-US"/>
              <a:t> </a:t>
            </a:r>
          </a:p>
        </p:txBody>
      </p:sp>
      <p:pic>
        <p:nvPicPr>
          <p:cNvPr id="94212" name="Picture 4" descr="MCj037906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908050"/>
            <a:ext cx="4043363" cy="56118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ltLang="en-US"/>
              <a:t>Which fruit ? </a:t>
            </a:r>
          </a:p>
        </p:txBody>
      </p:sp>
      <p:pic>
        <p:nvPicPr>
          <p:cNvPr id="95244" name="Picture 12" descr="MCj02461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63948">
            <a:off x="827088" y="2492375"/>
            <a:ext cx="2513012" cy="1833563"/>
          </a:xfrm>
          <a:prstGeom prst="rect">
            <a:avLst/>
          </a:prstGeom>
          <a:noFill/>
          <a:extLst>
            <a:ext uri="{909E8E84-426E-40DD-AFC4-6F175D3DCCD1}">
              <a14:hiddenFill xmlns:a14="http://schemas.microsoft.com/office/drawing/2010/main">
                <a:solidFill>
                  <a:srgbClr val="FFFFFF"/>
                </a:solidFill>
              </a14:hiddenFill>
            </a:ext>
          </a:extLst>
        </p:spPr>
      </p:pic>
      <p:pic>
        <p:nvPicPr>
          <p:cNvPr id="95245" name="Picture 13" descr="app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1954">
            <a:off x="2195513" y="2636838"/>
            <a:ext cx="2451100" cy="2270125"/>
          </a:xfrm>
          <a:prstGeom prst="rect">
            <a:avLst/>
          </a:prstGeom>
          <a:noFill/>
          <a:extLst>
            <a:ext uri="{909E8E84-426E-40DD-AFC4-6F175D3DCCD1}">
              <a14:hiddenFill xmlns:a14="http://schemas.microsoft.com/office/drawing/2010/main">
                <a:solidFill>
                  <a:srgbClr val="FFFFFF"/>
                </a:solidFill>
              </a14:hiddenFill>
            </a:ext>
          </a:extLst>
        </p:spPr>
      </p:pic>
      <p:pic>
        <p:nvPicPr>
          <p:cNvPr id="95242" name="Picture 10" descr="MCj011279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2276475"/>
            <a:ext cx="4972050" cy="42687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457200"/>
            <a:ext cx="2601913" cy="1371600"/>
          </a:xfrm>
        </p:spPr>
        <p:txBody>
          <a:bodyPr/>
          <a:lstStyle/>
          <a:p>
            <a:r>
              <a:rPr lang="en-GB" altLang="en-US"/>
              <a:t>Newton?</a:t>
            </a:r>
          </a:p>
        </p:txBody>
      </p:sp>
      <p:pic>
        <p:nvPicPr>
          <p:cNvPr id="97284" name="Picture 4" descr="MCj0198175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3276600" y="549275"/>
            <a:ext cx="5210175" cy="5761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b="1"/>
              <a:t>Gravity is a force</a:t>
            </a:r>
          </a:p>
        </p:txBody>
      </p:sp>
      <p:sp>
        <p:nvSpPr>
          <p:cNvPr id="102403" name="Rectangle 3"/>
          <p:cNvSpPr>
            <a:spLocks noGrp="1" noChangeArrowheads="1"/>
          </p:cNvSpPr>
          <p:nvPr>
            <p:ph type="body" idx="1"/>
          </p:nvPr>
        </p:nvSpPr>
        <p:spPr/>
        <p:txBody>
          <a:bodyPr/>
          <a:lstStyle/>
          <a:p>
            <a:r>
              <a:rPr lang="en-GB" altLang="en-US" sz="3600">
                <a:solidFill>
                  <a:schemeClr val="accent2"/>
                </a:solidFill>
                <a:latin typeface="Comic Sans MS" pitchFamily="66" charset="0"/>
              </a:rPr>
              <a:t>When gravity pulls something towards the Earth -</a:t>
            </a:r>
          </a:p>
          <a:p>
            <a:pPr>
              <a:buFont typeface="Wingdings" pitchFamily="2" charset="2"/>
              <a:buNone/>
            </a:pPr>
            <a:endParaRPr lang="en-GB" altLang="en-US" sz="3600">
              <a:solidFill>
                <a:schemeClr val="accent2"/>
              </a:solidFill>
              <a:latin typeface="Comic Sans MS" pitchFamily="66" charset="0"/>
            </a:endParaRPr>
          </a:p>
          <a:p>
            <a:pPr>
              <a:buFont typeface="Wingdings" pitchFamily="2" charset="2"/>
              <a:buNone/>
            </a:pPr>
            <a:r>
              <a:rPr lang="en-GB" altLang="en-US" sz="3600">
                <a:solidFill>
                  <a:schemeClr val="accent2"/>
                </a:solidFill>
                <a:latin typeface="Comic Sans MS" pitchFamily="66" charset="0"/>
              </a:rPr>
              <a:t>	- we call this force the </a:t>
            </a:r>
            <a:r>
              <a:rPr lang="en-GB" altLang="en-US" sz="3600" b="1">
                <a:solidFill>
                  <a:schemeClr val="accent2"/>
                </a:solidFill>
                <a:latin typeface="Comic Sans MS" pitchFamily="66" charset="0"/>
              </a:rPr>
              <a:t>weight</a:t>
            </a:r>
            <a:r>
              <a:rPr lang="en-GB" altLang="en-US" sz="3600">
                <a:solidFill>
                  <a:schemeClr val="accent2"/>
                </a:solidFill>
                <a:latin typeface="Comic Sans MS" pitchFamily="66" charset="0"/>
              </a:rPr>
              <a:t>.</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963738"/>
          </a:xfrm>
        </p:spPr>
        <p:txBody>
          <a:bodyPr/>
          <a:lstStyle/>
          <a:p>
            <a:r>
              <a:rPr lang="en-GB" altLang="en-US" b="1">
                <a:latin typeface="Comic Sans MS" pitchFamily="66" charset="0"/>
              </a:rPr>
              <a:t>Forces are measured in 						</a:t>
            </a:r>
            <a:r>
              <a:rPr lang="en-GB" altLang="en-US" b="1">
                <a:solidFill>
                  <a:schemeClr val="accent2"/>
                </a:solidFill>
                <a:latin typeface="Comic Sans MS" pitchFamily="66" charset="0"/>
              </a:rPr>
              <a:t>	Newtons</a:t>
            </a:r>
          </a:p>
        </p:txBody>
      </p:sp>
      <p:sp>
        <p:nvSpPr>
          <p:cNvPr id="100355" name="Rectangle 3"/>
          <p:cNvSpPr>
            <a:spLocks noGrp="1" noChangeArrowheads="1"/>
          </p:cNvSpPr>
          <p:nvPr>
            <p:ph type="body" idx="1"/>
          </p:nvPr>
        </p:nvSpPr>
        <p:spPr>
          <a:xfrm>
            <a:off x="468313" y="2971800"/>
            <a:ext cx="8229600" cy="2401888"/>
          </a:xfrm>
        </p:spPr>
        <p:txBody>
          <a:bodyPr/>
          <a:lstStyle/>
          <a:p>
            <a:pPr>
              <a:buFont typeface="Wingdings" pitchFamily="2" charset="2"/>
              <a:buNone/>
            </a:pPr>
            <a:r>
              <a:rPr lang="en-GB" altLang="en-US" b="1">
                <a:solidFill>
                  <a:schemeClr val="bg2"/>
                </a:solidFill>
                <a:latin typeface="Comic Sans MS" pitchFamily="66" charset="0"/>
              </a:rPr>
              <a:t>Weight of an apple = about 1 Newton</a:t>
            </a:r>
            <a:r>
              <a:rPr lang="en-GB" altLang="en-US"/>
              <a:t>  </a:t>
            </a:r>
          </a:p>
        </p:txBody>
      </p:sp>
      <p:sp>
        <p:nvSpPr>
          <p:cNvPr id="2" name="Date Placeholder 1"/>
          <p:cNvSpPr>
            <a:spLocks noGrp="1"/>
          </p:cNvSpPr>
          <p:nvPr>
            <p:ph type="dt" sz="half" idx="12"/>
          </p:nvPr>
        </p:nvSpPr>
        <p:spPr/>
        <p:txBody>
          <a:bodyPr/>
          <a:lstStyle/>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2484438" y="1989138"/>
            <a:ext cx="4319587" cy="260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6600" b="1">
                <a:solidFill>
                  <a:schemeClr val="accent2"/>
                </a:solidFill>
              </a:rPr>
              <a:t>Let’s play</a:t>
            </a:r>
          </a:p>
          <a:p>
            <a:pPr algn="ctr">
              <a:spcBef>
                <a:spcPct val="50000"/>
              </a:spcBef>
            </a:pPr>
            <a:r>
              <a:rPr lang="en-GB" altLang="en-US" sz="6600" b="1">
                <a:solidFill>
                  <a:schemeClr val="accent2"/>
                </a:solidFill>
              </a:rPr>
              <a:t>a game !</a:t>
            </a:r>
          </a:p>
        </p:txBody>
      </p:sp>
      <p:sp>
        <p:nvSpPr>
          <p:cNvPr id="2" name="Date Placeholder 1"/>
          <p:cNvSpPr>
            <a:spLocks noGrp="1"/>
          </p:cNvSpPr>
          <p:nvPr>
            <p:ph type="dt" sz="half" idx="12"/>
          </p:nvPr>
        </p:nvSpPr>
        <p:spPr/>
        <p:txBody>
          <a:bodyPr/>
          <a:lstStyle/>
          <a:p>
            <a:endParaRPr lang="en-GB"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
      <a:dk1>
        <a:srgbClr val="000000"/>
      </a:dk1>
      <a:lt1>
        <a:srgbClr val="FFFFFF"/>
      </a:lt1>
      <a:dk2>
        <a:srgbClr val="000000"/>
      </a:dk2>
      <a:lt2>
        <a:srgbClr val="9933FF"/>
      </a:lt2>
      <a:accent1>
        <a:srgbClr val="0099FF"/>
      </a:accent1>
      <a:accent2>
        <a:srgbClr val="FE2110"/>
      </a:accent2>
      <a:accent3>
        <a:srgbClr val="FFFFFF"/>
      </a:accent3>
      <a:accent4>
        <a:srgbClr val="000000"/>
      </a:accent4>
      <a:accent5>
        <a:srgbClr val="AACAFF"/>
      </a:accent5>
      <a:accent6>
        <a:srgbClr val="E61D0D"/>
      </a:accent6>
      <a:hlink>
        <a:srgbClr val="007D7A"/>
      </a:hlink>
      <a:folHlink>
        <a:srgbClr val="6DBCFD"/>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FF9900"/>
        </a:lt2>
        <a:accent1>
          <a:srgbClr val="FFCC99"/>
        </a:accent1>
        <a:accent2>
          <a:srgbClr val="FE2110"/>
        </a:accent2>
        <a:accent3>
          <a:srgbClr val="FFFFFF"/>
        </a:accent3>
        <a:accent4>
          <a:srgbClr val="000000"/>
        </a:accent4>
        <a:accent5>
          <a:srgbClr val="FFE2CA"/>
        </a:accent5>
        <a:accent6>
          <a:srgbClr val="E61D0D"/>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33CC33"/>
        </a:lt2>
        <a:accent1>
          <a:srgbClr val="FFCC99"/>
        </a:accent1>
        <a:accent2>
          <a:srgbClr val="FE2110"/>
        </a:accent2>
        <a:accent3>
          <a:srgbClr val="FFFFFF"/>
        </a:accent3>
        <a:accent4>
          <a:srgbClr val="000000"/>
        </a:accent4>
        <a:accent5>
          <a:srgbClr val="FFE2CA"/>
        </a:accent5>
        <a:accent6>
          <a:srgbClr val="E61D0D"/>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9933FF"/>
        </a:lt2>
        <a:accent1>
          <a:srgbClr val="FFCC99"/>
        </a:accent1>
        <a:accent2>
          <a:srgbClr val="FE2110"/>
        </a:accent2>
        <a:accent3>
          <a:srgbClr val="FFFFFF"/>
        </a:accent3>
        <a:accent4>
          <a:srgbClr val="000000"/>
        </a:accent4>
        <a:accent5>
          <a:srgbClr val="FFE2CA"/>
        </a:accent5>
        <a:accent6>
          <a:srgbClr val="E61D0D"/>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000000"/>
        </a:dk2>
        <a:lt2>
          <a:srgbClr val="9933FF"/>
        </a:lt2>
        <a:accent1>
          <a:srgbClr val="FFCC99"/>
        </a:accent1>
        <a:accent2>
          <a:srgbClr val="FE2110"/>
        </a:accent2>
        <a:accent3>
          <a:srgbClr val="FFFFFF"/>
        </a:accent3>
        <a:accent4>
          <a:srgbClr val="000000"/>
        </a:accent4>
        <a:accent5>
          <a:srgbClr val="FFE2CA"/>
        </a:accent5>
        <a:accent6>
          <a:srgbClr val="E61D0D"/>
        </a:accent6>
        <a:hlink>
          <a:srgbClr val="007D7A"/>
        </a:hlink>
        <a:folHlink>
          <a:srgbClr val="FCC6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2904</TotalTime>
  <Words>1961</Words>
  <Application>Microsoft Office PowerPoint</Application>
  <PresentationFormat>On-screen Show (4:3)</PresentationFormat>
  <Paragraphs>250</Paragraphs>
  <Slides>35</Slides>
  <Notes>35</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Pixel</vt:lpstr>
      <vt:lpstr>Gravity</vt:lpstr>
      <vt:lpstr>What do forces do?</vt:lpstr>
      <vt:lpstr>Big and Little  forces</vt:lpstr>
      <vt:lpstr>Sir Isaac Newton </vt:lpstr>
      <vt:lpstr>Which fruit ? </vt:lpstr>
      <vt:lpstr>Newton?</vt:lpstr>
      <vt:lpstr>Gravity is a force</vt:lpstr>
      <vt:lpstr>Forces are measured in        Newtons</vt:lpstr>
      <vt:lpstr>PowerPoint Presentation</vt:lpstr>
      <vt:lpstr>PowerPoint Presentation</vt:lpstr>
      <vt:lpstr>PowerPoint Presentation</vt:lpstr>
      <vt:lpstr>Lifting a ping pong ball</vt:lpstr>
      <vt:lpstr>ping pong ball falling</vt:lpstr>
      <vt:lpstr>The ball does not fall when your sucking force = force of gravity</vt:lpstr>
      <vt:lpstr>Which diagram shows the sucking force equal to the force of gravity?</vt:lpstr>
      <vt:lpstr>The ball does not fall when your upward force = force of gravity</vt:lpstr>
      <vt:lpstr>Gravity down under </vt:lpstr>
      <vt:lpstr>two objects dropped at the same time</vt:lpstr>
      <vt:lpstr>On the Moon – Apollo 15</vt:lpstr>
      <vt:lpstr>On the Moon – Apollo 15</vt:lpstr>
      <vt:lpstr>Hippo jump</vt:lpstr>
      <vt:lpstr>Hippo jump</vt:lpstr>
      <vt:lpstr>Saved?</vt:lpstr>
      <vt:lpstr>Hippo is still falling quickly</vt:lpstr>
      <vt:lpstr>Hippo is still falling quickly  but not getting faster</vt:lpstr>
      <vt:lpstr>How can we slow Hippo down?</vt:lpstr>
      <vt:lpstr>Launching a satellite</vt:lpstr>
      <vt:lpstr>The Moon</vt:lpstr>
      <vt:lpstr>The Moon</vt:lpstr>
      <vt:lpstr>On the Moon</vt:lpstr>
      <vt:lpstr>Very heavy boots- Why?</vt:lpstr>
      <vt:lpstr>Weightless?</vt:lpstr>
      <vt:lpstr>apparently weightless (pictures or animation only –not a demonstration)</vt:lpstr>
      <vt:lpstr>GRAVITY</vt:lpstr>
      <vt:lpstr>No Gravity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WOW !</dc:title>
  <dc:creator>Ann Marks</dc:creator>
  <cp:lastModifiedBy>Dave Edinger</cp:lastModifiedBy>
  <cp:revision>54</cp:revision>
  <dcterms:created xsi:type="dcterms:W3CDTF">2005-06-18T18:32:18Z</dcterms:created>
  <dcterms:modified xsi:type="dcterms:W3CDTF">2015-02-26T21:58:17Z</dcterms:modified>
</cp:coreProperties>
</file>