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C44D-2238-4FA8-BBCE-6264ADC2E1F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B38D-3C01-4CD7-B4D1-A05520A9CAB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C44D-2238-4FA8-BBCE-6264ADC2E1F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B38D-3C01-4CD7-B4D1-A05520A9C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C44D-2238-4FA8-BBCE-6264ADC2E1F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B38D-3C01-4CD7-B4D1-A05520A9C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C44D-2238-4FA8-BBCE-6264ADC2E1F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B38D-3C01-4CD7-B4D1-A05520A9CA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C44D-2238-4FA8-BBCE-6264ADC2E1F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B38D-3C01-4CD7-B4D1-A05520A9C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C44D-2238-4FA8-BBCE-6264ADC2E1F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B38D-3C01-4CD7-B4D1-A05520A9C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C44D-2238-4FA8-BBCE-6264ADC2E1F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B38D-3C01-4CD7-B4D1-A05520A9C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C44D-2238-4FA8-BBCE-6264ADC2E1F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B38D-3C01-4CD7-B4D1-A05520A9C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C44D-2238-4FA8-BBCE-6264ADC2E1F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B38D-3C01-4CD7-B4D1-A05520A9C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C44D-2238-4FA8-BBCE-6264ADC2E1F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B38D-3C01-4CD7-B4D1-A05520A9C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9C44D-2238-4FA8-BBCE-6264ADC2E1F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B38D-3C01-4CD7-B4D1-A05520A9C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F49C44D-2238-4FA8-BBCE-6264ADC2E1F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F0BB38D-3C01-4CD7-B4D1-A05520A9CAB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cap="all" spc="50" dirty="0">
                <a:solidFill>
                  <a:srgbClr val="FFFFFF"/>
                </a:solidFill>
                <a:ea typeface="+mj-ea"/>
                <a:cs typeface="+mj-cs"/>
              </a:rPr>
              <a:t>Metals, Nonmetals, &amp; Metalloids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Periodic Table</a:t>
            </a:r>
            <a:endParaRPr lang="en-US" sz="4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769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C000"/>
                </a:solidFill>
              </a:rPr>
              <a:t>Metals</a:t>
            </a:r>
            <a:endParaRPr lang="en-US" sz="4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Good conductors of heat and electricity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All, but Mercury (Hg), are solid at room temperature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Metals are located to the left of the staircase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66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Group 2 metals</a:t>
            </a:r>
          </a:p>
          <a:p>
            <a:r>
              <a:rPr lang="en-US" sz="2400" dirty="0" smtClean="0"/>
              <a:t>Shiny</a:t>
            </a:r>
          </a:p>
          <a:p>
            <a:r>
              <a:rPr lang="en-US" sz="2400" dirty="0" smtClean="0"/>
              <a:t>Ductile</a:t>
            </a:r>
            <a:endParaRPr lang="en-US" sz="2400" dirty="0"/>
          </a:p>
          <a:p>
            <a:r>
              <a:rPr lang="en-US" sz="2400" dirty="0" smtClean="0"/>
              <a:t>Malleable </a:t>
            </a:r>
          </a:p>
          <a:p>
            <a:r>
              <a:rPr lang="en-US" sz="2400" dirty="0" smtClean="0"/>
              <a:t>Combine readily with other elements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Group 1 metals</a:t>
            </a:r>
          </a:p>
          <a:p>
            <a:r>
              <a:rPr lang="en-US" sz="2400" dirty="0" smtClean="0"/>
              <a:t>Most reactive of all metals</a:t>
            </a:r>
          </a:p>
          <a:p>
            <a:r>
              <a:rPr lang="en-US" sz="2400" dirty="0" smtClean="0"/>
              <a:t>Don’t occur in nature in their element form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Metals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Alkali Metals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Alkaline Earth Metals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526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rgbClr val="FFFF00"/>
                </a:solidFill>
              </a:rPr>
              <a:t>Lanthanide Series </a:t>
            </a:r>
            <a:r>
              <a:rPr lang="en-US" sz="2400" dirty="0" smtClean="0"/>
              <a:t>– Elements 57-71</a:t>
            </a:r>
          </a:p>
          <a:p>
            <a:r>
              <a:rPr lang="en-US" sz="2400" b="1" i="1" dirty="0" smtClean="0">
                <a:solidFill>
                  <a:srgbClr val="FFFF00"/>
                </a:solidFill>
              </a:rPr>
              <a:t>Actinide Series </a:t>
            </a:r>
            <a:r>
              <a:rPr lang="en-US" sz="2400" dirty="0" smtClean="0"/>
              <a:t>– Elements 89-103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Groups 3-12</a:t>
            </a:r>
          </a:p>
          <a:p>
            <a:r>
              <a:rPr lang="en-US" sz="2400" dirty="0" smtClean="0"/>
              <a:t>Most familiar metals because they often occur in nature uncombined with other substances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Transition Metals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Rare Earth Metals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3267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Nonmetals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Elements that are usually </a:t>
            </a:r>
            <a:r>
              <a:rPr lang="en-US" sz="2800" dirty="0" smtClean="0">
                <a:solidFill>
                  <a:srgbClr val="FFC000"/>
                </a:solidFill>
              </a:rPr>
              <a:t>gases</a:t>
            </a:r>
            <a:r>
              <a:rPr lang="en-US" sz="2800" dirty="0" smtClean="0"/>
              <a:t> or </a:t>
            </a:r>
            <a:r>
              <a:rPr lang="en-US" sz="2800" dirty="0" smtClean="0">
                <a:solidFill>
                  <a:srgbClr val="FFC000"/>
                </a:solidFill>
              </a:rPr>
              <a:t>brittle solids </a:t>
            </a:r>
            <a:r>
              <a:rPr lang="en-US" sz="2800" dirty="0" smtClean="0"/>
              <a:t>at</a:t>
            </a:r>
          </a:p>
          <a:p>
            <a:pPr marL="0" indent="0">
              <a:buNone/>
            </a:pPr>
            <a:r>
              <a:rPr lang="en-US" sz="2800" dirty="0" smtClean="0"/>
              <a:t>    room temperature</a:t>
            </a:r>
          </a:p>
          <a:p>
            <a:r>
              <a:rPr lang="en-US" sz="2800" dirty="0" smtClean="0"/>
              <a:t>Most can form </a:t>
            </a:r>
            <a:r>
              <a:rPr lang="en-US" sz="2800" b="1" i="1" dirty="0" smtClean="0">
                <a:solidFill>
                  <a:srgbClr val="FFC000"/>
                </a:solidFill>
              </a:rPr>
              <a:t>ionic</a:t>
            </a:r>
            <a:r>
              <a:rPr lang="en-US" sz="2800" dirty="0" smtClean="0"/>
              <a:t> &amp; </a:t>
            </a:r>
            <a:r>
              <a:rPr lang="en-US" sz="2800" b="1" i="1" dirty="0" smtClean="0">
                <a:solidFill>
                  <a:srgbClr val="FFC000"/>
                </a:solidFill>
              </a:rPr>
              <a:t>covalent</a:t>
            </a:r>
            <a:r>
              <a:rPr lang="en-US" sz="2800" dirty="0" smtClean="0"/>
              <a:t> compounds</a:t>
            </a:r>
          </a:p>
          <a:p>
            <a:r>
              <a:rPr lang="en-US" sz="2800" dirty="0" smtClean="0"/>
              <a:t>Located to the right of the staircase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15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C000"/>
                </a:solidFill>
              </a:rPr>
              <a:t>Noble gases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Group 18 elements</a:t>
            </a:r>
          </a:p>
          <a:p>
            <a:r>
              <a:rPr lang="en-US" sz="2800" dirty="0" smtClean="0"/>
              <a:t>Exist as isolated atoms</a:t>
            </a:r>
          </a:p>
          <a:p>
            <a:r>
              <a:rPr lang="en-US" sz="2800" dirty="0" smtClean="0"/>
              <a:t>They are all </a:t>
            </a:r>
            <a:r>
              <a:rPr lang="en-US" sz="2800" i="1" dirty="0" smtClean="0">
                <a:solidFill>
                  <a:srgbClr val="FFC000"/>
                </a:solidFill>
              </a:rPr>
              <a:t>stable</a:t>
            </a:r>
            <a:r>
              <a:rPr lang="en-US" sz="2800" dirty="0" smtClean="0">
                <a:solidFill>
                  <a:srgbClr val="FFC000"/>
                </a:solidFill>
              </a:rPr>
              <a:t> </a:t>
            </a:r>
            <a:r>
              <a:rPr lang="en-US" sz="2800" dirty="0" smtClean="0"/>
              <a:t>because their outer energy levels (shells) are full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8335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C000"/>
                </a:solidFill>
              </a:rPr>
              <a:t>Metalloids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 smtClean="0"/>
              <a:t>Elements that make up the stair steps</a:t>
            </a:r>
          </a:p>
          <a:p>
            <a:r>
              <a:rPr lang="en-US" sz="2400" dirty="0" smtClean="0"/>
              <a:t>These elements have both </a:t>
            </a:r>
            <a:r>
              <a:rPr lang="en-US" sz="2400" i="1" dirty="0" smtClean="0">
                <a:solidFill>
                  <a:srgbClr val="FFC000"/>
                </a:solidFill>
              </a:rPr>
              <a:t>metallic &amp; non-metallic properties</a:t>
            </a:r>
          </a:p>
          <a:p>
            <a:r>
              <a:rPr lang="en-US" sz="2400" dirty="0" smtClean="0"/>
              <a:t>Used in technology (cell phones, computers, microchips, etc.)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Metalloids are part of the </a:t>
            </a:r>
            <a:r>
              <a:rPr lang="en-US" sz="2400" b="1" i="1" dirty="0" smtClean="0">
                <a:solidFill>
                  <a:srgbClr val="FFC000"/>
                </a:solidFill>
              </a:rPr>
              <a:t>mixed groups </a:t>
            </a:r>
            <a:r>
              <a:rPr lang="en-US" sz="2400" dirty="0" smtClean="0"/>
              <a:t>which contain metals, non-metals, and metalloids</a:t>
            </a:r>
            <a:endParaRPr lang="en-US" sz="2400" dirty="0"/>
          </a:p>
          <a:p>
            <a:r>
              <a:rPr lang="en-US" sz="2400" b="1" i="1" dirty="0" smtClean="0">
                <a:solidFill>
                  <a:srgbClr val="FFC000"/>
                </a:solidFill>
              </a:rPr>
              <a:t>Mixed groups </a:t>
            </a:r>
            <a:r>
              <a:rPr lang="en-US" sz="2400" dirty="0" smtClean="0"/>
              <a:t>are Groups 13, 14, 15, 16, &amp; 17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453979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39</TotalTime>
  <Words>207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Periodic Table</vt:lpstr>
      <vt:lpstr>Metals</vt:lpstr>
      <vt:lpstr>Metals</vt:lpstr>
      <vt:lpstr>PowerPoint Presentation</vt:lpstr>
      <vt:lpstr>Nonmetals</vt:lpstr>
      <vt:lpstr>Noble gases</vt:lpstr>
      <vt:lpstr>Metalloids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Metals, Nonmetals, &amp; Metalloids</dc:title>
  <dc:creator>Dave Edinger</dc:creator>
  <cp:lastModifiedBy>Dave Edinger</cp:lastModifiedBy>
  <cp:revision>4</cp:revision>
  <dcterms:created xsi:type="dcterms:W3CDTF">2014-09-23T11:13:49Z</dcterms:created>
  <dcterms:modified xsi:type="dcterms:W3CDTF">2014-09-23T11:53:28Z</dcterms:modified>
</cp:coreProperties>
</file>