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6" r:id="rId2"/>
    <p:sldId id="259" r:id="rId3"/>
    <p:sldId id="260" r:id="rId4"/>
    <p:sldId id="261" r:id="rId5"/>
  </p:sldIdLst>
  <p:sldSz cx="10058400" cy="73152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CC33"/>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954" autoAdjust="0"/>
    <p:restoredTop sz="94660"/>
  </p:normalViewPr>
  <p:slideViewPr>
    <p:cSldViewPr>
      <p:cViewPr varScale="1">
        <p:scale>
          <a:sx n="83" d="100"/>
          <a:sy n="83" d="100"/>
        </p:scale>
        <p:origin x="-970" y="-72"/>
      </p:cViewPr>
      <p:guideLst>
        <p:guide orient="horz" pos="2304"/>
        <p:guide pos="31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2D98D0C1-F409-4EAE-8A9B-C7382215CF59}" type="datetimeFigureOut">
              <a:rPr lang="en-US"/>
              <a:pPr>
                <a:defRPr/>
              </a:pPr>
              <a:t>10/6/2014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389FB0E0-F43C-4AD0-92FE-5D6463541A1F}" type="slidenum">
              <a:rPr lang="en-US"/>
              <a:pPr>
                <a:defRPr/>
              </a:pPr>
              <a:t>‹#›</a:t>
            </a:fld>
            <a:endParaRPr lang="en-US"/>
          </a:p>
        </p:txBody>
      </p:sp>
    </p:spTree>
    <p:extLst>
      <p:ext uri="{BB962C8B-B14F-4D97-AF65-F5344CB8AC3E}">
        <p14:creationId xmlns:p14="http://schemas.microsoft.com/office/powerpoint/2010/main" val="12127340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271713"/>
            <a:ext cx="8550275" cy="15684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144963"/>
            <a:ext cx="7042150" cy="18700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FBD5D4-F716-41F7-B213-4AB95020E1EE}" type="slidenum">
              <a:rPr lang="en-US"/>
              <a:pPr>
                <a:defRPr/>
              </a:pPr>
              <a:t>‹#›</a:t>
            </a:fld>
            <a:endParaRPr lang="en-US"/>
          </a:p>
        </p:txBody>
      </p:sp>
    </p:spTree>
    <p:extLst>
      <p:ext uri="{BB962C8B-B14F-4D97-AF65-F5344CB8AC3E}">
        <p14:creationId xmlns:p14="http://schemas.microsoft.com/office/powerpoint/2010/main" val="1542133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FCDA6E-302F-4F84-A102-74633E422231}" type="slidenum">
              <a:rPr lang="en-US"/>
              <a:pPr>
                <a:defRPr/>
              </a:pPr>
              <a:t>‹#›</a:t>
            </a:fld>
            <a:endParaRPr lang="en-US"/>
          </a:p>
        </p:txBody>
      </p:sp>
    </p:spTree>
    <p:extLst>
      <p:ext uri="{BB962C8B-B14F-4D97-AF65-F5344CB8AC3E}">
        <p14:creationId xmlns:p14="http://schemas.microsoft.com/office/powerpoint/2010/main" val="1518087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293688"/>
            <a:ext cx="2262188" cy="6240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293688"/>
            <a:ext cx="6637337" cy="6240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597C78-42DA-4106-8106-EDCD3B54EBE6}" type="slidenum">
              <a:rPr lang="en-US"/>
              <a:pPr>
                <a:defRPr/>
              </a:pPr>
              <a:t>‹#›</a:t>
            </a:fld>
            <a:endParaRPr lang="en-US"/>
          </a:p>
        </p:txBody>
      </p:sp>
    </p:spTree>
    <p:extLst>
      <p:ext uri="{BB962C8B-B14F-4D97-AF65-F5344CB8AC3E}">
        <p14:creationId xmlns:p14="http://schemas.microsoft.com/office/powerpoint/2010/main" val="76231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D8BF03-FB82-4D47-ABE1-4AB90C9FDB50}" type="slidenum">
              <a:rPr lang="en-US"/>
              <a:pPr>
                <a:defRPr/>
              </a:pPr>
              <a:t>‹#›</a:t>
            </a:fld>
            <a:endParaRPr lang="en-US"/>
          </a:p>
        </p:txBody>
      </p:sp>
    </p:spTree>
    <p:extLst>
      <p:ext uri="{BB962C8B-B14F-4D97-AF65-F5344CB8AC3E}">
        <p14:creationId xmlns:p14="http://schemas.microsoft.com/office/powerpoint/2010/main" val="346097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700588"/>
            <a:ext cx="8548687"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100388"/>
            <a:ext cx="8548687"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2B38EB-58B9-42C0-B9B6-AEB268C6A218}" type="slidenum">
              <a:rPr lang="en-US"/>
              <a:pPr>
                <a:defRPr/>
              </a:pPr>
              <a:t>‹#›</a:t>
            </a:fld>
            <a:endParaRPr lang="en-US"/>
          </a:p>
        </p:txBody>
      </p:sp>
    </p:spTree>
    <p:extLst>
      <p:ext uri="{BB962C8B-B14F-4D97-AF65-F5344CB8AC3E}">
        <p14:creationId xmlns:p14="http://schemas.microsoft.com/office/powerpoint/2010/main" val="342373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06563"/>
            <a:ext cx="4449762" cy="4827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706563"/>
            <a:ext cx="4449763" cy="4827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4E53AF-01DA-4190-860D-B7A2C39A3A7A}" type="slidenum">
              <a:rPr lang="en-US"/>
              <a:pPr>
                <a:defRPr/>
              </a:pPr>
              <a:t>‹#›</a:t>
            </a:fld>
            <a:endParaRPr lang="en-US"/>
          </a:p>
        </p:txBody>
      </p:sp>
    </p:spTree>
    <p:extLst>
      <p:ext uri="{BB962C8B-B14F-4D97-AF65-F5344CB8AC3E}">
        <p14:creationId xmlns:p14="http://schemas.microsoft.com/office/powerpoint/2010/main" val="2248550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636713"/>
            <a:ext cx="4443412"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319338"/>
            <a:ext cx="4443412"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636713"/>
            <a:ext cx="4445000"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319338"/>
            <a:ext cx="4445000"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4DA9097-10E5-432B-98DA-8592182987BC}" type="slidenum">
              <a:rPr lang="en-US"/>
              <a:pPr>
                <a:defRPr/>
              </a:pPr>
              <a:t>‹#›</a:t>
            </a:fld>
            <a:endParaRPr lang="en-US"/>
          </a:p>
        </p:txBody>
      </p:sp>
    </p:spTree>
    <p:extLst>
      <p:ext uri="{BB962C8B-B14F-4D97-AF65-F5344CB8AC3E}">
        <p14:creationId xmlns:p14="http://schemas.microsoft.com/office/powerpoint/2010/main" val="3549169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91FD5E7-AC86-4B11-8595-318D00AB58D2}" type="slidenum">
              <a:rPr lang="en-US"/>
              <a:pPr>
                <a:defRPr/>
              </a:pPr>
              <a:t>‹#›</a:t>
            </a:fld>
            <a:endParaRPr lang="en-US"/>
          </a:p>
        </p:txBody>
      </p:sp>
    </p:spTree>
    <p:extLst>
      <p:ext uri="{BB962C8B-B14F-4D97-AF65-F5344CB8AC3E}">
        <p14:creationId xmlns:p14="http://schemas.microsoft.com/office/powerpoint/2010/main" val="3484851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B3D3095-75B4-4B08-B410-9782102D3A8B}" type="slidenum">
              <a:rPr lang="en-US"/>
              <a:pPr>
                <a:defRPr/>
              </a:pPr>
              <a:t>‹#›</a:t>
            </a:fld>
            <a:endParaRPr lang="en-US"/>
          </a:p>
        </p:txBody>
      </p:sp>
    </p:spTree>
    <p:extLst>
      <p:ext uri="{BB962C8B-B14F-4D97-AF65-F5344CB8AC3E}">
        <p14:creationId xmlns:p14="http://schemas.microsoft.com/office/powerpoint/2010/main" val="1776964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290513"/>
            <a:ext cx="3308350"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290513"/>
            <a:ext cx="5622925"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30350"/>
            <a:ext cx="3308350"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093BEB-7C93-4673-9374-02B0A639C001}" type="slidenum">
              <a:rPr lang="en-US"/>
              <a:pPr>
                <a:defRPr/>
              </a:pPr>
              <a:t>‹#›</a:t>
            </a:fld>
            <a:endParaRPr lang="en-US"/>
          </a:p>
        </p:txBody>
      </p:sp>
    </p:spTree>
    <p:extLst>
      <p:ext uri="{BB962C8B-B14F-4D97-AF65-F5344CB8AC3E}">
        <p14:creationId xmlns:p14="http://schemas.microsoft.com/office/powerpoint/2010/main" val="120231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121275"/>
            <a:ext cx="6035675"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54050"/>
            <a:ext cx="6035675"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71675" y="5724525"/>
            <a:ext cx="6035675"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262E28-EFB5-4622-816D-A6802EE2D579}" type="slidenum">
              <a:rPr lang="en-US"/>
              <a:pPr>
                <a:defRPr/>
              </a:pPr>
              <a:t>‹#›</a:t>
            </a:fld>
            <a:endParaRPr lang="en-US"/>
          </a:p>
        </p:txBody>
      </p:sp>
    </p:spTree>
    <p:extLst>
      <p:ext uri="{BB962C8B-B14F-4D97-AF65-F5344CB8AC3E}">
        <p14:creationId xmlns:p14="http://schemas.microsoft.com/office/powerpoint/2010/main" val="332442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3238" y="293688"/>
            <a:ext cx="90519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03238" y="1706563"/>
            <a:ext cx="9051925" cy="482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03238" y="6661150"/>
            <a:ext cx="2346325" cy="50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436938" y="6661150"/>
            <a:ext cx="3184525" cy="50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7208838" y="6661150"/>
            <a:ext cx="2346325" cy="50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7B3D5AD6-55BE-4349-BA98-D614A3C926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j041104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4191000"/>
            <a:ext cx="2514600" cy="2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WordArt 4"/>
          <p:cNvSpPr>
            <a:spLocks noChangeArrowheads="1" noChangeShapeType="1" noTextEdit="1"/>
          </p:cNvSpPr>
          <p:nvPr/>
        </p:nvSpPr>
        <p:spPr bwMode="auto">
          <a:xfrm>
            <a:off x="381000" y="533400"/>
            <a:ext cx="9366250" cy="3581400"/>
          </a:xfrm>
          <a:prstGeom prst="rect">
            <a:avLst/>
          </a:prstGeom>
        </p:spPr>
        <p:txBody>
          <a:bodyPr wrap="none" fromWordArt="1">
            <a:prstTxWarp prst="textDoubleWave1">
              <a:avLst>
                <a:gd name="adj1" fmla="val 6250"/>
                <a:gd name="adj2" fmla="val 0"/>
              </a:avLst>
            </a:prstTxWarp>
          </a:bodyPr>
          <a:lstStyle/>
          <a:p>
            <a:pPr algn="ctr"/>
            <a:r>
              <a:rPr lang="en-US" sz="3600" kern="10">
                <a:ln w="28575">
                  <a:solidFill>
                    <a:srgbClr val="0D0D0D"/>
                  </a:solidFill>
                  <a:round/>
                  <a:headEnd/>
                  <a:tailEnd/>
                </a:ln>
                <a:solidFill>
                  <a:srgbClr val="0000FF"/>
                </a:solidFill>
                <a:latin typeface="Cooper Black"/>
              </a:rPr>
              <a:t>Chemical Reactions</a:t>
            </a:r>
          </a:p>
        </p:txBody>
      </p:sp>
      <p:sp>
        <p:nvSpPr>
          <p:cNvPr id="2052" name="Subtitle 4"/>
          <p:cNvSpPr>
            <a:spLocks noGrp="1"/>
          </p:cNvSpPr>
          <p:nvPr>
            <p:ph type="subTitle" idx="1"/>
          </p:nvPr>
        </p:nvSpPr>
        <p:spPr>
          <a:xfrm>
            <a:off x="3429000" y="5029200"/>
            <a:ext cx="6051550" cy="1870075"/>
          </a:xfrm>
        </p:spPr>
        <p:txBody>
          <a:bodyPr/>
          <a:lstStyle/>
          <a:p>
            <a:pPr eaLnBrk="1" hangingPunct="1"/>
            <a:r>
              <a:rPr lang="en-US" altLang="en-US" smtClean="0"/>
              <a:t>Physical Science (8A)</a:t>
            </a:r>
          </a:p>
          <a:p>
            <a:pPr eaLnBrk="1" hangingPunct="1"/>
            <a:endParaRPr lang="en-US" altLang="en-US" smtClean="0"/>
          </a:p>
          <a:p>
            <a:pPr eaLnBrk="1" hangingPunct="1"/>
            <a:r>
              <a:rPr lang="en-US" altLang="en-US" sz="1600" i="1" smtClean="0"/>
              <a:t>Coach Dave Edinger</a:t>
            </a:r>
          </a:p>
          <a:p>
            <a:pPr eaLnBrk="1" hangingPunct="1"/>
            <a:r>
              <a:rPr lang="en-US" altLang="en-US" sz="1600" i="1" smtClean="0"/>
              <a:t>J. C. Booth Middle School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18" name="Group 298"/>
          <p:cNvGraphicFramePr>
            <a:graphicFrameLocks noGrp="1"/>
          </p:cNvGraphicFramePr>
          <p:nvPr/>
        </p:nvGraphicFramePr>
        <p:xfrm>
          <a:off x="304800" y="1219200"/>
          <a:ext cx="9525000" cy="5407024"/>
        </p:xfrm>
        <a:graphic>
          <a:graphicData uri="http://schemas.openxmlformats.org/drawingml/2006/table">
            <a:tbl>
              <a:tblPr/>
              <a:tblGrid>
                <a:gridCol w="2381250"/>
                <a:gridCol w="3997325"/>
                <a:gridCol w="3146425"/>
              </a:tblGrid>
              <a:tr h="460392">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476375" algn="l"/>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Type of Reaction</a:t>
                      </a:r>
                      <a:endParaRPr kumimoji="0" lang="en-US" sz="24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Definition</a:t>
                      </a:r>
                      <a:endParaRPr kumimoji="0" lang="en-US" sz="24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400" dirty="0" smtClean="0">
                          <a:latin typeface="Times New Roman" pitchFamily="18" charset="0"/>
                          <a:cs typeface="Times New Roman" pitchFamily="18" charset="0"/>
                          <a:sym typeface="Wingdings"/>
                        </a:rPr>
                        <a:t> </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Equation</a:t>
                      </a:r>
                      <a:endParaRPr kumimoji="0" lang="en-US" sz="24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204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Synthesis</a:t>
                      </a:r>
                      <a:endParaRPr kumimoji="0" lang="en-US" sz="2000" b="0" i="0" u="none" strike="noStrike" cap="none" normalizeH="0" baseline="0" dirty="0" smtClean="0">
                        <a:ln>
                          <a:noFill/>
                        </a:ln>
                        <a:solidFill>
                          <a:schemeClr val="tx1"/>
                        </a:solidFill>
                        <a:effectLst/>
                        <a:latin typeface="Arial" charset="0"/>
                      </a:endParaRPr>
                    </a:p>
                  </a:txBody>
                  <a:tcPr marT="45715" marB="4571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Arial" charset="0"/>
                      </a:endParaRPr>
                    </a:p>
                  </a:txBody>
                  <a:tcPr marT="45715" marB="4571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204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Decomposition</a:t>
                      </a:r>
                      <a:endParaRPr kumimoji="0" lang="en-US" sz="2000" b="0" i="0" u="none" strike="noStrike" cap="none" normalizeH="0" baseline="0" dirty="0" smtClean="0">
                        <a:ln>
                          <a:noFill/>
                        </a:ln>
                        <a:solidFill>
                          <a:schemeClr val="tx1"/>
                        </a:solidFill>
                        <a:effectLst/>
                        <a:latin typeface="Arial" charset="0"/>
                      </a:endParaRPr>
                    </a:p>
                  </a:txBody>
                  <a:tcPr marT="45715" marB="4571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Arial" charset="0"/>
                      </a:endParaRPr>
                    </a:p>
                  </a:txBody>
                  <a:tcPr marT="45715" marB="4571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538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Single </a:t>
                      </a:r>
                      <a:b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b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Replacement</a:t>
                      </a:r>
                      <a:endParaRPr kumimoji="0" lang="en-US" sz="2000" b="0" i="0" u="none" strike="noStrike" cap="none" normalizeH="0" baseline="0" dirty="0" smtClean="0">
                        <a:ln>
                          <a:noFill/>
                        </a:ln>
                        <a:solidFill>
                          <a:schemeClr val="tx1"/>
                        </a:solidFill>
                        <a:effectLst/>
                        <a:latin typeface="Arial" charset="0"/>
                      </a:endParaRPr>
                    </a:p>
                  </a:txBody>
                  <a:tcPr marT="45715" marB="4571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Arial" charset="0"/>
                      </a:endParaRPr>
                    </a:p>
                  </a:txBody>
                  <a:tcPr marT="45715" marB="4571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519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Double Replacement</a:t>
                      </a:r>
                      <a:endParaRPr kumimoji="0" lang="en-US" sz="2000" b="0" i="0" u="none" strike="noStrike" cap="none" normalizeH="0" baseline="0" dirty="0" smtClean="0">
                        <a:ln>
                          <a:noFill/>
                        </a:ln>
                        <a:solidFill>
                          <a:schemeClr val="tx1"/>
                        </a:solidFill>
                        <a:effectLst/>
                        <a:latin typeface="Arial" charset="0"/>
                      </a:endParaRPr>
                    </a:p>
                  </a:txBody>
                  <a:tcPr marT="45715" marB="4571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Arial" charset="0"/>
                      </a:endParaRPr>
                    </a:p>
                  </a:txBody>
                  <a:tcPr marT="45715" marB="4571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100" name="Text Box 4"/>
          <p:cNvSpPr txBox="1">
            <a:spLocks noChangeArrowheads="1"/>
          </p:cNvSpPr>
          <p:nvPr/>
        </p:nvSpPr>
        <p:spPr bwMode="auto">
          <a:xfrm>
            <a:off x="228600" y="304800"/>
            <a:ext cx="9639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800" b="1" dirty="0" smtClean="0">
                <a:latin typeface="Times New Roman" pitchFamily="18" charset="0"/>
                <a:cs typeface="Times New Roman" pitchFamily="18" charset="0"/>
              </a:rPr>
              <a:t>Types of Chemical Reactions</a:t>
            </a:r>
            <a:endParaRPr lang="en-US" altLang="en-US" sz="2800" dirty="0">
              <a:latin typeface="Times New Roman" pitchFamily="18" charset="0"/>
              <a:cs typeface="Times New Roman" pitchFamily="18" charset="0"/>
            </a:endParaRPr>
          </a:p>
        </p:txBody>
      </p:sp>
      <p:sp>
        <p:nvSpPr>
          <p:cNvPr id="3101" name="Rectangle 45"/>
          <p:cNvSpPr>
            <a:spLocks noChangeArrowheads="1"/>
          </p:cNvSpPr>
          <p:nvPr/>
        </p:nvSpPr>
        <p:spPr bwMode="auto">
          <a:xfrm>
            <a:off x="1055688" y="19050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02" name="Rectangle 177"/>
          <p:cNvSpPr>
            <a:spLocks noChangeArrowheads="1"/>
          </p:cNvSpPr>
          <p:nvPr/>
        </p:nvSpPr>
        <p:spPr bwMode="auto">
          <a:xfrm>
            <a:off x="1055688" y="19050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03" name="Text Box 273"/>
          <p:cNvSpPr txBox="1">
            <a:spLocks noChangeArrowheads="1"/>
          </p:cNvSpPr>
          <p:nvPr/>
        </p:nvSpPr>
        <p:spPr bwMode="auto">
          <a:xfrm>
            <a:off x="2286000" y="6781800"/>
            <a:ext cx="63119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a:latin typeface="Times New Roman" pitchFamily="18" charset="0"/>
                <a:cs typeface="Times New Roman" pitchFamily="18" charset="0"/>
              </a:rPr>
              <a:t>A = Red   B = Blue   C = Green   D = Yellow</a:t>
            </a:r>
            <a:r>
              <a:rPr lang="en-US" altLang="en-US">
                <a:latin typeface="Times New Roman" pitchFamily="18" charset="0"/>
              </a:rPr>
              <a:t> </a:t>
            </a:r>
          </a:p>
        </p:txBody>
      </p:sp>
      <p:grpSp>
        <p:nvGrpSpPr>
          <p:cNvPr id="2" name="Group 299"/>
          <p:cNvGrpSpPr>
            <a:grpSpLocks/>
          </p:cNvGrpSpPr>
          <p:nvPr/>
        </p:nvGrpSpPr>
        <p:grpSpPr bwMode="auto">
          <a:xfrm>
            <a:off x="7373938" y="2357438"/>
            <a:ext cx="1863725" cy="309562"/>
            <a:chOff x="4489" y="2016"/>
            <a:chExt cx="1175" cy="195"/>
          </a:xfrm>
        </p:grpSpPr>
        <p:sp>
          <p:nvSpPr>
            <p:cNvPr id="3154" name="Oval 171"/>
            <p:cNvSpPr>
              <a:spLocks noChangeArrowheads="1"/>
            </p:cNvSpPr>
            <p:nvPr/>
          </p:nvSpPr>
          <p:spPr bwMode="auto">
            <a:xfrm>
              <a:off x="4489" y="2016"/>
              <a:ext cx="159" cy="192"/>
            </a:xfrm>
            <a:prstGeom prst="ellipse">
              <a:avLst/>
            </a:prstGeom>
            <a:solidFill>
              <a:srgbClr val="FF0000"/>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55" name="Oval 170"/>
            <p:cNvSpPr>
              <a:spLocks noChangeArrowheads="1"/>
            </p:cNvSpPr>
            <p:nvPr/>
          </p:nvSpPr>
          <p:spPr bwMode="auto">
            <a:xfrm>
              <a:off x="4895" y="2019"/>
              <a:ext cx="159" cy="192"/>
            </a:xfrm>
            <a:prstGeom prst="ellipse">
              <a:avLst/>
            </a:prstGeom>
            <a:solidFill>
              <a:srgbClr val="0000FF"/>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56" name="Oval 143"/>
            <p:cNvSpPr>
              <a:spLocks noChangeArrowheads="1"/>
            </p:cNvSpPr>
            <p:nvPr/>
          </p:nvSpPr>
          <p:spPr bwMode="auto">
            <a:xfrm>
              <a:off x="5505" y="2016"/>
              <a:ext cx="159" cy="192"/>
            </a:xfrm>
            <a:prstGeom prst="ellipse">
              <a:avLst/>
            </a:prstGeom>
            <a:solidFill>
              <a:srgbClr val="0000FF"/>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57" name="Oval 142"/>
            <p:cNvSpPr>
              <a:spLocks noChangeArrowheads="1"/>
            </p:cNvSpPr>
            <p:nvPr/>
          </p:nvSpPr>
          <p:spPr bwMode="auto">
            <a:xfrm>
              <a:off x="5373" y="2016"/>
              <a:ext cx="159" cy="192"/>
            </a:xfrm>
            <a:prstGeom prst="ellipse">
              <a:avLst/>
            </a:prstGeom>
            <a:solidFill>
              <a:srgbClr val="FF0000"/>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58" name="Line 279"/>
            <p:cNvSpPr>
              <a:spLocks noChangeShapeType="1"/>
            </p:cNvSpPr>
            <p:nvPr/>
          </p:nvSpPr>
          <p:spPr bwMode="auto">
            <a:xfrm>
              <a:off x="5133" y="2112"/>
              <a:ext cx="19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159" name="Group 282"/>
            <p:cNvGrpSpPr>
              <a:grpSpLocks/>
            </p:cNvGrpSpPr>
            <p:nvPr/>
          </p:nvGrpSpPr>
          <p:grpSpPr bwMode="auto">
            <a:xfrm>
              <a:off x="4694" y="2036"/>
              <a:ext cx="144" cy="144"/>
              <a:chOff x="4776" y="144"/>
              <a:chExt cx="144" cy="144"/>
            </a:xfrm>
          </p:grpSpPr>
          <p:sp>
            <p:nvSpPr>
              <p:cNvPr id="3160" name="Line 280"/>
              <p:cNvSpPr>
                <a:spLocks noChangeShapeType="1"/>
              </p:cNvSpPr>
              <p:nvPr/>
            </p:nvSpPr>
            <p:spPr bwMode="auto">
              <a:xfrm>
                <a:off x="4848" y="14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61" name="Line 281"/>
              <p:cNvSpPr>
                <a:spLocks noChangeShapeType="1"/>
              </p:cNvSpPr>
              <p:nvPr/>
            </p:nvSpPr>
            <p:spPr bwMode="auto">
              <a:xfrm rot="-5400000">
                <a:off x="4848" y="14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4" name="Group 300"/>
          <p:cNvGrpSpPr>
            <a:grpSpLocks/>
          </p:cNvGrpSpPr>
          <p:nvPr/>
        </p:nvGrpSpPr>
        <p:grpSpPr bwMode="auto">
          <a:xfrm>
            <a:off x="7323138" y="3716338"/>
            <a:ext cx="1965325" cy="322262"/>
            <a:chOff x="4137" y="2660"/>
            <a:chExt cx="1238" cy="203"/>
          </a:xfrm>
        </p:grpSpPr>
        <p:sp>
          <p:nvSpPr>
            <p:cNvPr id="3146" name="Oval 169"/>
            <p:cNvSpPr>
              <a:spLocks noChangeArrowheads="1"/>
            </p:cNvSpPr>
            <p:nvPr/>
          </p:nvSpPr>
          <p:spPr bwMode="auto">
            <a:xfrm>
              <a:off x="4788" y="2671"/>
              <a:ext cx="159" cy="192"/>
            </a:xfrm>
            <a:prstGeom prst="ellipse">
              <a:avLst/>
            </a:prstGeom>
            <a:solidFill>
              <a:srgbClr val="FF0000"/>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47" name="Oval 168"/>
            <p:cNvSpPr>
              <a:spLocks noChangeArrowheads="1"/>
            </p:cNvSpPr>
            <p:nvPr/>
          </p:nvSpPr>
          <p:spPr bwMode="auto">
            <a:xfrm>
              <a:off x="5216" y="2660"/>
              <a:ext cx="159" cy="192"/>
            </a:xfrm>
            <a:prstGeom prst="ellipse">
              <a:avLst/>
            </a:prstGeom>
            <a:solidFill>
              <a:srgbClr val="0000FF"/>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48" name="Oval 140"/>
            <p:cNvSpPr>
              <a:spLocks noChangeArrowheads="1"/>
            </p:cNvSpPr>
            <p:nvPr/>
          </p:nvSpPr>
          <p:spPr bwMode="auto">
            <a:xfrm>
              <a:off x="4269" y="2670"/>
              <a:ext cx="159" cy="193"/>
            </a:xfrm>
            <a:prstGeom prst="ellipse">
              <a:avLst/>
            </a:prstGeom>
            <a:solidFill>
              <a:srgbClr val="0000FF"/>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49" name="Oval 139"/>
            <p:cNvSpPr>
              <a:spLocks noChangeArrowheads="1"/>
            </p:cNvSpPr>
            <p:nvPr/>
          </p:nvSpPr>
          <p:spPr bwMode="auto">
            <a:xfrm>
              <a:off x="4137" y="2670"/>
              <a:ext cx="159" cy="193"/>
            </a:xfrm>
            <a:prstGeom prst="ellipse">
              <a:avLst/>
            </a:prstGeom>
            <a:solidFill>
              <a:srgbClr val="FF0000"/>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50" name="Line 278"/>
            <p:cNvSpPr>
              <a:spLocks noChangeShapeType="1"/>
            </p:cNvSpPr>
            <p:nvPr/>
          </p:nvSpPr>
          <p:spPr bwMode="auto">
            <a:xfrm>
              <a:off x="4512" y="2784"/>
              <a:ext cx="19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151" name="Group 283"/>
            <p:cNvGrpSpPr>
              <a:grpSpLocks/>
            </p:cNvGrpSpPr>
            <p:nvPr/>
          </p:nvGrpSpPr>
          <p:grpSpPr bwMode="auto">
            <a:xfrm>
              <a:off x="5012" y="2695"/>
              <a:ext cx="144" cy="144"/>
              <a:chOff x="4776" y="144"/>
              <a:chExt cx="144" cy="144"/>
            </a:xfrm>
          </p:grpSpPr>
          <p:sp>
            <p:nvSpPr>
              <p:cNvPr id="3152" name="Line 284"/>
              <p:cNvSpPr>
                <a:spLocks noChangeShapeType="1"/>
              </p:cNvSpPr>
              <p:nvPr/>
            </p:nvSpPr>
            <p:spPr bwMode="auto">
              <a:xfrm>
                <a:off x="4848" y="14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53" name="Line 285"/>
              <p:cNvSpPr>
                <a:spLocks noChangeShapeType="1"/>
              </p:cNvSpPr>
              <p:nvPr/>
            </p:nvSpPr>
            <p:spPr bwMode="auto">
              <a:xfrm rot="-5400000">
                <a:off x="4848" y="14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6" name="Group 301"/>
          <p:cNvGrpSpPr>
            <a:grpSpLocks/>
          </p:cNvGrpSpPr>
          <p:nvPr/>
        </p:nvGrpSpPr>
        <p:grpSpPr bwMode="auto">
          <a:xfrm>
            <a:off x="6999288" y="4978400"/>
            <a:ext cx="2600325" cy="325438"/>
            <a:chOff x="3934" y="3395"/>
            <a:chExt cx="1638" cy="205"/>
          </a:xfrm>
        </p:grpSpPr>
        <p:sp>
          <p:nvSpPr>
            <p:cNvPr id="3133" name="Oval 166"/>
            <p:cNvSpPr>
              <a:spLocks noChangeArrowheads="1"/>
            </p:cNvSpPr>
            <p:nvPr/>
          </p:nvSpPr>
          <p:spPr bwMode="auto">
            <a:xfrm>
              <a:off x="4066" y="3395"/>
              <a:ext cx="159" cy="192"/>
            </a:xfrm>
            <a:prstGeom prst="ellipse">
              <a:avLst/>
            </a:prstGeom>
            <a:solidFill>
              <a:srgbClr val="0000FF"/>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34" name="Oval 165"/>
            <p:cNvSpPr>
              <a:spLocks noChangeArrowheads="1"/>
            </p:cNvSpPr>
            <p:nvPr/>
          </p:nvSpPr>
          <p:spPr bwMode="auto">
            <a:xfrm>
              <a:off x="3934" y="3395"/>
              <a:ext cx="159" cy="192"/>
            </a:xfrm>
            <a:prstGeom prst="ellipse">
              <a:avLst/>
            </a:prstGeom>
            <a:solidFill>
              <a:srgbClr val="FF0000"/>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35" name="Oval 163"/>
            <p:cNvSpPr>
              <a:spLocks noChangeArrowheads="1"/>
            </p:cNvSpPr>
            <p:nvPr/>
          </p:nvSpPr>
          <p:spPr bwMode="auto">
            <a:xfrm>
              <a:off x="4445" y="3407"/>
              <a:ext cx="159" cy="192"/>
            </a:xfrm>
            <a:prstGeom prst="ellipse">
              <a:avLst/>
            </a:prstGeom>
            <a:solidFill>
              <a:srgbClr val="33CC33"/>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36" name="Oval 161"/>
            <p:cNvSpPr>
              <a:spLocks noChangeArrowheads="1"/>
            </p:cNvSpPr>
            <p:nvPr/>
          </p:nvSpPr>
          <p:spPr bwMode="auto">
            <a:xfrm>
              <a:off x="5028" y="3407"/>
              <a:ext cx="159" cy="192"/>
            </a:xfrm>
            <a:prstGeom prst="ellipse">
              <a:avLst/>
            </a:prstGeom>
            <a:solidFill>
              <a:srgbClr val="33CC33"/>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37" name="Oval 160"/>
            <p:cNvSpPr>
              <a:spLocks noChangeArrowheads="1"/>
            </p:cNvSpPr>
            <p:nvPr/>
          </p:nvSpPr>
          <p:spPr bwMode="auto">
            <a:xfrm>
              <a:off x="4896" y="3407"/>
              <a:ext cx="159" cy="192"/>
            </a:xfrm>
            <a:prstGeom prst="ellipse">
              <a:avLst/>
            </a:prstGeom>
            <a:solidFill>
              <a:srgbClr val="FF0000"/>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38" name="Oval 158"/>
            <p:cNvSpPr>
              <a:spLocks noChangeArrowheads="1"/>
            </p:cNvSpPr>
            <p:nvPr/>
          </p:nvSpPr>
          <p:spPr bwMode="auto">
            <a:xfrm>
              <a:off x="5413" y="3408"/>
              <a:ext cx="159" cy="192"/>
            </a:xfrm>
            <a:prstGeom prst="ellipse">
              <a:avLst/>
            </a:prstGeom>
            <a:solidFill>
              <a:srgbClr val="0000FF"/>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39" name="Line 276"/>
            <p:cNvSpPr>
              <a:spLocks noChangeShapeType="1"/>
            </p:cNvSpPr>
            <p:nvPr/>
          </p:nvSpPr>
          <p:spPr bwMode="auto">
            <a:xfrm>
              <a:off x="4656" y="3504"/>
              <a:ext cx="19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140" name="Group 286"/>
            <p:cNvGrpSpPr>
              <a:grpSpLocks/>
            </p:cNvGrpSpPr>
            <p:nvPr/>
          </p:nvGrpSpPr>
          <p:grpSpPr bwMode="auto">
            <a:xfrm>
              <a:off x="4265" y="3422"/>
              <a:ext cx="144" cy="144"/>
              <a:chOff x="4776" y="144"/>
              <a:chExt cx="144" cy="144"/>
            </a:xfrm>
          </p:grpSpPr>
          <p:sp>
            <p:nvSpPr>
              <p:cNvPr id="3144" name="Line 287"/>
              <p:cNvSpPr>
                <a:spLocks noChangeShapeType="1"/>
              </p:cNvSpPr>
              <p:nvPr/>
            </p:nvSpPr>
            <p:spPr bwMode="auto">
              <a:xfrm>
                <a:off x="4848" y="14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45" name="Line 288"/>
              <p:cNvSpPr>
                <a:spLocks noChangeShapeType="1"/>
              </p:cNvSpPr>
              <p:nvPr/>
            </p:nvSpPr>
            <p:spPr bwMode="auto">
              <a:xfrm rot="-5400000">
                <a:off x="4848" y="14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141" name="Group 289"/>
            <p:cNvGrpSpPr>
              <a:grpSpLocks/>
            </p:cNvGrpSpPr>
            <p:nvPr/>
          </p:nvGrpSpPr>
          <p:grpSpPr bwMode="auto">
            <a:xfrm>
              <a:off x="5218" y="3422"/>
              <a:ext cx="144" cy="144"/>
              <a:chOff x="4776" y="144"/>
              <a:chExt cx="144" cy="144"/>
            </a:xfrm>
          </p:grpSpPr>
          <p:sp>
            <p:nvSpPr>
              <p:cNvPr id="3142" name="Line 290"/>
              <p:cNvSpPr>
                <a:spLocks noChangeShapeType="1"/>
              </p:cNvSpPr>
              <p:nvPr/>
            </p:nvSpPr>
            <p:spPr bwMode="auto">
              <a:xfrm>
                <a:off x="4848" y="14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43" name="Line 291"/>
              <p:cNvSpPr>
                <a:spLocks noChangeShapeType="1"/>
              </p:cNvSpPr>
              <p:nvPr/>
            </p:nvSpPr>
            <p:spPr bwMode="auto">
              <a:xfrm rot="-5400000">
                <a:off x="4848" y="14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9" name="Group 302"/>
          <p:cNvGrpSpPr>
            <a:grpSpLocks/>
          </p:cNvGrpSpPr>
          <p:nvPr/>
        </p:nvGrpSpPr>
        <p:grpSpPr bwMode="auto">
          <a:xfrm>
            <a:off x="6800850" y="6248400"/>
            <a:ext cx="2962275" cy="322263"/>
            <a:chOff x="3894" y="4060"/>
            <a:chExt cx="1866" cy="203"/>
          </a:xfrm>
        </p:grpSpPr>
        <p:sp>
          <p:nvSpPr>
            <p:cNvPr id="3118" name="Oval 155"/>
            <p:cNvSpPr>
              <a:spLocks noChangeArrowheads="1"/>
            </p:cNvSpPr>
            <p:nvPr/>
          </p:nvSpPr>
          <p:spPr bwMode="auto">
            <a:xfrm>
              <a:off x="4026" y="4071"/>
              <a:ext cx="159" cy="192"/>
            </a:xfrm>
            <a:prstGeom prst="ellipse">
              <a:avLst/>
            </a:prstGeom>
            <a:solidFill>
              <a:srgbClr val="0000FF"/>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19" name="Oval 154"/>
            <p:cNvSpPr>
              <a:spLocks noChangeArrowheads="1"/>
            </p:cNvSpPr>
            <p:nvPr/>
          </p:nvSpPr>
          <p:spPr bwMode="auto">
            <a:xfrm>
              <a:off x="3894" y="4071"/>
              <a:ext cx="159" cy="192"/>
            </a:xfrm>
            <a:prstGeom prst="ellipse">
              <a:avLst/>
            </a:prstGeom>
            <a:solidFill>
              <a:srgbClr val="FF0000"/>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20" name="Oval 152"/>
            <p:cNvSpPr>
              <a:spLocks noChangeArrowheads="1"/>
            </p:cNvSpPr>
            <p:nvPr/>
          </p:nvSpPr>
          <p:spPr bwMode="auto">
            <a:xfrm>
              <a:off x="4505" y="4071"/>
              <a:ext cx="159" cy="192"/>
            </a:xfrm>
            <a:prstGeom prst="ellipse">
              <a:avLst/>
            </a:prstGeom>
            <a:solidFill>
              <a:srgbClr val="FFFF00"/>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21" name="Oval 151"/>
            <p:cNvSpPr>
              <a:spLocks noChangeArrowheads="1"/>
            </p:cNvSpPr>
            <p:nvPr/>
          </p:nvSpPr>
          <p:spPr bwMode="auto">
            <a:xfrm>
              <a:off x="4373" y="4071"/>
              <a:ext cx="159" cy="192"/>
            </a:xfrm>
            <a:prstGeom prst="ellipse">
              <a:avLst/>
            </a:prstGeom>
            <a:solidFill>
              <a:srgbClr val="33CC33"/>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22" name="Oval 149"/>
            <p:cNvSpPr>
              <a:spLocks noChangeArrowheads="1"/>
            </p:cNvSpPr>
            <p:nvPr/>
          </p:nvSpPr>
          <p:spPr bwMode="auto">
            <a:xfrm>
              <a:off x="5074" y="4060"/>
              <a:ext cx="158" cy="192"/>
            </a:xfrm>
            <a:prstGeom prst="ellipse">
              <a:avLst/>
            </a:prstGeom>
            <a:solidFill>
              <a:srgbClr val="33CC33"/>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23" name="Oval 148"/>
            <p:cNvSpPr>
              <a:spLocks noChangeArrowheads="1"/>
            </p:cNvSpPr>
            <p:nvPr/>
          </p:nvSpPr>
          <p:spPr bwMode="auto">
            <a:xfrm>
              <a:off x="4942" y="4060"/>
              <a:ext cx="158" cy="192"/>
            </a:xfrm>
            <a:prstGeom prst="ellipse">
              <a:avLst/>
            </a:prstGeom>
            <a:solidFill>
              <a:srgbClr val="FF0000"/>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24" name="Oval 146"/>
            <p:cNvSpPr>
              <a:spLocks noChangeArrowheads="1"/>
            </p:cNvSpPr>
            <p:nvPr/>
          </p:nvSpPr>
          <p:spPr bwMode="auto">
            <a:xfrm>
              <a:off x="5601" y="4062"/>
              <a:ext cx="159" cy="192"/>
            </a:xfrm>
            <a:prstGeom prst="ellipse">
              <a:avLst/>
            </a:prstGeom>
            <a:solidFill>
              <a:srgbClr val="FFFF00"/>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25" name="Oval 145"/>
            <p:cNvSpPr>
              <a:spLocks noChangeArrowheads="1"/>
            </p:cNvSpPr>
            <p:nvPr/>
          </p:nvSpPr>
          <p:spPr bwMode="auto">
            <a:xfrm>
              <a:off x="5469" y="4062"/>
              <a:ext cx="159" cy="192"/>
            </a:xfrm>
            <a:prstGeom prst="ellipse">
              <a:avLst/>
            </a:prstGeom>
            <a:solidFill>
              <a:srgbClr val="0000FF"/>
            </a:solidFill>
            <a:ln w="9525">
              <a:solidFill>
                <a:srgbClr val="000000"/>
              </a:solidFill>
              <a:round/>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26" name="Line 277"/>
            <p:cNvSpPr>
              <a:spLocks noChangeShapeType="1"/>
            </p:cNvSpPr>
            <p:nvPr/>
          </p:nvSpPr>
          <p:spPr bwMode="auto">
            <a:xfrm>
              <a:off x="4704" y="4175"/>
              <a:ext cx="19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127" name="Group 292"/>
            <p:cNvGrpSpPr>
              <a:grpSpLocks/>
            </p:cNvGrpSpPr>
            <p:nvPr/>
          </p:nvGrpSpPr>
          <p:grpSpPr bwMode="auto">
            <a:xfrm>
              <a:off x="4196" y="4080"/>
              <a:ext cx="144" cy="144"/>
              <a:chOff x="4776" y="144"/>
              <a:chExt cx="144" cy="144"/>
            </a:xfrm>
          </p:grpSpPr>
          <p:sp>
            <p:nvSpPr>
              <p:cNvPr id="3131" name="Line 293"/>
              <p:cNvSpPr>
                <a:spLocks noChangeShapeType="1"/>
              </p:cNvSpPr>
              <p:nvPr/>
            </p:nvSpPr>
            <p:spPr bwMode="auto">
              <a:xfrm>
                <a:off x="4848" y="14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32" name="Line 294"/>
              <p:cNvSpPr>
                <a:spLocks noChangeShapeType="1"/>
              </p:cNvSpPr>
              <p:nvPr/>
            </p:nvSpPr>
            <p:spPr bwMode="auto">
              <a:xfrm rot="-5400000">
                <a:off x="4848" y="14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128" name="Group 295"/>
            <p:cNvGrpSpPr>
              <a:grpSpLocks/>
            </p:cNvGrpSpPr>
            <p:nvPr/>
          </p:nvGrpSpPr>
          <p:grpSpPr bwMode="auto">
            <a:xfrm>
              <a:off x="5260" y="4080"/>
              <a:ext cx="144" cy="144"/>
              <a:chOff x="4776" y="144"/>
              <a:chExt cx="144" cy="144"/>
            </a:xfrm>
          </p:grpSpPr>
          <p:sp>
            <p:nvSpPr>
              <p:cNvPr id="3129" name="Line 296"/>
              <p:cNvSpPr>
                <a:spLocks noChangeShapeType="1"/>
              </p:cNvSpPr>
              <p:nvPr/>
            </p:nvSpPr>
            <p:spPr bwMode="auto">
              <a:xfrm>
                <a:off x="4848" y="14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30" name="Line 297"/>
              <p:cNvSpPr>
                <a:spLocks noChangeShapeType="1"/>
              </p:cNvSpPr>
              <p:nvPr/>
            </p:nvSpPr>
            <p:spPr bwMode="auto">
              <a:xfrm rot="-5400000">
                <a:off x="4848" y="14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82" name="TextBox 81"/>
          <p:cNvSpPr txBox="1">
            <a:spLocks noChangeArrowheads="1"/>
          </p:cNvSpPr>
          <p:nvPr/>
        </p:nvSpPr>
        <p:spPr bwMode="auto">
          <a:xfrm>
            <a:off x="6934200" y="1828800"/>
            <a:ext cx="274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latin typeface="Times New Roman" pitchFamily="18" charset="0"/>
                <a:cs typeface="Times New Roman" pitchFamily="18" charset="0"/>
              </a:rPr>
              <a:t>A  +  B  →  AB</a:t>
            </a:r>
            <a:endParaRPr lang="en-US" altLang="en-US" sz="2400"/>
          </a:p>
        </p:txBody>
      </p:sp>
      <p:sp>
        <p:nvSpPr>
          <p:cNvPr id="83" name="TextBox 82"/>
          <p:cNvSpPr txBox="1">
            <a:spLocks noChangeArrowheads="1"/>
          </p:cNvSpPr>
          <p:nvPr/>
        </p:nvSpPr>
        <p:spPr bwMode="auto">
          <a:xfrm>
            <a:off x="6934200" y="3182938"/>
            <a:ext cx="2743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latin typeface="Times New Roman" pitchFamily="18" charset="0"/>
                <a:cs typeface="Times New Roman" pitchFamily="18" charset="0"/>
              </a:rPr>
              <a:t>AB →  A  +  B</a:t>
            </a:r>
            <a:endParaRPr lang="en-US" altLang="en-US" sz="2400"/>
          </a:p>
        </p:txBody>
      </p:sp>
      <p:sp>
        <p:nvSpPr>
          <p:cNvPr id="84" name="TextBox 83"/>
          <p:cNvSpPr txBox="1">
            <a:spLocks noChangeArrowheads="1"/>
          </p:cNvSpPr>
          <p:nvPr/>
        </p:nvSpPr>
        <p:spPr bwMode="auto">
          <a:xfrm>
            <a:off x="6661150" y="4384675"/>
            <a:ext cx="327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latin typeface="Times New Roman" pitchFamily="18" charset="0"/>
                <a:cs typeface="Times New Roman" pitchFamily="18" charset="0"/>
              </a:rPr>
              <a:t>AB +  C →  AC  +  B</a:t>
            </a:r>
            <a:endParaRPr lang="en-US" altLang="en-US" sz="2400"/>
          </a:p>
        </p:txBody>
      </p:sp>
      <p:sp>
        <p:nvSpPr>
          <p:cNvPr id="85" name="TextBox 84"/>
          <p:cNvSpPr txBox="1">
            <a:spLocks noChangeArrowheads="1"/>
          </p:cNvSpPr>
          <p:nvPr/>
        </p:nvSpPr>
        <p:spPr bwMode="auto">
          <a:xfrm>
            <a:off x="6643688" y="5481638"/>
            <a:ext cx="3276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latin typeface="Times New Roman" pitchFamily="18" charset="0"/>
                <a:cs typeface="Times New Roman" pitchFamily="18" charset="0"/>
              </a:rPr>
              <a:t>AB +  CD →  AC  +  BD</a:t>
            </a:r>
            <a:endParaRPr lang="en-US" altLang="en-US" sz="2400"/>
          </a:p>
        </p:txBody>
      </p:sp>
      <p:sp>
        <p:nvSpPr>
          <p:cNvPr id="59" name="TextBox 58"/>
          <p:cNvSpPr txBox="1">
            <a:spLocks noChangeArrowheads="1"/>
          </p:cNvSpPr>
          <p:nvPr/>
        </p:nvSpPr>
        <p:spPr bwMode="auto">
          <a:xfrm>
            <a:off x="2819400" y="1690688"/>
            <a:ext cx="3733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000" b="1"/>
              <a:t>Two or more elements or compounds combine to make a more complex substance</a:t>
            </a:r>
            <a:endParaRPr lang="en-US" altLang="en-US"/>
          </a:p>
        </p:txBody>
      </p:sp>
      <p:sp>
        <p:nvSpPr>
          <p:cNvPr id="60" name="TextBox 59"/>
          <p:cNvSpPr txBox="1">
            <a:spLocks noChangeArrowheads="1"/>
          </p:cNvSpPr>
          <p:nvPr/>
        </p:nvSpPr>
        <p:spPr bwMode="auto">
          <a:xfrm>
            <a:off x="2819400" y="3330575"/>
            <a:ext cx="3733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000" b="1"/>
              <a:t>Compounds break down </a:t>
            </a:r>
            <a:endParaRPr lang="en-US" altLang="en-US" sz="2000"/>
          </a:p>
          <a:p>
            <a:pPr algn="ctr" eaLnBrk="1" hangingPunct="1"/>
            <a:r>
              <a:rPr lang="en-US" altLang="en-US" sz="2000" b="1"/>
              <a:t>into simpler substances</a:t>
            </a:r>
          </a:p>
        </p:txBody>
      </p:sp>
      <p:sp>
        <p:nvSpPr>
          <p:cNvPr id="61" name="Rectangle 60"/>
          <p:cNvSpPr>
            <a:spLocks noChangeArrowheads="1"/>
          </p:cNvSpPr>
          <p:nvPr/>
        </p:nvSpPr>
        <p:spPr bwMode="auto">
          <a:xfrm>
            <a:off x="2743200" y="4343400"/>
            <a:ext cx="3886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000" b="1"/>
              <a:t>Occurs when one element replaces another one in a compound</a:t>
            </a:r>
          </a:p>
        </p:txBody>
      </p:sp>
      <p:sp>
        <p:nvSpPr>
          <p:cNvPr id="62" name="Rectangle 61"/>
          <p:cNvSpPr>
            <a:spLocks noChangeArrowheads="1"/>
          </p:cNvSpPr>
          <p:nvPr/>
        </p:nvSpPr>
        <p:spPr bwMode="auto">
          <a:xfrm>
            <a:off x="2743200" y="5537200"/>
            <a:ext cx="3733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000" b="1"/>
              <a:t>Occurs when different </a:t>
            </a:r>
            <a:br>
              <a:rPr lang="en-US" altLang="en-US" sz="2000" b="1"/>
            </a:br>
            <a:r>
              <a:rPr lang="en-US" altLang="en-US" sz="2000" b="1"/>
              <a:t>atoms in two different compounds trade places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2"/>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8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59" grpId="0"/>
      <p:bldP spid="60" grpId="0"/>
      <p:bldP spid="61" grpId="0"/>
      <p:bldP spid="6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10058400" cy="990600"/>
          </a:xfrm>
          <a:solidFill>
            <a:srgbClr val="0000FF"/>
          </a:solidFill>
        </p:spPr>
        <p:txBody>
          <a:bodyPr/>
          <a:lstStyle/>
          <a:p>
            <a:pPr eaLnBrk="1" hangingPunct="1"/>
            <a:r>
              <a:rPr lang="en-US" altLang="en-US" b="1" smtClean="0">
                <a:latin typeface="Times New Roman" pitchFamily="18" charset="0"/>
                <a:cs typeface="Times New Roman" pitchFamily="18" charset="0"/>
              </a:rPr>
              <a:t>Identifying Chemical Reactions</a:t>
            </a:r>
          </a:p>
        </p:txBody>
      </p:sp>
      <p:sp>
        <p:nvSpPr>
          <p:cNvPr id="4099" name="Rectangle 1"/>
          <p:cNvSpPr>
            <a:spLocks noChangeArrowheads="1"/>
          </p:cNvSpPr>
          <p:nvPr/>
        </p:nvSpPr>
        <p:spPr bwMode="auto">
          <a:xfrm>
            <a:off x="533400" y="3276600"/>
            <a:ext cx="9067800"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latin typeface="Times New Roman" pitchFamily="18" charset="0"/>
                <a:cs typeface="Times New Roman" pitchFamily="18" charset="0"/>
              </a:rPr>
              <a:t>____ P   +     O</a:t>
            </a:r>
            <a:r>
              <a:rPr lang="en-US" altLang="en-US" sz="2000" b="1" baseline="-30000">
                <a:latin typeface="Times New Roman" pitchFamily="18" charset="0"/>
                <a:cs typeface="Times New Roman" pitchFamily="18" charset="0"/>
              </a:rPr>
              <a:t>2  </a:t>
            </a:r>
            <a:r>
              <a:rPr lang="en-US" altLang="en-US" sz="2000" b="1">
                <a:latin typeface="Times New Roman" pitchFamily="18" charset="0"/>
                <a:cs typeface="Times New Roman" pitchFamily="18" charset="0"/>
              </a:rPr>
              <a:t>  →   P</a:t>
            </a:r>
            <a:r>
              <a:rPr lang="en-US" altLang="en-US" sz="2000" b="1" baseline="-30000">
                <a:latin typeface="Times New Roman" pitchFamily="18" charset="0"/>
                <a:cs typeface="Times New Roman" pitchFamily="18" charset="0"/>
              </a:rPr>
              <a:t>4</a:t>
            </a:r>
            <a:r>
              <a:rPr lang="en-US" altLang="en-US" sz="2000" b="1">
                <a:latin typeface="Times New Roman" pitchFamily="18" charset="0"/>
                <a:cs typeface="Times New Roman" pitchFamily="18" charset="0"/>
              </a:rPr>
              <a:t>O</a:t>
            </a:r>
            <a:r>
              <a:rPr lang="en-US" altLang="en-US" sz="2000" b="1" baseline="-30000">
                <a:latin typeface="Times New Roman" pitchFamily="18" charset="0"/>
                <a:cs typeface="Times New Roman" pitchFamily="18" charset="0"/>
              </a:rPr>
              <a:t>10		</a:t>
            </a:r>
            <a:r>
              <a:rPr lang="en-US" altLang="en-US" sz="2000" b="1">
                <a:latin typeface="Times New Roman" pitchFamily="18" charset="0"/>
                <a:cs typeface="Times New Roman" pitchFamily="18" charset="0"/>
              </a:rPr>
              <a:t> ____ Mg   +    O</a:t>
            </a:r>
            <a:r>
              <a:rPr lang="en-US" altLang="en-US" sz="2000" b="1" baseline="-30000">
                <a:latin typeface="Times New Roman" pitchFamily="18" charset="0"/>
                <a:cs typeface="Times New Roman" pitchFamily="18" charset="0"/>
              </a:rPr>
              <a:t>2</a:t>
            </a:r>
            <a:r>
              <a:rPr lang="en-US" altLang="en-US" sz="2000" b="1">
                <a:latin typeface="Times New Roman" pitchFamily="18" charset="0"/>
                <a:cs typeface="Times New Roman" pitchFamily="18" charset="0"/>
              </a:rPr>
              <a:t>    →      MgO</a:t>
            </a:r>
          </a:p>
          <a:p>
            <a:pPr eaLnBrk="1" hangingPunct="1"/>
            <a:endParaRPr lang="en-US" altLang="en-US" sz="2000" b="1">
              <a:latin typeface="Times New Roman" pitchFamily="18" charset="0"/>
              <a:cs typeface="Times New Roman" pitchFamily="18" charset="0"/>
            </a:endParaRPr>
          </a:p>
          <a:p>
            <a:pPr eaLnBrk="1" hangingPunct="1"/>
            <a:endParaRPr lang="en-US" altLang="en-US" sz="2000" b="1">
              <a:latin typeface="Times New Roman" pitchFamily="18" charset="0"/>
              <a:cs typeface="Times New Roman" pitchFamily="18" charset="0"/>
            </a:endParaRPr>
          </a:p>
          <a:p>
            <a:pPr eaLnBrk="1" hangingPunct="1"/>
            <a:endParaRPr lang="en-US" altLang="en-US" sz="2000" b="1">
              <a:latin typeface="Times New Roman" pitchFamily="18" charset="0"/>
              <a:cs typeface="Times New Roman" pitchFamily="18" charset="0"/>
            </a:endParaRPr>
          </a:p>
          <a:p>
            <a:pPr eaLnBrk="1" hangingPunct="1"/>
            <a:endParaRPr lang="en-US" altLang="en-US" sz="2000" b="1">
              <a:latin typeface="Times New Roman" pitchFamily="18" charset="0"/>
              <a:cs typeface="Times New Roman" pitchFamily="18" charset="0"/>
            </a:endParaRPr>
          </a:p>
          <a:p>
            <a:pPr eaLnBrk="1" hangingPunct="1"/>
            <a:r>
              <a:rPr lang="en-US" altLang="en-US" sz="2000" b="1">
                <a:latin typeface="Times New Roman" pitchFamily="18" charset="0"/>
                <a:cs typeface="Times New Roman" pitchFamily="18" charset="0"/>
              </a:rPr>
              <a:t>____ HgO   →    Hg    +</a:t>
            </a:r>
            <a:r>
              <a:rPr lang="en-US" altLang="en-US" sz="2000" b="1" baseline="-25000">
                <a:latin typeface="Times New Roman" pitchFamily="18" charset="0"/>
                <a:cs typeface="Times New Roman" pitchFamily="18" charset="0"/>
              </a:rPr>
              <a:t> </a:t>
            </a:r>
            <a:r>
              <a:rPr lang="en-US" altLang="en-US" sz="2000" b="1">
                <a:latin typeface="Times New Roman" pitchFamily="18" charset="0"/>
                <a:cs typeface="Times New Roman" pitchFamily="18" charset="0"/>
              </a:rPr>
              <a:t>    O</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		 ____ Al</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O</a:t>
            </a:r>
            <a:r>
              <a:rPr lang="en-US" altLang="en-US" sz="2000" b="1" baseline="-25000">
                <a:latin typeface="Times New Roman" pitchFamily="18" charset="0"/>
                <a:cs typeface="Times New Roman" pitchFamily="18" charset="0"/>
              </a:rPr>
              <a:t>3</a:t>
            </a:r>
            <a:r>
              <a:rPr lang="en-US" altLang="en-US" sz="2000" b="1">
                <a:latin typeface="Times New Roman" pitchFamily="18" charset="0"/>
                <a:cs typeface="Times New Roman" pitchFamily="18" charset="0"/>
              </a:rPr>
              <a:t>    →    Al    +    O</a:t>
            </a:r>
            <a:r>
              <a:rPr lang="en-US" altLang="en-US" sz="2000" b="1" baseline="-25000">
                <a:latin typeface="Times New Roman" pitchFamily="18" charset="0"/>
                <a:cs typeface="Times New Roman" pitchFamily="18" charset="0"/>
              </a:rPr>
              <a:t>2</a:t>
            </a:r>
          </a:p>
          <a:p>
            <a:pPr eaLnBrk="1" hangingPunct="1"/>
            <a:endParaRPr lang="en-US" altLang="en-US" sz="2000" b="1" baseline="-25000">
              <a:latin typeface="Times New Roman" pitchFamily="18" charset="0"/>
              <a:cs typeface="Times New Roman" pitchFamily="18" charset="0"/>
            </a:endParaRPr>
          </a:p>
          <a:p>
            <a:pPr eaLnBrk="1" hangingPunct="1"/>
            <a:endParaRPr lang="en-US" altLang="en-US" sz="2000">
              <a:latin typeface="Times New Roman" pitchFamily="18" charset="0"/>
              <a:cs typeface="Times New Roman" pitchFamily="18" charset="0"/>
            </a:endParaRPr>
          </a:p>
          <a:p>
            <a:pPr eaLnBrk="1" hangingPunct="1"/>
            <a:endParaRPr lang="en-US" altLang="en-US" sz="2000">
              <a:latin typeface="Times New Roman" pitchFamily="18" charset="0"/>
              <a:cs typeface="Times New Roman" pitchFamily="18" charset="0"/>
            </a:endParaRPr>
          </a:p>
          <a:p>
            <a:pPr eaLnBrk="1" hangingPunct="1"/>
            <a:endParaRPr lang="en-US" altLang="en-US" sz="2000">
              <a:latin typeface="Times New Roman" pitchFamily="18" charset="0"/>
              <a:cs typeface="Times New Roman" pitchFamily="18" charset="0"/>
            </a:endParaRPr>
          </a:p>
          <a:p>
            <a:pPr eaLnBrk="1" hangingPunct="1"/>
            <a:r>
              <a:rPr lang="en-US" altLang="en-US" sz="2000" b="1">
                <a:latin typeface="Times New Roman" pitchFamily="18" charset="0"/>
                <a:cs typeface="Times New Roman" pitchFamily="18" charset="0"/>
              </a:rPr>
              <a:t>____ Cl</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  +    NaBr   →    NaCl   +    Br</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	 ____ H</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   +   N</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   →    NH</a:t>
            </a:r>
            <a:r>
              <a:rPr lang="en-US" altLang="en-US" sz="2000" b="1" baseline="-25000">
                <a:latin typeface="Times New Roman" pitchFamily="18" charset="0"/>
                <a:cs typeface="Times New Roman" pitchFamily="18" charset="0"/>
              </a:rPr>
              <a:t>3</a:t>
            </a:r>
            <a:endParaRPr lang="en-US" altLang="en-US" sz="2000" b="1">
              <a:latin typeface="Times New Roman" pitchFamily="18" charset="0"/>
              <a:cs typeface="Times New Roman" pitchFamily="18" charset="0"/>
            </a:endParaRPr>
          </a:p>
          <a:p>
            <a:pPr eaLnBrk="1" hangingPunct="1"/>
            <a:endParaRPr lang="en-US" altLang="en-US" sz="2000">
              <a:latin typeface="Times New Roman" pitchFamily="18" charset="0"/>
              <a:cs typeface="Times New Roman" pitchFamily="18" charset="0"/>
            </a:endParaRPr>
          </a:p>
        </p:txBody>
      </p:sp>
      <p:sp>
        <p:nvSpPr>
          <p:cNvPr id="4100" name="TextBox 5"/>
          <p:cNvSpPr txBox="1">
            <a:spLocks noChangeArrowheads="1"/>
          </p:cNvSpPr>
          <p:nvPr/>
        </p:nvSpPr>
        <p:spPr bwMode="auto">
          <a:xfrm>
            <a:off x="304800" y="1143000"/>
            <a:ext cx="9525000"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latin typeface="Times New Roman" pitchFamily="18" charset="0"/>
                <a:cs typeface="Times New Roman" pitchFamily="18" charset="0"/>
              </a:rPr>
              <a:t>2. Use colored pencils to circle the common atoms or compounds in each equation to help you determine the type of reaction it illustrates.  Use the code below to classify each reaction. </a:t>
            </a:r>
          </a:p>
          <a:p>
            <a:pPr eaLnBrk="1" hangingPunct="1"/>
            <a:endParaRPr lang="en-US" altLang="en-US" sz="2000" b="1">
              <a:latin typeface="Times New Roman" pitchFamily="18" charset="0"/>
              <a:cs typeface="Times New Roman" pitchFamily="18" charset="0"/>
            </a:endParaRPr>
          </a:p>
          <a:p>
            <a:pPr algn="ctr" eaLnBrk="1" hangingPunct="1"/>
            <a:r>
              <a:rPr lang="en-US" altLang="en-US" sz="1600" b="1">
                <a:latin typeface="Times New Roman" pitchFamily="18" charset="0"/>
                <a:cs typeface="Times New Roman" pitchFamily="18" charset="0"/>
              </a:rPr>
              <a:t>S = Synthesis      D = Decomposition     SR = Single Replacement      DR = Double Replacement</a:t>
            </a:r>
            <a:endParaRPr lang="en-US" altLang="en-US" sz="1600">
              <a:latin typeface="Times New Roman" pitchFamily="18" charset="0"/>
              <a:cs typeface="Times New Roman" pitchFamily="18" charset="0"/>
            </a:endParaRPr>
          </a:p>
          <a:p>
            <a:pPr eaLnBrk="1" hangingPunct="1"/>
            <a:endParaRPr lang="en-US" altLang="en-US" sz="2000">
              <a:latin typeface="Times New Roman" pitchFamily="18" charset="0"/>
              <a:cs typeface="Times New Roman" pitchFamily="18" charset="0"/>
            </a:endParaRPr>
          </a:p>
          <a:p>
            <a:pPr eaLnBrk="1" hangingPunct="1"/>
            <a:r>
              <a:rPr lang="en-US" altLang="en-US" sz="200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223838" y="376238"/>
            <a:ext cx="9753600" cy="529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latin typeface="Times New Roman" pitchFamily="18" charset="0"/>
                <a:cs typeface="Times New Roman" pitchFamily="18" charset="0"/>
              </a:rPr>
              <a:t>____ Na    +    Br</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    →    NaBr		 ____ CuCl</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  +    H</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S  →    CuS   +    HCl</a:t>
            </a:r>
          </a:p>
          <a:p>
            <a:pPr eaLnBrk="1" hangingPunct="1"/>
            <a:r>
              <a:rPr lang="en-US" altLang="en-US" sz="2000" b="1">
                <a:latin typeface="Times New Roman" pitchFamily="18" charset="0"/>
                <a:cs typeface="Times New Roman" pitchFamily="18" charset="0"/>
              </a:rPr>
              <a:t> </a:t>
            </a:r>
          </a:p>
          <a:p>
            <a:pPr eaLnBrk="1" hangingPunct="1"/>
            <a:endParaRPr lang="en-US" altLang="en-US" sz="2000" b="1">
              <a:latin typeface="Times New Roman" pitchFamily="18" charset="0"/>
              <a:cs typeface="Times New Roman" pitchFamily="18" charset="0"/>
            </a:endParaRPr>
          </a:p>
          <a:p>
            <a:pPr eaLnBrk="1" hangingPunct="1"/>
            <a:endParaRPr lang="en-US" altLang="en-US" sz="2000" b="1">
              <a:latin typeface="Times New Roman" pitchFamily="18" charset="0"/>
              <a:cs typeface="Times New Roman" pitchFamily="18" charset="0"/>
            </a:endParaRPr>
          </a:p>
          <a:p>
            <a:pPr eaLnBrk="1" hangingPunct="1"/>
            <a:endParaRPr lang="en-US" altLang="en-US" sz="2000" b="1">
              <a:latin typeface="Times New Roman" pitchFamily="18" charset="0"/>
              <a:cs typeface="Times New Roman" pitchFamily="18" charset="0"/>
            </a:endParaRPr>
          </a:p>
          <a:p>
            <a:pPr eaLnBrk="1" hangingPunct="1"/>
            <a:r>
              <a:rPr lang="en-US" altLang="en-US" sz="2000" b="1">
                <a:latin typeface="Times New Roman" pitchFamily="18" charset="0"/>
                <a:cs typeface="Times New Roman" pitchFamily="18" charset="0"/>
              </a:rPr>
              <a:t>____ HgO    +   Cl</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   →    HgCl   +   O</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	 ____ C   +    H</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    →      CH</a:t>
            </a:r>
            <a:r>
              <a:rPr lang="en-US" altLang="en-US" sz="2000" b="1" baseline="-25000">
                <a:latin typeface="Times New Roman" pitchFamily="18" charset="0"/>
                <a:cs typeface="Times New Roman" pitchFamily="18" charset="0"/>
              </a:rPr>
              <a:t>4</a:t>
            </a:r>
            <a:endParaRPr lang="en-US" altLang="en-US" sz="2000" b="1">
              <a:latin typeface="Times New Roman" pitchFamily="18" charset="0"/>
              <a:cs typeface="Times New Roman" pitchFamily="18" charset="0"/>
            </a:endParaRPr>
          </a:p>
          <a:p>
            <a:pPr eaLnBrk="1" hangingPunct="1"/>
            <a:r>
              <a:rPr lang="en-US" altLang="en-US" sz="2000" b="1">
                <a:latin typeface="Times New Roman" pitchFamily="18" charset="0"/>
                <a:cs typeface="Times New Roman" pitchFamily="18" charset="0"/>
              </a:rPr>
              <a:t> </a:t>
            </a:r>
          </a:p>
          <a:p>
            <a:pPr eaLnBrk="1" hangingPunct="1"/>
            <a:endParaRPr lang="en-US" altLang="en-US" sz="2000" b="1">
              <a:latin typeface="Times New Roman" pitchFamily="18" charset="0"/>
              <a:cs typeface="Times New Roman" pitchFamily="18" charset="0"/>
            </a:endParaRPr>
          </a:p>
          <a:p>
            <a:pPr eaLnBrk="1" hangingPunct="1"/>
            <a:endParaRPr lang="en-US" altLang="en-US" sz="2000" b="1">
              <a:latin typeface="Times New Roman" pitchFamily="18" charset="0"/>
              <a:cs typeface="Times New Roman" pitchFamily="18" charset="0"/>
            </a:endParaRPr>
          </a:p>
          <a:p>
            <a:pPr eaLnBrk="1" hangingPunct="1"/>
            <a:endParaRPr lang="en-US" altLang="en-US" sz="2000" b="1">
              <a:latin typeface="Times New Roman" pitchFamily="18" charset="0"/>
              <a:cs typeface="Times New Roman" pitchFamily="18" charset="0"/>
            </a:endParaRPr>
          </a:p>
          <a:p>
            <a:pPr eaLnBrk="1" hangingPunct="1"/>
            <a:r>
              <a:rPr lang="en-US" altLang="en-US" sz="2000" b="1">
                <a:latin typeface="Times New Roman" pitchFamily="18" charset="0"/>
                <a:cs typeface="Times New Roman" pitchFamily="18" charset="0"/>
              </a:rPr>
              <a:t>____ KClO</a:t>
            </a:r>
            <a:r>
              <a:rPr lang="en-US" altLang="en-US" sz="2000" b="1" baseline="-25000">
                <a:latin typeface="Times New Roman" pitchFamily="18" charset="0"/>
                <a:cs typeface="Times New Roman" pitchFamily="18" charset="0"/>
              </a:rPr>
              <a:t>3</a:t>
            </a:r>
            <a:r>
              <a:rPr lang="en-US" altLang="en-US" sz="2000" b="1">
                <a:latin typeface="Times New Roman" pitchFamily="18" charset="0"/>
                <a:cs typeface="Times New Roman" pitchFamily="18" charset="0"/>
              </a:rPr>
              <a:t>  →     KCl   +     O</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 		 ____ S</a:t>
            </a:r>
            <a:r>
              <a:rPr lang="en-US" altLang="en-US" sz="2000" b="1" baseline="-25000">
                <a:latin typeface="Times New Roman" pitchFamily="18" charset="0"/>
                <a:cs typeface="Times New Roman" pitchFamily="18" charset="0"/>
              </a:rPr>
              <a:t>8</a:t>
            </a:r>
            <a:r>
              <a:rPr lang="en-US" altLang="en-US" sz="2000" b="1">
                <a:latin typeface="Times New Roman" pitchFamily="18" charset="0"/>
                <a:cs typeface="Times New Roman" pitchFamily="18" charset="0"/>
              </a:rPr>
              <a:t>    +      F</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   →       SF</a:t>
            </a:r>
            <a:r>
              <a:rPr lang="en-US" altLang="en-US" sz="2000" b="1" baseline="-25000">
                <a:latin typeface="Times New Roman" pitchFamily="18" charset="0"/>
                <a:cs typeface="Times New Roman" pitchFamily="18" charset="0"/>
              </a:rPr>
              <a:t>6</a:t>
            </a:r>
            <a:endParaRPr lang="en-US" altLang="en-US" sz="2000" b="1">
              <a:latin typeface="Times New Roman" pitchFamily="18" charset="0"/>
              <a:cs typeface="Times New Roman" pitchFamily="18" charset="0"/>
            </a:endParaRPr>
          </a:p>
          <a:p>
            <a:pPr eaLnBrk="1" hangingPunct="1"/>
            <a:r>
              <a:rPr lang="en-US" altLang="en-US" sz="2000" b="1">
                <a:latin typeface="Times New Roman" pitchFamily="18" charset="0"/>
                <a:cs typeface="Times New Roman" pitchFamily="18" charset="0"/>
              </a:rPr>
              <a:t> </a:t>
            </a:r>
          </a:p>
          <a:p>
            <a:pPr eaLnBrk="1" hangingPunct="1"/>
            <a:endParaRPr lang="en-US" altLang="en-US" sz="2000" b="1">
              <a:latin typeface="Times New Roman" pitchFamily="18" charset="0"/>
              <a:cs typeface="Times New Roman" pitchFamily="18" charset="0"/>
            </a:endParaRPr>
          </a:p>
          <a:p>
            <a:pPr eaLnBrk="1" hangingPunct="1"/>
            <a:endParaRPr lang="en-US" altLang="en-US" sz="2000" b="1">
              <a:latin typeface="Times New Roman" pitchFamily="18" charset="0"/>
              <a:cs typeface="Times New Roman" pitchFamily="18" charset="0"/>
            </a:endParaRPr>
          </a:p>
          <a:p>
            <a:pPr eaLnBrk="1" hangingPunct="1"/>
            <a:endParaRPr lang="en-US" altLang="en-US" sz="2000" b="1">
              <a:latin typeface="Times New Roman" pitchFamily="18" charset="0"/>
              <a:cs typeface="Times New Roman" pitchFamily="18" charset="0"/>
            </a:endParaRPr>
          </a:p>
          <a:p>
            <a:pPr eaLnBrk="1" hangingPunct="1"/>
            <a:r>
              <a:rPr lang="en-US" altLang="en-US" sz="2000" b="1">
                <a:latin typeface="Times New Roman" pitchFamily="18" charset="0"/>
                <a:cs typeface="Times New Roman" pitchFamily="18" charset="0"/>
              </a:rPr>
              <a:t>____ BaCl</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   +    Na</a:t>
            </a:r>
            <a:r>
              <a:rPr lang="en-US" altLang="en-US" sz="2000" b="1" baseline="-25000">
                <a:latin typeface="Times New Roman" pitchFamily="18" charset="0"/>
                <a:cs typeface="Times New Roman" pitchFamily="18" charset="0"/>
              </a:rPr>
              <a:t>2</a:t>
            </a:r>
            <a:r>
              <a:rPr lang="en-US" altLang="en-US" sz="2000" b="1">
                <a:latin typeface="Times New Roman" pitchFamily="18" charset="0"/>
                <a:cs typeface="Times New Roman" pitchFamily="18" charset="0"/>
              </a:rPr>
              <a:t> SO</a:t>
            </a:r>
            <a:r>
              <a:rPr lang="en-US" altLang="en-US" sz="2000" b="1" baseline="-25000">
                <a:latin typeface="Times New Roman" pitchFamily="18" charset="0"/>
                <a:cs typeface="Times New Roman" pitchFamily="18" charset="0"/>
              </a:rPr>
              <a:t>4 </a:t>
            </a:r>
            <a:r>
              <a:rPr lang="en-US" altLang="en-US" sz="2000" b="1">
                <a:latin typeface="Times New Roman" pitchFamily="18" charset="0"/>
                <a:cs typeface="Times New Roman" pitchFamily="18" charset="0"/>
              </a:rPr>
              <a:t>→      NaCl   +    BaSO</a:t>
            </a:r>
            <a:r>
              <a:rPr lang="en-US" altLang="en-US" sz="2000" b="1" baseline="-25000">
                <a:latin typeface="Times New Roman" pitchFamily="18" charset="0"/>
                <a:cs typeface="Times New Roman" pitchFamily="18" charset="0"/>
              </a:rPr>
              <a:t>4</a:t>
            </a:r>
            <a:endParaRPr lang="en-US" altLang="en-US" sz="2000" b="1">
              <a:latin typeface="Times New Roman" pitchFamily="18" charset="0"/>
              <a:cs typeface="Times New Roman" pitchFamily="18" charset="0"/>
            </a:endParaRPr>
          </a:p>
          <a:p>
            <a:pPr eaLnBrk="1" hangingPunct="1"/>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TotalTime>
  <Words>164</Words>
  <Application>Microsoft Office PowerPoint</Application>
  <PresentationFormat>Custom</PresentationFormat>
  <Paragraphs>56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PowerPoint Presentation</vt:lpstr>
      <vt:lpstr>PowerPoint Presentation</vt:lpstr>
      <vt:lpstr>Identifying Chemical Reactions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Tracy Trimpe</dc:creator>
  <cp:lastModifiedBy>David Edinger</cp:lastModifiedBy>
  <cp:revision>59</cp:revision>
  <dcterms:created xsi:type="dcterms:W3CDTF">2006-11-25T05:49:23Z</dcterms:created>
  <dcterms:modified xsi:type="dcterms:W3CDTF">2014-10-07T00:45:38Z</dcterms:modified>
</cp:coreProperties>
</file>