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96" r:id="rId5"/>
    <p:sldId id="265" r:id="rId6"/>
    <p:sldId id="266" r:id="rId7"/>
    <p:sldId id="275" r:id="rId8"/>
    <p:sldId id="277" r:id="rId9"/>
    <p:sldId id="270" r:id="rId10"/>
    <p:sldId id="271" r:id="rId11"/>
    <p:sldId id="274" r:id="rId12"/>
    <p:sldId id="272" r:id="rId13"/>
    <p:sldId id="280" r:id="rId14"/>
    <p:sldId id="278" r:id="rId15"/>
    <p:sldId id="276" r:id="rId16"/>
    <p:sldId id="268" r:id="rId17"/>
    <p:sldId id="269" r:id="rId18"/>
    <p:sldId id="279" r:id="rId19"/>
    <p:sldId id="281" r:id="rId20"/>
    <p:sldId id="282" r:id="rId21"/>
    <p:sldId id="283" r:id="rId22"/>
    <p:sldId id="284" r:id="rId23"/>
    <p:sldId id="285" r:id="rId24"/>
    <p:sldId id="286" r:id="rId25"/>
    <p:sldId id="287" r:id="rId26"/>
    <p:sldId id="288" r:id="rId27"/>
    <p:sldId id="289" r:id="rId28"/>
    <p:sldId id="257" r:id="rId29"/>
    <p:sldId id="259" r:id="rId30"/>
    <p:sldId id="260" r:id="rId31"/>
    <p:sldId id="258" r:id="rId32"/>
    <p:sldId id="261" r:id="rId33"/>
    <p:sldId id="262" r:id="rId34"/>
    <p:sldId id="290" r:id="rId35"/>
    <p:sldId id="291" r:id="rId36"/>
    <p:sldId id="292" r:id="rId37"/>
    <p:sldId id="293" r:id="rId38"/>
    <p:sldId id="294" r:id="rId39"/>
    <p:sldId id="29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106"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141D2C-59B9-4752-B8D2-21AE7D86B71A}"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0574B-9299-4AB4-92DE-BD11B5294A8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141D2C-59B9-4752-B8D2-21AE7D86B71A}"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0574B-9299-4AB4-92DE-BD11B5294A8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141D2C-59B9-4752-B8D2-21AE7D86B71A}"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0574B-9299-4AB4-92DE-BD11B5294A8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141D2C-59B9-4752-B8D2-21AE7D86B71A}"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0574B-9299-4AB4-92DE-BD11B5294A80}"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141D2C-59B9-4752-B8D2-21AE7D86B71A}"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0574B-9299-4AB4-92DE-BD11B5294A80}"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141D2C-59B9-4752-B8D2-21AE7D86B71A}"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0574B-9299-4AB4-92DE-BD11B5294A8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141D2C-59B9-4752-B8D2-21AE7D86B71A}" type="datetimeFigureOut">
              <a:rPr lang="en-US" smtClean="0"/>
              <a:pPr/>
              <a:t>10/8/2014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E0574B-9299-4AB4-92DE-BD11B5294A8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141D2C-59B9-4752-B8D2-21AE7D86B71A}" type="datetimeFigureOut">
              <a:rPr lang="en-US" smtClean="0"/>
              <a:pPr/>
              <a:t>10/8/2014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E0574B-9299-4AB4-92DE-BD11B5294A80}"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141D2C-59B9-4752-B8D2-21AE7D86B71A}" type="datetimeFigureOut">
              <a:rPr lang="en-US" smtClean="0"/>
              <a:pPr/>
              <a:t>10/8/2014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E0574B-9299-4AB4-92DE-BD11B5294A8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141D2C-59B9-4752-B8D2-21AE7D86B71A}"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0574B-9299-4AB4-92DE-BD11B5294A8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141D2C-59B9-4752-B8D2-21AE7D86B71A}"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0574B-9299-4AB4-92DE-BD11B5294A8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141D2C-59B9-4752-B8D2-21AE7D86B71A}" type="datetimeFigureOut">
              <a:rPr lang="en-US" smtClean="0"/>
              <a:pPr/>
              <a:t>10/8/2014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0574B-9299-4AB4-92DE-BD11B5294A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7600" y="457200"/>
            <a:ext cx="4953000" cy="5410200"/>
          </a:xfrm>
        </p:spPr>
        <p:txBody>
          <a:bodyPr>
            <a:normAutofit/>
          </a:bodyPr>
          <a:lstStyle/>
          <a:p>
            <a:r>
              <a:rPr lang="en-US" sz="4800" dirty="0" smtClean="0">
                <a:solidFill>
                  <a:schemeClr val="bg2">
                    <a:lumMod val="25000"/>
                  </a:schemeClr>
                </a:solidFill>
              </a:rPr>
              <a:t> </a:t>
            </a:r>
            <a:r>
              <a:rPr lang="en-US" sz="4800" b="1" dirty="0" smtClean="0">
                <a:solidFill>
                  <a:schemeClr val="bg2">
                    <a:lumMod val="25000"/>
                  </a:schemeClr>
                </a:solidFill>
              </a:rPr>
              <a:t>Chemical Reactions, Counting Atoms, and Balancing Chemical Equations.</a:t>
            </a:r>
            <a:endParaRPr lang="en-US" sz="4800" b="1" dirty="0">
              <a:solidFill>
                <a:schemeClr val="bg2">
                  <a:lumMod val="25000"/>
                </a:schemeClr>
              </a:solidFill>
            </a:endParaRPr>
          </a:p>
        </p:txBody>
      </p:sp>
      <p:sp>
        <p:nvSpPr>
          <p:cNvPr id="1026" name="PubHalfFrame"/>
          <p:cNvSpPr>
            <a:spLocks noEditPoints="1" noChangeArrowheads="1"/>
          </p:cNvSpPr>
          <p:nvPr/>
        </p:nvSpPr>
        <p:spPr bwMode="auto">
          <a:xfrm>
            <a:off x="0" y="0"/>
            <a:ext cx="1295400" cy="1371600"/>
          </a:xfrm>
          <a:custGeom>
            <a:avLst/>
            <a:gdLst>
              <a:gd name="G0" fmla="+- 0 0 0"/>
              <a:gd name="G1" fmla="+- 7200 0 0"/>
              <a:gd name="G2" fmla="+- 21600 0 7200"/>
              <a:gd name="G3" fmla="*/ 7200 1 2"/>
              <a:gd name="G4" fmla="+- 21600 0 G3"/>
              <a:gd name="G5" fmla="+- 7200 0 0"/>
              <a:gd name="G6" fmla="+- 21600 0 7200"/>
              <a:gd name="G7" fmla="*/ 7200 1 2"/>
              <a:gd name="G8" fmla="+- 21600 0 G7"/>
              <a:gd name="T0" fmla="*/ 10800 w 21600"/>
              <a:gd name="T1" fmla="*/ 0 h 21600"/>
              <a:gd name="T2" fmla="*/ 0 w 21600"/>
              <a:gd name="T3" fmla="*/ 10800 h 21600"/>
              <a:gd name="T4" fmla="*/ 3600 w 21600"/>
              <a:gd name="T5" fmla="*/ 18000 h 21600"/>
              <a:gd name="T6" fmla="*/ 18000 w 21600"/>
              <a:gd name="T7" fmla="*/ 3600 h 21600"/>
              <a:gd name="T8" fmla="*/ 17694720 60000 65536"/>
              <a:gd name="T9" fmla="*/ 11796480 60000 65536"/>
              <a:gd name="T10" fmla="*/ 5898240 60000 65536"/>
              <a:gd name="T11" fmla="*/ 0 60000 65536"/>
              <a:gd name="T12" fmla="*/ 0 w 21600"/>
              <a:gd name="T13" fmla="*/ 0 h 21600"/>
              <a:gd name="T14" fmla="*/ G2 w 21600"/>
              <a:gd name="T15" fmla="*/ G5 h 21600"/>
            </a:gdLst>
            <a:ahLst/>
            <a:cxnLst>
              <a:cxn ang="T8">
                <a:pos x="T0" y="T1"/>
              </a:cxn>
              <a:cxn ang="T9">
                <a:pos x="T2" y="T3"/>
              </a:cxn>
              <a:cxn ang="T10">
                <a:pos x="T4" y="T5"/>
              </a:cxn>
              <a:cxn ang="T11">
                <a:pos x="T6" y="T7"/>
              </a:cxn>
            </a:cxnLst>
            <a:rect l="T12" t="T13" r="T14" b="T15"/>
            <a:pathLst>
              <a:path w="21600" h="21600">
                <a:moveTo>
                  <a:pt x="0" y="0"/>
                </a:moveTo>
                <a:lnTo>
                  <a:pt x="0" y="21600"/>
                </a:lnTo>
                <a:lnTo>
                  <a:pt x="7200" y="14400"/>
                </a:lnTo>
                <a:lnTo>
                  <a:pt x="7200" y="7200"/>
                </a:lnTo>
                <a:lnTo>
                  <a:pt x="14400" y="7200"/>
                </a:lnTo>
                <a:lnTo>
                  <a:pt x="21600" y="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1027" name="PubHalfFrame"/>
          <p:cNvSpPr>
            <a:spLocks noEditPoints="1" noChangeArrowheads="1"/>
          </p:cNvSpPr>
          <p:nvPr/>
        </p:nvSpPr>
        <p:spPr bwMode="auto">
          <a:xfrm rot="5400000">
            <a:off x="7810500" y="-114300"/>
            <a:ext cx="1219200" cy="1447800"/>
          </a:xfrm>
          <a:custGeom>
            <a:avLst/>
            <a:gdLst>
              <a:gd name="G0" fmla="+- 0 0 0"/>
              <a:gd name="G1" fmla="+- 7200 0 0"/>
              <a:gd name="G2" fmla="+- 21600 0 7200"/>
              <a:gd name="G3" fmla="*/ 7200 1 2"/>
              <a:gd name="G4" fmla="+- 21600 0 G3"/>
              <a:gd name="G5" fmla="+- 7200 0 0"/>
              <a:gd name="G6" fmla="+- 21600 0 7200"/>
              <a:gd name="G7" fmla="*/ 7200 1 2"/>
              <a:gd name="G8" fmla="+- 21600 0 G7"/>
              <a:gd name="T0" fmla="*/ 10800 w 21600"/>
              <a:gd name="T1" fmla="*/ 0 h 21600"/>
              <a:gd name="T2" fmla="*/ 0 w 21600"/>
              <a:gd name="T3" fmla="*/ 10800 h 21600"/>
              <a:gd name="T4" fmla="*/ 3600 w 21600"/>
              <a:gd name="T5" fmla="*/ 18000 h 21600"/>
              <a:gd name="T6" fmla="*/ 18000 w 21600"/>
              <a:gd name="T7" fmla="*/ 3600 h 21600"/>
              <a:gd name="T8" fmla="*/ 17694720 60000 65536"/>
              <a:gd name="T9" fmla="*/ 11796480 60000 65536"/>
              <a:gd name="T10" fmla="*/ 5898240 60000 65536"/>
              <a:gd name="T11" fmla="*/ 0 60000 65536"/>
              <a:gd name="T12" fmla="*/ 0 w 21600"/>
              <a:gd name="T13" fmla="*/ 0 h 21600"/>
              <a:gd name="T14" fmla="*/ G2 w 21600"/>
              <a:gd name="T15" fmla="*/ G5 h 21600"/>
            </a:gdLst>
            <a:ahLst/>
            <a:cxnLst>
              <a:cxn ang="T8">
                <a:pos x="T0" y="T1"/>
              </a:cxn>
              <a:cxn ang="T9">
                <a:pos x="T2" y="T3"/>
              </a:cxn>
              <a:cxn ang="T10">
                <a:pos x="T4" y="T5"/>
              </a:cxn>
              <a:cxn ang="T11">
                <a:pos x="T6" y="T7"/>
              </a:cxn>
            </a:cxnLst>
            <a:rect l="T12" t="T13" r="T14" b="T15"/>
            <a:pathLst>
              <a:path w="21600" h="21600">
                <a:moveTo>
                  <a:pt x="0" y="0"/>
                </a:moveTo>
                <a:lnTo>
                  <a:pt x="0" y="21600"/>
                </a:lnTo>
                <a:lnTo>
                  <a:pt x="7200" y="14400"/>
                </a:lnTo>
                <a:lnTo>
                  <a:pt x="7200" y="7200"/>
                </a:lnTo>
                <a:lnTo>
                  <a:pt x="14400" y="7200"/>
                </a:lnTo>
                <a:lnTo>
                  <a:pt x="21600" y="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1028" name="PubHalfFrame"/>
          <p:cNvSpPr>
            <a:spLocks noEditPoints="1" noChangeArrowheads="1"/>
          </p:cNvSpPr>
          <p:nvPr/>
        </p:nvSpPr>
        <p:spPr bwMode="auto">
          <a:xfrm rot="-5400000">
            <a:off x="-38100" y="5448300"/>
            <a:ext cx="1447800" cy="1371600"/>
          </a:xfrm>
          <a:custGeom>
            <a:avLst/>
            <a:gdLst>
              <a:gd name="G0" fmla="+- 0 0 0"/>
              <a:gd name="G1" fmla="+- 7200 0 0"/>
              <a:gd name="G2" fmla="+- 21600 0 7200"/>
              <a:gd name="G3" fmla="*/ 7200 1 2"/>
              <a:gd name="G4" fmla="+- 21600 0 G3"/>
              <a:gd name="G5" fmla="+- 7200 0 0"/>
              <a:gd name="G6" fmla="+- 21600 0 7200"/>
              <a:gd name="G7" fmla="*/ 7200 1 2"/>
              <a:gd name="G8" fmla="+- 21600 0 G7"/>
              <a:gd name="T0" fmla="*/ 10800 w 21600"/>
              <a:gd name="T1" fmla="*/ 0 h 21600"/>
              <a:gd name="T2" fmla="*/ 0 w 21600"/>
              <a:gd name="T3" fmla="*/ 10800 h 21600"/>
              <a:gd name="T4" fmla="*/ 3600 w 21600"/>
              <a:gd name="T5" fmla="*/ 18000 h 21600"/>
              <a:gd name="T6" fmla="*/ 18000 w 21600"/>
              <a:gd name="T7" fmla="*/ 3600 h 21600"/>
              <a:gd name="T8" fmla="*/ 17694720 60000 65536"/>
              <a:gd name="T9" fmla="*/ 11796480 60000 65536"/>
              <a:gd name="T10" fmla="*/ 5898240 60000 65536"/>
              <a:gd name="T11" fmla="*/ 0 60000 65536"/>
              <a:gd name="T12" fmla="*/ 0 w 21600"/>
              <a:gd name="T13" fmla="*/ 0 h 21600"/>
              <a:gd name="T14" fmla="*/ G2 w 21600"/>
              <a:gd name="T15" fmla="*/ G5 h 21600"/>
            </a:gdLst>
            <a:ahLst/>
            <a:cxnLst>
              <a:cxn ang="T8">
                <a:pos x="T0" y="T1"/>
              </a:cxn>
              <a:cxn ang="T9">
                <a:pos x="T2" y="T3"/>
              </a:cxn>
              <a:cxn ang="T10">
                <a:pos x="T4" y="T5"/>
              </a:cxn>
              <a:cxn ang="T11">
                <a:pos x="T6" y="T7"/>
              </a:cxn>
            </a:cxnLst>
            <a:rect l="T12" t="T13" r="T14" b="T15"/>
            <a:pathLst>
              <a:path w="21600" h="21600">
                <a:moveTo>
                  <a:pt x="0" y="0"/>
                </a:moveTo>
                <a:lnTo>
                  <a:pt x="0" y="21600"/>
                </a:lnTo>
                <a:lnTo>
                  <a:pt x="7200" y="14400"/>
                </a:lnTo>
                <a:lnTo>
                  <a:pt x="7200" y="7200"/>
                </a:lnTo>
                <a:lnTo>
                  <a:pt x="14400" y="7200"/>
                </a:lnTo>
                <a:lnTo>
                  <a:pt x="21600" y="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1029" name="PubHalfFrame"/>
          <p:cNvSpPr>
            <a:spLocks noEditPoints="1" noChangeArrowheads="1"/>
          </p:cNvSpPr>
          <p:nvPr/>
        </p:nvSpPr>
        <p:spPr bwMode="auto">
          <a:xfrm rot="10800000">
            <a:off x="7848600" y="5486400"/>
            <a:ext cx="1295400" cy="1371600"/>
          </a:xfrm>
          <a:custGeom>
            <a:avLst/>
            <a:gdLst>
              <a:gd name="G0" fmla="+- 0 0 0"/>
              <a:gd name="G1" fmla="+- 7200 0 0"/>
              <a:gd name="G2" fmla="+- 21600 0 7200"/>
              <a:gd name="G3" fmla="*/ 7200 1 2"/>
              <a:gd name="G4" fmla="+- 21600 0 G3"/>
              <a:gd name="G5" fmla="+- 7200 0 0"/>
              <a:gd name="G6" fmla="+- 21600 0 7200"/>
              <a:gd name="G7" fmla="*/ 7200 1 2"/>
              <a:gd name="G8" fmla="+- 21600 0 G7"/>
              <a:gd name="T0" fmla="*/ 10800 w 21600"/>
              <a:gd name="T1" fmla="*/ 0 h 21600"/>
              <a:gd name="T2" fmla="*/ 0 w 21600"/>
              <a:gd name="T3" fmla="*/ 10800 h 21600"/>
              <a:gd name="T4" fmla="*/ 3600 w 21600"/>
              <a:gd name="T5" fmla="*/ 18000 h 21600"/>
              <a:gd name="T6" fmla="*/ 18000 w 21600"/>
              <a:gd name="T7" fmla="*/ 3600 h 21600"/>
              <a:gd name="T8" fmla="*/ 17694720 60000 65536"/>
              <a:gd name="T9" fmla="*/ 11796480 60000 65536"/>
              <a:gd name="T10" fmla="*/ 5898240 60000 65536"/>
              <a:gd name="T11" fmla="*/ 0 60000 65536"/>
              <a:gd name="T12" fmla="*/ 0 w 21600"/>
              <a:gd name="T13" fmla="*/ 0 h 21600"/>
              <a:gd name="T14" fmla="*/ G2 w 21600"/>
              <a:gd name="T15" fmla="*/ G5 h 21600"/>
            </a:gdLst>
            <a:ahLst/>
            <a:cxnLst>
              <a:cxn ang="T8">
                <a:pos x="T0" y="T1"/>
              </a:cxn>
              <a:cxn ang="T9">
                <a:pos x="T2" y="T3"/>
              </a:cxn>
              <a:cxn ang="T10">
                <a:pos x="T4" y="T5"/>
              </a:cxn>
              <a:cxn ang="T11">
                <a:pos x="T6" y="T7"/>
              </a:cxn>
            </a:cxnLst>
            <a:rect l="T12" t="T13" r="T14" b="T15"/>
            <a:pathLst>
              <a:path w="21600" h="21600">
                <a:moveTo>
                  <a:pt x="0" y="0"/>
                </a:moveTo>
                <a:lnTo>
                  <a:pt x="0" y="21600"/>
                </a:lnTo>
                <a:lnTo>
                  <a:pt x="7200" y="14400"/>
                </a:lnTo>
                <a:lnTo>
                  <a:pt x="7200" y="7200"/>
                </a:lnTo>
                <a:lnTo>
                  <a:pt x="14400" y="7200"/>
                </a:lnTo>
                <a:lnTo>
                  <a:pt x="21600" y="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pic>
        <p:nvPicPr>
          <p:cNvPr id="9" name="Picture 8" descr="chemical reaction 6.gif"/>
          <p:cNvPicPr>
            <a:picLocks noChangeAspect="1"/>
          </p:cNvPicPr>
          <p:nvPr/>
        </p:nvPicPr>
        <p:blipFill>
          <a:blip r:embed="rId2" cstate="print"/>
          <a:stretch>
            <a:fillRect/>
          </a:stretch>
        </p:blipFill>
        <p:spPr>
          <a:xfrm>
            <a:off x="914400" y="1904999"/>
            <a:ext cx="1981200" cy="3918127"/>
          </a:xfrm>
          <a:prstGeom prst="rect">
            <a:avLst/>
          </a:prstGeo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Atoms in Formulas</a:t>
            </a:r>
            <a:endParaRPr lang="en-US" dirty="0"/>
          </a:p>
        </p:txBody>
      </p:sp>
      <p:sp>
        <p:nvSpPr>
          <p:cNvPr id="9" name="TextBox 8"/>
          <p:cNvSpPr txBox="1"/>
          <p:nvPr/>
        </p:nvSpPr>
        <p:spPr>
          <a:xfrm>
            <a:off x="533400" y="2971800"/>
            <a:ext cx="2514600" cy="1446550"/>
          </a:xfrm>
          <a:prstGeom prst="rect">
            <a:avLst/>
          </a:prstGeom>
          <a:noFill/>
        </p:spPr>
        <p:txBody>
          <a:bodyPr wrap="square" rtlCol="0">
            <a:spAutoFit/>
          </a:bodyPr>
          <a:lstStyle/>
          <a:p>
            <a:r>
              <a:rPr lang="en-US" sz="8800" b="1" dirty="0" smtClean="0"/>
              <a:t>CO</a:t>
            </a:r>
            <a:r>
              <a:rPr lang="en-US" sz="8800" b="1" baseline="-25000" dirty="0" smtClean="0"/>
              <a:t>2</a:t>
            </a:r>
            <a:endParaRPr lang="en-US" sz="8800" b="1" dirty="0"/>
          </a:p>
        </p:txBody>
      </p:sp>
      <p:sp>
        <p:nvSpPr>
          <p:cNvPr id="10" name="TextBox 9"/>
          <p:cNvSpPr txBox="1"/>
          <p:nvPr/>
        </p:nvSpPr>
        <p:spPr>
          <a:xfrm>
            <a:off x="457200" y="1828800"/>
            <a:ext cx="4267200" cy="1077218"/>
          </a:xfrm>
          <a:prstGeom prst="rect">
            <a:avLst/>
          </a:prstGeom>
          <a:noFill/>
        </p:spPr>
        <p:txBody>
          <a:bodyPr wrap="square" rtlCol="0">
            <a:spAutoFit/>
          </a:bodyPr>
          <a:lstStyle/>
          <a:p>
            <a:r>
              <a:rPr lang="en-US" sz="3200" dirty="0" smtClean="0">
                <a:solidFill>
                  <a:schemeClr val="accent6">
                    <a:lumMod val="75000"/>
                  </a:schemeClr>
                </a:solidFill>
              </a:rPr>
              <a:t>How many atoms are in this formula?</a:t>
            </a:r>
            <a:endParaRPr lang="en-US" sz="3200" dirty="0">
              <a:solidFill>
                <a:schemeClr val="accent6">
                  <a:lumMod val="75000"/>
                </a:schemeClr>
              </a:solidFill>
            </a:endParaRPr>
          </a:p>
        </p:txBody>
      </p:sp>
      <p:sp>
        <p:nvSpPr>
          <p:cNvPr id="11" name="TextBox 10"/>
          <p:cNvSpPr txBox="1"/>
          <p:nvPr/>
        </p:nvSpPr>
        <p:spPr>
          <a:xfrm>
            <a:off x="5257800" y="4114800"/>
            <a:ext cx="3657600" cy="1754326"/>
          </a:xfrm>
          <a:prstGeom prst="rect">
            <a:avLst/>
          </a:prstGeom>
          <a:solidFill>
            <a:schemeClr val="bg1">
              <a:lumMod val="85000"/>
            </a:schemeClr>
          </a:solidFill>
        </p:spPr>
        <p:txBody>
          <a:bodyPr wrap="square" rtlCol="0">
            <a:spAutoFit/>
          </a:bodyPr>
          <a:lstStyle/>
          <a:p>
            <a:r>
              <a:rPr lang="en-US" sz="3600" b="1" dirty="0" smtClean="0"/>
              <a:t>1 </a:t>
            </a:r>
            <a:r>
              <a:rPr lang="en-US" sz="3600" b="1" dirty="0" smtClean="0">
                <a:solidFill>
                  <a:schemeClr val="accent3">
                    <a:lumMod val="75000"/>
                  </a:schemeClr>
                </a:solidFill>
              </a:rPr>
              <a:t>mole</a:t>
            </a:r>
            <a:r>
              <a:rPr lang="en-US" sz="3600" b="1" dirty="0" smtClean="0"/>
              <a:t> of CO</a:t>
            </a:r>
            <a:r>
              <a:rPr lang="en-US" sz="3600" b="1" baseline="-25000" dirty="0" smtClean="0"/>
              <a:t>2</a:t>
            </a:r>
            <a:endParaRPr lang="en-US" sz="3600" b="1" dirty="0" smtClean="0"/>
          </a:p>
          <a:p>
            <a:r>
              <a:rPr lang="en-US" sz="3600" b="1" dirty="0" smtClean="0"/>
              <a:t>1 </a:t>
            </a:r>
            <a:r>
              <a:rPr lang="en-US" sz="3600" b="1" i="1" dirty="0" smtClean="0"/>
              <a:t>atom</a:t>
            </a:r>
            <a:r>
              <a:rPr lang="en-US" sz="3600" b="1" dirty="0" smtClean="0"/>
              <a:t> of carbon</a:t>
            </a:r>
          </a:p>
          <a:p>
            <a:r>
              <a:rPr lang="en-US" sz="3600" b="1" dirty="0" smtClean="0"/>
              <a:t>2 </a:t>
            </a:r>
            <a:r>
              <a:rPr lang="en-US" sz="3600" b="1" i="1" dirty="0" smtClean="0"/>
              <a:t>atoms</a:t>
            </a:r>
            <a:r>
              <a:rPr lang="en-US" sz="3600" b="1" dirty="0" smtClean="0"/>
              <a:t> of oxygen</a:t>
            </a:r>
            <a:endParaRPr lang="en-US" sz="3600" b="1" dirty="0"/>
          </a:p>
        </p:txBody>
      </p:sp>
      <p:sp>
        <p:nvSpPr>
          <p:cNvPr id="13" name="TextBox 12"/>
          <p:cNvSpPr txBox="1"/>
          <p:nvPr/>
        </p:nvSpPr>
        <p:spPr>
          <a:xfrm>
            <a:off x="4724400" y="1752600"/>
            <a:ext cx="4114800" cy="2062103"/>
          </a:xfrm>
          <a:prstGeom prst="rect">
            <a:avLst/>
          </a:prstGeom>
          <a:noFill/>
        </p:spPr>
        <p:txBody>
          <a:bodyPr wrap="square" rtlCol="0">
            <a:spAutoFit/>
          </a:bodyPr>
          <a:lstStyle/>
          <a:p>
            <a:r>
              <a:rPr lang="en-US" sz="3200" dirty="0" smtClean="0"/>
              <a:t>The subscript ‘2’ belongs to the oxygen only and does not affect the carbon atom.</a:t>
            </a:r>
            <a:endParaRPr lang="en-US" sz="3200" dirty="0"/>
          </a:p>
        </p:txBody>
      </p:sp>
      <p:sp>
        <p:nvSpPr>
          <p:cNvPr id="14" name="TextBox 13"/>
          <p:cNvSpPr txBox="1"/>
          <p:nvPr/>
        </p:nvSpPr>
        <p:spPr>
          <a:xfrm>
            <a:off x="228600" y="5029200"/>
            <a:ext cx="4648200" cy="646331"/>
          </a:xfrm>
          <a:prstGeom prst="rect">
            <a:avLst/>
          </a:prstGeom>
          <a:solidFill>
            <a:schemeClr val="accent6">
              <a:lumMod val="20000"/>
              <a:lumOff val="80000"/>
            </a:schemeClr>
          </a:solidFill>
        </p:spPr>
        <p:txBody>
          <a:bodyPr wrap="square" rtlCol="0">
            <a:spAutoFit/>
          </a:bodyPr>
          <a:lstStyle/>
          <a:p>
            <a:r>
              <a:rPr lang="en-US" sz="3600" b="1" dirty="0" smtClean="0">
                <a:solidFill>
                  <a:schemeClr val="accent6">
                    <a:lumMod val="75000"/>
                  </a:schemeClr>
                </a:solidFill>
              </a:rPr>
              <a:t>3 </a:t>
            </a:r>
            <a:r>
              <a:rPr lang="en-US" sz="3600" b="1" i="1" dirty="0" smtClean="0">
                <a:solidFill>
                  <a:schemeClr val="accent6">
                    <a:lumMod val="75000"/>
                  </a:schemeClr>
                </a:solidFill>
              </a:rPr>
              <a:t>atoms</a:t>
            </a:r>
            <a:r>
              <a:rPr lang="en-US" sz="3600" b="1" dirty="0" smtClean="0">
                <a:solidFill>
                  <a:schemeClr val="accent6">
                    <a:lumMod val="75000"/>
                  </a:schemeClr>
                </a:solidFill>
              </a:rPr>
              <a:t> in this formula</a:t>
            </a:r>
            <a:endParaRPr lang="en-US" sz="3600" b="1" dirty="0">
              <a:solidFill>
                <a:schemeClr val="accent6">
                  <a:lumMod val="75000"/>
                </a:schemeClr>
              </a:solidFill>
            </a:endParaRPr>
          </a:p>
        </p:txBody>
      </p:sp>
      <p:cxnSp>
        <p:nvCxnSpPr>
          <p:cNvPr id="12" name="Straight Arrow Connector 11"/>
          <p:cNvCxnSpPr>
            <a:stCxn id="13" idx="1"/>
          </p:cNvCxnSpPr>
          <p:nvPr/>
        </p:nvCxnSpPr>
        <p:spPr>
          <a:xfrm flipH="1">
            <a:off x="2514600" y="2783652"/>
            <a:ext cx="2209800" cy="11787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par>
                                <p:cTn id="8" presetID="9"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dissolv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6"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arn(inHorizontal)">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Atoms in Formulas</a:t>
            </a:r>
            <a:endParaRPr lang="en-US" dirty="0"/>
          </a:p>
        </p:txBody>
      </p:sp>
      <p:sp>
        <p:nvSpPr>
          <p:cNvPr id="9" name="TextBox 8"/>
          <p:cNvSpPr txBox="1"/>
          <p:nvPr/>
        </p:nvSpPr>
        <p:spPr>
          <a:xfrm>
            <a:off x="457200" y="3276600"/>
            <a:ext cx="2971800" cy="1446550"/>
          </a:xfrm>
          <a:prstGeom prst="rect">
            <a:avLst/>
          </a:prstGeom>
          <a:noFill/>
        </p:spPr>
        <p:txBody>
          <a:bodyPr wrap="square" rtlCol="0">
            <a:spAutoFit/>
          </a:bodyPr>
          <a:lstStyle/>
          <a:p>
            <a:r>
              <a:rPr lang="en-US" sz="8800" b="1" dirty="0" smtClean="0"/>
              <a:t>3CH</a:t>
            </a:r>
            <a:r>
              <a:rPr lang="en-US" sz="8800" b="1" baseline="-25000" dirty="0" smtClean="0"/>
              <a:t>4</a:t>
            </a:r>
            <a:endParaRPr lang="en-US" sz="8800" b="1" dirty="0"/>
          </a:p>
        </p:txBody>
      </p:sp>
      <p:sp>
        <p:nvSpPr>
          <p:cNvPr id="10" name="TextBox 9"/>
          <p:cNvSpPr txBox="1"/>
          <p:nvPr/>
        </p:nvSpPr>
        <p:spPr>
          <a:xfrm>
            <a:off x="457200" y="1828800"/>
            <a:ext cx="4267200" cy="1077218"/>
          </a:xfrm>
          <a:prstGeom prst="rect">
            <a:avLst/>
          </a:prstGeom>
          <a:noFill/>
        </p:spPr>
        <p:txBody>
          <a:bodyPr wrap="square" rtlCol="0">
            <a:spAutoFit/>
          </a:bodyPr>
          <a:lstStyle/>
          <a:p>
            <a:r>
              <a:rPr lang="en-US" sz="3200" dirty="0" smtClean="0">
                <a:solidFill>
                  <a:schemeClr val="accent6">
                    <a:lumMod val="75000"/>
                  </a:schemeClr>
                </a:solidFill>
              </a:rPr>
              <a:t>How many atoms are in this formula?</a:t>
            </a:r>
            <a:endParaRPr lang="en-US" sz="3200" dirty="0">
              <a:solidFill>
                <a:schemeClr val="accent6">
                  <a:lumMod val="75000"/>
                </a:schemeClr>
              </a:solidFill>
            </a:endParaRPr>
          </a:p>
        </p:txBody>
      </p:sp>
      <p:sp>
        <p:nvSpPr>
          <p:cNvPr id="11" name="TextBox 10"/>
          <p:cNvSpPr txBox="1"/>
          <p:nvPr/>
        </p:nvSpPr>
        <p:spPr>
          <a:xfrm>
            <a:off x="5029200" y="2286000"/>
            <a:ext cx="3276600" cy="646331"/>
          </a:xfrm>
          <a:prstGeom prst="rect">
            <a:avLst/>
          </a:prstGeom>
          <a:noFill/>
        </p:spPr>
        <p:txBody>
          <a:bodyPr wrap="square" rtlCol="0">
            <a:spAutoFit/>
          </a:bodyPr>
          <a:lstStyle/>
          <a:p>
            <a:r>
              <a:rPr lang="en-US" sz="3600" b="1" dirty="0" smtClean="0"/>
              <a:t>3 moles of CH</a:t>
            </a:r>
            <a:r>
              <a:rPr lang="en-US" sz="3600" b="1" baseline="-25000" dirty="0" smtClean="0"/>
              <a:t>4</a:t>
            </a:r>
            <a:r>
              <a:rPr lang="en-US" sz="3600" b="1" dirty="0" smtClean="0"/>
              <a:t> </a:t>
            </a:r>
          </a:p>
        </p:txBody>
      </p:sp>
      <p:sp>
        <p:nvSpPr>
          <p:cNvPr id="7" name="TextBox 6"/>
          <p:cNvSpPr txBox="1"/>
          <p:nvPr/>
        </p:nvSpPr>
        <p:spPr>
          <a:xfrm>
            <a:off x="5105400" y="3657600"/>
            <a:ext cx="3429000" cy="1815882"/>
          </a:xfrm>
          <a:prstGeom prst="rect">
            <a:avLst/>
          </a:prstGeom>
          <a:solidFill>
            <a:schemeClr val="bg1">
              <a:lumMod val="85000"/>
            </a:schemeClr>
          </a:solidFill>
        </p:spPr>
        <p:txBody>
          <a:bodyPr wrap="square" rtlCol="0">
            <a:spAutoFit/>
          </a:bodyPr>
          <a:lstStyle/>
          <a:p>
            <a:r>
              <a:rPr lang="en-US" sz="2800" b="1" dirty="0" smtClean="0"/>
              <a:t>1 atom of carbon and</a:t>
            </a:r>
          </a:p>
          <a:p>
            <a:r>
              <a:rPr lang="en-US" sz="2800" b="1" dirty="0" smtClean="0"/>
              <a:t>4 atoms of hydrogen </a:t>
            </a:r>
            <a:r>
              <a:rPr lang="en-US" sz="2800" b="1" i="1" dirty="0" smtClean="0"/>
              <a:t>per</a:t>
            </a:r>
            <a:r>
              <a:rPr lang="en-US" sz="2800" b="1" dirty="0" smtClean="0"/>
              <a:t> molecule</a:t>
            </a:r>
          </a:p>
          <a:p>
            <a:endParaRPr lang="en-US" sz="2800" dirty="0"/>
          </a:p>
        </p:txBody>
      </p:sp>
      <p:sp>
        <p:nvSpPr>
          <p:cNvPr id="12" name="TextBox 11"/>
          <p:cNvSpPr txBox="1"/>
          <p:nvPr/>
        </p:nvSpPr>
        <p:spPr>
          <a:xfrm>
            <a:off x="381000" y="5486400"/>
            <a:ext cx="4343400" cy="584775"/>
          </a:xfrm>
          <a:prstGeom prst="rect">
            <a:avLst/>
          </a:prstGeom>
          <a:solidFill>
            <a:schemeClr val="accent6">
              <a:lumMod val="20000"/>
              <a:lumOff val="80000"/>
            </a:schemeClr>
          </a:solidFill>
        </p:spPr>
        <p:txBody>
          <a:bodyPr wrap="square" rtlCol="0">
            <a:spAutoFit/>
          </a:bodyPr>
          <a:lstStyle/>
          <a:p>
            <a:r>
              <a:rPr lang="en-US" sz="3200" b="1" dirty="0" smtClean="0">
                <a:solidFill>
                  <a:schemeClr val="accent6">
                    <a:lumMod val="75000"/>
                  </a:schemeClr>
                </a:solidFill>
              </a:rPr>
              <a:t>15 atoms in this formula</a:t>
            </a:r>
            <a:endParaRPr lang="en-US" sz="3200" b="1" dirty="0">
              <a:solidFill>
                <a:schemeClr val="accent6">
                  <a:lumMod val="7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7"/>
                                        </p:tgtEl>
                                        <p:attrNameLst>
                                          <p:attrName>ppt_y</p:attrName>
                                        </p:attrNameLst>
                                      </p:cBhvr>
                                      <p:tavLst>
                                        <p:tav tm="0">
                                          <p:val>
                                            <p:strVal val="#ppt_y"/>
                                          </p:val>
                                        </p:tav>
                                        <p:tav tm="100000">
                                          <p:val>
                                            <p:strVal val="#ppt_y"/>
                                          </p:val>
                                        </p:tav>
                                      </p:tavLst>
                                    </p:anim>
                                    <p:anim calcmode="lin" valueType="num">
                                      <p:cBhvr>
                                        <p:cTn id="17"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Atoms in Formulas</a:t>
            </a:r>
            <a:endParaRPr lang="en-US" dirty="0"/>
          </a:p>
        </p:txBody>
      </p:sp>
      <p:sp>
        <p:nvSpPr>
          <p:cNvPr id="4" name="TextBox 3"/>
          <p:cNvSpPr txBox="1"/>
          <p:nvPr/>
        </p:nvSpPr>
        <p:spPr>
          <a:xfrm>
            <a:off x="457200" y="1752600"/>
            <a:ext cx="3581400" cy="1354217"/>
          </a:xfrm>
          <a:prstGeom prst="rect">
            <a:avLst/>
          </a:prstGeom>
          <a:noFill/>
        </p:spPr>
        <p:txBody>
          <a:bodyPr wrap="square" rtlCol="0">
            <a:spAutoFit/>
          </a:bodyPr>
          <a:lstStyle/>
          <a:p>
            <a:r>
              <a:rPr lang="en-US" sz="3200" dirty="0" smtClean="0">
                <a:solidFill>
                  <a:schemeClr val="accent6">
                    <a:lumMod val="75000"/>
                  </a:schemeClr>
                </a:solidFill>
              </a:rPr>
              <a:t>How many atoms are in this formula?</a:t>
            </a:r>
          </a:p>
          <a:p>
            <a:endParaRPr lang="en-US" dirty="0"/>
          </a:p>
        </p:txBody>
      </p:sp>
      <p:sp>
        <p:nvSpPr>
          <p:cNvPr id="5" name="TextBox 4"/>
          <p:cNvSpPr txBox="1"/>
          <p:nvPr/>
        </p:nvSpPr>
        <p:spPr>
          <a:xfrm>
            <a:off x="4495800" y="1600200"/>
            <a:ext cx="3733800" cy="1446550"/>
          </a:xfrm>
          <a:prstGeom prst="rect">
            <a:avLst/>
          </a:prstGeom>
          <a:noFill/>
        </p:spPr>
        <p:txBody>
          <a:bodyPr wrap="square" rtlCol="0">
            <a:spAutoFit/>
          </a:bodyPr>
          <a:lstStyle/>
          <a:p>
            <a:r>
              <a:rPr lang="en-US" sz="8800" b="1" dirty="0" smtClean="0"/>
              <a:t>Al(OH)</a:t>
            </a:r>
            <a:r>
              <a:rPr lang="en-US" sz="8800" b="1" baseline="-25000" dirty="0" smtClean="0"/>
              <a:t>3</a:t>
            </a:r>
            <a:endParaRPr lang="en-US" sz="8800" b="1" dirty="0"/>
          </a:p>
        </p:txBody>
      </p:sp>
      <p:sp>
        <p:nvSpPr>
          <p:cNvPr id="7" name="TextBox 6"/>
          <p:cNvSpPr txBox="1"/>
          <p:nvPr/>
        </p:nvSpPr>
        <p:spPr>
          <a:xfrm>
            <a:off x="4876800" y="3657600"/>
            <a:ext cx="3200400" cy="584775"/>
          </a:xfrm>
          <a:prstGeom prst="rect">
            <a:avLst/>
          </a:prstGeom>
          <a:noFill/>
        </p:spPr>
        <p:txBody>
          <a:bodyPr wrap="square" rtlCol="0">
            <a:spAutoFit/>
          </a:bodyPr>
          <a:lstStyle/>
          <a:p>
            <a:r>
              <a:rPr lang="en-US" sz="3200" b="1" dirty="0" smtClean="0"/>
              <a:t>1 mole of Al(OH)</a:t>
            </a:r>
            <a:r>
              <a:rPr lang="en-US" sz="3200" b="1" baseline="-25000" dirty="0" smtClean="0"/>
              <a:t>3</a:t>
            </a:r>
            <a:endParaRPr lang="en-US" sz="3200" b="1" dirty="0"/>
          </a:p>
        </p:txBody>
      </p:sp>
      <p:sp>
        <p:nvSpPr>
          <p:cNvPr id="6" name="TextBox 5"/>
          <p:cNvSpPr txBox="1"/>
          <p:nvPr/>
        </p:nvSpPr>
        <p:spPr>
          <a:xfrm>
            <a:off x="304800" y="2971800"/>
            <a:ext cx="3733800" cy="3539430"/>
          </a:xfrm>
          <a:prstGeom prst="rect">
            <a:avLst/>
          </a:prstGeom>
          <a:solidFill>
            <a:schemeClr val="bg1">
              <a:lumMod val="85000"/>
            </a:schemeClr>
          </a:solidFill>
        </p:spPr>
        <p:txBody>
          <a:bodyPr wrap="square" rtlCol="0">
            <a:spAutoFit/>
          </a:bodyPr>
          <a:lstStyle/>
          <a:p>
            <a:r>
              <a:rPr lang="en-US" sz="2800" b="1" dirty="0" smtClean="0"/>
              <a:t>(OH)</a:t>
            </a:r>
            <a:r>
              <a:rPr lang="en-US" sz="2800" b="1" baseline="-25000" dirty="0" smtClean="0"/>
              <a:t>3</a:t>
            </a:r>
            <a:r>
              <a:rPr lang="en-US" sz="2800" b="1" dirty="0" smtClean="0"/>
              <a:t> means there are three molecules of OH bonded to the atom of aluminum.</a:t>
            </a:r>
          </a:p>
          <a:p>
            <a:r>
              <a:rPr lang="en-US" sz="2800" b="1" dirty="0" smtClean="0"/>
              <a:t>‘OH’ is in parentheses because the oxygen and hydrogen atoms are a ‘pair’.</a:t>
            </a:r>
            <a:endParaRPr lang="en-US" sz="2800" b="1" dirty="0"/>
          </a:p>
        </p:txBody>
      </p:sp>
      <p:sp>
        <p:nvSpPr>
          <p:cNvPr id="8" name="TextBox 7"/>
          <p:cNvSpPr txBox="1"/>
          <p:nvPr/>
        </p:nvSpPr>
        <p:spPr>
          <a:xfrm>
            <a:off x="4876800" y="4648200"/>
            <a:ext cx="3733800" cy="1077218"/>
          </a:xfrm>
          <a:prstGeom prst="rect">
            <a:avLst/>
          </a:prstGeom>
          <a:solidFill>
            <a:schemeClr val="accent6">
              <a:lumMod val="20000"/>
              <a:lumOff val="80000"/>
            </a:schemeClr>
          </a:solidFill>
        </p:spPr>
        <p:txBody>
          <a:bodyPr wrap="square" rtlCol="0">
            <a:spAutoFit/>
          </a:bodyPr>
          <a:lstStyle/>
          <a:p>
            <a:r>
              <a:rPr lang="en-US" sz="3200" b="1" dirty="0" smtClean="0">
                <a:solidFill>
                  <a:schemeClr val="accent6">
                    <a:lumMod val="75000"/>
                  </a:schemeClr>
                </a:solidFill>
              </a:rPr>
              <a:t>There are 7 atoms in this formula.</a:t>
            </a:r>
            <a:endParaRPr lang="en-US" sz="2000" b="1" dirty="0">
              <a:solidFill>
                <a:schemeClr val="accent6">
                  <a:lumMod val="7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Atoms in Formulas</a:t>
            </a:r>
            <a:endParaRPr lang="en-US" dirty="0"/>
          </a:p>
        </p:txBody>
      </p:sp>
      <p:sp>
        <p:nvSpPr>
          <p:cNvPr id="4" name="TextBox 3"/>
          <p:cNvSpPr txBox="1"/>
          <p:nvPr/>
        </p:nvSpPr>
        <p:spPr>
          <a:xfrm>
            <a:off x="152400" y="1752600"/>
            <a:ext cx="3581400" cy="1354217"/>
          </a:xfrm>
          <a:prstGeom prst="rect">
            <a:avLst/>
          </a:prstGeom>
          <a:noFill/>
        </p:spPr>
        <p:txBody>
          <a:bodyPr wrap="square" rtlCol="0">
            <a:spAutoFit/>
          </a:bodyPr>
          <a:lstStyle/>
          <a:p>
            <a:r>
              <a:rPr lang="en-US" sz="3200" dirty="0" smtClean="0">
                <a:solidFill>
                  <a:schemeClr val="accent6">
                    <a:lumMod val="75000"/>
                  </a:schemeClr>
                </a:solidFill>
              </a:rPr>
              <a:t>How many atoms are in this formula?</a:t>
            </a:r>
          </a:p>
          <a:p>
            <a:endParaRPr lang="en-US" dirty="0"/>
          </a:p>
        </p:txBody>
      </p:sp>
      <p:sp>
        <p:nvSpPr>
          <p:cNvPr id="5" name="TextBox 4"/>
          <p:cNvSpPr txBox="1"/>
          <p:nvPr/>
        </p:nvSpPr>
        <p:spPr>
          <a:xfrm>
            <a:off x="4114800" y="1676400"/>
            <a:ext cx="5029200" cy="1446550"/>
          </a:xfrm>
          <a:prstGeom prst="rect">
            <a:avLst/>
          </a:prstGeom>
          <a:noFill/>
        </p:spPr>
        <p:txBody>
          <a:bodyPr wrap="square" rtlCol="0">
            <a:spAutoFit/>
          </a:bodyPr>
          <a:lstStyle/>
          <a:p>
            <a:r>
              <a:rPr lang="en-US" sz="8800" b="1" dirty="0" smtClean="0"/>
              <a:t>2Cr</a:t>
            </a:r>
            <a:r>
              <a:rPr lang="en-US" sz="8800" b="1" baseline="-25000" dirty="0" smtClean="0"/>
              <a:t>2</a:t>
            </a:r>
            <a:r>
              <a:rPr lang="en-US" sz="8800" b="1" dirty="0" smtClean="0"/>
              <a:t>(CO</a:t>
            </a:r>
            <a:r>
              <a:rPr lang="en-US" sz="8800" b="1" baseline="-25000" dirty="0" smtClean="0"/>
              <a:t>3</a:t>
            </a:r>
            <a:r>
              <a:rPr lang="en-US" sz="8800" b="1" dirty="0" smtClean="0"/>
              <a:t>)</a:t>
            </a:r>
            <a:r>
              <a:rPr lang="en-US" sz="8800" b="1" baseline="-25000" dirty="0" smtClean="0"/>
              <a:t>3</a:t>
            </a:r>
            <a:endParaRPr lang="en-US" sz="8800" b="1" dirty="0"/>
          </a:p>
        </p:txBody>
      </p:sp>
      <p:sp>
        <p:nvSpPr>
          <p:cNvPr id="7" name="TextBox 6"/>
          <p:cNvSpPr txBox="1"/>
          <p:nvPr/>
        </p:nvSpPr>
        <p:spPr>
          <a:xfrm>
            <a:off x="4572000" y="3505200"/>
            <a:ext cx="3886200" cy="584775"/>
          </a:xfrm>
          <a:prstGeom prst="rect">
            <a:avLst/>
          </a:prstGeom>
          <a:noFill/>
        </p:spPr>
        <p:txBody>
          <a:bodyPr wrap="square" rtlCol="0">
            <a:spAutoFit/>
          </a:bodyPr>
          <a:lstStyle/>
          <a:p>
            <a:r>
              <a:rPr lang="en-US" sz="3200" b="1" dirty="0" smtClean="0"/>
              <a:t>2 moles of 2Cr</a:t>
            </a:r>
            <a:r>
              <a:rPr lang="en-US" sz="3200" b="1" baseline="-25000" dirty="0" smtClean="0"/>
              <a:t>2</a:t>
            </a:r>
            <a:r>
              <a:rPr lang="en-US" sz="3200" b="1" dirty="0" smtClean="0"/>
              <a:t>(CO</a:t>
            </a:r>
            <a:r>
              <a:rPr lang="en-US" sz="3200" b="1" baseline="-25000" dirty="0" smtClean="0"/>
              <a:t>3</a:t>
            </a:r>
            <a:r>
              <a:rPr lang="en-US" sz="3200" b="1" dirty="0" smtClean="0"/>
              <a:t>)</a:t>
            </a:r>
            <a:r>
              <a:rPr lang="en-US" sz="3200" b="1" baseline="-25000" dirty="0" smtClean="0"/>
              <a:t>3</a:t>
            </a:r>
            <a:endParaRPr lang="en-US" sz="3200" b="1" dirty="0"/>
          </a:p>
        </p:txBody>
      </p:sp>
      <p:sp>
        <p:nvSpPr>
          <p:cNvPr id="6" name="TextBox 5"/>
          <p:cNvSpPr txBox="1"/>
          <p:nvPr/>
        </p:nvSpPr>
        <p:spPr>
          <a:xfrm>
            <a:off x="381000" y="3733800"/>
            <a:ext cx="3429000" cy="2246769"/>
          </a:xfrm>
          <a:prstGeom prst="rect">
            <a:avLst/>
          </a:prstGeom>
          <a:solidFill>
            <a:schemeClr val="bg1">
              <a:lumMod val="85000"/>
            </a:schemeClr>
          </a:solidFill>
        </p:spPr>
        <p:txBody>
          <a:bodyPr wrap="square" rtlCol="0">
            <a:spAutoFit/>
          </a:bodyPr>
          <a:lstStyle/>
          <a:p>
            <a:r>
              <a:rPr lang="en-US" sz="2800" b="1" dirty="0" smtClean="0"/>
              <a:t>(CO</a:t>
            </a:r>
            <a:r>
              <a:rPr lang="en-US" sz="2800" b="1" baseline="-25000" dirty="0" smtClean="0"/>
              <a:t>3</a:t>
            </a:r>
            <a:r>
              <a:rPr lang="en-US" sz="2800" b="1" dirty="0" smtClean="0"/>
              <a:t>)</a:t>
            </a:r>
            <a:r>
              <a:rPr lang="en-US" sz="2800" b="1" baseline="-25000" dirty="0" smtClean="0"/>
              <a:t>3 </a:t>
            </a:r>
            <a:r>
              <a:rPr lang="en-US" sz="2800" b="1" dirty="0" smtClean="0"/>
              <a:t>means there are </a:t>
            </a:r>
            <a:r>
              <a:rPr lang="en-US" sz="2800" b="1" i="1" dirty="0" smtClean="0"/>
              <a:t>three </a:t>
            </a:r>
            <a:r>
              <a:rPr lang="en-US" sz="2800" b="1" dirty="0" smtClean="0"/>
              <a:t>molecules of CO</a:t>
            </a:r>
            <a:r>
              <a:rPr lang="en-US" sz="2800" b="1" baseline="-25000" dirty="0" smtClean="0"/>
              <a:t>3</a:t>
            </a:r>
            <a:r>
              <a:rPr lang="en-US" sz="2800" b="1" dirty="0" smtClean="0"/>
              <a:t> bonded to </a:t>
            </a:r>
            <a:r>
              <a:rPr lang="en-US" sz="2800" b="1" i="1" dirty="0" smtClean="0"/>
              <a:t>two</a:t>
            </a:r>
            <a:r>
              <a:rPr lang="en-US" sz="2800" b="1" dirty="0" smtClean="0"/>
              <a:t> atoms of chromium.</a:t>
            </a:r>
          </a:p>
          <a:p>
            <a:r>
              <a:rPr lang="en-US" sz="2800" b="1" dirty="0" smtClean="0"/>
              <a:t>Count carefully!</a:t>
            </a:r>
            <a:endParaRPr lang="en-US" sz="2800" b="1" dirty="0"/>
          </a:p>
        </p:txBody>
      </p:sp>
      <p:sp>
        <p:nvSpPr>
          <p:cNvPr id="8" name="TextBox 7"/>
          <p:cNvSpPr txBox="1"/>
          <p:nvPr/>
        </p:nvSpPr>
        <p:spPr>
          <a:xfrm>
            <a:off x="4495800" y="4648200"/>
            <a:ext cx="3886200" cy="1077218"/>
          </a:xfrm>
          <a:prstGeom prst="rect">
            <a:avLst/>
          </a:prstGeom>
          <a:solidFill>
            <a:schemeClr val="accent6">
              <a:lumMod val="20000"/>
              <a:lumOff val="80000"/>
            </a:schemeClr>
          </a:solidFill>
        </p:spPr>
        <p:txBody>
          <a:bodyPr wrap="square" rtlCol="0">
            <a:spAutoFit/>
          </a:bodyPr>
          <a:lstStyle/>
          <a:p>
            <a:r>
              <a:rPr lang="en-US" sz="3200" b="1" dirty="0" smtClean="0">
                <a:solidFill>
                  <a:schemeClr val="accent6">
                    <a:lumMod val="75000"/>
                  </a:schemeClr>
                </a:solidFill>
              </a:rPr>
              <a:t>There are 28 atoms in this formula.</a:t>
            </a:r>
            <a:endParaRPr lang="en-US" sz="2000" b="1" dirty="0">
              <a:solidFill>
                <a:schemeClr val="accent6">
                  <a:lumMod val="7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7"/>
                                        </p:tgtEl>
                                        <p:attrNameLst>
                                          <p:attrName>ppt_y</p:attrName>
                                        </p:attrNameLst>
                                      </p:cBhvr>
                                      <p:tavLst>
                                        <p:tav tm="0">
                                          <p:val>
                                            <p:strVal val="#ppt_y"/>
                                          </p:val>
                                        </p:tav>
                                        <p:tav tm="100000">
                                          <p:val>
                                            <p:strVal val="#ppt_y"/>
                                          </p:val>
                                        </p:tav>
                                      </p:tavLst>
                                    </p:anim>
                                    <p:anim calcmode="lin" valueType="num">
                                      <p:cBhvr>
                                        <p:cTn id="17"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dissolv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Balance Chemical Equations</a:t>
            </a:r>
            <a:endParaRPr lang="en-US" dirty="0"/>
          </a:p>
        </p:txBody>
      </p:sp>
      <p:sp>
        <p:nvSpPr>
          <p:cNvPr id="3" name="Content Placeholder 2"/>
          <p:cNvSpPr>
            <a:spLocks noGrp="1"/>
          </p:cNvSpPr>
          <p:nvPr>
            <p:ph idx="1"/>
          </p:nvPr>
        </p:nvSpPr>
        <p:spPr>
          <a:xfrm>
            <a:off x="457200" y="1600201"/>
            <a:ext cx="8229600" cy="2133600"/>
          </a:xfrm>
        </p:spPr>
        <p:txBody>
          <a:bodyPr/>
          <a:lstStyle/>
          <a:p>
            <a:r>
              <a:rPr lang="en-US" dirty="0" smtClean="0"/>
              <a:t>Now that we know how to count atoms in formulas, we can begin to balance equations.</a:t>
            </a:r>
          </a:p>
          <a:p>
            <a:r>
              <a:rPr lang="en-US" dirty="0" smtClean="0"/>
              <a:t>Let’s look at a balanced equation.</a:t>
            </a:r>
            <a:endParaRPr lang="en-US" dirty="0"/>
          </a:p>
        </p:txBody>
      </p:sp>
      <p:pic>
        <p:nvPicPr>
          <p:cNvPr id="4" name="Picture 3" descr="Cartoon-Eyes.jpg"/>
          <p:cNvPicPr>
            <a:picLocks noChangeAspect="1"/>
          </p:cNvPicPr>
          <p:nvPr/>
        </p:nvPicPr>
        <p:blipFill>
          <a:blip r:embed="rId2" cstate="print"/>
          <a:stretch>
            <a:fillRect/>
          </a:stretch>
        </p:blipFill>
        <p:spPr>
          <a:xfrm>
            <a:off x="2971800" y="3810000"/>
            <a:ext cx="3048000" cy="2393610"/>
          </a:xfrm>
          <a:prstGeom prst="rect">
            <a:avLst/>
          </a:prstGeom>
          <a:effectLst>
            <a:outerShdw blurRad="50800" dist="38100" dir="2700000" sx="103000" sy="103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Equations</a:t>
            </a:r>
            <a:endParaRPr lang="en-US" dirty="0"/>
          </a:p>
        </p:txBody>
      </p:sp>
      <p:sp>
        <p:nvSpPr>
          <p:cNvPr id="3" name="Content Placeholder 2"/>
          <p:cNvSpPr>
            <a:spLocks noGrp="1"/>
          </p:cNvSpPr>
          <p:nvPr>
            <p:ph idx="1"/>
          </p:nvPr>
        </p:nvSpPr>
        <p:spPr/>
        <p:txBody>
          <a:bodyPr/>
          <a:lstStyle/>
          <a:p>
            <a:pPr>
              <a:buNone/>
            </a:pPr>
            <a:r>
              <a:rPr lang="en-US" b="1" dirty="0" smtClean="0">
                <a:solidFill>
                  <a:schemeClr val="accent3">
                    <a:lumMod val="50000"/>
                  </a:schemeClr>
                </a:solidFill>
              </a:rPr>
              <a:t>             </a:t>
            </a:r>
            <a:r>
              <a:rPr lang="en-US" b="1" dirty="0" smtClean="0">
                <a:solidFill>
                  <a:schemeClr val="accent6">
                    <a:lumMod val="75000"/>
                  </a:schemeClr>
                </a:solidFill>
              </a:rPr>
              <a:t>2HCl </a:t>
            </a:r>
            <a:r>
              <a:rPr lang="en-US" b="1" dirty="0" smtClean="0"/>
              <a:t>+</a:t>
            </a:r>
            <a:r>
              <a:rPr lang="en-US" b="1" dirty="0" smtClean="0">
                <a:solidFill>
                  <a:schemeClr val="accent6">
                    <a:lumMod val="75000"/>
                  </a:schemeClr>
                </a:solidFill>
              </a:rPr>
              <a:t> Zn                 </a:t>
            </a:r>
            <a:r>
              <a:rPr lang="en-US" b="1" dirty="0" smtClean="0">
                <a:solidFill>
                  <a:schemeClr val="accent2">
                    <a:lumMod val="75000"/>
                  </a:schemeClr>
                </a:solidFill>
              </a:rPr>
              <a:t>H</a:t>
            </a:r>
            <a:r>
              <a:rPr lang="en-US" b="1" baseline="-25000" dirty="0" smtClean="0">
                <a:solidFill>
                  <a:schemeClr val="accent2">
                    <a:lumMod val="75000"/>
                  </a:schemeClr>
                </a:solidFill>
              </a:rPr>
              <a:t>2</a:t>
            </a:r>
            <a:r>
              <a:rPr lang="en-US" b="1" dirty="0" smtClean="0">
                <a:solidFill>
                  <a:schemeClr val="accent2">
                    <a:lumMod val="75000"/>
                  </a:schemeClr>
                </a:solidFill>
              </a:rPr>
              <a:t> </a:t>
            </a:r>
            <a:r>
              <a:rPr lang="en-US" b="1" dirty="0" smtClean="0"/>
              <a:t>+</a:t>
            </a:r>
            <a:r>
              <a:rPr lang="en-US" b="1" dirty="0" smtClean="0">
                <a:solidFill>
                  <a:schemeClr val="accent2">
                    <a:lumMod val="75000"/>
                  </a:schemeClr>
                </a:solidFill>
              </a:rPr>
              <a:t> ZnCl</a:t>
            </a:r>
            <a:r>
              <a:rPr lang="en-US" b="1" baseline="-25000" dirty="0" smtClean="0">
                <a:solidFill>
                  <a:schemeClr val="accent2">
                    <a:lumMod val="75000"/>
                  </a:schemeClr>
                </a:solidFill>
              </a:rPr>
              <a:t>2</a:t>
            </a:r>
          </a:p>
          <a:p>
            <a:r>
              <a:rPr lang="en-US" b="1" dirty="0" smtClean="0">
                <a:solidFill>
                  <a:schemeClr val="accent3">
                    <a:lumMod val="50000"/>
                  </a:schemeClr>
                </a:solidFill>
              </a:rPr>
              <a:t>The chemical equation above is a </a:t>
            </a:r>
            <a:r>
              <a:rPr lang="en-US" b="1" i="1" dirty="0" smtClean="0">
                <a:solidFill>
                  <a:schemeClr val="accent3">
                    <a:lumMod val="50000"/>
                  </a:schemeClr>
                </a:solidFill>
              </a:rPr>
              <a:t>balanced</a:t>
            </a:r>
            <a:r>
              <a:rPr lang="en-US" b="1" dirty="0" smtClean="0">
                <a:solidFill>
                  <a:schemeClr val="accent3">
                    <a:lumMod val="50000"/>
                  </a:schemeClr>
                </a:solidFill>
              </a:rPr>
              <a:t> equation. </a:t>
            </a:r>
          </a:p>
          <a:p>
            <a:r>
              <a:rPr lang="en-US" b="1" dirty="0" smtClean="0">
                <a:solidFill>
                  <a:schemeClr val="accent3">
                    <a:lumMod val="50000"/>
                  </a:schemeClr>
                </a:solidFill>
              </a:rPr>
              <a:t>The reactants are:  </a:t>
            </a:r>
            <a:r>
              <a:rPr lang="en-US" b="1" dirty="0" err="1" smtClean="0">
                <a:solidFill>
                  <a:schemeClr val="accent6">
                    <a:lumMod val="75000"/>
                  </a:schemeClr>
                </a:solidFill>
              </a:rPr>
              <a:t>HCl</a:t>
            </a:r>
            <a:r>
              <a:rPr lang="en-US" b="1" dirty="0" smtClean="0">
                <a:solidFill>
                  <a:schemeClr val="accent3">
                    <a:lumMod val="50000"/>
                  </a:schemeClr>
                </a:solidFill>
              </a:rPr>
              <a:t> and </a:t>
            </a:r>
            <a:r>
              <a:rPr lang="en-US" b="1" dirty="0" smtClean="0">
                <a:solidFill>
                  <a:schemeClr val="accent6">
                    <a:lumMod val="75000"/>
                  </a:schemeClr>
                </a:solidFill>
              </a:rPr>
              <a:t>Zn</a:t>
            </a:r>
          </a:p>
          <a:p>
            <a:r>
              <a:rPr lang="en-US" b="1" dirty="0" smtClean="0">
                <a:solidFill>
                  <a:schemeClr val="accent3">
                    <a:lumMod val="50000"/>
                  </a:schemeClr>
                </a:solidFill>
              </a:rPr>
              <a:t>The products are: </a:t>
            </a:r>
            <a:r>
              <a:rPr lang="en-US" b="1" dirty="0" smtClean="0">
                <a:solidFill>
                  <a:schemeClr val="accent2">
                    <a:lumMod val="75000"/>
                  </a:schemeClr>
                </a:solidFill>
              </a:rPr>
              <a:t>H</a:t>
            </a:r>
            <a:r>
              <a:rPr lang="en-US" b="1" baseline="-25000" dirty="0" smtClean="0">
                <a:solidFill>
                  <a:schemeClr val="accent2">
                    <a:lumMod val="75000"/>
                  </a:schemeClr>
                </a:solidFill>
              </a:rPr>
              <a:t>2</a:t>
            </a:r>
            <a:r>
              <a:rPr lang="en-US" b="1" dirty="0" smtClean="0">
                <a:solidFill>
                  <a:schemeClr val="accent3">
                    <a:lumMod val="50000"/>
                  </a:schemeClr>
                </a:solidFill>
              </a:rPr>
              <a:t> and </a:t>
            </a:r>
            <a:r>
              <a:rPr lang="en-US" b="1" dirty="0" smtClean="0">
                <a:solidFill>
                  <a:schemeClr val="accent2">
                    <a:lumMod val="75000"/>
                  </a:schemeClr>
                </a:solidFill>
              </a:rPr>
              <a:t>ZnCl</a:t>
            </a:r>
            <a:r>
              <a:rPr lang="en-US" b="1" baseline="-25000" dirty="0" smtClean="0">
                <a:solidFill>
                  <a:schemeClr val="accent2">
                    <a:lumMod val="75000"/>
                  </a:schemeClr>
                </a:solidFill>
              </a:rPr>
              <a:t>2</a:t>
            </a:r>
            <a:endParaRPr lang="en-US" b="1" dirty="0" smtClean="0">
              <a:solidFill>
                <a:schemeClr val="accent2">
                  <a:lumMod val="75000"/>
                </a:schemeClr>
              </a:solidFill>
            </a:endParaRPr>
          </a:p>
          <a:p>
            <a:r>
              <a:rPr lang="en-US" b="1" dirty="0" smtClean="0">
                <a:solidFill>
                  <a:schemeClr val="accent3">
                    <a:lumMod val="50000"/>
                  </a:schemeClr>
                </a:solidFill>
              </a:rPr>
              <a:t>There are equal numbers and kinds of atoms in the </a:t>
            </a:r>
            <a:r>
              <a:rPr lang="en-US" b="1" dirty="0" smtClean="0">
                <a:solidFill>
                  <a:schemeClr val="accent6">
                    <a:lumMod val="75000"/>
                  </a:schemeClr>
                </a:solidFill>
              </a:rPr>
              <a:t>reactants </a:t>
            </a:r>
            <a:r>
              <a:rPr lang="en-US" b="1" dirty="0" smtClean="0">
                <a:solidFill>
                  <a:schemeClr val="accent3">
                    <a:lumMod val="50000"/>
                  </a:schemeClr>
                </a:solidFill>
              </a:rPr>
              <a:t>as there are in the </a:t>
            </a:r>
            <a:r>
              <a:rPr lang="en-US" b="1" dirty="0" smtClean="0">
                <a:solidFill>
                  <a:schemeClr val="accent2">
                    <a:lumMod val="75000"/>
                  </a:schemeClr>
                </a:solidFill>
              </a:rPr>
              <a:t>products</a:t>
            </a:r>
            <a:r>
              <a:rPr lang="en-US" b="1" dirty="0" smtClean="0">
                <a:solidFill>
                  <a:schemeClr val="accent3">
                    <a:lumMod val="50000"/>
                  </a:schemeClr>
                </a:solidFill>
              </a:rPr>
              <a:t>.</a:t>
            </a:r>
            <a:endParaRPr lang="en-US" dirty="0"/>
          </a:p>
        </p:txBody>
      </p:sp>
      <p:cxnSp>
        <p:nvCxnSpPr>
          <p:cNvPr id="4" name="Straight Arrow Connector 3"/>
          <p:cNvCxnSpPr/>
          <p:nvPr/>
        </p:nvCxnSpPr>
        <p:spPr>
          <a:xfrm>
            <a:off x="3581400" y="1905000"/>
            <a:ext cx="1066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Equations</a:t>
            </a:r>
            <a:endParaRPr lang="en-US" dirty="0"/>
          </a:p>
        </p:txBody>
      </p:sp>
      <p:sp>
        <p:nvSpPr>
          <p:cNvPr id="3" name="Content Placeholder 2"/>
          <p:cNvSpPr>
            <a:spLocks noGrp="1"/>
          </p:cNvSpPr>
          <p:nvPr>
            <p:ph idx="1"/>
          </p:nvPr>
        </p:nvSpPr>
        <p:spPr/>
        <p:txBody>
          <a:bodyPr/>
          <a:lstStyle/>
          <a:p>
            <a:pPr>
              <a:buNone/>
            </a:pPr>
            <a:r>
              <a:rPr lang="en-US" b="1" dirty="0" smtClean="0"/>
              <a:t>    A well-written chemical equation must:</a:t>
            </a:r>
          </a:p>
          <a:p>
            <a:pPr lvl="1"/>
            <a:r>
              <a:rPr lang="en-US" b="1" dirty="0" smtClean="0">
                <a:solidFill>
                  <a:schemeClr val="accent2">
                    <a:lumMod val="75000"/>
                  </a:schemeClr>
                </a:solidFill>
              </a:rPr>
              <a:t>Represent a real situation – the actual reactants must be able to react and form the products given</a:t>
            </a:r>
          </a:p>
          <a:p>
            <a:pPr lvl="1"/>
            <a:r>
              <a:rPr lang="en-US" b="1" dirty="0" smtClean="0">
                <a:solidFill>
                  <a:schemeClr val="accent3">
                    <a:lumMod val="75000"/>
                  </a:schemeClr>
                </a:solidFill>
              </a:rPr>
              <a:t>Contain correct formulas for the reactants and products</a:t>
            </a:r>
          </a:p>
          <a:p>
            <a:pPr lvl="1"/>
            <a:r>
              <a:rPr lang="en-US" b="1" dirty="0" smtClean="0">
                <a:solidFill>
                  <a:schemeClr val="accent1">
                    <a:lumMod val="75000"/>
                  </a:schemeClr>
                </a:solidFill>
              </a:rPr>
              <a:t>Abide by the Law of Conservation of Mass, which means that atoms are never created nor destroyed during chemical reactions</a:t>
            </a:r>
            <a:endParaRPr lang="en-US" b="1" dirty="0">
              <a:solidFill>
                <a:schemeClr val="accent1">
                  <a:lumMod val="75000"/>
                </a:schemeClr>
              </a:solidFill>
            </a:endParaRPr>
          </a:p>
        </p:txBody>
      </p:sp>
      <p:sp>
        <p:nvSpPr>
          <p:cNvPr id="4" name="TextBox 3"/>
          <p:cNvSpPr txBox="1"/>
          <p:nvPr/>
        </p:nvSpPr>
        <p:spPr>
          <a:xfrm rot="-1380000">
            <a:off x="304800" y="273280"/>
            <a:ext cx="1143000" cy="584775"/>
          </a:xfrm>
          <a:prstGeom prst="rect">
            <a:avLst/>
          </a:prstGeom>
          <a:noFill/>
        </p:spPr>
        <p:txBody>
          <a:bodyPr wrap="square" rtlCol="0">
            <a:spAutoFit/>
          </a:bodyPr>
          <a:lstStyle/>
          <a:p>
            <a:r>
              <a:rPr lang="en-US" sz="3200" b="1" dirty="0" smtClean="0">
                <a:solidFill>
                  <a:schemeClr val="accent6">
                    <a:lumMod val="75000"/>
                  </a:schemeClr>
                </a:solidFill>
              </a:rPr>
              <a:t>H</a:t>
            </a:r>
            <a:r>
              <a:rPr lang="en-US" sz="3200" b="1" baseline="-25000" dirty="0" smtClean="0">
                <a:solidFill>
                  <a:schemeClr val="accent6">
                    <a:lumMod val="75000"/>
                  </a:schemeClr>
                </a:solidFill>
              </a:rPr>
              <a:t>2</a:t>
            </a:r>
            <a:r>
              <a:rPr lang="en-US" sz="3200" b="1" dirty="0" smtClean="0">
                <a:solidFill>
                  <a:schemeClr val="accent6">
                    <a:lumMod val="75000"/>
                  </a:schemeClr>
                </a:solidFill>
              </a:rPr>
              <a:t>O</a:t>
            </a:r>
            <a:endParaRPr lang="en-US" sz="3200" b="1" dirty="0">
              <a:solidFill>
                <a:schemeClr val="accent6">
                  <a:lumMod val="75000"/>
                </a:schemeClr>
              </a:solidFill>
            </a:endParaRPr>
          </a:p>
        </p:txBody>
      </p:sp>
      <p:sp>
        <p:nvSpPr>
          <p:cNvPr id="5" name="TextBox 4"/>
          <p:cNvSpPr txBox="1"/>
          <p:nvPr/>
        </p:nvSpPr>
        <p:spPr>
          <a:xfrm rot="-600000">
            <a:off x="5245283" y="5908712"/>
            <a:ext cx="3646079" cy="523220"/>
          </a:xfrm>
          <a:prstGeom prst="rect">
            <a:avLst/>
          </a:prstGeom>
          <a:noFill/>
        </p:spPr>
        <p:txBody>
          <a:bodyPr wrap="square" rtlCol="0">
            <a:spAutoFit/>
          </a:bodyPr>
          <a:lstStyle/>
          <a:p>
            <a:r>
              <a:rPr lang="en-US" sz="2800" b="1" dirty="0" smtClean="0">
                <a:solidFill>
                  <a:srgbClr val="00B0F0"/>
                </a:solidFill>
              </a:rPr>
              <a:t>2H</a:t>
            </a:r>
            <a:r>
              <a:rPr lang="en-US" sz="2800" b="1" baseline="-25000" dirty="0" smtClean="0">
                <a:solidFill>
                  <a:srgbClr val="00B0F0"/>
                </a:solidFill>
              </a:rPr>
              <a:t>2</a:t>
            </a:r>
            <a:r>
              <a:rPr lang="en-US" sz="2800" b="1" dirty="0" smtClean="0">
                <a:solidFill>
                  <a:srgbClr val="00B0F0"/>
                </a:solidFill>
              </a:rPr>
              <a:t>O             2H</a:t>
            </a:r>
            <a:r>
              <a:rPr lang="en-US" sz="2800" b="1" baseline="-25000" dirty="0" smtClean="0">
                <a:solidFill>
                  <a:srgbClr val="00B0F0"/>
                </a:solidFill>
              </a:rPr>
              <a:t>2</a:t>
            </a:r>
            <a:r>
              <a:rPr lang="en-US" sz="2800" b="1" dirty="0" smtClean="0">
                <a:solidFill>
                  <a:srgbClr val="00B0F0"/>
                </a:solidFill>
              </a:rPr>
              <a:t> + O</a:t>
            </a:r>
            <a:r>
              <a:rPr lang="en-US" sz="2800" b="1" baseline="-25000" dirty="0" smtClean="0">
                <a:solidFill>
                  <a:srgbClr val="00B0F0"/>
                </a:solidFill>
              </a:rPr>
              <a:t>2</a:t>
            </a:r>
            <a:endParaRPr lang="en-US" sz="2800" b="1" dirty="0">
              <a:solidFill>
                <a:srgbClr val="00B0F0"/>
              </a:solidFill>
            </a:endParaRPr>
          </a:p>
        </p:txBody>
      </p:sp>
      <p:cxnSp>
        <p:nvCxnSpPr>
          <p:cNvPr id="8" name="Straight Arrow Connector 7"/>
          <p:cNvCxnSpPr/>
          <p:nvPr/>
        </p:nvCxnSpPr>
        <p:spPr>
          <a:xfrm flipV="1">
            <a:off x="6324600" y="6172200"/>
            <a:ext cx="762000" cy="1524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rot="600000">
            <a:off x="7162800" y="257891"/>
            <a:ext cx="1295400" cy="707886"/>
          </a:xfrm>
          <a:prstGeom prst="rect">
            <a:avLst/>
          </a:prstGeom>
          <a:noFill/>
        </p:spPr>
        <p:txBody>
          <a:bodyPr wrap="square" rtlCol="0">
            <a:spAutoFit/>
          </a:bodyPr>
          <a:lstStyle/>
          <a:p>
            <a:r>
              <a:rPr lang="en-US" sz="4000" b="1" dirty="0" smtClean="0">
                <a:solidFill>
                  <a:schemeClr val="accent2">
                    <a:lumMod val="60000"/>
                    <a:lumOff val="40000"/>
                  </a:schemeClr>
                </a:solidFill>
              </a:rPr>
              <a:t>H</a:t>
            </a:r>
            <a:r>
              <a:rPr lang="en-US" sz="4000" b="1" baseline="-25000" dirty="0" smtClean="0">
                <a:solidFill>
                  <a:schemeClr val="accent2">
                    <a:lumMod val="60000"/>
                    <a:lumOff val="40000"/>
                  </a:schemeClr>
                </a:solidFill>
              </a:rPr>
              <a:t>2</a:t>
            </a:r>
            <a:endParaRPr lang="en-US" sz="4000" b="1" dirty="0">
              <a:solidFill>
                <a:schemeClr val="accent2">
                  <a:lumMod val="60000"/>
                  <a:lumOff val="40000"/>
                </a:schemeClr>
              </a:solidFill>
            </a:endParaRPr>
          </a:p>
        </p:txBody>
      </p:sp>
      <p:sp>
        <p:nvSpPr>
          <p:cNvPr id="11" name="TextBox 10"/>
          <p:cNvSpPr txBox="1"/>
          <p:nvPr/>
        </p:nvSpPr>
        <p:spPr>
          <a:xfrm rot="-1380000">
            <a:off x="907014" y="809659"/>
            <a:ext cx="1143000" cy="584775"/>
          </a:xfrm>
          <a:prstGeom prst="rect">
            <a:avLst/>
          </a:prstGeom>
          <a:noFill/>
        </p:spPr>
        <p:txBody>
          <a:bodyPr wrap="square" rtlCol="0">
            <a:spAutoFit/>
          </a:bodyPr>
          <a:lstStyle/>
          <a:p>
            <a:r>
              <a:rPr lang="en-US" sz="3200" b="1" dirty="0" smtClean="0">
                <a:solidFill>
                  <a:schemeClr val="accent6">
                    <a:lumMod val="75000"/>
                  </a:schemeClr>
                </a:solidFill>
              </a:rPr>
              <a:t>H</a:t>
            </a:r>
            <a:r>
              <a:rPr lang="en-US" sz="3200" b="1" baseline="-25000" dirty="0" smtClean="0">
                <a:solidFill>
                  <a:schemeClr val="accent6">
                    <a:lumMod val="75000"/>
                  </a:schemeClr>
                </a:solidFill>
              </a:rPr>
              <a:t>2</a:t>
            </a:r>
            <a:r>
              <a:rPr lang="en-US" sz="3200" b="1" dirty="0" smtClean="0">
                <a:solidFill>
                  <a:schemeClr val="accent6">
                    <a:lumMod val="75000"/>
                  </a:schemeClr>
                </a:solidFill>
              </a:rPr>
              <a:t>O</a:t>
            </a:r>
            <a:endParaRPr lang="en-US" sz="3200" b="1" dirty="0">
              <a:solidFill>
                <a:schemeClr val="accent6">
                  <a:lumMod val="75000"/>
                </a:schemeClr>
              </a:solidFill>
            </a:endParaRPr>
          </a:p>
        </p:txBody>
      </p:sp>
      <p:sp>
        <p:nvSpPr>
          <p:cNvPr id="12" name="TextBox 11"/>
          <p:cNvSpPr txBox="1"/>
          <p:nvPr/>
        </p:nvSpPr>
        <p:spPr>
          <a:xfrm rot="600000">
            <a:off x="7595422" y="1021494"/>
            <a:ext cx="1295400" cy="707886"/>
          </a:xfrm>
          <a:prstGeom prst="rect">
            <a:avLst/>
          </a:prstGeom>
          <a:noFill/>
        </p:spPr>
        <p:txBody>
          <a:bodyPr wrap="square" rtlCol="0">
            <a:spAutoFit/>
          </a:bodyPr>
          <a:lstStyle/>
          <a:p>
            <a:r>
              <a:rPr lang="en-US" sz="4000" b="1" dirty="0" smtClean="0">
                <a:solidFill>
                  <a:schemeClr val="accent2">
                    <a:lumMod val="60000"/>
                    <a:lumOff val="40000"/>
                  </a:schemeClr>
                </a:solidFill>
              </a:rPr>
              <a:t>H</a:t>
            </a:r>
            <a:r>
              <a:rPr lang="en-US" sz="4000" b="1" baseline="-25000" dirty="0" smtClean="0">
                <a:solidFill>
                  <a:schemeClr val="accent2">
                    <a:lumMod val="60000"/>
                    <a:lumOff val="40000"/>
                  </a:schemeClr>
                </a:solidFill>
              </a:rPr>
              <a:t>2</a:t>
            </a:r>
            <a:endParaRPr lang="en-US" sz="4000" b="1" dirty="0">
              <a:solidFill>
                <a:schemeClr val="accent2">
                  <a:lumMod val="60000"/>
                  <a:lumOff val="40000"/>
                </a:schemeClr>
              </a:solidFill>
            </a:endParaRPr>
          </a:p>
        </p:txBody>
      </p:sp>
      <p:sp>
        <p:nvSpPr>
          <p:cNvPr id="13" name="TextBox 12"/>
          <p:cNvSpPr txBox="1"/>
          <p:nvPr/>
        </p:nvSpPr>
        <p:spPr>
          <a:xfrm rot="660000">
            <a:off x="8001000" y="304800"/>
            <a:ext cx="838200" cy="646331"/>
          </a:xfrm>
          <a:prstGeom prst="rect">
            <a:avLst/>
          </a:prstGeom>
          <a:noFill/>
        </p:spPr>
        <p:txBody>
          <a:bodyPr wrap="square" rtlCol="0">
            <a:spAutoFit/>
          </a:bodyPr>
          <a:lstStyle/>
          <a:p>
            <a:r>
              <a:rPr lang="en-US" sz="3600" b="1" dirty="0" smtClean="0">
                <a:solidFill>
                  <a:schemeClr val="tx2">
                    <a:lumMod val="60000"/>
                    <a:lumOff val="40000"/>
                  </a:schemeClr>
                </a:solidFill>
              </a:rPr>
              <a:t>O</a:t>
            </a:r>
            <a:r>
              <a:rPr lang="en-US" sz="3600" b="1" baseline="-25000" dirty="0" smtClean="0">
                <a:solidFill>
                  <a:schemeClr val="tx2">
                    <a:lumMod val="60000"/>
                    <a:lumOff val="40000"/>
                  </a:schemeClr>
                </a:solidFill>
              </a:rPr>
              <a:t>2</a:t>
            </a:r>
            <a:endParaRPr lang="en-US" sz="3600" b="1" dirty="0">
              <a:solidFill>
                <a:schemeClr val="tx2">
                  <a:lumMod val="60000"/>
                  <a:lumOff val="40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250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450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600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Chemical Equations </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pPr>
              <a:buNone/>
            </a:pPr>
            <a:r>
              <a:rPr lang="en-US" b="1" dirty="0" smtClean="0"/>
              <a:t>    Balancing chemical equations is easy if you follow some rules.</a:t>
            </a:r>
          </a:p>
          <a:p>
            <a:pPr lvl="1"/>
            <a:r>
              <a:rPr lang="en-US" b="1" dirty="0" smtClean="0">
                <a:solidFill>
                  <a:schemeClr val="accent1">
                    <a:lumMod val="75000"/>
                  </a:schemeClr>
                </a:solidFill>
              </a:rPr>
              <a:t>You can only add a </a:t>
            </a:r>
            <a:r>
              <a:rPr lang="en-US" b="1" i="1" dirty="0" smtClean="0">
                <a:solidFill>
                  <a:schemeClr val="accent1">
                    <a:lumMod val="75000"/>
                  </a:schemeClr>
                </a:solidFill>
              </a:rPr>
              <a:t>coefficient</a:t>
            </a:r>
            <a:r>
              <a:rPr lang="en-US" b="1" dirty="0" smtClean="0">
                <a:solidFill>
                  <a:schemeClr val="accent1">
                    <a:lumMod val="75000"/>
                  </a:schemeClr>
                </a:solidFill>
              </a:rPr>
              <a:t> in front of a chemical formula           </a:t>
            </a:r>
            <a:r>
              <a:rPr lang="en-US" b="1" dirty="0" smtClean="0">
                <a:solidFill>
                  <a:schemeClr val="accent2">
                    <a:lumMod val="75000"/>
                  </a:schemeClr>
                </a:solidFill>
              </a:rPr>
              <a:t>2H</a:t>
            </a:r>
            <a:r>
              <a:rPr lang="en-US" b="1" baseline="-25000" dirty="0" smtClean="0">
                <a:solidFill>
                  <a:schemeClr val="accent2">
                    <a:lumMod val="75000"/>
                  </a:schemeClr>
                </a:solidFill>
              </a:rPr>
              <a:t>2</a:t>
            </a:r>
            <a:r>
              <a:rPr lang="en-US" b="1" dirty="0" smtClean="0">
                <a:solidFill>
                  <a:schemeClr val="accent2">
                    <a:lumMod val="75000"/>
                  </a:schemeClr>
                </a:solidFill>
              </a:rPr>
              <a:t>O</a:t>
            </a:r>
          </a:p>
          <a:p>
            <a:pPr lvl="1"/>
            <a:r>
              <a:rPr lang="en-US" b="1" dirty="0" smtClean="0">
                <a:solidFill>
                  <a:schemeClr val="accent1">
                    <a:lumMod val="75000"/>
                  </a:schemeClr>
                </a:solidFill>
              </a:rPr>
              <a:t>You cannot change any subscripts, nor add any subscripts          </a:t>
            </a:r>
            <a:r>
              <a:rPr lang="en-US" b="1" dirty="0" smtClean="0">
                <a:solidFill>
                  <a:schemeClr val="accent6">
                    <a:lumMod val="75000"/>
                  </a:schemeClr>
                </a:solidFill>
              </a:rPr>
              <a:t>O</a:t>
            </a:r>
            <a:r>
              <a:rPr lang="en-US" b="1" baseline="-25000" dirty="0" smtClean="0">
                <a:solidFill>
                  <a:schemeClr val="accent6">
                    <a:lumMod val="75000"/>
                  </a:schemeClr>
                </a:solidFill>
              </a:rPr>
              <a:t>2</a:t>
            </a:r>
            <a:endParaRPr lang="en-US" b="1" dirty="0" smtClean="0">
              <a:solidFill>
                <a:schemeClr val="accent6">
                  <a:lumMod val="75000"/>
                </a:schemeClr>
              </a:solidFill>
            </a:endParaRPr>
          </a:p>
          <a:p>
            <a:pPr lvl="1"/>
            <a:r>
              <a:rPr lang="en-US" b="1" dirty="0" smtClean="0">
                <a:solidFill>
                  <a:schemeClr val="accent1">
                    <a:lumMod val="75000"/>
                  </a:schemeClr>
                </a:solidFill>
              </a:rPr>
              <a:t>You may not place a coefficient in the ‘middle’ of a chemical formula            </a:t>
            </a:r>
            <a:r>
              <a:rPr lang="en-US" b="1" dirty="0" smtClean="0">
                <a:solidFill>
                  <a:srgbClr val="00B050"/>
                </a:solidFill>
              </a:rPr>
              <a:t>Ca2Cl</a:t>
            </a:r>
          </a:p>
          <a:p>
            <a:pPr lvl="1"/>
            <a:r>
              <a:rPr lang="en-US" b="1" dirty="0" smtClean="0">
                <a:solidFill>
                  <a:schemeClr val="accent1">
                    <a:lumMod val="75000"/>
                  </a:schemeClr>
                </a:solidFill>
              </a:rPr>
              <a:t>You must end up with the </a:t>
            </a:r>
            <a:r>
              <a:rPr lang="en-US" b="1" i="1" dirty="0" smtClean="0">
                <a:solidFill>
                  <a:schemeClr val="accent1">
                    <a:lumMod val="75000"/>
                  </a:schemeClr>
                </a:solidFill>
              </a:rPr>
              <a:t>same number and kinds of atoms</a:t>
            </a:r>
            <a:r>
              <a:rPr lang="en-US" b="1" dirty="0" smtClean="0">
                <a:solidFill>
                  <a:schemeClr val="accent1">
                    <a:lumMod val="75000"/>
                  </a:schemeClr>
                </a:solidFill>
              </a:rPr>
              <a:t> on both sides of the equation when you are finished.  Count atoms on both sides upon completion to check yourself. </a:t>
            </a:r>
            <a:r>
              <a:rPr lang="en-US" b="1" dirty="0" smtClean="0"/>
              <a:t>   2AB</a:t>
            </a:r>
            <a:r>
              <a:rPr lang="en-US" b="1" baseline="-25000" dirty="0" smtClean="0"/>
              <a:t>2</a:t>
            </a:r>
            <a:r>
              <a:rPr lang="en-US" b="1" dirty="0" smtClean="0"/>
              <a:t>           A</a:t>
            </a:r>
            <a:r>
              <a:rPr lang="en-US" b="1" baseline="-25000" dirty="0" smtClean="0"/>
              <a:t>2</a:t>
            </a:r>
            <a:r>
              <a:rPr lang="en-US" b="1" dirty="0" smtClean="0"/>
              <a:t>   +    4B         </a:t>
            </a:r>
          </a:p>
          <a:p>
            <a:endParaRPr lang="en-US" dirty="0"/>
          </a:p>
        </p:txBody>
      </p:sp>
      <p:sp>
        <p:nvSpPr>
          <p:cNvPr id="4" name="&quot;No&quot; Symbol 3"/>
          <p:cNvSpPr/>
          <p:nvPr/>
        </p:nvSpPr>
        <p:spPr>
          <a:xfrm>
            <a:off x="4267200" y="4419600"/>
            <a:ext cx="1371600" cy="533400"/>
          </a:xfrm>
          <a:prstGeom prst="noSmoking">
            <a:avLst>
              <a:gd name="adj" fmla="val 851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6" name="Straight Arrow Connector 5"/>
          <p:cNvCxnSpPr/>
          <p:nvPr/>
        </p:nvCxnSpPr>
        <p:spPr>
          <a:xfrm>
            <a:off x="6400800" y="6172200"/>
            <a:ext cx="5334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par>
                                <p:cTn id="8" presetID="22" presetClass="entr" presetSubtype="1" fill="hold" grpId="0" nodeType="withEffect">
                                  <p:stCondLst>
                                    <p:cond delay="200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up)">
                                      <p:cBhvr>
                                        <p:cTn id="10" dur="500"/>
                                        <p:tgtEl>
                                          <p:spTgt spid="3">
                                            <p:txEl>
                                              <p:pRg st="2" end="2"/>
                                            </p:txEl>
                                          </p:spTgt>
                                        </p:tgtEl>
                                      </p:cBhvr>
                                    </p:animEffect>
                                  </p:childTnLst>
                                </p:cTn>
                              </p:par>
                              <p:par>
                                <p:cTn id="11" presetID="22" presetClass="entr" presetSubtype="1" fill="hold" grpId="0" nodeType="withEffect">
                                  <p:stCondLst>
                                    <p:cond delay="350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up)">
                                      <p:cBhvr>
                                        <p:cTn id="13" dur="500"/>
                                        <p:tgtEl>
                                          <p:spTgt spid="3">
                                            <p:txEl>
                                              <p:pRg st="3" end="3"/>
                                            </p:txEl>
                                          </p:spTgt>
                                        </p:tgtEl>
                                      </p:cBhvr>
                                    </p:animEffect>
                                  </p:childTnLst>
                                </p:cTn>
                              </p:par>
                              <p:par>
                                <p:cTn id="14" presetID="22" presetClass="entr" presetSubtype="1" fill="hold" grpId="0" nodeType="withEffect">
                                  <p:stCondLst>
                                    <p:cond delay="500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up)">
                                      <p:cBhvr>
                                        <p:cTn id="16" dur="500"/>
                                        <p:tgtEl>
                                          <p:spTgt spid="3">
                                            <p:txEl>
                                              <p:pRg st="4" end="4"/>
                                            </p:txEl>
                                          </p:spTgt>
                                        </p:tgtEl>
                                      </p:cBhvr>
                                    </p:animEffect>
                                  </p:childTnLst>
                                </p:cTn>
                              </p:par>
                              <p:par>
                                <p:cTn id="17" presetID="9" presetClass="entr" presetSubtype="0" fill="hold" grpId="0" nodeType="withEffect">
                                  <p:stCondLst>
                                    <p:cond delay="3500"/>
                                  </p:stCondLst>
                                  <p:childTnLst>
                                    <p:set>
                                      <p:cBhvr>
                                        <p:cTn id="18" dur="1" fill="hold">
                                          <p:stCondLst>
                                            <p:cond delay="0"/>
                                          </p:stCondLst>
                                        </p:cTn>
                                        <p:tgtEl>
                                          <p:spTgt spid="4"/>
                                        </p:tgtEl>
                                        <p:attrNameLst>
                                          <p:attrName>style.visibility</p:attrName>
                                        </p:attrNameLst>
                                      </p:cBhvr>
                                      <p:to>
                                        <p:strVal val="visible"/>
                                      </p:to>
                                    </p:set>
                                    <p:animEffect transition="in" filter="dissolve">
                                      <p:cBhvr>
                                        <p:cTn id="19" dur="500"/>
                                        <p:tgtEl>
                                          <p:spTgt spid="4"/>
                                        </p:tgtEl>
                                      </p:cBhvr>
                                    </p:animEffect>
                                  </p:childTnLst>
                                </p:cTn>
                              </p:par>
                              <p:par>
                                <p:cTn id="20" presetID="9" presetClass="entr" presetSubtype="0" fill="hold" nodeType="withEffect">
                                  <p:stCondLst>
                                    <p:cond delay="500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Try To Balance An Equation…</a:t>
            </a:r>
            <a:endParaRPr lang="en-US" dirty="0"/>
          </a:p>
        </p:txBody>
      </p:sp>
      <p:cxnSp>
        <p:nvCxnSpPr>
          <p:cNvPr id="5" name="Straight Arrow Connector 4"/>
          <p:cNvCxnSpPr/>
          <p:nvPr/>
        </p:nvCxnSpPr>
        <p:spPr>
          <a:xfrm>
            <a:off x="4648200" y="3048000"/>
            <a:ext cx="83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81000" y="2743200"/>
            <a:ext cx="8305800" cy="954107"/>
          </a:xfrm>
          <a:prstGeom prst="rect">
            <a:avLst/>
          </a:prstGeom>
          <a:noFill/>
        </p:spPr>
        <p:txBody>
          <a:bodyPr wrap="square" rtlCol="0">
            <a:spAutoFit/>
          </a:bodyPr>
          <a:lstStyle/>
          <a:p>
            <a:r>
              <a:rPr lang="en-US" sz="2800" b="1" dirty="0" smtClean="0">
                <a:solidFill>
                  <a:schemeClr val="tx2">
                    <a:lumMod val="60000"/>
                    <a:lumOff val="40000"/>
                  </a:schemeClr>
                </a:solidFill>
              </a:rPr>
              <a:t>Hydrogen gas + chlorine gas              hydrogen chloride</a:t>
            </a:r>
          </a:p>
          <a:p>
            <a:endParaRPr lang="en-US" sz="2800" b="1" dirty="0"/>
          </a:p>
        </p:txBody>
      </p:sp>
      <p:sp>
        <p:nvSpPr>
          <p:cNvPr id="8" name="TextBox 7"/>
          <p:cNvSpPr txBox="1"/>
          <p:nvPr/>
        </p:nvSpPr>
        <p:spPr>
          <a:xfrm>
            <a:off x="381000" y="2057400"/>
            <a:ext cx="3429000" cy="523220"/>
          </a:xfrm>
          <a:prstGeom prst="rect">
            <a:avLst/>
          </a:prstGeom>
          <a:noFill/>
        </p:spPr>
        <p:txBody>
          <a:bodyPr wrap="square" rtlCol="0">
            <a:spAutoFit/>
          </a:bodyPr>
          <a:lstStyle/>
          <a:p>
            <a:r>
              <a:rPr lang="en-US" sz="2800" b="1" dirty="0" smtClean="0"/>
              <a:t>The word equation is:</a:t>
            </a:r>
            <a:endParaRPr lang="en-US" sz="2800" b="1" dirty="0"/>
          </a:p>
        </p:txBody>
      </p:sp>
      <p:sp>
        <p:nvSpPr>
          <p:cNvPr id="9" name="TextBox 8"/>
          <p:cNvSpPr txBox="1"/>
          <p:nvPr/>
        </p:nvSpPr>
        <p:spPr>
          <a:xfrm>
            <a:off x="457200" y="3810000"/>
            <a:ext cx="6172200" cy="523220"/>
          </a:xfrm>
          <a:prstGeom prst="rect">
            <a:avLst/>
          </a:prstGeom>
          <a:noFill/>
        </p:spPr>
        <p:txBody>
          <a:bodyPr wrap="square" rtlCol="0">
            <a:spAutoFit/>
          </a:bodyPr>
          <a:lstStyle/>
          <a:p>
            <a:r>
              <a:rPr lang="en-US" sz="2800" b="1" dirty="0" smtClean="0"/>
              <a:t>The formula, or chemical equation is: </a:t>
            </a:r>
            <a:endParaRPr lang="en-US" sz="2800" b="1" dirty="0"/>
          </a:p>
        </p:txBody>
      </p:sp>
      <p:sp>
        <p:nvSpPr>
          <p:cNvPr id="10" name="TextBox 9"/>
          <p:cNvSpPr txBox="1"/>
          <p:nvPr/>
        </p:nvSpPr>
        <p:spPr>
          <a:xfrm>
            <a:off x="533400" y="4648200"/>
            <a:ext cx="5410200" cy="584775"/>
          </a:xfrm>
          <a:prstGeom prst="rect">
            <a:avLst/>
          </a:prstGeom>
          <a:noFill/>
        </p:spPr>
        <p:txBody>
          <a:bodyPr wrap="square" rtlCol="0">
            <a:spAutoFit/>
          </a:bodyPr>
          <a:lstStyle/>
          <a:p>
            <a:r>
              <a:rPr lang="en-US" sz="3200" b="1" dirty="0" smtClean="0">
                <a:solidFill>
                  <a:schemeClr val="tx2">
                    <a:lumMod val="60000"/>
                    <a:lumOff val="40000"/>
                  </a:schemeClr>
                </a:solidFill>
              </a:rPr>
              <a:t>H</a:t>
            </a:r>
            <a:r>
              <a:rPr lang="en-US" sz="3200" b="1" baseline="-25000" dirty="0" smtClean="0">
                <a:solidFill>
                  <a:schemeClr val="tx2">
                    <a:lumMod val="60000"/>
                    <a:lumOff val="40000"/>
                  </a:schemeClr>
                </a:solidFill>
              </a:rPr>
              <a:t>2</a:t>
            </a:r>
            <a:r>
              <a:rPr lang="en-US" sz="3200" b="1" dirty="0" smtClean="0">
                <a:solidFill>
                  <a:schemeClr val="tx2">
                    <a:lumMod val="60000"/>
                    <a:lumOff val="40000"/>
                  </a:schemeClr>
                </a:solidFill>
              </a:rPr>
              <a:t>  +  Cl</a:t>
            </a:r>
            <a:r>
              <a:rPr lang="en-US" sz="3200" b="1" baseline="-25000" dirty="0" smtClean="0">
                <a:solidFill>
                  <a:schemeClr val="tx2">
                    <a:lumMod val="60000"/>
                    <a:lumOff val="40000"/>
                  </a:schemeClr>
                </a:solidFill>
              </a:rPr>
              <a:t>2</a:t>
            </a:r>
            <a:r>
              <a:rPr lang="en-US" sz="3200" b="1" dirty="0" smtClean="0">
                <a:solidFill>
                  <a:schemeClr val="tx2">
                    <a:lumMod val="60000"/>
                    <a:lumOff val="40000"/>
                  </a:schemeClr>
                </a:solidFill>
              </a:rPr>
              <a:t>            </a:t>
            </a:r>
            <a:r>
              <a:rPr lang="en-US" sz="3200" b="1" dirty="0" err="1" smtClean="0">
                <a:solidFill>
                  <a:schemeClr val="tx2">
                    <a:lumMod val="60000"/>
                    <a:lumOff val="40000"/>
                  </a:schemeClr>
                </a:solidFill>
              </a:rPr>
              <a:t>HCl</a:t>
            </a:r>
            <a:endParaRPr lang="en-US" sz="3200" b="1" dirty="0">
              <a:solidFill>
                <a:schemeClr val="tx2">
                  <a:lumMod val="60000"/>
                  <a:lumOff val="40000"/>
                </a:schemeClr>
              </a:solidFill>
            </a:endParaRPr>
          </a:p>
        </p:txBody>
      </p:sp>
      <p:cxnSp>
        <p:nvCxnSpPr>
          <p:cNvPr id="12" name="Straight Arrow Connector 11"/>
          <p:cNvCxnSpPr/>
          <p:nvPr/>
        </p:nvCxnSpPr>
        <p:spPr>
          <a:xfrm>
            <a:off x="2133600" y="4953000"/>
            <a:ext cx="8382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7200" y="5410200"/>
            <a:ext cx="8458200" cy="954107"/>
          </a:xfrm>
          <a:prstGeom prst="rect">
            <a:avLst/>
          </a:prstGeom>
          <a:solidFill>
            <a:schemeClr val="accent6">
              <a:lumMod val="20000"/>
              <a:lumOff val="80000"/>
            </a:schemeClr>
          </a:solidFill>
        </p:spPr>
        <p:txBody>
          <a:bodyPr wrap="square" rtlCol="0">
            <a:spAutoFit/>
          </a:bodyPr>
          <a:lstStyle/>
          <a:p>
            <a:r>
              <a:rPr lang="en-US" sz="2800" b="1" dirty="0" smtClean="0"/>
              <a:t>The above equation does not satisfy the requirements of a balanced equation.    Let’s balance it.</a:t>
            </a:r>
            <a:endParaRPr lang="en-US" sz="28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9" presetClass="entr" presetSubtype="0" fill="hold" grpId="0" nodeType="withEffect">
                                  <p:stCondLst>
                                    <p:cond delay="1500"/>
                                  </p:stCondLst>
                                  <p:childTnLst>
                                    <p:set>
                                      <p:cBhvr>
                                        <p:cTn id="9" dur="1" fill="hold">
                                          <p:stCondLst>
                                            <p:cond delay="0"/>
                                          </p:stCondLst>
                                        </p:cTn>
                                        <p:tgtEl>
                                          <p:spTgt spid="10"/>
                                        </p:tgtEl>
                                        <p:attrNameLst>
                                          <p:attrName>style.visibility</p:attrName>
                                        </p:attrNameLst>
                                      </p:cBhvr>
                                      <p:to>
                                        <p:strVal val="visible"/>
                                      </p:to>
                                    </p:set>
                                    <p:animEffect transition="in" filter="dissolve">
                                      <p:cBhvr>
                                        <p:cTn id="10" dur="500"/>
                                        <p:tgtEl>
                                          <p:spTgt spid="10"/>
                                        </p:tgtEl>
                                      </p:cBhvr>
                                    </p:animEffect>
                                  </p:childTnLst>
                                </p:cTn>
                              </p:par>
                              <p:par>
                                <p:cTn id="11" presetID="9" presetClass="entr" presetSubtype="0" fill="hold" nodeType="withEffect">
                                  <p:stCondLst>
                                    <p:cond delay="1500"/>
                                  </p:stCondLst>
                                  <p:childTnLst>
                                    <p:set>
                                      <p:cBhvr>
                                        <p:cTn id="12" dur="1" fill="hold">
                                          <p:stCondLst>
                                            <p:cond delay="0"/>
                                          </p:stCondLst>
                                        </p:cTn>
                                        <p:tgtEl>
                                          <p:spTgt spid="12"/>
                                        </p:tgtEl>
                                        <p:attrNameLst>
                                          <p:attrName>style.visibility</p:attrName>
                                        </p:attrNameLst>
                                      </p:cBhvr>
                                      <p:to>
                                        <p:strVal val="visible"/>
                                      </p:to>
                                    </p:set>
                                    <p:animEffect transition="in" filter="dissolve">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left)">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the Equation</a:t>
            </a:r>
            <a:endParaRPr lang="en-US" dirty="0"/>
          </a:p>
        </p:txBody>
      </p:sp>
      <p:sp>
        <p:nvSpPr>
          <p:cNvPr id="4" name="Content Placeholder 3"/>
          <p:cNvSpPr txBox="1">
            <a:spLocks noGrp="1"/>
          </p:cNvSpPr>
          <p:nvPr>
            <p:ph idx="1"/>
          </p:nvPr>
        </p:nvSpPr>
        <p:spPr>
          <a:xfrm>
            <a:off x="457200" y="1600201"/>
            <a:ext cx="8229600" cy="584775"/>
          </a:xfrm>
          <a:prstGeom prst="rect">
            <a:avLst/>
          </a:prstGeom>
          <a:noFill/>
        </p:spPr>
        <p:txBody>
          <a:bodyPr wrap="square" rtlCol="0">
            <a:spAutoFit/>
          </a:bodyPr>
          <a:lstStyle/>
          <a:p>
            <a:pPr>
              <a:buNone/>
            </a:pPr>
            <a:r>
              <a:rPr lang="en-US" sz="3200" b="1" dirty="0" smtClean="0">
                <a:solidFill>
                  <a:schemeClr val="tx2">
                    <a:lumMod val="60000"/>
                    <a:lumOff val="40000"/>
                  </a:schemeClr>
                </a:solidFill>
              </a:rPr>
              <a:t>        H</a:t>
            </a:r>
            <a:r>
              <a:rPr lang="en-US" sz="3200" b="1" baseline="-25000" dirty="0" smtClean="0">
                <a:solidFill>
                  <a:schemeClr val="tx2">
                    <a:lumMod val="60000"/>
                    <a:lumOff val="40000"/>
                  </a:schemeClr>
                </a:solidFill>
              </a:rPr>
              <a:t>2</a:t>
            </a:r>
            <a:r>
              <a:rPr lang="en-US" sz="3200" b="1" dirty="0" smtClean="0">
                <a:solidFill>
                  <a:schemeClr val="tx2">
                    <a:lumMod val="60000"/>
                    <a:lumOff val="40000"/>
                  </a:schemeClr>
                </a:solidFill>
              </a:rPr>
              <a:t>  +  Cl</a:t>
            </a:r>
            <a:r>
              <a:rPr lang="en-US" sz="3200" b="1" baseline="-25000" dirty="0" smtClean="0">
                <a:solidFill>
                  <a:schemeClr val="tx2">
                    <a:lumMod val="60000"/>
                    <a:lumOff val="40000"/>
                  </a:schemeClr>
                </a:solidFill>
              </a:rPr>
              <a:t>2</a:t>
            </a:r>
            <a:r>
              <a:rPr lang="en-US" sz="3200" b="1" dirty="0" smtClean="0">
                <a:solidFill>
                  <a:schemeClr val="tx2">
                    <a:lumMod val="60000"/>
                    <a:lumOff val="40000"/>
                  </a:schemeClr>
                </a:solidFill>
              </a:rPr>
              <a:t>                </a:t>
            </a:r>
            <a:r>
              <a:rPr lang="en-US" sz="3200" b="1" dirty="0" err="1" smtClean="0">
                <a:solidFill>
                  <a:schemeClr val="tx2">
                    <a:lumMod val="60000"/>
                    <a:lumOff val="40000"/>
                  </a:schemeClr>
                </a:solidFill>
              </a:rPr>
              <a:t>HCl</a:t>
            </a:r>
            <a:endParaRPr lang="en-US" sz="3200" b="1" dirty="0">
              <a:solidFill>
                <a:schemeClr val="tx2">
                  <a:lumMod val="60000"/>
                  <a:lumOff val="40000"/>
                </a:schemeClr>
              </a:solidFill>
            </a:endParaRPr>
          </a:p>
        </p:txBody>
      </p:sp>
      <p:cxnSp>
        <p:nvCxnSpPr>
          <p:cNvPr id="6" name="Straight Arrow Connector 5"/>
          <p:cNvCxnSpPr/>
          <p:nvPr/>
        </p:nvCxnSpPr>
        <p:spPr>
          <a:xfrm>
            <a:off x="2895600" y="1905000"/>
            <a:ext cx="83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638800" y="1600200"/>
            <a:ext cx="2971800" cy="3785652"/>
          </a:xfrm>
          <a:prstGeom prst="rect">
            <a:avLst/>
          </a:prstGeom>
          <a:solidFill>
            <a:schemeClr val="accent4">
              <a:lumMod val="20000"/>
              <a:lumOff val="80000"/>
            </a:schemeClr>
          </a:solidFill>
        </p:spPr>
        <p:txBody>
          <a:bodyPr wrap="square" rtlCol="0">
            <a:spAutoFit/>
          </a:bodyPr>
          <a:lstStyle/>
          <a:p>
            <a:r>
              <a:rPr lang="en-US" sz="2400" b="1" dirty="0" smtClean="0"/>
              <a:t>Begin by counting atoms on both sides of the arrow.  Remember that the number and kinds of atoms in the reactants has to equal the numbers and kinds of atoms in the products.</a:t>
            </a:r>
            <a:endParaRPr lang="en-US" sz="2400" b="1" dirty="0"/>
          </a:p>
        </p:txBody>
      </p:sp>
      <p:sp>
        <p:nvSpPr>
          <p:cNvPr id="10" name="TextBox 9"/>
          <p:cNvSpPr txBox="1"/>
          <p:nvPr/>
        </p:nvSpPr>
        <p:spPr>
          <a:xfrm>
            <a:off x="609600" y="5181600"/>
            <a:ext cx="4495800" cy="1200329"/>
          </a:xfrm>
          <a:prstGeom prst="rect">
            <a:avLst/>
          </a:prstGeom>
          <a:solidFill>
            <a:schemeClr val="accent5">
              <a:lumMod val="20000"/>
              <a:lumOff val="80000"/>
            </a:schemeClr>
          </a:solidFill>
        </p:spPr>
        <p:txBody>
          <a:bodyPr wrap="square" rtlCol="0">
            <a:spAutoFit/>
          </a:bodyPr>
          <a:lstStyle/>
          <a:p>
            <a:r>
              <a:rPr lang="en-US" sz="2400" b="1" dirty="0" smtClean="0"/>
              <a:t>It will help if you divide the two sides with a line below the arrow and list the atoms.</a:t>
            </a:r>
            <a:endParaRPr lang="en-US" sz="2400" b="1" dirty="0"/>
          </a:p>
        </p:txBody>
      </p:sp>
      <p:cxnSp>
        <p:nvCxnSpPr>
          <p:cNvPr id="12" name="Straight Connector 11"/>
          <p:cNvCxnSpPr/>
          <p:nvPr/>
        </p:nvCxnSpPr>
        <p:spPr>
          <a:xfrm>
            <a:off x="3276600" y="2209800"/>
            <a:ext cx="0" cy="1447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600200" y="2438400"/>
            <a:ext cx="1219200" cy="1200329"/>
          </a:xfrm>
          <a:prstGeom prst="rect">
            <a:avLst/>
          </a:prstGeom>
          <a:noFill/>
        </p:spPr>
        <p:txBody>
          <a:bodyPr wrap="square" rtlCol="0">
            <a:spAutoFit/>
          </a:bodyPr>
          <a:lstStyle/>
          <a:p>
            <a:r>
              <a:rPr lang="en-US" sz="2400" b="1" dirty="0" smtClean="0"/>
              <a:t>H  -    2</a:t>
            </a:r>
          </a:p>
          <a:p>
            <a:endParaRPr lang="en-US" sz="2400" b="1" dirty="0" smtClean="0"/>
          </a:p>
          <a:p>
            <a:r>
              <a:rPr lang="en-US" sz="2400" b="1" dirty="0" err="1" smtClean="0"/>
              <a:t>Cl</a:t>
            </a:r>
            <a:r>
              <a:rPr lang="en-US" sz="2400" b="1" dirty="0" smtClean="0"/>
              <a:t>  -   2</a:t>
            </a:r>
            <a:endParaRPr lang="en-US" sz="2400" b="1" dirty="0"/>
          </a:p>
        </p:txBody>
      </p:sp>
      <p:sp>
        <p:nvSpPr>
          <p:cNvPr id="14" name="TextBox 13"/>
          <p:cNvSpPr txBox="1"/>
          <p:nvPr/>
        </p:nvSpPr>
        <p:spPr>
          <a:xfrm>
            <a:off x="3505200" y="2438400"/>
            <a:ext cx="1219200" cy="1200329"/>
          </a:xfrm>
          <a:prstGeom prst="rect">
            <a:avLst/>
          </a:prstGeom>
          <a:noFill/>
        </p:spPr>
        <p:txBody>
          <a:bodyPr wrap="square" rtlCol="0">
            <a:spAutoFit/>
          </a:bodyPr>
          <a:lstStyle/>
          <a:p>
            <a:r>
              <a:rPr lang="en-US" sz="2400" b="1" dirty="0" smtClean="0"/>
              <a:t>H  -    1</a:t>
            </a:r>
          </a:p>
          <a:p>
            <a:endParaRPr lang="en-US" sz="2400" b="1" dirty="0" smtClean="0"/>
          </a:p>
          <a:p>
            <a:r>
              <a:rPr lang="en-US" sz="2400" b="1" dirty="0" err="1" smtClean="0"/>
              <a:t>Cl</a:t>
            </a:r>
            <a:r>
              <a:rPr lang="en-US" sz="2400" b="1" dirty="0" smtClean="0"/>
              <a:t>  -   1</a:t>
            </a:r>
            <a:endParaRPr lang="en-US" sz="24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9" presetClass="entr" presetSubtype="0" fill="hold" grpId="0" nodeType="withEffect">
                                  <p:stCondLst>
                                    <p:cond delay="2000"/>
                                  </p:stCondLst>
                                  <p:childTnLst>
                                    <p:set>
                                      <p:cBhvr>
                                        <p:cTn id="9" dur="1" fill="hold">
                                          <p:stCondLst>
                                            <p:cond delay="0"/>
                                          </p:stCondLst>
                                        </p:cTn>
                                        <p:tgtEl>
                                          <p:spTgt spid="13"/>
                                        </p:tgtEl>
                                        <p:attrNameLst>
                                          <p:attrName>style.visibility</p:attrName>
                                        </p:attrNameLst>
                                      </p:cBhvr>
                                      <p:to>
                                        <p:strVal val="visible"/>
                                      </p:to>
                                    </p:set>
                                    <p:animEffect transition="in" filter="dissolve">
                                      <p:cBhvr>
                                        <p:cTn id="10" dur="500"/>
                                        <p:tgtEl>
                                          <p:spTgt spid="13"/>
                                        </p:tgtEl>
                                      </p:cBhvr>
                                    </p:animEffect>
                                  </p:childTnLst>
                                </p:cTn>
                              </p:par>
                              <p:par>
                                <p:cTn id="11" presetID="9" presetClass="entr" presetSubtype="0" fill="hold" nodeType="withEffect">
                                  <p:stCondLst>
                                    <p:cond delay="2500"/>
                                  </p:stCondLst>
                                  <p:childTnLst>
                                    <p:set>
                                      <p:cBhvr>
                                        <p:cTn id="12" dur="1" fill="hold">
                                          <p:stCondLst>
                                            <p:cond delay="0"/>
                                          </p:stCondLst>
                                        </p:cTn>
                                        <p:tgtEl>
                                          <p:spTgt spid="12"/>
                                        </p:tgtEl>
                                        <p:attrNameLst>
                                          <p:attrName>style.visibility</p:attrName>
                                        </p:attrNameLst>
                                      </p:cBhvr>
                                      <p:to>
                                        <p:strVal val="visible"/>
                                      </p:to>
                                    </p:set>
                                    <p:animEffect transition="in" filter="dissolve">
                                      <p:cBhvr>
                                        <p:cTn id="13" dur="500"/>
                                        <p:tgtEl>
                                          <p:spTgt spid="12"/>
                                        </p:tgtEl>
                                      </p:cBhvr>
                                    </p:animEffect>
                                  </p:childTnLst>
                                </p:cTn>
                              </p:par>
                              <p:par>
                                <p:cTn id="14" presetID="9" presetClass="entr" presetSubtype="0" fill="hold" grpId="0" nodeType="withEffect">
                                  <p:stCondLst>
                                    <p:cond delay="3000"/>
                                  </p:stCondLst>
                                  <p:childTnLst>
                                    <p:set>
                                      <p:cBhvr>
                                        <p:cTn id="15" dur="1" fill="hold">
                                          <p:stCondLst>
                                            <p:cond delay="0"/>
                                          </p:stCondLst>
                                        </p:cTn>
                                        <p:tgtEl>
                                          <p:spTgt spid="14"/>
                                        </p:tgtEl>
                                        <p:attrNameLst>
                                          <p:attrName>style.visibility</p:attrName>
                                        </p:attrNameLst>
                                      </p:cBhvr>
                                      <p:to>
                                        <p:strVal val="visible"/>
                                      </p:to>
                                    </p:set>
                                    <p:animEffect transition="in" filter="dissolve">
                                      <p:cBhvr>
                                        <p:cTn id="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Chemical Reaction is…</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A process where one or more elements or compounds are changed into one or more different substances</a:t>
            </a:r>
          </a:p>
          <a:p>
            <a:r>
              <a:rPr lang="en-US" dirty="0" smtClean="0">
                <a:solidFill>
                  <a:schemeClr val="accent1">
                    <a:lumMod val="75000"/>
                  </a:schemeClr>
                </a:solidFill>
              </a:rPr>
              <a:t>A process where the original substance changes into a new substance with new properties </a:t>
            </a:r>
            <a:endParaRPr lang="en-US" dirty="0">
              <a:solidFill>
                <a:schemeClr val="accent1">
                  <a:lumMod val="75000"/>
                </a:schemeClr>
              </a:solidFill>
            </a:endParaRPr>
          </a:p>
        </p:txBody>
      </p:sp>
      <p:pic>
        <p:nvPicPr>
          <p:cNvPr id="4" name="Picture 3" descr="lab safety 3.jpeg"/>
          <p:cNvPicPr>
            <a:picLocks noChangeAspect="1"/>
          </p:cNvPicPr>
          <p:nvPr/>
        </p:nvPicPr>
        <p:blipFill>
          <a:blip r:embed="rId2" cstate="print"/>
          <a:stretch>
            <a:fillRect/>
          </a:stretch>
        </p:blipFill>
        <p:spPr>
          <a:xfrm>
            <a:off x="5943600" y="4495800"/>
            <a:ext cx="1981200" cy="2018348"/>
          </a:xfrm>
          <a:prstGeom prst="rect">
            <a:avLst/>
          </a:prstGeom>
        </p:spPr>
      </p:pic>
      <p:sp>
        <p:nvSpPr>
          <p:cNvPr id="5" name="TextBox 4"/>
          <p:cNvSpPr txBox="1"/>
          <p:nvPr/>
        </p:nvSpPr>
        <p:spPr>
          <a:xfrm>
            <a:off x="533400" y="5181600"/>
            <a:ext cx="4800600" cy="954107"/>
          </a:xfrm>
          <a:prstGeom prst="rect">
            <a:avLst/>
          </a:prstGeom>
          <a:solidFill>
            <a:schemeClr val="accent6">
              <a:lumMod val="20000"/>
              <a:lumOff val="80000"/>
            </a:schemeClr>
          </a:solidFill>
        </p:spPr>
        <p:txBody>
          <a:bodyPr wrap="square" rtlCol="0">
            <a:spAutoFit/>
          </a:bodyPr>
          <a:lstStyle/>
          <a:p>
            <a:r>
              <a:rPr lang="en-US" sz="2800" b="1" dirty="0" smtClean="0">
                <a:solidFill>
                  <a:schemeClr val="accent6">
                    <a:lumMod val="75000"/>
                  </a:schemeClr>
                </a:solidFill>
              </a:rPr>
              <a:t>But, are new atoms created?  Are other atoms destroyed?</a:t>
            </a:r>
            <a:endParaRPr lang="en-US" b="1" dirty="0">
              <a:solidFill>
                <a:schemeClr val="accent6">
                  <a:lumMod val="7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the Equation</a:t>
            </a:r>
            <a:endParaRPr lang="en-US" dirty="0"/>
          </a:p>
        </p:txBody>
      </p:sp>
      <p:sp>
        <p:nvSpPr>
          <p:cNvPr id="4" name="Content Placeholder 3"/>
          <p:cNvSpPr txBox="1">
            <a:spLocks noGrp="1"/>
          </p:cNvSpPr>
          <p:nvPr>
            <p:ph idx="1"/>
          </p:nvPr>
        </p:nvSpPr>
        <p:spPr>
          <a:xfrm>
            <a:off x="457200" y="1600200"/>
            <a:ext cx="8229600" cy="584775"/>
          </a:xfrm>
          <a:prstGeom prst="rect">
            <a:avLst/>
          </a:prstGeom>
          <a:noFill/>
        </p:spPr>
        <p:txBody>
          <a:bodyPr wrap="square" rtlCol="0">
            <a:spAutoFit/>
          </a:bodyPr>
          <a:lstStyle/>
          <a:p>
            <a:pPr>
              <a:buNone/>
            </a:pPr>
            <a:r>
              <a:rPr lang="en-US" sz="3200" b="1" dirty="0" smtClean="0">
                <a:solidFill>
                  <a:schemeClr val="tx2">
                    <a:lumMod val="60000"/>
                    <a:lumOff val="40000"/>
                  </a:schemeClr>
                </a:solidFill>
              </a:rPr>
              <a:t>        H</a:t>
            </a:r>
            <a:r>
              <a:rPr lang="en-US" sz="3200" b="1" baseline="-25000" dirty="0" smtClean="0">
                <a:solidFill>
                  <a:schemeClr val="tx2">
                    <a:lumMod val="60000"/>
                    <a:lumOff val="40000"/>
                  </a:schemeClr>
                </a:solidFill>
              </a:rPr>
              <a:t>2</a:t>
            </a:r>
            <a:r>
              <a:rPr lang="en-US" sz="3200" b="1" dirty="0" smtClean="0">
                <a:solidFill>
                  <a:schemeClr val="tx2">
                    <a:lumMod val="60000"/>
                    <a:lumOff val="40000"/>
                  </a:schemeClr>
                </a:solidFill>
              </a:rPr>
              <a:t>  +  Cl</a:t>
            </a:r>
            <a:r>
              <a:rPr lang="en-US" sz="3200" b="1" baseline="-25000" dirty="0" smtClean="0">
                <a:solidFill>
                  <a:schemeClr val="tx2">
                    <a:lumMod val="60000"/>
                    <a:lumOff val="40000"/>
                  </a:schemeClr>
                </a:solidFill>
              </a:rPr>
              <a:t>2</a:t>
            </a:r>
            <a:r>
              <a:rPr lang="en-US" sz="3200" b="1" dirty="0" smtClean="0">
                <a:solidFill>
                  <a:schemeClr val="tx2">
                    <a:lumMod val="60000"/>
                    <a:lumOff val="40000"/>
                  </a:schemeClr>
                </a:solidFill>
              </a:rPr>
              <a:t>              </a:t>
            </a:r>
            <a:r>
              <a:rPr lang="en-US" b="1" dirty="0" smtClean="0">
                <a:solidFill>
                  <a:schemeClr val="tx2">
                    <a:lumMod val="60000"/>
                    <a:lumOff val="40000"/>
                  </a:schemeClr>
                </a:solidFill>
              </a:rPr>
              <a:t>   </a:t>
            </a:r>
            <a:r>
              <a:rPr lang="en-US" sz="3200" b="1" dirty="0" err="1" smtClean="0">
                <a:solidFill>
                  <a:schemeClr val="tx2">
                    <a:lumMod val="60000"/>
                    <a:lumOff val="40000"/>
                  </a:schemeClr>
                </a:solidFill>
              </a:rPr>
              <a:t>HCl</a:t>
            </a:r>
            <a:endParaRPr lang="en-US" sz="3200" b="1" dirty="0">
              <a:solidFill>
                <a:schemeClr val="tx2">
                  <a:lumMod val="60000"/>
                  <a:lumOff val="40000"/>
                </a:schemeClr>
              </a:solidFill>
            </a:endParaRPr>
          </a:p>
        </p:txBody>
      </p:sp>
      <p:cxnSp>
        <p:nvCxnSpPr>
          <p:cNvPr id="6" name="Straight Arrow Connector 5"/>
          <p:cNvCxnSpPr/>
          <p:nvPr/>
        </p:nvCxnSpPr>
        <p:spPr>
          <a:xfrm>
            <a:off x="2895600" y="1905000"/>
            <a:ext cx="83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638800" y="1600200"/>
            <a:ext cx="2971800" cy="4154984"/>
          </a:xfrm>
          <a:prstGeom prst="rect">
            <a:avLst/>
          </a:prstGeom>
          <a:solidFill>
            <a:schemeClr val="accent1">
              <a:lumMod val="20000"/>
              <a:lumOff val="80000"/>
            </a:schemeClr>
          </a:solidFill>
        </p:spPr>
        <p:txBody>
          <a:bodyPr wrap="square" rtlCol="0">
            <a:spAutoFit/>
          </a:bodyPr>
          <a:lstStyle/>
          <a:p>
            <a:r>
              <a:rPr lang="en-US" sz="2400" b="1" dirty="0" smtClean="0"/>
              <a:t>You can see that it appears as if a hydrogen and an oxygen atom were lost in this reaction.  That violates the Law of Conservation of Mass, so we must balance the equation by adding coefficients where necessary.</a:t>
            </a:r>
            <a:endParaRPr lang="en-US" sz="2400" b="1" dirty="0"/>
          </a:p>
        </p:txBody>
      </p:sp>
      <p:sp>
        <p:nvSpPr>
          <p:cNvPr id="10" name="TextBox 9"/>
          <p:cNvSpPr txBox="1"/>
          <p:nvPr/>
        </p:nvSpPr>
        <p:spPr>
          <a:xfrm>
            <a:off x="457200" y="4343400"/>
            <a:ext cx="4495800" cy="830997"/>
          </a:xfrm>
          <a:prstGeom prst="rect">
            <a:avLst/>
          </a:prstGeom>
          <a:solidFill>
            <a:schemeClr val="accent3">
              <a:lumMod val="20000"/>
              <a:lumOff val="80000"/>
            </a:schemeClr>
          </a:solidFill>
        </p:spPr>
        <p:txBody>
          <a:bodyPr wrap="square" rtlCol="0">
            <a:spAutoFit/>
          </a:bodyPr>
          <a:lstStyle/>
          <a:p>
            <a:r>
              <a:rPr lang="en-US" sz="2400" b="1" dirty="0" smtClean="0"/>
              <a:t>Let’s add the coefficient ‘2’ in front of the ‘</a:t>
            </a:r>
            <a:r>
              <a:rPr lang="en-US" sz="2400" b="1" dirty="0" err="1" smtClean="0"/>
              <a:t>HCl</a:t>
            </a:r>
            <a:r>
              <a:rPr lang="en-US" sz="2400" b="1" dirty="0" smtClean="0"/>
              <a:t>’.</a:t>
            </a:r>
            <a:endParaRPr lang="en-US" sz="2400" b="1" dirty="0"/>
          </a:p>
        </p:txBody>
      </p:sp>
      <p:cxnSp>
        <p:nvCxnSpPr>
          <p:cNvPr id="12" name="Straight Connector 11"/>
          <p:cNvCxnSpPr/>
          <p:nvPr/>
        </p:nvCxnSpPr>
        <p:spPr>
          <a:xfrm>
            <a:off x="3276600" y="2209800"/>
            <a:ext cx="0" cy="1447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600200" y="2438400"/>
            <a:ext cx="1219200" cy="1200329"/>
          </a:xfrm>
          <a:prstGeom prst="rect">
            <a:avLst/>
          </a:prstGeom>
          <a:noFill/>
        </p:spPr>
        <p:txBody>
          <a:bodyPr wrap="square" rtlCol="0">
            <a:spAutoFit/>
          </a:bodyPr>
          <a:lstStyle/>
          <a:p>
            <a:r>
              <a:rPr lang="en-US" sz="2400" b="1" dirty="0" smtClean="0"/>
              <a:t>H  -    2</a:t>
            </a:r>
          </a:p>
          <a:p>
            <a:endParaRPr lang="en-US" sz="2400" b="1" dirty="0" smtClean="0"/>
          </a:p>
          <a:p>
            <a:r>
              <a:rPr lang="en-US" sz="2400" b="1" dirty="0" err="1" smtClean="0"/>
              <a:t>Cl</a:t>
            </a:r>
            <a:r>
              <a:rPr lang="en-US" sz="2400" b="1" dirty="0" smtClean="0"/>
              <a:t>  -   2</a:t>
            </a:r>
            <a:endParaRPr lang="en-US" sz="2400" b="1" dirty="0"/>
          </a:p>
        </p:txBody>
      </p:sp>
      <p:sp>
        <p:nvSpPr>
          <p:cNvPr id="14" name="TextBox 13"/>
          <p:cNvSpPr txBox="1"/>
          <p:nvPr/>
        </p:nvSpPr>
        <p:spPr>
          <a:xfrm>
            <a:off x="3505200" y="2438400"/>
            <a:ext cx="1219200" cy="1200329"/>
          </a:xfrm>
          <a:prstGeom prst="rect">
            <a:avLst/>
          </a:prstGeom>
          <a:noFill/>
        </p:spPr>
        <p:txBody>
          <a:bodyPr wrap="square" rtlCol="0">
            <a:spAutoFit/>
          </a:bodyPr>
          <a:lstStyle/>
          <a:p>
            <a:r>
              <a:rPr lang="en-US" sz="2400" b="1" dirty="0" smtClean="0"/>
              <a:t>H  -    1</a:t>
            </a:r>
          </a:p>
          <a:p>
            <a:endParaRPr lang="en-US" sz="2400" b="1" dirty="0" smtClean="0"/>
          </a:p>
          <a:p>
            <a:r>
              <a:rPr lang="en-US" sz="2400" b="1" dirty="0" err="1" smtClean="0"/>
              <a:t>Cl</a:t>
            </a:r>
            <a:r>
              <a:rPr lang="en-US" sz="2400" b="1" dirty="0" smtClean="0"/>
              <a:t>  -   1</a:t>
            </a:r>
            <a:endParaRPr lang="en-US" sz="2400" b="1" dirty="0"/>
          </a:p>
        </p:txBody>
      </p:sp>
      <p:sp>
        <p:nvSpPr>
          <p:cNvPr id="11" name="TextBox 10"/>
          <p:cNvSpPr txBox="1"/>
          <p:nvPr/>
        </p:nvSpPr>
        <p:spPr>
          <a:xfrm>
            <a:off x="457200" y="5486400"/>
            <a:ext cx="4419600" cy="830997"/>
          </a:xfrm>
          <a:prstGeom prst="rect">
            <a:avLst/>
          </a:prstGeom>
          <a:solidFill>
            <a:schemeClr val="accent4">
              <a:lumMod val="20000"/>
              <a:lumOff val="80000"/>
            </a:schemeClr>
          </a:solidFill>
        </p:spPr>
        <p:txBody>
          <a:bodyPr wrap="square" rtlCol="0">
            <a:spAutoFit/>
          </a:bodyPr>
          <a:lstStyle/>
          <a:p>
            <a:r>
              <a:rPr lang="en-US" sz="2400" b="1" dirty="0" smtClean="0"/>
              <a:t>Now let’s adjust our atom totals below the equation and check.</a:t>
            </a:r>
            <a:endParaRPr lang="en-US" sz="2400" b="1" dirty="0"/>
          </a:p>
        </p:txBody>
      </p:sp>
      <p:sp>
        <p:nvSpPr>
          <p:cNvPr id="15" name="TextBox 14"/>
          <p:cNvSpPr txBox="1"/>
          <p:nvPr/>
        </p:nvSpPr>
        <p:spPr>
          <a:xfrm>
            <a:off x="3733800" y="2514600"/>
            <a:ext cx="1219200" cy="1200329"/>
          </a:xfrm>
          <a:prstGeom prst="rect">
            <a:avLst/>
          </a:prstGeom>
          <a:noFill/>
        </p:spPr>
        <p:txBody>
          <a:bodyPr wrap="square" rtlCol="0">
            <a:spAutoFit/>
          </a:bodyPr>
          <a:lstStyle/>
          <a:p>
            <a:r>
              <a:rPr lang="en-US" sz="2400" b="1" dirty="0" smtClean="0"/>
              <a:t>H  -    2</a:t>
            </a:r>
          </a:p>
          <a:p>
            <a:endParaRPr lang="en-US" sz="2400" b="1" dirty="0" smtClean="0"/>
          </a:p>
          <a:p>
            <a:r>
              <a:rPr lang="en-US" sz="2400" b="1" dirty="0" err="1" smtClean="0"/>
              <a:t>Cl</a:t>
            </a:r>
            <a:r>
              <a:rPr lang="en-US" sz="2400" b="1" dirty="0" smtClean="0"/>
              <a:t>  -   2</a:t>
            </a:r>
            <a:endParaRPr lang="en-US" sz="2400" b="1" dirty="0"/>
          </a:p>
        </p:txBody>
      </p:sp>
      <p:sp>
        <p:nvSpPr>
          <p:cNvPr id="16" name="Oval 15"/>
          <p:cNvSpPr/>
          <p:nvPr/>
        </p:nvSpPr>
        <p:spPr>
          <a:xfrm>
            <a:off x="3810000" y="17526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2</a:t>
            </a:r>
            <a:endParaRPr lang="en-US" sz="28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9" presetClass="entr" presetSubtype="0" fill="hold" grpId="0" nodeType="withEffect">
                                  <p:stCondLst>
                                    <p:cond delay="1500"/>
                                  </p:stCondLst>
                                  <p:childTnLst>
                                    <p:set>
                                      <p:cBhvr>
                                        <p:cTn id="9" dur="1" fill="hold">
                                          <p:stCondLst>
                                            <p:cond delay="0"/>
                                          </p:stCondLst>
                                        </p:cTn>
                                        <p:tgtEl>
                                          <p:spTgt spid="16"/>
                                        </p:tgtEl>
                                        <p:attrNameLst>
                                          <p:attrName>style.visibility</p:attrName>
                                        </p:attrNameLst>
                                      </p:cBhvr>
                                      <p:to>
                                        <p:strVal val="visible"/>
                                      </p:to>
                                    </p:set>
                                    <p:animEffect transition="in" filter="dissolve">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dissolve">
                                      <p:cBhvr>
                                        <p:cTn id="18" dur="500"/>
                                        <p:tgtEl>
                                          <p:spTgt spid="15"/>
                                        </p:tgtEl>
                                      </p:cBhvr>
                                    </p:animEffect>
                                  </p:childTnLst>
                                </p:cTn>
                              </p:par>
                              <p:par>
                                <p:cTn id="19" presetID="5" presetClass="exit" presetSubtype="10" fill="hold" grpId="0" nodeType="withEffect">
                                  <p:stCondLst>
                                    <p:cond delay="0"/>
                                  </p:stCondLst>
                                  <p:childTnLst>
                                    <p:animEffect transition="out" filter="checkerboard(across)">
                                      <p:cBhvr>
                                        <p:cTn id="20" dur="500"/>
                                        <p:tgtEl>
                                          <p:spTgt spid="14"/>
                                        </p:tgtEl>
                                      </p:cBhvr>
                                    </p:animEffect>
                                    <p:set>
                                      <p:cBhvr>
                                        <p:cTn id="21"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p:bldP spid="11" grpId="0" animBg="1"/>
      <p:bldP spid="15" grpId="0"/>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Balanced!</a:t>
            </a:r>
            <a:endParaRPr lang="en-US" dirty="0"/>
          </a:p>
        </p:txBody>
      </p:sp>
      <p:sp>
        <p:nvSpPr>
          <p:cNvPr id="4" name="Content Placeholder 3"/>
          <p:cNvSpPr txBox="1">
            <a:spLocks noGrp="1"/>
          </p:cNvSpPr>
          <p:nvPr>
            <p:ph idx="1"/>
          </p:nvPr>
        </p:nvSpPr>
        <p:spPr>
          <a:xfrm>
            <a:off x="457200" y="1600200"/>
            <a:ext cx="8229600" cy="584775"/>
          </a:xfrm>
          <a:prstGeom prst="rect">
            <a:avLst/>
          </a:prstGeom>
          <a:noFill/>
        </p:spPr>
        <p:txBody>
          <a:bodyPr wrap="square" rtlCol="0">
            <a:spAutoFit/>
          </a:bodyPr>
          <a:lstStyle/>
          <a:p>
            <a:pPr>
              <a:buNone/>
            </a:pPr>
            <a:r>
              <a:rPr lang="en-US" sz="3200" b="1" dirty="0" smtClean="0">
                <a:solidFill>
                  <a:schemeClr val="tx2">
                    <a:lumMod val="60000"/>
                    <a:lumOff val="40000"/>
                  </a:schemeClr>
                </a:solidFill>
              </a:rPr>
              <a:t>        H</a:t>
            </a:r>
            <a:r>
              <a:rPr lang="en-US" sz="3200" b="1" baseline="-25000" dirty="0" smtClean="0">
                <a:solidFill>
                  <a:schemeClr val="tx2">
                    <a:lumMod val="60000"/>
                    <a:lumOff val="40000"/>
                  </a:schemeClr>
                </a:solidFill>
              </a:rPr>
              <a:t>2</a:t>
            </a:r>
            <a:r>
              <a:rPr lang="en-US" sz="3200" b="1" dirty="0" smtClean="0">
                <a:solidFill>
                  <a:schemeClr val="tx2">
                    <a:lumMod val="60000"/>
                    <a:lumOff val="40000"/>
                  </a:schemeClr>
                </a:solidFill>
              </a:rPr>
              <a:t>  +  Cl</a:t>
            </a:r>
            <a:r>
              <a:rPr lang="en-US" sz="3200" b="1" baseline="-25000" dirty="0" smtClean="0">
                <a:solidFill>
                  <a:schemeClr val="tx2">
                    <a:lumMod val="60000"/>
                    <a:lumOff val="40000"/>
                  </a:schemeClr>
                </a:solidFill>
              </a:rPr>
              <a:t>2</a:t>
            </a:r>
            <a:r>
              <a:rPr lang="en-US" sz="3200" b="1" dirty="0" smtClean="0">
                <a:solidFill>
                  <a:schemeClr val="tx2">
                    <a:lumMod val="60000"/>
                    <a:lumOff val="40000"/>
                  </a:schemeClr>
                </a:solidFill>
              </a:rPr>
              <a:t>              </a:t>
            </a:r>
            <a:r>
              <a:rPr lang="en-US" b="1" dirty="0" smtClean="0">
                <a:solidFill>
                  <a:schemeClr val="tx2">
                    <a:lumMod val="60000"/>
                    <a:lumOff val="40000"/>
                  </a:schemeClr>
                </a:solidFill>
              </a:rPr>
              <a:t>  2</a:t>
            </a:r>
            <a:r>
              <a:rPr lang="en-US" sz="3200" b="1" dirty="0" smtClean="0">
                <a:solidFill>
                  <a:schemeClr val="tx2">
                    <a:lumMod val="60000"/>
                    <a:lumOff val="40000"/>
                  </a:schemeClr>
                </a:solidFill>
              </a:rPr>
              <a:t>HCl</a:t>
            </a:r>
            <a:endParaRPr lang="en-US" sz="3200" b="1" dirty="0">
              <a:solidFill>
                <a:schemeClr val="tx2">
                  <a:lumMod val="60000"/>
                  <a:lumOff val="40000"/>
                </a:schemeClr>
              </a:solidFill>
            </a:endParaRPr>
          </a:p>
        </p:txBody>
      </p:sp>
      <p:cxnSp>
        <p:nvCxnSpPr>
          <p:cNvPr id="6" name="Straight Arrow Connector 5"/>
          <p:cNvCxnSpPr/>
          <p:nvPr/>
        </p:nvCxnSpPr>
        <p:spPr>
          <a:xfrm>
            <a:off x="2895600" y="1905000"/>
            <a:ext cx="83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638800" y="1600200"/>
            <a:ext cx="2971800" cy="1938992"/>
          </a:xfrm>
          <a:prstGeom prst="rect">
            <a:avLst/>
          </a:prstGeom>
          <a:solidFill>
            <a:schemeClr val="accent6">
              <a:lumMod val="60000"/>
              <a:lumOff val="40000"/>
            </a:schemeClr>
          </a:solidFill>
        </p:spPr>
        <p:txBody>
          <a:bodyPr wrap="square" rtlCol="0">
            <a:spAutoFit/>
          </a:bodyPr>
          <a:lstStyle/>
          <a:p>
            <a:r>
              <a:rPr lang="en-US" sz="2400" b="1" dirty="0" smtClean="0"/>
              <a:t>Now we have a balanced equation that satisfies the Law of Conservation of Mass.</a:t>
            </a:r>
            <a:endParaRPr lang="en-US" sz="2400" b="1" dirty="0"/>
          </a:p>
        </p:txBody>
      </p:sp>
      <p:cxnSp>
        <p:nvCxnSpPr>
          <p:cNvPr id="12" name="Straight Connector 11"/>
          <p:cNvCxnSpPr/>
          <p:nvPr/>
        </p:nvCxnSpPr>
        <p:spPr>
          <a:xfrm>
            <a:off x="3276600" y="2209800"/>
            <a:ext cx="0" cy="1447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600200" y="2438400"/>
            <a:ext cx="1219200" cy="1200329"/>
          </a:xfrm>
          <a:prstGeom prst="rect">
            <a:avLst/>
          </a:prstGeom>
          <a:noFill/>
        </p:spPr>
        <p:txBody>
          <a:bodyPr wrap="square" rtlCol="0">
            <a:spAutoFit/>
          </a:bodyPr>
          <a:lstStyle/>
          <a:p>
            <a:r>
              <a:rPr lang="en-US" sz="2400" b="1" dirty="0" smtClean="0"/>
              <a:t>H  -    2</a:t>
            </a:r>
          </a:p>
          <a:p>
            <a:endParaRPr lang="en-US" sz="2400" b="1" dirty="0" smtClean="0"/>
          </a:p>
          <a:p>
            <a:r>
              <a:rPr lang="en-US" sz="2400" b="1" dirty="0" err="1" smtClean="0"/>
              <a:t>Cl</a:t>
            </a:r>
            <a:r>
              <a:rPr lang="en-US" sz="2400" b="1" dirty="0" smtClean="0"/>
              <a:t>  -   2</a:t>
            </a:r>
            <a:endParaRPr lang="en-US" sz="2400" b="1" dirty="0"/>
          </a:p>
        </p:txBody>
      </p:sp>
      <p:sp>
        <p:nvSpPr>
          <p:cNvPr id="15" name="TextBox 14"/>
          <p:cNvSpPr txBox="1"/>
          <p:nvPr/>
        </p:nvSpPr>
        <p:spPr>
          <a:xfrm>
            <a:off x="3657600" y="2438400"/>
            <a:ext cx="1219200" cy="1200329"/>
          </a:xfrm>
          <a:prstGeom prst="rect">
            <a:avLst/>
          </a:prstGeom>
          <a:noFill/>
        </p:spPr>
        <p:txBody>
          <a:bodyPr wrap="square" rtlCol="0">
            <a:spAutoFit/>
          </a:bodyPr>
          <a:lstStyle/>
          <a:p>
            <a:r>
              <a:rPr lang="en-US" sz="2400" b="1" dirty="0" smtClean="0"/>
              <a:t>H  -    2</a:t>
            </a:r>
          </a:p>
          <a:p>
            <a:endParaRPr lang="en-US" sz="2400" b="1" dirty="0" smtClean="0"/>
          </a:p>
          <a:p>
            <a:r>
              <a:rPr lang="en-US" sz="2400" b="1" dirty="0" err="1" smtClean="0"/>
              <a:t>Cl</a:t>
            </a:r>
            <a:r>
              <a:rPr lang="en-US" sz="2400" b="1" dirty="0" smtClean="0"/>
              <a:t>  -   2</a:t>
            </a:r>
            <a:endParaRPr lang="en-US" sz="2400" b="1" dirty="0"/>
          </a:p>
        </p:txBody>
      </p:sp>
      <p:pic>
        <p:nvPicPr>
          <p:cNvPr id="10" name="Picture 9" descr="balance 4.jpg"/>
          <p:cNvPicPr>
            <a:picLocks noChangeAspect="1"/>
          </p:cNvPicPr>
          <p:nvPr/>
        </p:nvPicPr>
        <p:blipFill>
          <a:blip r:embed="rId2" cstate="print"/>
          <a:stretch>
            <a:fillRect/>
          </a:stretch>
        </p:blipFill>
        <p:spPr>
          <a:xfrm>
            <a:off x="2133600" y="4191000"/>
            <a:ext cx="2286000" cy="1784959"/>
          </a:xfrm>
          <a:prstGeom prst="rect">
            <a:avLst/>
          </a:prstGeom>
          <a:effectLst>
            <a:outerShdw blurRad="50800" dist="38100" dir="2700000" sx="102000" sy="102000" algn="tl" rotWithShape="0">
              <a:prstClr val="black">
                <a:alpha val="40000"/>
              </a:prstClr>
            </a:outerShdw>
          </a:effectLst>
        </p:spPr>
      </p:pic>
      <p:pic>
        <p:nvPicPr>
          <p:cNvPr id="11" name="Picture 10" descr="joy.jpg"/>
          <p:cNvPicPr>
            <a:picLocks noChangeAspect="1"/>
          </p:cNvPicPr>
          <p:nvPr/>
        </p:nvPicPr>
        <p:blipFill>
          <a:blip r:embed="rId3" cstate="print"/>
          <a:stretch>
            <a:fillRect/>
          </a:stretch>
        </p:blipFill>
        <p:spPr>
          <a:xfrm>
            <a:off x="6248400" y="3657600"/>
            <a:ext cx="1870327" cy="1905000"/>
          </a:xfrm>
          <a:prstGeom prst="rect">
            <a:avLst/>
          </a:prstGeom>
          <a:effectLst>
            <a:outerShdw blurRad="50800" dist="38100" dir="2700000" sx="102000" sy="102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This Equation</a:t>
            </a:r>
            <a:endParaRPr lang="en-US" dirty="0"/>
          </a:p>
        </p:txBody>
      </p:sp>
      <p:sp>
        <p:nvSpPr>
          <p:cNvPr id="3" name="Content Placeholder 2"/>
          <p:cNvSpPr>
            <a:spLocks noGrp="1"/>
          </p:cNvSpPr>
          <p:nvPr>
            <p:ph idx="1"/>
          </p:nvPr>
        </p:nvSpPr>
        <p:spPr>
          <a:xfrm>
            <a:off x="457200" y="1600201"/>
            <a:ext cx="5638800" cy="2438399"/>
          </a:xfrm>
        </p:spPr>
        <p:txBody>
          <a:bodyPr>
            <a:normAutofit fontScale="32500" lnSpcReduction="20000"/>
          </a:bodyPr>
          <a:lstStyle/>
          <a:p>
            <a:pPr>
              <a:buNone/>
            </a:pPr>
            <a:r>
              <a:rPr lang="en-US" sz="7400" b="1" dirty="0" smtClean="0">
                <a:solidFill>
                  <a:schemeClr val="tx2">
                    <a:lumMod val="60000"/>
                    <a:lumOff val="40000"/>
                  </a:schemeClr>
                </a:solidFill>
              </a:rPr>
              <a:t>Here’s another example: </a:t>
            </a:r>
          </a:p>
          <a:p>
            <a:pPr>
              <a:buNone/>
            </a:pPr>
            <a:r>
              <a:rPr lang="en-US" sz="7400" b="1" dirty="0" smtClean="0">
                <a:solidFill>
                  <a:schemeClr val="tx2">
                    <a:lumMod val="60000"/>
                    <a:lumOff val="40000"/>
                  </a:schemeClr>
                </a:solidFill>
              </a:rPr>
              <a:t>    Al +  O</a:t>
            </a:r>
            <a:r>
              <a:rPr lang="en-US" sz="7400" b="1" baseline="-25000" dirty="0" smtClean="0">
                <a:solidFill>
                  <a:schemeClr val="tx2">
                    <a:lumMod val="60000"/>
                    <a:lumOff val="40000"/>
                  </a:schemeClr>
                </a:solidFill>
              </a:rPr>
              <a:t>2</a:t>
            </a:r>
            <a:r>
              <a:rPr lang="en-US" sz="7400" b="1" dirty="0" smtClean="0">
                <a:solidFill>
                  <a:schemeClr val="tx2">
                    <a:lumMod val="60000"/>
                    <a:lumOff val="40000"/>
                  </a:schemeClr>
                </a:solidFill>
              </a:rPr>
              <a:t>                 Al</a:t>
            </a:r>
            <a:r>
              <a:rPr lang="en-US" sz="7400" b="1" baseline="-25000" dirty="0" smtClean="0">
                <a:solidFill>
                  <a:schemeClr val="tx2">
                    <a:lumMod val="60000"/>
                    <a:lumOff val="40000"/>
                  </a:schemeClr>
                </a:solidFill>
              </a:rPr>
              <a:t>2</a:t>
            </a:r>
            <a:r>
              <a:rPr lang="en-US" sz="7400" b="1" dirty="0" smtClean="0">
                <a:solidFill>
                  <a:schemeClr val="tx2">
                    <a:lumMod val="60000"/>
                    <a:lumOff val="40000"/>
                  </a:schemeClr>
                </a:solidFill>
              </a:rPr>
              <a:t>O</a:t>
            </a:r>
            <a:r>
              <a:rPr lang="en-US" sz="7400" b="1" baseline="-25000" dirty="0" smtClean="0">
                <a:solidFill>
                  <a:schemeClr val="tx2">
                    <a:lumMod val="60000"/>
                    <a:lumOff val="40000"/>
                  </a:schemeClr>
                </a:solidFill>
              </a:rPr>
              <a:t>3</a:t>
            </a:r>
            <a:endParaRPr lang="en-US" sz="7400" b="1" dirty="0" smtClean="0">
              <a:solidFill>
                <a:schemeClr val="tx2">
                  <a:lumMod val="60000"/>
                  <a:lumOff val="40000"/>
                </a:schemeClr>
              </a:solidFill>
            </a:endParaRPr>
          </a:p>
          <a:p>
            <a:pPr>
              <a:buNone/>
            </a:pPr>
            <a:r>
              <a:rPr lang="en-US" sz="7400" b="1" dirty="0" smtClean="0">
                <a:solidFill>
                  <a:schemeClr val="accent6">
                    <a:lumMod val="75000"/>
                  </a:schemeClr>
                </a:solidFill>
              </a:rPr>
              <a:t>     </a:t>
            </a:r>
          </a:p>
          <a:p>
            <a:pPr>
              <a:buNone/>
            </a:pPr>
            <a:r>
              <a:rPr lang="en-US" sz="7400" b="1" dirty="0" smtClean="0">
                <a:solidFill>
                  <a:schemeClr val="accent6">
                    <a:lumMod val="75000"/>
                  </a:schemeClr>
                </a:solidFill>
              </a:rPr>
              <a:t>     Al – 1                 </a:t>
            </a:r>
            <a:r>
              <a:rPr lang="en-US" sz="7400" b="1" dirty="0" smtClean="0">
                <a:solidFill>
                  <a:schemeClr val="accent3">
                    <a:lumMod val="75000"/>
                  </a:schemeClr>
                </a:solidFill>
              </a:rPr>
              <a:t>Al – 2</a:t>
            </a:r>
          </a:p>
          <a:p>
            <a:pPr>
              <a:buNone/>
            </a:pPr>
            <a:r>
              <a:rPr lang="en-US" sz="7400" b="1" dirty="0" smtClean="0"/>
              <a:t>     </a:t>
            </a:r>
            <a:r>
              <a:rPr lang="en-US" sz="7400" b="1" dirty="0" smtClean="0">
                <a:solidFill>
                  <a:schemeClr val="accent6">
                    <a:lumMod val="75000"/>
                  </a:schemeClr>
                </a:solidFill>
              </a:rPr>
              <a:t>O – 2                  </a:t>
            </a:r>
            <a:r>
              <a:rPr lang="en-US" sz="7400" b="1" dirty="0" smtClean="0">
                <a:solidFill>
                  <a:schemeClr val="accent3">
                    <a:lumMod val="75000"/>
                  </a:schemeClr>
                </a:solidFill>
              </a:rPr>
              <a:t>O – 3</a:t>
            </a:r>
          </a:p>
          <a:p>
            <a:pPr>
              <a:buNone/>
            </a:pPr>
            <a:endParaRPr lang="en-US" dirty="0" smtClean="0"/>
          </a:p>
          <a:p>
            <a:pPr>
              <a:buNone/>
            </a:pPr>
            <a:r>
              <a:rPr lang="en-US" dirty="0" smtClean="0"/>
              <a:t/>
            </a:r>
            <a:br>
              <a:rPr lang="en-US" dirty="0" smtClean="0"/>
            </a:br>
            <a:endParaRPr lang="en-US" dirty="0"/>
          </a:p>
        </p:txBody>
      </p:sp>
      <p:sp>
        <p:nvSpPr>
          <p:cNvPr id="4" name="TextBox 3"/>
          <p:cNvSpPr txBox="1"/>
          <p:nvPr/>
        </p:nvSpPr>
        <p:spPr>
          <a:xfrm>
            <a:off x="5181600" y="1676400"/>
            <a:ext cx="3581400" cy="1846659"/>
          </a:xfrm>
          <a:prstGeom prst="rect">
            <a:avLst/>
          </a:prstGeom>
          <a:solidFill>
            <a:schemeClr val="bg2">
              <a:lumMod val="90000"/>
            </a:schemeClr>
          </a:solidFill>
        </p:spPr>
        <p:txBody>
          <a:bodyPr wrap="square" rtlCol="0">
            <a:spAutoFit/>
          </a:bodyPr>
          <a:lstStyle/>
          <a:p>
            <a:r>
              <a:rPr lang="en-US" sz="2400" b="1" dirty="0" smtClean="0"/>
              <a:t>Count the number of atoms and list them under the equation.  Compare each side.</a:t>
            </a:r>
          </a:p>
          <a:p>
            <a:endParaRPr lang="en-US" dirty="0"/>
          </a:p>
        </p:txBody>
      </p:sp>
      <p:sp>
        <p:nvSpPr>
          <p:cNvPr id="5" name="TextBox 4"/>
          <p:cNvSpPr txBox="1"/>
          <p:nvPr/>
        </p:nvSpPr>
        <p:spPr>
          <a:xfrm>
            <a:off x="5715000" y="3962400"/>
            <a:ext cx="2743200" cy="1846659"/>
          </a:xfrm>
          <a:prstGeom prst="rect">
            <a:avLst/>
          </a:prstGeom>
          <a:solidFill>
            <a:schemeClr val="accent2">
              <a:lumMod val="20000"/>
              <a:lumOff val="80000"/>
            </a:schemeClr>
          </a:solidFill>
          <a:effectLst>
            <a:outerShdw blurRad="50800" dist="38100" dir="2700000" algn="tl" rotWithShape="0">
              <a:prstClr val="black">
                <a:alpha val="40000"/>
              </a:prstClr>
            </a:outerShdw>
          </a:effectLst>
        </p:spPr>
        <p:txBody>
          <a:bodyPr wrap="square" rtlCol="0">
            <a:spAutoFit/>
          </a:bodyPr>
          <a:lstStyle/>
          <a:p>
            <a:r>
              <a:rPr lang="en-US" sz="2400" b="1" dirty="0" smtClean="0">
                <a:solidFill>
                  <a:srgbClr val="FF0000"/>
                </a:solidFill>
              </a:rPr>
              <a:t>It’s OK if the first coefficient you try does not balance the equation.</a:t>
            </a:r>
          </a:p>
          <a:p>
            <a:endParaRPr lang="en-US" dirty="0"/>
          </a:p>
        </p:txBody>
      </p:sp>
      <p:sp>
        <p:nvSpPr>
          <p:cNvPr id="6" name="TextBox 5"/>
          <p:cNvSpPr txBox="1"/>
          <p:nvPr/>
        </p:nvSpPr>
        <p:spPr>
          <a:xfrm>
            <a:off x="304800" y="3886200"/>
            <a:ext cx="5029200" cy="2585323"/>
          </a:xfrm>
          <a:prstGeom prst="rect">
            <a:avLst/>
          </a:prstGeom>
          <a:noFill/>
        </p:spPr>
        <p:txBody>
          <a:bodyPr wrap="square" rtlCol="0">
            <a:spAutoFit/>
          </a:bodyPr>
          <a:lstStyle/>
          <a:p>
            <a:pPr>
              <a:buNone/>
            </a:pPr>
            <a:r>
              <a:rPr lang="en-US" sz="2400" b="1" dirty="0" smtClean="0"/>
              <a:t>You might try adding a coefficient of 2 in front of the Al to balance the aluminum atoms.</a:t>
            </a:r>
          </a:p>
          <a:p>
            <a:pPr>
              <a:buNone/>
            </a:pPr>
            <a:r>
              <a:rPr lang="en-US" sz="2400" b="1" dirty="0" smtClean="0">
                <a:solidFill>
                  <a:schemeClr val="tx2">
                    <a:lumMod val="60000"/>
                    <a:lumOff val="40000"/>
                  </a:schemeClr>
                </a:solidFill>
              </a:rPr>
              <a:t>          2Al  + O</a:t>
            </a:r>
            <a:r>
              <a:rPr lang="en-US" sz="2400" b="1" baseline="-25000" dirty="0" smtClean="0">
                <a:solidFill>
                  <a:schemeClr val="tx2">
                    <a:lumMod val="60000"/>
                    <a:lumOff val="40000"/>
                  </a:schemeClr>
                </a:solidFill>
              </a:rPr>
              <a:t>2</a:t>
            </a:r>
            <a:r>
              <a:rPr lang="en-US" sz="2400" b="1" dirty="0" smtClean="0">
                <a:solidFill>
                  <a:schemeClr val="tx2">
                    <a:lumMod val="60000"/>
                    <a:lumOff val="40000"/>
                  </a:schemeClr>
                </a:solidFill>
              </a:rPr>
              <a:t>                 Al</a:t>
            </a:r>
            <a:r>
              <a:rPr lang="en-US" sz="2400" b="1" baseline="-25000" dirty="0" smtClean="0">
                <a:solidFill>
                  <a:schemeClr val="tx2">
                    <a:lumMod val="60000"/>
                    <a:lumOff val="40000"/>
                  </a:schemeClr>
                </a:solidFill>
              </a:rPr>
              <a:t>2</a:t>
            </a:r>
            <a:r>
              <a:rPr lang="en-US" sz="2400" b="1" dirty="0" smtClean="0">
                <a:solidFill>
                  <a:schemeClr val="tx2">
                    <a:lumMod val="60000"/>
                    <a:lumOff val="40000"/>
                  </a:schemeClr>
                </a:solidFill>
              </a:rPr>
              <a:t>O</a:t>
            </a:r>
            <a:r>
              <a:rPr lang="en-US" sz="2400" b="1" baseline="-25000" dirty="0" smtClean="0">
                <a:solidFill>
                  <a:schemeClr val="tx2">
                    <a:lumMod val="60000"/>
                    <a:lumOff val="40000"/>
                  </a:schemeClr>
                </a:solidFill>
              </a:rPr>
              <a:t>3</a:t>
            </a:r>
            <a:r>
              <a:rPr lang="en-US" sz="2400" b="1" dirty="0" smtClean="0">
                <a:solidFill>
                  <a:schemeClr val="tx2">
                    <a:lumMod val="60000"/>
                    <a:lumOff val="40000"/>
                  </a:schemeClr>
                </a:solidFill>
              </a:rPr>
              <a:t> </a:t>
            </a:r>
          </a:p>
          <a:p>
            <a:pPr>
              <a:buNone/>
            </a:pPr>
            <a:r>
              <a:rPr lang="en-US" sz="2400" b="1" dirty="0" smtClean="0"/>
              <a:t>            </a:t>
            </a:r>
            <a:r>
              <a:rPr lang="en-US" sz="2400" b="1" dirty="0" smtClean="0">
                <a:solidFill>
                  <a:schemeClr val="accent6">
                    <a:lumMod val="75000"/>
                  </a:schemeClr>
                </a:solidFill>
              </a:rPr>
              <a:t>Al – 2                   </a:t>
            </a:r>
            <a:r>
              <a:rPr lang="en-US" sz="2400" b="1" dirty="0" smtClean="0">
                <a:solidFill>
                  <a:schemeClr val="accent3">
                    <a:lumMod val="75000"/>
                  </a:schemeClr>
                </a:solidFill>
              </a:rPr>
              <a:t>Al – 2</a:t>
            </a:r>
          </a:p>
          <a:p>
            <a:pPr>
              <a:buNone/>
            </a:pPr>
            <a:r>
              <a:rPr lang="en-US" sz="2400" b="1" dirty="0" smtClean="0"/>
              <a:t>            </a:t>
            </a:r>
            <a:r>
              <a:rPr lang="en-US" sz="2400" b="1" dirty="0" smtClean="0">
                <a:solidFill>
                  <a:schemeClr val="accent6">
                    <a:lumMod val="75000"/>
                  </a:schemeClr>
                </a:solidFill>
              </a:rPr>
              <a:t>O – 2                    </a:t>
            </a:r>
            <a:r>
              <a:rPr lang="en-US" sz="2400" b="1" dirty="0" smtClean="0">
                <a:solidFill>
                  <a:schemeClr val="accent3">
                    <a:lumMod val="75000"/>
                  </a:schemeClr>
                </a:solidFill>
              </a:rPr>
              <a:t>O - 3</a:t>
            </a:r>
          </a:p>
          <a:p>
            <a:endParaRPr lang="en-US" dirty="0"/>
          </a:p>
        </p:txBody>
      </p:sp>
      <p:cxnSp>
        <p:nvCxnSpPr>
          <p:cNvPr id="8" name="Straight Arrow Connector 7"/>
          <p:cNvCxnSpPr/>
          <p:nvPr/>
        </p:nvCxnSpPr>
        <p:spPr>
          <a:xfrm>
            <a:off x="1828800" y="2133600"/>
            <a:ext cx="8382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133600" y="2514600"/>
            <a:ext cx="0" cy="1066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286000" y="5181600"/>
            <a:ext cx="9144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667000" y="5334000"/>
            <a:ext cx="0" cy="838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15"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p:cTn id="10" dur="1000" fill="hold"/>
                                        <p:tgtEl>
                                          <p:spTgt spid="5"/>
                                        </p:tgtEl>
                                        <p:attrNameLst>
                                          <p:attrName>ppt_w</p:attrName>
                                        </p:attrNameLst>
                                      </p:cBhvr>
                                      <p:tavLst>
                                        <p:tav tm="0">
                                          <p:val>
                                            <p:fltVal val="0"/>
                                          </p:val>
                                        </p:tav>
                                        <p:tav tm="100000">
                                          <p:val>
                                            <p:strVal val="#ppt_w"/>
                                          </p:val>
                                        </p:tav>
                                      </p:tavLst>
                                    </p:anim>
                                    <p:anim calcmode="lin" valueType="num">
                                      <p:cBhvr>
                                        <p:cTn id="11" dur="1000" fill="hold"/>
                                        <p:tgtEl>
                                          <p:spTgt spid="5"/>
                                        </p:tgtEl>
                                        <p:attrNameLst>
                                          <p:attrName>ppt_h</p:attrName>
                                        </p:attrNameLst>
                                      </p:cBhvr>
                                      <p:tavLst>
                                        <p:tav tm="0">
                                          <p:val>
                                            <p:fltVal val="0"/>
                                          </p:val>
                                        </p:tav>
                                        <p:tav tm="100000">
                                          <p:val>
                                            <p:strVal val="#ppt_h"/>
                                          </p:val>
                                        </p:tav>
                                      </p:tavLst>
                                    </p:anim>
                                    <p:anim calcmode="lin" valueType="num">
                                      <p:cBhvr>
                                        <p:cTn id="12"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3" dur="1000" fill="hold"/>
                                        <p:tgtEl>
                                          <p:spTgt spid="5"/>
                                        </p:tgtEl>
                                        <p:attrNameLst>
                                          <p:attrName>ppt_y</p:attrName>
                                        </p:attrNameLst>
                                      </p:cBhvr>
                                      <p:tavLst>
                                        <p:tav tm="0" fmla="#ppt_y+(sin(-2*pi*(1-$))*-#ppt_x+cos(-2*pi*(1-$))*(1-#ppt_y))*(1-$)">
                                          <p:val>
                                            <p:fltVal val="0"/>
                                          </p:val>
                                        </p:tav>
                                        <p:tav tm="100000">
                                          <p:val>
                                            <p:fltVal val="1"/>
                                          </p:val>
                                        </p:tav>
                                      </p:tavLst>
                                    </p:anim>
                                  </p:childTnLst>
                                </p:cTn>
                              </p:par>
                              <p:par>
                                <p:cTn id="14" presetID="9" presetClass="entr" presetSubtype="0"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dissolve">
                                      <p:cBhvr>
                                        <p:cTn id="16" dur="500"/>
                                        <p:tgtEl>
                                          <p:spTgt spid="12"/>
                                        </p:tgtEl>
                                      </p:cBhvr>
                                    </p:animEffect>
                                  </p:childTnLst>
                                </p:cTn>
                              </p:par>
                              <p:par>
                                <p:cTn id="17" presetID="9"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dissolve">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This Equation</a:t>
            </a:r>
            <a:endParaRPr lang="en-US" dirty="0"/>
          </a:p>
        </p:txBody>
      </p:sp>
      <p:sp>
        <p:nvSpPr>
          <p:cNvPr id="3" name="TextBox 2"/>
          <p:cNvSpPr txBox="1"/>
          <p:nvPr/>
        </p:nvSpPr>
        <p:spPr>
          <a:xfrm>
            <a:off x="5791200" y="2209800"/>
            <a:ext cx="2895600" cy="1200329"/>
          </a:xfrm>
          <a:prstGeom prst="rect">
            <a:avLst/>
          </a:prstGeom>
          <a:solidFill>
            <a:schemeClr val="accent1">
              <a:lumMod val="20000"/>
              <a:lumOff val="80000"/>
            </a:schemeClr>
          </a:solidFill>
        </p:spPr>
        <p:txBody>
          <a:bodyPr wrap="square" rtlCol="0">
            <a:spAutoFit/>
          </a:bodyPr>
          <a:lstStyle/>
          <a:p>
            <a:r>
              <a:rPr lang="en-US" sz="2400" b="1" dirty="0" smtClean="0"/>
              <a:t>How should we fix the number of oxygen atoms? </a:t>
            </a:r>
            <a:endParaRPr lang="en-US" sz="2400" b="1" dirty="0"/>
          </a:p>
        </p:txBody>
      </p:sp>
      <p:sp>
        <p:nvSpPr>
          <p:cNvPr id="4" name="TextBox 3"/>
          <p:cNvSpPr txBox="1"/>
          <p:nvPr/>
        </p:nvSpPr>
        <p:spPr>
          <a:xfrm>
            <a:off x="381000" y="1905000"/>
            <a:ext cx="5029200" cy="1846659"/>
          </a:xfrm>
          <a:prstGeom prst="rect">
            <a:avLst/>
          </a:prstGeom>
          <a:noFill/>
        </p:spPr>
        <p:txBody>
          <a:bodyPr wrap="square" rtlCol="0">
            <a:spAutoFit/>
          </a:bodyPr>
          <a:lstStyle/>
          <a:p>
            <a:pPr>
              <a:buNone/>
            </a:pPr>
            <a:r>
              <a:rPr lang="en-US" sz="2400" b="1" dirty="0" smtClean="0">
                <a:solidFill>
                  <a:schemeClr val="tx2">
                    <a:lumMod val="60000"/>
                    <a:lumOff val="40000"/>
                  </a:schemeClr>
                </a:solidFill>
              </a:rPr>
              <a:t>        2Al +     O</a:t>
            </a:r>
            <a:r>
              <a:rPr lang="en-US" sz="2400" b="1" baseline="-25000" dirty="0" smtClean="0">
                <a:solidFill>
                  <a:schemeClr val="tx2">
                    <a:lumMod val="60000"/>
                    <a:lumOff val="40000"/>
                  </a:schemeClr>
                </a:solidFill>
              </a:rPr>
              <a:t>2</a:t>
            </a:r>
            <a:r>
              <a:rPr lang="en-US" sz="2400" b="1" dirty="0" smtClean="0">
                <a:solidFill>
                  <a:schemeClr val="tx2">
                    <a:lumMod val="60000"/>
                    <a:lumOff val="40000"/>
                  </a:schemeClr>
                </a:solidFill>
              </a:rPr>
              <a:t>                     Al</a:t>
            </a:r>
            <a:r>
              <a:rPr lang="en-US" sz="2400" b="1" baseline="-25000" dirty="0" smtClean="0">
                <a:solidFill>
                  <a:schemeClr val="tx2">
                    <a:lumMod val="60000"/>
                    <a:lumOff val="40000"/>
                  </a:schemeClr>
                </a:solidFill>
              </a:rPr>
              <a:t>2</a:t>
            </a:r>
            <a:r>
              <a:rPr lang="en-US" sz="2400" b="1" dirty="0" smtClean="0">
                <a:solidFill>
                  <a:schemeClr val="tx2">
                    <a:lumMod val="60000"/>
                    <a:lumOff val="40000"/>
                  </a:schemeClr>
                </a:solidFill>
              </a:rPr>
              <a:t>O</a:t>
            </a:r>
            <a:r>
              <a:rPr lang="en-US" sz="2400" b="1" baseline="-25000" dirty="0" smtClean="0">
                <a:solidFill>
                  <a:schemeClr val="tx2">
                    <a:lumMod val="60000"/>
                    <a:lumOff val="40000"/>
                  </a:schemeClr>
                </a:solidFill>
              </a:rPr>
              <a:t>3</a:t>
            </a:r>
            <a:r>
              <a:rPr lang="en-US" sz="2400" b="1" dirty="0" smtClean="0">
                <a:solidFill>
                  <a:schemeClr val="tx2">
                    <a:lumMod val="60000"/>
                    <a:lumOff val="40000"/>
                  </a:schemeClr>
                </a:solidFill>
              </a:rPr>
              <a:t> </a:t>
            </a:r>
          </a:p>
          <a:p>
            <a:pPr>
              <a:buNone/>
            </a:pPr>
            <a:r>
              <a:rPr lang="en-US" sz="2400" b="1" dirty="0" smtClean="0"/>
              <a:t>            </a:t>
            </a:r>
          </a:p>
          <a:p>
            <a:pPr>
              <a:buNone/>
            </a:pPr>
            <a:r>
              <a:rPr lang="en-US" sz="2400" b="1" dirty="0" smtClean="0">
                <a:solidFill>
                  <a:schemeClr val="accent6">
                    <a:lumMod val="75000"/>
                  </a:schemeClr>
                </a:solidFill>
              </a:rPr>
              <a:t>            Al – 2                          </a:t>
            </a:r>
            <a:r>
              <a:rPr lang="en-US" sz="2400" b="1" dirty="0" smtClean="0">
                <a:solidFill>
                  <a:schemeClr val="accent3">
                    <a:lumMod val="75000"/>
                  </a:schemeClr>
                </a:solidFill>
              </a:rPr>
              <a:t>Al – 2</a:t>
            </a:r>
          </a:p>
          <a:p>
            <a:pPr>
              <a:buNone/>
            </a:pPr>
            <a:r>
              <a:rPr lang="en-US" sz="2400" b="1" dirty="0" smtClean="0"/>
              <a:t>            </a:t>
            </a:r>
            <a:r>
              <a:rPr lang="en-US" sz="2400" b="1" dirty="0" smtClean="0">
                <a:solidFill>
                  <a:schemeClr val="accent6">
                    <a:lumMod val="75000"/>
                  </a:schemeClr>
                </a:solidFill>
              </a:rPr>
              <a:t>O – 2                           </a:t>
            </a:r>
            <a:r>
              <a:rPr lang="en-US" sz="2400" b="1" dirty="0" smtClean="0">
                <a:solidFill>
                  <a:schemeClr val="accent3">
                    <a:lumMod val="75000"/>
                  </a:schemeClr>
                </a:solidFill>
              </a:rPr>
              <a:t>O - 3</a:t>
            </a:r>
          </a:p>
          <a:p>
            <a:endParaRPr lang="en-US" dirty="0"/>
          </a:p>
        </p:txBody>
      </p:sp>
      <p:cxnSp>
        <p:nvCxnSpPr>
          <p:cNvPr id="6" name="Straight Arrow Connector 5"/>
          <p:cNvCxnSpPr/>
          <p:nvPr/>
        </p:nvCxnSpPr>
        <p:spPr>
          <a:xfrm>
            <a:off x="2514600" y="2133600"/>
            <a:ext cx="83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971800" y="2590800"/>
            <a:ext cx="0" cy="838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495800" y="4038600"/>
            <a:ext cx="3962400" cy="1569660"/>
          </a:xfrm>
          <a:prstGeom prst="rect">
            <a:avLst/>
          </a:prstGeom>
          <a:solidFill>
            <a:schemeClr val="accent4">
              <a:lumMod val="20000"/>
              <a:lumOff val="80000"/>
            </a:schemeClr>
          </a:solidFill>
        </p:spPr>
        <p:txBody>
          <a:bodyPr wrap="square" rtlCol="0">
            <a:spAutoFit/>
          </a:bodyPr>
          <a:lstStyle/>
          <a:p>
            <a:r>
              <a:rPr lang="en-US" sz="2400" b="1" dirty="0" smtClean="0"/>
              <a:t>Add a coefficient of 3 in front of the O</a:t>
            </a:r>
            <a:r>
              <a:rPr lang="en-US" sz="2400" b="1" baseline="-25000" dirty="0" smtClean="0"/>
              <a:t>2</a:t>
            </a:r>
            <a:r>
              <a:rPr lang="en-US" sz="2400" b="1" dirty="0" smtClean="0"/>
              <a:t> on the left, and a coefficient of 2 in front of the Al</a:t>
            </a:r>
            <a:r>
              <a:rPr lang="en-US" sz="2400" b="1" baseline="-25000" dirty="0" smtClean="0"/>
              <a:t>2</a:t>
            </a:r>
            <a:r>
              <a:rPr lang="en-US" sz="2400" b="1" dirty="0" smtClean="0"/>
              <a:t>O</a:t>
            </a:r>
            <a:r>
              <a:rPr lang="en-US" sz="2400" b="1" baseline="-25000" dirty="0" smtClean="0"/>
              <a:t>3</a:t>
            </a:r>
            <a:r>
              <a:rPr lang="en-US" sz="2400" b="1" dirty="0" smtClean="0"/>
              <a:t> on the right.</a:t>
            </a:r>
            <a:endParaRPr lang="en-US" sz="2400" b="1" dirty="0"/>
          </a:p>
        </p:txBody>
      </p:sp>
      <p:sp>
        <p:nvSpPr>
          <p:cNvPr id="10" name="Oval 9"/>
          <p:cNvSpPr/>
          <p:nvPr/>
        </p:nvSpPr>
        <p:spPr>
          <a:xfrm>
            <a:off x="1676400" y="19050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3</a:t>
            </a:r>
            <a:endParaRPr lang="en-US" sz="2400" b="1" dirty="0"/>
          </a:p>
        </p:txBody>
      </p:sp>
      <p:sp>
        <p:nvSpPr>
          <p:cNvPr id="11" name="Oval 10"/>
          <p:cNvSpPr/>
          <p:nvPr/>
        </p:nvSpPr>
        <p:spPr>
          <a:xfrm>
            <a:off x="3429000" y="19050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2</a:t>
            </a:r>
            <a:endParaRPr lang="en-US" sz="2400" b="1" dirty="0"/>
          </a:p>
        </p:txBody>
      </p:sp>
      <p:sp>
        <p:nvSpPr>
          <p:cNvPr id="12" name="TextBox 11"/>
          <p:cNvSpPr txBox="1"/>
          <p:nvPr/>
        </p:nvSpPr>
        <p:spPr>
          <a:xfrm>
            <a:off x="762000" y="4724400"/>
            <a:ext cx="3200400" cy="1200329"/>
          </a:xfrm>
          <a:prstGeom prst="rect">
            <a:avLst/>
          </a:prstGeom>
          <a:noFill/>
        </p:spPr>
        <p:txBody>
          <a:bodyPr wrap="square" rtlCol="0">
            <a:spAutoFit/>
          </a:bodyPr>
          <a:lstStyle/>
          <a:p>
            <a:r>
              <a:rPr lang="en-US" sz="2400" b="1" dirty="0" smtClean="0"/>
              <a:t>Adjust the numbers of atoms below the equation.</a:t>
            </a:r>
            <a:endParaRPr lang="en-US" sz="24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dissolve">
                                      <p:cBhvr>
                                        <p:cTn id="10" dur="500"/>
                                        <p:tgtEl>
                                          <p:spTgt spid="10"/>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dissolv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41" presetClass="entr" presetSubtype="0" fill="hold" grpId="0" nodeType="clickEffect">
                                  <p:stCondLst>
                                    <p:cond delay="0"/>
                                  </p:stCondLst>
                                  <p:iterate type="lt">
                                    <p:tmPct val="10000"/>
                                  </p:iterate>
                                  <p:childTnLst>
                                    <p:set>
                                      <p:cBhvr>
                                        <p:cTn id="17" dur="1" fill="hold">
                                          <p:stCondLst>
                                            <p:cond delay="0"/>
                                          </p:stCondLst>
                                        </p:cTn>
                                        <p:tgtEl>
                                          <p:spTgt spid="12"/>
                                        </p:tgtEl>
                                        <p:attrNameLst>
                                          <p:attrName>style.visibility</p:attrName>
                                        </p:attrNameLst>
                                      </p:cBhvr>
                                      <p:to>
                                        <p:strVal val="visible"/>
                                      </p:to>
                                    </p:set>
                                    <p:anim calcmode="lin" valueType="num">
                                      <p:cBhvr>
                                        <p:cTn id="18"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12"/>
                                        </p:tgtEl>
                                        <p:attrNameLst>
                                          <p:attrName>ppt_y</p:attrName>
                                        </p:attrNameLst>
                                      </p:cBhvr>
                                      <p:tavLst>
                                        <p:tav tm="0">
                                          <p:val>
                                            <p:strVal val="#ppt_y"/>
                                          </p:val>
                                        </p:tav>
                                        <p:tav tm="100000">
                                          <p:val>
                                            <p:strVal val="#ppt_y"/>
                                          </p:val>
                                        </p:tav>
                                      </p:tavLst>
                                    </p:anim>
                                    <p:anim calcmode="lin" valueType="num">
                                      <p:cBhvr>
                                        <p:cTn id="20"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This Equation</a:t>
            </a:r>
            <a:endParaRPr lang="en-US" dirty="0"/>
          </a:p>
        </p:txBody>
      </p:sp>
      <p:sp>
        <p:nvSpPr>
          <p:cNvPr id="3" name="TextBox 2"/>
          <p:cNvSpPr txBox="1"/>
          <p:nvPr/>
        </p:nvSpPr>
        <p:spPr>
          <a:xfrm>
            <a:off x="5791200" y="2209800"/>
            <a:ext cx="2895600" cy="1200329"/>
          </a:xfrm>
          <a:prstGeom prst="rect">
            <a:avLst/>
          </a:prstGeom>
          <a:noFill/>
        </p:spPr>
        <p:txBody>
          <a:bodyPr wrap="square" rtlCol="0">
            <a:spAutoFit/>
          </a:bodyPr>
          <a:lstStyle/>
          <a:p>
            <a:r>
              <a:rPr lang="en-US" sz="2400" b="1" dirty="0" smtClean="0"/>
              <a:t>How should we fix the number of oxygen atoms? </a:t>
            </a:r>
            <a:endParaRPr lang="en-US" sz="2400" b="1" dirty="0"/>
          </a:p>
        </p:txBody>
      </p:sp>
      <p:sp>
        <p:nvSpPr>
          <p:cNvPr id="4" name="TextBox 3"/>
          <p:cNvSpPr txBox="1"/>
          <p:nvPr/>
        </p:nvSpPr>
        <p:spPr>
          <a:xfrm>
            <a:off x="381000" y="1905000"/>
            <a:ext cx="5029200" cy="1846659"/>
          </a:xfrm>
          <a:prstGeom prst="rect">
            <a:avLst/>
          </a:prstGeom>
          <a:noFill/>
        </p:spPr>
        <p:txBody>
          <a:bodyPr wrap="square" rtlCol="0">
            <a:spAutoFit/>
          </a:bodyPr>
          <a:lstStyle/>
          <a:p>
            <a:pPr>
              <a:buNone/>
            </a:pPr>
            <a:r>
              <a:rPr lang="en-US" sz="2400" b="1" dirty="0" smtClean="0">
                <a:solidFill>
                  <a:schemeClr val="tx2">
                    <a:lumMod val="60000"/>
                    <a:lumOff val="40000"/>
                  </a:schemeClr>
                </a:solidFill>
              </a:rPr>
              <a:t>        2Al +     O</a:t>
            </a:r>
            <a:r>
              <a:rPr lang="en-US" sz="2400" b="1" baseline="-25000" dirty="0" smtClean="0">
                <a:solidFill>
                  <a:schemeClr val="tx2">
                    <a:lumMod val="60000"/>
                    <a:lumOff val="40000"/>
                  </a:schemeClr>
                </a:solidFill>
              </a:rPr>
              <a:t>2</a:t>
            </a:r>
            <a:r>
              <a:rPr lang="en-US" sz="2400" b="1" dirty="0" smtClean="0">
                <a:solidFill>
                  <a:schemeClr val="tx2">
                    <a:lumMod val="60000"/>
                    <a:lumOff val="40000"/>
                  </a:schemeClr>
                </a:solidFill>
              </a:rPr>
              <a:t>                     Al</a:t>
            </a:r>
            <a:r>
              <a:rPr lang="en-US" sz="2400" b="1" baseline="-25000" dirty="0" smtClean="0">
                <a:solidFill>
                  <a:schemeClr val="tx2">
                    <a:lumMod val="60000"/>
                    <a:lumOff val="40000"/>
                  </a:schemeClr>
                </a:solidFill>
              </a:rPr>
              <a:t>2</a:t>
            </a:r>
            <a:r>
              <a:rPr lang="en-US" sz="2400" b="1" dirty="0" smtClean="0">
                <a:solidFill>
                  <a:schemeClr val="tx2">
                    <a:lumMod val="60000"/>
                    <a:lumOff val="40000"/>
                  </a:schemeClr>
                </a:solidFill>
              </a:rPr>
              <a:t>O</a:t>
            </a:r>
            <a:r>
              <a:rPr lang="en-US" sz="2400" b="1" baseline="-25000" dirty="0" smtClean="0">
                <a:solidFill>
                  <a:schemeClr val="tx2">
                    <a:lumMod val="60000"/>
                    <a:lumOff val="40000"/>
                  </a:schemeClr>
                </a:solidFill>
              </a:rPr>
              <a:t>3</a:t>
            </a:r>
            <a:r>
              <a:rPr lang="en-US" sz="2400" b="1" dirty="0" smtClean="0">
                <a:solidFill>
                  <a:schemeClr val="tx2">
                    <a:lumMod val="60000"/>
                    <a:lumOff val="40000"/>
                  </a:schemeClr>
                </a:solidFill>
              </a:rPr>
              <a:t> </a:t>
            </a:r>
          </a:p>
          <a:p>
            <a:pPr>
              <a:buNone/>
            </a:pPr>
            <a:r>
              <a:rPr lang="en-US" sz="2400" b="1" dirty="0" smtClean="0"/>
              <a:t>            </a:t>
            </a:r>
          </a:p>
          <a:p>
            <a:pPr>
              <a:buNone/>
            </a:pPr>
            <a:r>
              <a:rPr lang="en-US" sz="2400" b="1" dirty="0" smtClean="0">
                <a:solidFill>
                  <a:schemeClr val="accent6">
                    <a:lumMod val="75000"/>
                  </a:schemeClr>
                </a:solidFill>
              </a:rPr>
              <a:t>            Al – 2                          </a:t>
            </a:r>
            <a:r>
              <a:rPr lang="en-US" sz="2400" b="1" dirty="0" smtClean="0">
                <a:solidFill>
                  <a:schemeClr val="accent3">
                    <a:lumMod val="75000"/>
                  </a:schemeClr>
                </a:solidFill>
              </a:rPr>
              <a:t>Al – 4</a:t>
            </a:r>
          </a:p>
          <a:p>
            <a:pPr>
              <a:buNone/>
            </a:pPr>
            <a:r>
              <a:rPr lang="en-US" sz="2400" b="1" dirty="0" smtClean="0"/>
              <a:t>            </a:t>
            </a:r>
            <a:r>
              <a:rPr lang="en-US" sz="2400" b="1" dirty="0" smtClean="0">
                <a:solidFill>
                  <a:schemeClr val="accent6">
                    <a:lumMod val="75000"/>
                  </a:schemeClr>
                </a:solidFill>
              </a:rPr>
              <a:t>O – 6                           </a:t>
            </a:r>
            <a:r>
              <a:rPr lang="en-US" sz="2400" b="1" dirty="0" smtClean="0">
                <a:solidFill>
                  <a:schemeClr val="accent3">
                    <a:lumMod val="75000"/>
                  </a:schemeClr>
                </a:solidFill>
              </a:rPr>
              <a:t>O - 6</a:t>
            </a:r>
          </a:p>
          <a:p>
            <a:endParaRPr lang="en-US" dirty="0"/>
          </a:p>
        </p:txBody>
      </p:sp>
      <p:cxnSp>
        <p:nvCxnSpPr>
          <p:cNvPr id="6" name="Straight Arrow Connector 5"/>
          <p:cNvCxnSpPr/>
          <p:nvPr/>
        </p:nvCxnSpPr>
        <p:spPr>
          <a:xfrm>
            <a:off x="2514600" y="2133600"/>
            <a:ext cx="83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971800" y="2590800"/>
            <a:ext cx="0" cy="838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495800" y="4038600"/>
            <a:ext cx="3962400" cy="1569660"/>
          </a:xfrm>
          <a:prstGeom prst="rect">
            <a:avLst/>
          </a:prstGeom>
          <a:solidFill>
            <a:schemeClr val="accent4">
              <a:lumMod val="20000"/>
              <a:lumOff val="80000"/>
            </a:schemeClr>
          </a:solidFill>
        </p:spPr>
        <p:txBody>
          <a:bodyPr wrap="square" rtlCol="0">
            <a:spAutoFit/>
          </a:bodyPr>
          <a:lstStyle/>
          <a:p>
            <a:r>
              <a:rPr lang="en-US" sz="2400" b="1" dirty="0" smtClean="0"/>
              <a:t>Add a coefficient of 3 in front of the O</a:t>
            </a:r>
            <a:r>
              <a:rPr lang="en-US" sz="2400" b="1" baseline="-25000" dirty="0" smtClean="0"/>
              <a:t>2</a:t>
            </a:r>
            <a:r>
              <a:rPr lang="en-US" sz="2400" b="1" dirty="0" smtClean="0"/>
              <a:t> on the left, and a coefficient of 2 in front of the Al</a:t>
            </a:r>
            <a:r>
              <a:rPr lang="en-US" sz="2400" b="1" baseline="-25000" dirty="0" smtClean="0"/>
              <a:t>2</a:t>
            </a:r>
            <a:r>
              <a:rPr lang="en-US" sz="2400" b="1" dirty="0" smtClean="0"/>
              <a:t>O</a:t>
            </a:r>
            <a:r>
              <a:rPr lang="en-US" sz="2400" b="1" baseline="-25000" dirty="0" smtClean="0"/>
              <a:t>3</a:t>
            </a:r>
            <a:r>
              <a:rPr lang="en-US" sz="2400" b="1" dirty="0" smtClean="0"/>
              <a:t> on the right.</a:t>
            </a:r>
            <a:endParaRPr lang="en-US" sz="2400" b="1" dirty="0"/>
          </a:p>
        </p:txBody>
      </p:sp>
      <p:sp>
        <p:nvSpPr>
          <p:cNvPr id="10" name="Oval 9"/>
          <p:cNvSpPr/>
          <p:nvPr/>
        </p:nvSpPr>
        <p:spPr>
          <a:xfrm>
            <a:off x="1676400" y="19050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3</a:t>
            </a:r>
            <a:endParaRPr lang="en-US" sz="2400" b="1" dirty="0"/>
          </a:p>
        </p:txBody>
      </p:sp>
      <p:sp>
        <p:nvSpPr>
          <p:cNvPr id="11" name="Oval 10"/>
          <p:cNvSpPr/>
          <p:nvPr/>
        </p:nvSpPr>
        <p:spPr>
          <a:xfrm>
            <a:off x="3429000" y="19050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2</a:t>
            </a:r>
            <a:endParaRPr lang="en-US" sz="2400" b="1" dirty="0"/>
          </a:p>
        </p:txBody>
      </p:sp>
      <p:sp>
        <p:nvSpPr>
          <p:cNvPr id="12" name="TextBox 11"/>
          <p:cNvSpPr txBox="1"/>
          <p:nvPr/>
        </p:nvSpPr>
        <p:spPr>
          <a:xfrm>
            <a:off x="762000" y="4724400"/>
            <a:ext cx="3200400" cy="1200329"/>
          </a:xfrm>
          <a:prstGeom prst="rect">
            <a:avLst/>
          </a:prstGeom>
          <a:noFill/>
        </p:spPr>
        <p:txBody>
          <a:bodyPr wrap="square" rtlCol="0">
            <a:spAutoFit/>
          </a:bodyPr>
          <a:lstStyle/>
          <a:p>
            <a:r>
              <a:rPr lang="en-US" sz="2400" b="1" dirty="0" smtClean="0"/>
              <a:t>Adjust the numbers of atoms below the equation.</a:t>
            </a:r>
            <a:endParaRPr lang="en-US" sz="2400" b="1"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This Equation</a:t>
            </a:r>
            <a:endParaRPr lang="en-US" dirty="0"/>
          </a:p>
        </p:txBody>
      </p:sp>
      <p:sp>
        <p:nvSpPr>
          <p:cNvPr id="3" name="TextBox 2"/>
          <p:cNvSpPr txBox="1"/>
          <p:nvPr/>
        </p:nvSpPr>
        <p:spPr>
          <a:xfrm>
            <a:off x="5791200" y="2209800"/>
            <a:ext cx="2895600" cy="1938992"/>
          </a:xfrm>
          <a:prstGeom prst="rect">
            <a:avLst/>
          </a:prstGeom>
          <a:solidFill>
            <a:schemeClr val="accent4">
              <a:lumMod val="20000"/>
              <a:lumOff val="80000"/>
            </a:schemeClr>
          </a:solidFill>
        </p:spPr>
        <p:txBody>
          <a:bodyPr wrap="square" rtlCol="0">
            <a:spAutoFit/>
          </a:bodyPr>
          <a:lstStyle/>
          <a:p>
            <a:r>
              <a:rPr lang="en-US" sz="2400" b="1" dirty="0" smtClean="0"/>
              <a:t>Now we still have a problem.</a:t>
            </a:r>
          </a:p>
          <a:p>
            <a:r>
              <a:rPr lang="en-US" sz="2400" b="1" dirty="0" smtClean="0"/>
              <a:t>The number of aluminum atoms do not match.</a:t>
            </a:r>
            <a:endParaRPr lang="en-US" sz="2400" b="1" dirty="0"/>
          </a:p>
        </p:txBody>
      </p:sp>
      <p:sp>
        <p:nvSpPr>
          <p:cNvPr id="4" name="TextBox 3"/>
          <p:cNvSpPr txBox="1"/>
          <p:nvPr/>
        </p:nvSpPr>
        <p:spPr>
          <a:xfrm>
            <a:off x="381000" y="1905000"/>
            <a:ext cx="5029200" cy="1846659"/>
          </a:xfrm>
          <a:prstGeom prst="rect">
            <a:avLst/>
          </a:prstGeom>
          <a:noFill/>
        </p:spPr>
        <p:txBody>
          <a:bodyPr wrap="square" rtlCol="0">
            <a:spAutoFit/>
          </a:bodyPr>
          <a:lstStyle/>
          <a:p>
            <a:pPr>
              <a:buNone/>
            </a:pPr>
            <a:r>
              <a:rPr lang="en-US" sz="2400" b="1" dirty="0" smtClean="0">
                <a:solidFill>
                  <a:schemeClr val="tx2">
                    <a:lumMod val="60000"/>
                    <a:lumOff val="40000"/>
                  </a:schemeClr>
                </a:solidFill>
              </a:rPr>
              <a:t>        2Al +  3O</a:t>
            </a:r>
            <a:r>
              <a:rPr lang="en-US" sz="2400" b="1" baseline="-25000" dirty="0" smtClean="0">
                <a:solidFill>
                  <a:schemeClr val="tx2">
                    <a:lumMod val="60000"/>
                    <a:lumOff val="40000"/>
                  </a:schemeClr>
                </a:solidFill>
              </a:rPr>
              <a:t>2</a:t>
            </a:r>
            <a:r>
              <a:rPr lang="en-US" sz="2400" b="1" dirty="0" smtClean="0">
                <a:solidFill>
                  <a:schemeClr val="tx2">
                    <a:lumMod val="60000"/>
                    <a:lumOff val="40000"/>
                  </a:schemeClr>
                </a:solidFill>
              </a:rPr>
              <a:t>                    2Al</a:t>
            </a:r>
            <a:r>
              <a:rPr lang="en-US" sz="2400" b="1" baseline="-25000" dirty="0" smtClean="0">
                <a:solidFill>
                  <a:schemeClr val="tx2">
                    <a:lumMod val="60000"/>
                    <a:lumOff val="40000"/>
                  </a:schemeClr>
                </a:solidFill>
              </a:rPr>
              <a:t>2</a:t>
            </a:r>
            <a:r>
              <a:rPr lang="en-US" sz="2400" b="1" dirty="0" smtClean="0">
                <a:solidFill>
                  <a:schemeClr val="tx2">
                    <a:lumMod val="60000"/>
                    <a:lumOff val="40000"/>
                  </a:schemeClr>
                </a:solidFill>
              </a:rPr>
              <a:t>O</a:t>
            </a:r>
            <a:r>
              <a:rPr lang="en-US" sz="2400" b="1" baseline="-25000" dirty="0" smtClean="0">
                <a:solidFill>
                  <a:schemeClr val="tx2">
                    <a:lumMod val="60000"/>
                    <a:lumOff val="40000"/>
                  </a:schemeClr>
                </a:solidFill>
              </a:rPr>
              <a:t>3</a:t>
            </a:r>
            <a:r>
              <a:rPr lang="en-US" sz="2400" b="1" dirty="0" smtClean="0">
                <a:solidFill>
                  <a:schemeClr val="tx2">
                    <a:lumMod val="60000"/>
                    <a:lumOff val="40000"/>
                  </a:schemeClr>
                </a:solidFill>
              </a:rPr>
              <a:t> </a:t>
            </a:r>
          </a:p>
          <a:p>
            <a:pPr>
              <a:buNone/>
            </a:pPr>
            <a:r>
              <a:rPr lang="en-US" sz="2400" b="1" dirty="0" smtClean="0"/>
              <a:t>            </a:t>
            </a:r>
          </a:p>
          <a:p>
            <a:pPr>
              <a:buNone/>
            </a:pPr>
            <a:r>
              <a:rPr lang="en-US" sz="2400" b="1" dirty="0" smtClean="0">
                <a:solidFill>
                  <a:schemeClr val="accent6">
                    <a:lumMod val="75000"/>
                  </a:schemeClr>
                </a:solidFill>
              </a:rPr>
              <a:t>            Al – 2                         </a:t>
            </a:r>
            <a:r>
              <a:rPr lang="en-US" sz="2400" b="1" dirty="0" smtClean="0">
                <a:solidFill>
                  <a:schemeClr val="accent3">
                    <a:lumMod val="75000"/>
                  </a:schemeClr>
                </a:solidFill>
              </a:rPr>
              <a:t>Al – 4</a:t>
            </a:r>
          </a:p>
          <a:p>
            <a:pPr>
              <a:buNone/>
            </a:pPr>
            <a:r>
              <a:rPr lang="en-US" sz="2400" b="1" dirty="0" smtClean="0"/>
              <a:t>            </a:t>
            </a:r>
            <a:r>
              <a:rPr lang="en-US" sz="2400" b="1" dirty="0" smtClean="0">
                <a:solidFill>
                  <a:schemeClr val="accent6">
                    <a:lumMod val="75000"/>
                  </a:schemeClr>
                </a:solidFill>
              </a:rPr>
              <a:t>O – 6                          </a:t>
            </a:r>
            <a:r>
              <a:rPr lang="en-US" sz="2400" b="1" dirty="0" smtClean="0">
                <a:solidFill>
                  <a:schemeClr val="accent3">
                    <a:lumMod val="75000"/>
                  </a:schemeClr>
                </a:solidFill>
              </a:rPr>
              <a:t>O - 6</a:t>
            </a:r>
          </a:p>
          <a:p>
            <a:endParaRPr lang="en-US" dirty="0"/>
          </a:p>
        </p:txBody>
      </p:sp>
      <p:cxnSp>
        <p:nvCxnSpPr>
          <p:cNvPr id="6" name="Straight Arrow Connector 5"/>
          <p:cNvCxnSpPr/>
          <p:nvPr/>
        </p:nvCxnSpPr>
        <p:spPr>
          <a:xfrm>
            <a:off x="2514600" y="2133600"/>
            <a:ext cx="83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971800" y="2590800"/>
            <a:ext cx="0" cy="838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914400" y="4572000"/>
            <a:ext cx="3962400" cy="1200329"/>
          </a:xfrm>
          <a:prstGeom prst="rect">
            <a:avLst/>
          </a:prstGeom>
          <a:solidFill>
            <a:schemeClr val="accent5">
              <a:lumMod val="20000"/>
              <a:lumOff val="80000"/>
            </a:schemeClr>
          </a:solidFill>
        </p:spPr>
        <p:txBody>
          <a:bodyPr wrap="square" rtlCol="0">
            <a:spAutoFit/>
          </a:bodyPr>
          <a:lstStyle/>
          <a:p>
            <a:r>
              <a:rPr lang="en-US" sz="2400" b="1" dirty="0" smtClean="0"/>
              <a:t>Remove the 2 in front of the Al, and add a coefficient of 4. Adjust the numbers of atoms.</a:t>
            </a:r>
            <a:endParaRPr lang="en-US" sz="24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Balanced!</a:t>
            </a:r>
            <a:endParaRPr lang="en-US" dirty="0"/>
          </a:p>
        </p:txBody>
      </p:sp>
      <p:sp>
        <p:nvSpPr>
          <p:cNvPr id="3" name="TextBox 2"/>
          <p:cNvSpPr txBox="1"/>
          <p:nvPr/>
        </p:nvSpPr>
        <p:spPr>
          <a:xfrm>
            <a:off x="5791200" y="2209800"/>
            <a:ext cx="2895600" cy="830997"/>
          </a:xfrm>
          <a:prstGeom prst="rect">
            <a:avLst/>
          </a:prstGeom>
          <a:noFill/>
        </p:spPr>
        <p:txBody>
          <a:bodyPr wrap="square" rtlCol="0">
            <a:spAutoFit/>
          </a:bodyPr>
          <a:lstStyle/>
          <a:p>
            <a:r>
              <a:rPr lang="en-US" sz="2400" b="1" dirty="0" smtClean="0"/>
              <a:t>Now we have a balanced equation!</a:t>
            </a:r>
            <a:endParaRPr lang="en-US" sz="2400" b="1" dirty="0"/>
          </a:p>
        </p:txBody>
      </p:sp>
      <p:sp>
        <p:nvSpPr>
          <p:cNvPr id="4" name="TextBox 3"/>
          <p:cNvSpPr txBox="1"/>
          <p:nvPr/>
        </p:nvSpPr>
        <p:spPr>
          <a:xfrm>
            <a:off x="381000" y="1905000"/>
            <a:ext cx="5029200" cy="1846659"/>
          </a:xfrm>
          <a:prstGeom prst="rect">
            <a:avLst/>
          </a:prstGeom>
          <a:solidFill>
            <a:schemeClr val="accent5">
              <a:lumMod val="20000"/>
              <a:lumOff val="80000"/>
            </a:schemeClr>
          </a:solidFill>
        </p:spPr>
        <p:txBody>
          <a:bodyPr wrap="square" rtlCol="0">
            <a:spAutoFit/>
          </a:bodyPr>
          <a:lstStyle/>
          <a:p>
            <a:pPr>
              <a:buNone/>
            </a:pPr>
            <a:r>
              <a:rPr lang="en-US" sz="2400" b="1" dirty="0" smtClean="0">
                <a:solidFill>
                  <a:schemeClr val="tx2">
                    <a:lumMod val="60000"/>
                    <a:lumOff val="40000"/>
                  </a:schemeClr>
                </a:solidFill>
              </a:rPr>
              <a:t>        4Al +  3O</a:t>
            </a:r>
            <a:r>
              <a:rPr lang="en-US" sz="2400" b="1" baseline="-25000" dirty="0" smtClean="0">
                <a:solidFill>
                  <a:schemeClr val="tx2">
                    <a:lumMod val="60000"/>
                    <a:lumOff val="40000"/>
                  </a:schemeClr>
                </a:solidFill>
              </a:rPr>
              <a:t>2</a:t>
            </a:r>
            <a:r>
              <a:rPr lang="en-US" sz="2400" b="1" dirty="0" smtClean="0">
                <a:solidFill>
                  <a:schemeClr val="tx2">
                    <a:lumMod val="60000"/>
                    <a:lumOff val="40000"/>
                  </a:schemeClr>
                </a:solidFill>
              </a:rPr>
              <a:t>                    2Al</a:t>
            </a:r>
            <a:r>
              <a:rPr lang="en-US" sz="2400" b="1" baseline="-25000" dirty="0" smtClean="0">
                <a:solidFill>
                  <a:schemeClr val="tx2">
                    <a:lumMod val="60000"/>
                    <a:lumOff val="40000"/>
                  </a:schemeClr>
                </a:solidFill>
              </a:rPr>
              <a:t>2</a:t>
            </a:r>
            <a:r>
              <a:rPr lang="en-US" sz="2400" b="1" dirty="0" smtClean="0">
                <a:solidFill>
                  <a:schemeClr val="tx2">
                    <a:lumMod val="60000"/>
                    <a:lumOff val="40000"/>
                  </a:schemeClr>
                </a:solidFill>
              </a:rPr>
              <a:t>O</a:t>
            </a:r>
            <a:r>
              <a:rPr lang="en-US" sz="2400" b="1" baseline="-25000" dirty="0" smtClean="0">
                <a:solidFill>
                  <a:schemeClr val="tx2">
                    <a:lumMod val="60000"/>
                    <a:lumOff val="40000"/>
                  </a:schemeClr>
                </a:solidFill>
              </a:rPr>
              <a:t>3</a:t>
            </a:r>
            <a:r>
              <a:rPr lang="en-US" sz="2400" b="1" dirty="0" smtClean="0">
                <a:solidFill>
                  <a:schemeClr val="tx2">
                    <a:lumMod val="60000"/>
                    <a:lumOff val="40000"/>
                  </a:schemeClr>
                </a:solidFill>
              </a:rPr>
              <a:t> </a:t>
            </a:r>
          </a:p>
          <a:p>
            <a:pPr>
              <a:buNone/>
            </a:pPr>
            <a:r>
              <a:rPr lang="en-US" sz="2400" b="1" dirty="0" smtClean="0"/>
              <a:t>            </a:t>
            </a:r>
          </a:p>
          <a:p>
            <a:pPr>
              <a:buNone/>
            </a:pPr>
            <a:r>
              <a:rPr lang="en-US" sz="2400" b="1" dirty="0" smtClean="0">
                <a:solidFill>
                  <a:schemeClr val="accent6">
                    <a:lumMod val="75000"/>
                  </a:schemeClr>
                </a:solidFill>
              </a:rPr>
              <a:t>            Al – 4                         </a:t>
            </a:r>
            <a:r>
              <a:rPr lang="en-US" sz="2400" b="1" dirty="0" smtClean="0">
                <a:solidFill>
                  <a:schemeClr val="accent3">
                    <a:lumMod val="75000"/>
                  </a:schemeClr>
                </a:solidFill>
              </a:rPr>
              <a:t>Al – 4</a:t>
            </a:r>
          </a:p>
          <a:p>
            <a:pPr>
              <a:buNone/>
            </a:pPr>
            <a:r>
              <a:rPr lang="en-US" sz="2400" b="1" dirty="0" smtClean="0"/>
              <a:t>            </a:t>
            </a:r>
            <a:r>
              <a:rPr lang="en-US" sz="2400" b="1" dirty="0" smtClean="0">
                <a:solidFill>
                  <a:schemeClr val="accent6">
                    <a:lumMod val="75000"/>
                  </a:schemeClr>
                </a:solidFill>
              </a:rPr>
              <a:t>O – 6                          </a:t>
            </a:r>
            <a:r>
              <a:rPr lang="en-US" sz="2400" b="1" dirty="0" smtClean="0">
                <a:solidFill>
                  <a:schemeClr val="accent3">
                    <a:lumMod val="75000"/>
                  </a:schemeClr>
                </a:solidFill>
              </a:rPr>
              <a:t>O - 6</a:t>
            </a:r>
          </a:p>
          <a:p>
            <a:endParaRPr lang="en-US" dirty="0"/>
          </a:p>
        </p:txBody>
      </p:sp>
      <p:cxnSp>
        <p:nvCxnSpPr>
          <p:cNvPr id="6" name="Straight Arrow Connector 5"/>
          <p:cNvCxnSpPr/>
          <p:nvPr/>
        </p:nvCxnSpPr>
        <p:spPr>
          <a:xfrm>
            <a:off x="2514600" y="2133600"/>
            <a:ext cx="83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971800" y="2590800"/>
            <a:ext cx="0" cy="838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8" descr="balance 4.jpg"/>
          <p:cNvPicPr>
            <a:picLocks noChangeAspect="1"/>
          </p:cNvPicPr>
          <p:nvPr/>
        </p:nvPicPr>
        <p:blipFill>
          <a:blip r:embed="rId2" cstate="print"/>
          <a:stretch>
            <a:fillRect/>
          </a:stretch>
        </p:blipFill>
        <p:spPr>
          <a:xfrm>
            <a:off x="1905000" y="3962400"/>
            <a:ext cx="2195763" cy="1714500"/>
          </a:xfrm>
          <a:prstGeom prst="rect">
            <a:avLst/>
          </a:prstGeom>
          <a:effectLst>
            <a:outerShdw blurRad="50800" dist="38100" dir="2700000" sx="102000" sy="102000" algn="tl" rotWithShape="0">
              <a:schemeClr val="accent1">
                <a:lumMod val="60000"/>
                <a:lumOff val="40000"/>
                <a:alpha val="40000"/>
              </a:schemeClr>
            </a:outerShdw>
          </a:effectLst>
        </p:spPr>
      </p:pic>
      <p:pic>
        <p:nvPicPr>
          <p:cNvPr id="11" name="Picture 10" descr="congratulations.jpg"/>
          <p:cNvPicPr>
            <a:picLocks noChangeAspect="1"/>
          </p:cNvPicPr>
          <p:nvPr/>
        </p:nvPicPr>
        <p:blipFill>
          <a:blip r:embed="rId3" cstate="print"/>
          <a:stretch>
            <a:fillRect/>
          </a:stretch>
        </p:blipFill>
        <p:spPr>
          <a:xfrm>
            <a:off x="6553200" y="3429000"/>
            <a:ext cx="1582763" cy="1663700"/>
          </a:xfrm>
          <a:prstGeom prst="rect">
            <a:avLst/>
          </a:prstGeom>
          <a:effectLst>
            <a:outerShdw blurRad="50800" dist="38100" dir="2700000" sx="102000" sy="102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Chemical Reactions</a:t>
            </a:r>
            <a:endParaRPr lang="en-US" dirty="0"/>
          </a:p>
        </p:txBody>
      </p:sp>
      <p:sp>
        <p:nvSpPr>
          <p:cNvPr id="3" name="Content Placeholder 2"/>
          <p:cNvSpPr>
            <a:spLocks noGrp="1"/>
          </p:cNvSpPr>
          <p:nvPr>
            <p:ph idx="1"/>
          </p:nvPr>
        </p:nvSpPr>
        <p:spPr>
          <a:xfrm>
            <a:off x="457200" y="1600201"/>
            <a:ext cx="8229600" cy="1447800"/>
          </a:xfrm>
        </p:spPr>
        <p:txBody>
          <a:bodyPr/>
          <a:lstStyle/>
          <a:p>
            <a:r>
              <a:rPr lang="en-US" dirty="0" smtClean="0"/>
              <a:t>Now that you know how to balance equations, let’s look at the different types of reactions.</a:t>
            </a:r>
            <a:endParaRPr lang="en-US" dirty="0"/>
          </a:p>
        </p:txBody>
      </p:sp>
      <p:pic>
        <p:nvPicPr>
          <p:cNvPr id="4" name="Picture 3" descr="Cartoon-Eyes.jpg"/>
          <p:cNvPicPr>
            <a:picLocks noChangeAspect="1"/>
          </p:cNvPicPr>
          <p:nvPr/>
        </p:nvPicPr>
        <p:blipFill>
          <a:blip r:embed="rId2" cstate="print"/>
          <a:stretch>
            <a:fillRect/>
          </a:stretch>
        </p:blipFill>
        <p:spPr>
          <a:xfrm>
            <a:off x="2895600" y="3733800"/>
            <a:ext cx="3299099" cy="2590800"/>
          </a:xfrm>
          <a:prstGeom prst="rect">
            <a:avLst/>
          </a:prstGeom>
          <a:effectLst>
            <a:outerShdw blurRad="50800" dist="38100" dir="5400000" algn="t" rotWithShape="0">
              <a:prstClr val="black">
                <a:alpha val="40000"/>
              </a:prstClr>
            </a:outerShdw>
          </a:effectLst>
          <a:scene3d>
            <a:camera prst="orthographicFront"/>
            <a:lightRig rig="threePt" dir="t"/>
          </a:scene3d>
          <a:sp3d>
            <a:bevelB/>
          </a:sp3d>
        </p:spPr>
      </p:pic>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Chemical Reactions</a:t>
            </a:r>
            <a:endParaRPr lang="en-US" dirty="0"/>
          </a:p>
        </p:txBody>
      </p:sp>
      <p:sp>
        <p:nvSpPr>
          <p:cNvPr id="3" name="Content Placeholder 2"/>
          <p:cNvSpPr>
            <a:spLocks noGrp="1"/>
          </p:cNvSpPr>
          <p:nvPr>
            <p:ph idx="1"/>
          </p:nvPr>
        </p:nvSpPr>
        <p:spPr>
          <a:solidFill>
            <a:schemeClr val="accent5">
              <a:lumMod val="20000"/>
              <a:lumOff val="80000"/>
            </a:schemeClr>
          </a:solidFill>
          <a:scene3d>
            <a:camera prst="orthographicFront"/>
            <a:lightRig rig="threePt" dir="t"/>
          </a:scene3d>
          <a:sp3d>
            <a:bevelT/>
          </a:sp3d>
        </p:spPr>
        <p:txBody>
          <a:bodyPr/>
          <a:lstStyle/>
          <a:p>
            <a:pPr>
              <a:buNone/>
            </a:pPr>
            <a:r>
              <a:rPr lang="en-US" b="1" dirty="0" smtClean="0">
                <a:solidFill>
                  <a:schemeClr val="accent5">
                    <a:lumMod val="75000"/>
                  </a:schemeClr>
                </a:solidFill>
              </a:rPr>
              <a:t>   The basic types of chemical reactions are:</a:t>
            </a:r>
          </a:p>
          <a:p>
            <a:pPr lvl="1"/>
            <a:r>
              <a:rPr lang="en-US" b="1" dirty="0" smtClean="0">
                <a:solidFill>
                  <a:schemeClr val="accent5">
                    <a:lumMod val="75000"/>
                  </a:schemeClr>
                </a:solidFill>
              </a:rPr>
              <a:t>Synthesis</a:t>
            </a:r>
          </a:p>
          <a:p>
            <a:pPr lvl="1"/>
            <a:r>
              <a:rPr lang="en-US" b="1" dirty="0" smtClean="0">
                <a:solidFill>
                  <a:schemeClr val="accent5">
                    <a:lumMod val="75000"/>
                  </a:schemeClr>
                </a:solidFill>
              </a:rPr>
              <a:t>Decomposition</a:t>
            </a:r>
          </a:p>
          <a:p>
            <a:pPr lvl="1"/>
            <a:r>
              <a:rPr lang="en-US" b="1" dirty="0" smtClean="0">
                <a:solidFill>
                  <a:schemeClr val="accent5">
                    <a:lumMod val="75000"/>
                  </a:schemeClr>
                </a:solidFill>
              </a:rPr>
              <a:t>Combustion</a:t>
            </a:r>
          </a:p>
          <a:p>
            <a:pPr lvl="1"/>
            <a:r>
              <a:rPr lang="en-US" b="1" dirty="0" smtClean="0">
                <a:solidFill>
                  <a:schemeClr val="accent5">
                    <a:lumMod val="75000"/>
                  </a:schemeClr>
                </a:solidFill>
              </a:rPr>
              <a:t>Single Replacement</a:t>
            </a:r>
          </a:p>
          <a:p>
            <a:pPr lvl="1"/>
            <a:r>
              <a:rPr lang="en-US" b="1" dirty="0" smtClean="0">
                <a:solidFill>
                  <a:schemeClr val="accent5">
                    <a:lumMod val="75000"/>
                  </a:schemeClr>
                </a:solidFill>
              </a:rPr>
              <a:t>Double Replacement</a:t>
            </a:r>
            <a:endParaRPr lang="en-US" b="1" dirty="0">
              <a:solidFill>
                <a:schemeClr val="accent5">
                  <a:lumMod val="75000"/>
                </a:schemeClr>
              </a:solidFill>
            </a:endParaRPr>
          </a:p>
        </p:txBody>
      </p:sp>
      <p:pic>
        <p:nvPicPr>
          <p:cNvPr id="4" name="Picture 3" descr="chemical reaction 9.jpg"/>
          <p:cNvPicPr>
            <a:picLocks noChangeAspect="1"/>
          </p:cNvPicPr>
          <p:nvPr/>
        </p:nvPicPr>
        <p:blipFill>
          <a:blip r:embed="rId2" cstate="print"/>
          <a:stretch>
            <a:fillRect/>
          </a:stretch>
        </p:blipFill>
        <p:spPr>
          <a:xfrm>
            <a:off x="5943600" y="3079020"/>
            <a:ext cx="2022764" cy="2559780"/>
          </a:xfrm>
          <a:prstGeom prst="rect">
            <a:avLst/>
          </a:prstGeom>
        </p:spPr>
      </p:pic>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Synthesis</a:t>
            </a:r>
            <a:endParaRPr lang="en-US" dirty="0"/>
          </a:p>
        </p:txBody>
      </p:sp>
      <p:sp>
        <p:nvSpPr>
          <p:cNvPr id="3" name="Content Placeholder 2"/>
          <p:cNvSpPr>
            <a:spLocks noGrp="1"/>
          </p:cNvSpPr>
          <p:nvPr>
            <p:ph idx="1"/>
          </p:nvPr>
        </p:nvSpPr>
        <p:spPr>
          <a:xfrm>
            <a:off x="304800" y="1371600"/>
            <a:ext cx="8229600" cy="1219200"/>
          </a:xfrm>
          <a:solidFill>
            <a:schemeClr val="accent6">
              <a:lumMod val="20000"/>
              <a:lumOff val="80000"/>
            </a:schemeClr>
          </a:solidFill>
          <a:effectLst>
            <a:outerShdw blurRad="50800" dist="38100" dir="13500000" algn="br" rotWithShape="0">
              <a:prstClr val="black">
                <a:alpha val="40000"/>
              </a:prstClr>
            </a:outerShdw>
          </a:effectLst>
        </p:spPr>
        <p:txBody>
          <a:bodyPr>
            <a:normAutofit/>
          </a:bodyPr>
          <a:lstStyle/>
          <a:p>
            <a:pPr>
              <a:buNone/>
            </a:pPr>
            <a:r>
              <a:rPr lang="en-US" i="1" dirty="0" smtClean="0"/>
              <a:t>   </a:t>
            </a:r>
            <a:r>
              <a:rPr lang="en-US" b="1" i="1" dirty="0" smtClean="0">
                <a:solidFill>
                  <a:schemeClr val="accent6">
                    <a:lumMod val="50000"/>
                  </a:schemeClr>
                </a:solidFill>
              </a:rPr>
              <a:t>Two </a:t>
            </a:r>
            <a:r>
              <a:rPr lang="en-US" b="1" i="1" dirty="0">
                <a:solidFill>
                  <a:schemeClr val="accent6">
                    <a:lumMod val="50000"/>
                  </a:schemeClr>
                </a:solidFill>
              </a:rPr>
              <a:t>or more substances combine to form a new compound</a:t>
            </a:r>
            <a:r>
              <a:rPr lang="en-US" b="1" dirty="0" smtClean="0">
                <a:solidFill>
                  <a:schemeClr val="accent6">
                    <a:lumMod val="50000"/>
                  </a:schemeClr>
                </a:solidFill>
              </a:rPr>
              <a:t>.</a:t>
            </a:r>
            <a:endParaRPr lang="en-US" b="1" dirty="0">
              <a:solidFill>
                <a:schemeClr val="accent6">
                  <a:lumMod val="50000"/>
                </a:schemeClr>
              </a:solidFill>
            </a:endParaRPr>
          </a:p>
        </p:txBody>
      </p:sp>
      <p:sp>
        <p:nvSpPr>
          <p:cNvPr id="6" name="TextBox 5"/>
          <p:cNvSpPr txBox="1"/>
          <p:nvPr/>
        </p:nvSpPr>
        <p:spPr>
          <a:xfrm>
            <a:off x="457200" y="2895600"/>
            <a:ext cx="3810000" cy="3416320"/>
          </a:xfrm>
          <a:prstGeom prst="rect">
            <a:avLst/>
          </a:prstGeom>
          <a:solidFill>
            <a:schemeClr val="accent3">
              <a:lumMod val="20000"/>
              <a:lumOff val="80000"/>
            </a:schemeClr>
          </a:solidFill>
          <a:ln>
            <a:solidFill>
              <a:schemeClr val="accent3">
                <a:lumMod val="20000"/>
                <a:lumOff val="80000"/>
              </a:schemeClr>
            </a:solidFill>
          </a:ln>
          <a:effectLst>
            <a:outerShdw blurRad="50800" dist="38100" dir="13500000" algn="br" rotWithShape="0">
              <a:prstClr val="black">
                <a:alpha val="40000"/>
              </a:prstClr>
            </a:outerShdw>
          </a:effectLst>
        </p:spPr>
        <p:txBody>
          <a:bodyPr wrap="square" rtlCol="0">
            <a:spAutoFit/>
          </a:bodyPr>
          <a:lstStyle/>
          <a:p>
            <a:pPr>
              <a:buNone/>
            </a:pPr>
            <a:r>
              <a:rPr lang="en-US" sz="2800" b="1" dirty="0" smtClean="0">
                <a:solidFill>
                  <a:schemeClr val="accent3">
                    <a:lumMod val="75000"/>
                  </a:schemeClr>
                </a:solidFill>
              </a:rPr>
              <a:t>   General equation: </a:t>
            </a:r>
          </a:p>
          <a:p>
            <a:pPr>
              <a:buNone/>
            </a:pPr>
            <a:endParaRPr lang="en-US" sz="2800" b="1" dirty="0" smtClean="0">
              <a:solidFill>
                <a:schemeClr val="accent3">
                  <a:lumMod val="75000"/>
                </a:schemeClr>
              </a:solidFill>
            </a:endParaRPr>
          </a:p>
          <a:p>
            <a:pPr>
              <a:buNone/>
            </a:pPr>
            <a:r>
              <a:rPr lang="en-US" sz="2800" b="1" dirty="0" smtClean="0">
                <a:solidFill>
                  <a:schemeClr val="accent3">
                    <a:lumMod val="75000"/>
                  </a:schemeClr>
                </a:solidFill>
              </a:rPr>
              <a:t>    A  +  B               AB</a:t>
            </a:r>
          </a:p>
          <a:p>
            <a:pPr>
              <a:buNone/>
            </a:pPr>
            <a:endParaRPr lang="en-US" sz="2800" b="1" dirty="0" smtClean="0">
              <a:solidFill>
                <a:schemeClr val="accent3">
                  <a:lumMod val="75000"/>
                </a:schemeClr>
              </a:solidFill>
            </a:endParaRPr>
          </a:p>
          <a:p>
            <a:pPr>
              <a:buNone/>
            </a:pPr>
            <a:r>
              <a:rPr lang="en-US" sz="2800" b="1" dirty="0" smtClean="0">
                <a:solidFill>
                  <a:schemeClr val="accent3">
                    <a:lumMod val="75000"/>
                  </a:schemeClr>
                </a:solidFill>
              </a:rPr>
              <a:t>(A and B represent an element, molecule, or compound)</a:t>
            </a:r>
          </a:p>
          <a:p>
            <a:endParaRPr lang="en-US" sz="2000" dirty="0"/>
          </a:p>
        </p:txBody>
      </p:sp>
      <p:sp>
        <p:nvSpPr>
          <p:cNvPr id="8" name="TextBox 7"/>
          <p:cNvSpPr txBox="1"/>
          <p:nvPr/>
        </p:nvSpPr>
        <p:spPr>
          <a:xfrm>
            <a:off x="4800600" y="2895600"/>
            <a:ext cx="4191000" cy="1661993"/>
          </a:xfrm>
          <a:prstGeom prst="rect">
            <a:avLst/>
          </a:prstGeom>
          <a:solidFill>
            <a:schemeClr val="accent1">
              <a:lumMod val="20000"/>
              <a:lumOff val="80000"/>
            </a:schemeClr>
          </a:solidFill>
          <a:effectLst>
            <a:outerShdw blurRad="50800" dist="38100" dir="13500000" algn="br" rotWithShape="0">
              <a:prstClr val="black">
                <a:alpha val="40000"/>
              </a:prstClr>
            </a:outerShdw>
          </a:effectLst>
        </p:spPr>
        <p:txBody>
          <a:bodyPr wrap="square" rtlCol="0">
            <a:spAutoFit/>
          </a:bodyPr>
          <a:lstStyle/>
          <a:p>
            <a:pPr>
              <a:buNone/>
            </a:pPr>
            <a:r>
              <a:rPr lang="en-US" sz="2800" b="1" dirty="0" smtClean="0">
                <a:solidFill>
                  <a:schemeClr val="accent1">
                    <a:lumMod val="75000"/>
                  </a:schemeClr>
                </a:solidFill>
              </a:rPr>
              <a:t>    Example of synthesis:</a:t>
            </a:r>
          </a:p>
          <a:p>
            <a:pPr>
              <a:buNone/>
            </a:pPr>
            <a:endParaRPr lang="en-US" sz="2800" b="1" dirty="0" smtClean="0">
              <a:solidFill>
                <a:schemeClr val="accent1">
                  <a:lumMod val="75000"/>
                </a:schemeClr>
              </a:solidFill>
            </a:endParaRPr>
          </a:p>
          <a:p>
            <a:pPr>
              <a:buNone/>
            </a:pPr>
            <a:r>
              <a:rPr lang="en-US" sz="2800" b="1" dirty="0" smtClean="0">
                <a:solidFill>
                  <a:schemeClr val="accent1">
                    <a:lumMod val="75000"/>
                  </a:schemeClr>
                </a:solidFill>
              </a:rPr>
              <a:t>    SO</a:t>
            </a:r>
            <a:r>
              <a:rPr lang="en-US" sz="2800" b="1" baseline="-25000" dirty="0" smtClean="0">
                <a:solidFill>
                  <a:schemeClr val="accent1">
                    <a:lumMod val="75000"/>
                  </a:schemeClr>
                </a:solidFill>
              </a:rPr>
              <a:t>2</a:t>
            </a:r>
            <a:r>
              <a:rPr lang="en-US" sz="2800" b="1" dirty="0" smtClean="0">
                <a:solidFill>
                  <a:schemeClr val="accent1">
                    <a:lumMod val="75000"/>
                  </a:schemeClr>
                </a:solidFill>
              </a:rPr>
              <a:t>  +  H</a:t>
            </a:r>
            <a:r>
              <a:rPr lang="en-US" sz="2800" b="1" baseline="-25000" dirty="0" smtClean="0">
                <a:solidFill>
                  <a:schemeClr val="accent1">
                    <a:lumMod val="75000"/>
                  </a:schemeClr>
                </a:solidFill>
              </a:rPr>
              <a:t>2</a:t>
            </a:r>
            <a:r>
              <a:rPr lang="en-US" sz="2800" b="1" dirty="0" smtClean="0">
                <a:solidFill>
                  <a:schemeClr val="accent1">
                    <a:lumMod val="75000"/>
                  </a:schemeClr>
                </a:solidFill>
              </a:rPr>
              <a:t>O              H</a:t>
            </a:r>
            <a:r>
              <a:rPr lang="en-US" sz="2800" b="1" baseline="-25000" dirty="0" smtClean="0">
                <a:solidFill>
                  <a:schemeClr val="accent1">
                    <a:lumMod val="75000"/>
                  </a:schemeClr>
                </a:solidFill>
              </a:rPr>
              <a:t>2</a:t>
            </a:r>
            <a:r>
              <a:rPr lang="en-US" sz="2800" b="1" dirty="0" smtClean="0">
                <a:solidFill>
                  <a:schemeClr val="accent1">
                    <a:lumMod val="75000"/>
                  </a:schemeClr>
                </a:solidFill>
              </a:rPr>
              <a:t>SO</a:t>
            </a:r>
            <a:r>
              <a:rPr lang="en-US" sz="2800" b="1" baseline="-25000" dirty="0" smtClean="0">
                <a:solidFill>
                  <a:schemeClr val="accent1">
                    <a:lumMod val="75000"/>
                  </a:schemeClr>
                </a:solidFill>
              </a:rPr>
              <a:t>3</a:t>
            </a:r>
            <a:endParaRPr lang="en-US" b="1" dirty="0" smtClean="0">
              <a:solidFill>
                <a:schemeClr val="accent1">
                  <a:lumMod val="75000"/>
                </a:schemeClr>
              </a:solidFill>
            </a:endParaRPr>
          </a:p>
          <a:p>
            <a:endParaRPr lang="en-US" dirty="0"/>
          </a:p>
        </p:txBody>
      </p:sp>
      <p:cxnSp>
        <p:nvCxnSpPr>
          <p:cNvPr id="11" name="Straight Arrow Connector 10"/>
          <p:cNvCxnSpPr/>
          <p:nvPr/>
        </p:nvCxnSpPr>
        <p:spPr>
          <a:xfrm>
            <a:off x="6934200" y="4038600"/>
            <a:ext cx="83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981200" y="3962400"/>
            <a:ext cx="9144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Horizontal)">
                                      <p:cBhvr>
                                        <p:cTn id="7" dur="500"/>
                                        <p:tgtEl>
                                          <p:spTgt spid="6"/>
                                        </p:tgtEl>
                                      </p:cBhvr>
                                    </p:animEffect>
                                  </p:childTnLst>
                                </p:cTn>
                              </p:par>
                              <p:par>
                                <p:cTn id="8" presetID="9"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dissolv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amond(in)">
                                      <p:cBhvr>
                                        <p:cTn id="15" dur="2000"/>
                                        <p:tgtEl>
                                          <p:spTgt spid="8"/>
                                        </p:tgtEl>
                                      </p:cBhvr>
                                    </p:animEffect>
                                  </p:childTnLst>
                                </p:cTn>
                              </p:par>
                              <p:par>
                                <p:cTn id="16" presetID="9" presetClass="entr" presetSubtype="0" fill="hold" nodeType="withEffect">
                                  <p:stCondLst>
                                    <p:cond delay="1000"/>
                                  </p:stCondLst>
                                  <p:childTnLst>
                                    <p:set>
                                      <p:cBhvr>
                                        <p:cTn id="17" dur="1" fill="hold">
                                          <p:stCondLst>
                                            <p:cond delay="0"/>
                                          </p:stCondLst>
                                        </p:cTn>
                                        <p:tgtEl>
                                          <p:spTgt spid="11"/>
                                        </p:tgtEl>
                                        <p:attrNameLst>
                                          <p:attrName>style.visibility</p:attrName>
                                        </p:attrNameLst>
                                      </p:cBhvr>
                                      <p:to>
                                        <p:strVal val="visible"/>
                                      </p:to>
                                    </p:set>
                                    <p:animEffect transition="in" filter="dissolv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Law of Conservation of Mass states that…</a:t>
            </a:r>
            <a:endParaRPr lang="en-US" dirty="0"/>
          </a:p>
        </p:txBody>
      </p:sp>
      <p:sp>
        <p:nvSpPr>
          <p:cNvPr id="4" name="TextBox 3"/>
          <p:cNvSpPr txBox="1"/>
          <p:nvPr/>
        </p:nvSpPr>
        <p:spPr>
          <a:xfrm>
            <a:off x="2133600" y="1828800"/>
            <a:ext cx="6705600" cy="584775"/>
          </a:xfrm>
          <a:prstGeom prst="rect">
            <a:avLst/>
          </a:prstGeom>
          <a:solidFill>
            <a:schemeClr val="accent1">
              <a:lumMod val="20000"/>
              <a:lumOff val="80000"/>
            </a:schemeClr>
          </a:solidFill>
        </p:spPr>
        <p:txBody>
          <a:bodyPr wrap="square" rtlCol="0">
            <a:spAutoFit/>
          </a:bodyPr>
          <a:lstStyle/>
          <a:p>
            <a:r>
              <a:rPr lang="en-US" sz="3200" b="1" dirty="0" smtClean="0">
                <a:solidFill>
                  <a:schemeClr val="accent6">
                    <a:lumMod val="50000"/>
                  </a:schemeClr>
                </a:solidFill>
              </a:rPr>
              <a:t>Matter is never created or destroyed…</a:t>
            </a:r>
            <a:endParaRPr lang="en-US" sz="3200" b="1" dirty="0">
              <a:solidFill>
                <a:schemeClr val="accent6">
                  <a:lumMod val="50000"/>
                </a:schemeClr>
              </a:solidFill>
            </a:endParaRPr>
          </a:p>
        </p:txBody>
      </p:sp>
      <p:sp>
        <p:nvSpPr>
          <p:cNvPr id="5" name="TextBox 4"/>
          <p:cNvSpPr txBox="1"/>
          <p:nvPr/>
        </p:nvSpPr>
        <p:spPr>
          <a:xfrm>
            <a:off x="2133600" y="2590800"/>
            <a:ext cx="6324600" cy="2554545"/>
          </a:xfrm>
          <a:prstGeom prst="rect">
            <a:avLst/>
          </a:prstGeom>
          <a:noFill/>
        </p:spPr>
        <p:txBody>
          <a:bodyPr wrap="square" rtlCol="0">
            <a:spAutoFit/>
          </a:bodyPr>
          <a:lstStyle/>
          <a:p>
            <a:r>
              <a:rPr lang="en-US" sz="3200" b="1" dirty="0" smtClean="0">
                <a:solidFill>
                  <a:schemeClr val="accent6">
                    <a:lumMod val="50000"/>
                  </a:schemeClr>
                </a:solidFill>
              </a:rPr>
              <a:t>Therefore, the mass and types of atoms that make up the </a:t>
            </a:r>
            <a:r>
              <a:rPr lang="en-US" sz="3200" b="1" i="1" dirty="0" smtClean="0">
                <a:solidFill>
                  <a:schemeClr val="accent6">
                    <a:lumMod val="50000"/>
                  </a:schemeClr>
                </a:solidFill>
              </a:rPr>
              <a:t>reactants</a:t>
            </a:r>
            <a:r>
              <a:rPr lang="en-US" sz="3200" b="1" dirty="0" smtClean="0">
                <a:solidFill>
                  <a:schemeClr val="accent6">
                    <a:lumMod val="50000"/>
                  </a:schemeClr>
                </a:solidFill>
              </a:rPr>
              <a:t> must be </a:t>
            </a:r>
            <a:r>
              <a:rPr lang="en-US" sz="3200" b="1" i="1" dirty="0" smtClean="0">
                <a:solidFill>
                  <a:schemeClr val="accent4">
                    <a:lumMod val="75000"/>
                  </a:schemeClr>
                </a:solidFill>
              </a:rPr>
              <a:t>equal</a:t>
            </a:r>
            <a:r>
              <a:rPr lang="en-US" sz="3200" b="1" dirty="0" smtClean="0">
                <a:solidFill>
                  <a:schemeClr val="accent6">
                    <a:lumMod val="50000"/>
                  </a:schemeClr>
                </a:solidFill>
              </a:rPr>
              <a:t> to the mass and types of atoms in the </a:t>
            </a:r>
            <a:r>
              <a:rPr lang="en-US" sz="3200" b="1" i="1" dirty="0" smtClean="0">
                <a:solidFill>
                  <a:schemeClr val="accent6">
                    <a:lumMod val="50000"/>
                  </a:schemeClr>
                </a:solidFill>
              </a:rPr>
              <a:t>products</a:t>
            </a:r>
            <a:r>
              <a:rPr lang="en-US" sz="3200" b="1" dirty="0" smtClean="0">
                <a:solidFill>
                  <a:schemeClr val="accent6">
                    <a:lumMod val="50000"/>
                  </a:schemeClr>
                </a:solidFill>
              </a:rPr>
              <a:t>. The atoms are simply rearranged.</a:t>
            </a:r>
            <a:endParaRPr lang="en-US" sz="3200" b="1" dirty="0">
              <a:solidFill>
                <a:schemeClr val="accent6">
                  <a:lumMod val="50000"/>
                </a:schemeClr>
              </a:solidFill>
            </a:endParaRPr>
          </a:p>
        </p:txBody>
      </p:sp>
      <p:pic>
        <p:nvPicPr>
          <p:cNvPr id="6" name="Picture 5" descr="chemical change 2.jpeg"/>
          <p:cNvPicPr>
            <a:picLocks noChangeAspect="1"/>
          </p:cNvPicPr>
          <p:nvPr/>
        </p:nvPicPr>
        <p:blipFill>
          <a:blip r:embed="rId2" cstate="print"/>
          <a:stretch>
            <a:fillRect/>
          </a:stretch>
        </p:blipFill>
        <p:spPr>
          <a:xfrm>
            <a:off x="304800" y="2286000"/>
            <a:ext cx="1495425" cy="1524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1+#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Decomposition</a:t>
            </a:r>
            <a:endParaRPr lang="en-US" dirty="0"/>
          </a:p>
        </p:txBody>
      </p:sp>
      <p:sp>
        <p:nvSpPr>
          <p:cNvPr id="3" name="Content Placeholder 2"/>
          <p:cNvSpPr>
            <a:spLocks noGrp="1"/>
          </p:cNvSpPr>
          <p:nvPr>
            <p:ph idx="1"/>
          </p:nvPr>
        </p:nvSpPr>
        <p:spPr>
          <a:xfrm>
            <a:off x="457200" y="1447800"/>
            <a:ext cx="6553200" cy="2438400"/>
          </a:xfrm>
          <a:solidFill>
            <a:schemeClr val="accent2">
              <a:lumMod val="20000"/>
              <a:lumOff val="80000"/>
            </a:schemeClr>
          </a:solidFill>
          <a:effectLst>
            <a:outerShdw blurRad="50800" dist="38100" dir="8100000" algn="tr" rotWithShape="0">
              <a:prstClr val="black">
                <a:alpha val="40000"/>
              </a:prstClr>
            </a:outerShdw>
          </a:effectLst>
        </p:spPr>
        <p:txBody>
          <a:bodyPr/>
          <a:lstStyle/>
          <a:p>
            <a:pPr>
              <a:buNone/>
            </a:pPr>
            <a:r>
              <a:rPr lang="en-US" i="1" dirty="0" smtClean="0"/>
              <a:t>    </a:t>
            </a:r>
            <a:r>
              <a:rPr lang="en-US" b="1" i="1" dirty="0" smtClean="0">
                <a:solidFill>
                  <a:schemeClr val="accent2">
                    <a:lumMod val="75000"/>
                  </a:schemeClr>
                </a:solidFill>
              </a:rPr>
              <a:t>A </a:t>
            </a:r>
            <a:r>
              <a:rPr lang="en-US" b="1" i="1" dirty="0">
                <a:solidFill>
                  <a:schemeClr val="accent2">
                    <a:lumMod val="75000"/>
                  </a:schemeClr>
                </a:solidFill>
              </a:rPr>
              <a:t>compound decomposes into two or more simpler substances.</a:t>
            </a:r>
            <a:endParaRPr lang="en-US" b="1" dirty="0">
              <a:solidFill>
                <a:schemeClr val="accent2">
                  <a:lumMod val="75000"/>
                </a:schemeClr>
              </a:solidFill>
            </a:endParaRPr>
          </a:p>
          <a:p>
            <a:pPr>
              <a:buNone/>
            </a:pPr>
            <a:r>
              <a:rPr lang="en-US" dirty="0" smtClean="0"/>
              <a:t>    </a:t>
            </a:r>
            <a:r>
              <a:rPr lang="en-US" b="1" dirty="0" smtClean="0">
                <a:solidFill>
                  <a:schemeClr val="accent3">
                    <a:lumMod val="75000"/>
                  </a:schemeClr>
                </a:solidFill>
              </a:rPr>
              <a:t>General equation:</a:t>
            </a:r>
            <a:endParaRPr lang="en-US" b="1" dirty="0">
              <a:solidFill>
                <a:schemeClr val="accent3">
                  <a:lumMod val="75000"/>
                </a:schemeClr>
              </a:solidFill>
            </a:endParaRPr>
          </a:p>
          <a:p>
            <a:pPr>
              <a:buNone/>
            </a:pPr>
            <a:r>
              <a:rPr lang="en-US" b="1" dirty="0" smtClean="0">
                <a:solidFill>
                  <a:schemeClr val="accent3">
                    <a:lumMod val="75000"/>
                  </a:schemeClr>
                </a:solidFill>
              </a:rPr>
              <a:t>      XY               </a:t>
            </a:r>
            <a:r>
              <a:rPr lang="en-US" b="1" dirty="0">
                <a:solidFill>
                  <a:schemeClr val="accent3">
                    <a:lumMod val="75000"/>
                  </a:schemeClr>
                </a:solidFill>
              </a:rPr>
              <a:t>X  +  Y</a:t>
            </a:r>
          </a:p>
          <a:p>
            <a:pPr>
              <a:buNone/>
            </a:pPr>
            <a:endParaRPr lang="en-US" dirty="0"/>
          </a:p>
          <a:p>
            <a:endParaRPr lang="en-US" dirty="0"/>
          </a:p>
        </p:txBody>
      </p:sp>
      <p:cxnSp>
        <p:nvCxnSpPr>
          <p:cNvPr id="5" name="Straight Arrow Connector 4"/>
          <p:cNvCxnSpPr/>
          <p:nvPr/>
        </p:nvCxnSpPr>
        <p:spPr>
          <a:xfrm>
            <a:off x="1676400" y="3429000"/>
            <a:ext cx="1066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57800" y="2667000"/>
            <a:ext cx="3352800" cy="1384995"/>
          </a:xfrm>
          <a:prstGeom prst="rect">
            <a:avLst/>
          </a:prstGeom>
          <a:solidFill>
            <a:schemeClr val="accent3">
              <a:lumMod val="20000"/>
              <a:lumOff val="80000"/>
            </a:schemeClr>
          </a:solidFill>
          <a:effectLst>
            <a:outerShdw blurRad="50800" dist="38100" dir="10800000" algn="r" rotWithShape="0">
              <a:prstClr val="black">
                <a:alpha val="40000"/>
              </a:prstClr>
            </a:outerShdw>
          </a:effectLst>
        </p:spPr>
        <p:txBody>
          <a:bodyPr wrap="square" rtlCol="0">
            <a:spAutoFit/>
          </a:bodyPr>
          <a:lstStyle/>
          <a:p>
            <a:r>
              <a:rPr lang="en-US" sz="2800" b="1" dirty="0" smtClean="0">
                <a:solidFill>
                  <a:schemeClr val="accent3">
                    <a:lumMod val="75000"/>
                  </a:schemeClr>
                </a:solidFill>
              </a:rPr>
              <a:t> X and Y represent an</a:t>
            </a:r>
            <a:br>
              <a:rPr lang="en-US" sz="2800" b="1" dirty="0" smtClean="0">
                <a:solidFill>
                  <a:schemeClr val="accent3">
                    <a:lumMod val="75000"/>
                  </a:schemeClr>
                </a:solidFill>
              </a:rPr>
            </a:br>
            <a:r>
              <a:rPr lang="en-US" sz="2800" b="1" dirty="0" smtClean="0">
                <a:solidFill>
                  <a:schemeClr val="accent3">
                    <a:lumMod val="75000"/>
                  </a:schemeClr>
                </a:solidFill>
              </a:rPr>
              <a:t> element, molecule, </a:t>
            </a:r>
            <a:br>
              <a:rPr lang="en-US" sz="2800" b="1" dirty="0" smtClean="0">
                <a:solidFill>
                  <a:schemeClr val="accent3">
                    <a:lumMod val="75000"/>
                  </a:schemeClr>
                </a:solidFill>
              </a:rPr>
            </a:br>
            <a:r>
              <a:rPr lang="en-US" sz="2800" b="1" dirty="0" smtClean="0">
                <a:solidFill>
                  <a:schemeClr val="accent3">
                    <a:lumMod val="75000"/>
                  </a:schemeClr>
                </a:solidFill>
              </a:rPr>
              <a:t> or compound.</a:t>
            </a:r>
            <a:endParaRPr lang="en-US" sz="2800" b="1" dirty="0">
              <a:solidFill>
                <a:schemeClr val="accent3">
                  <a:lumMod val="75000"/>
                </a:schemeClr>
              </a:solidFill>
            </a:endParaRPr>
          </a:p>
        </p:txBody>
      </p:sp>
      <p:sp>
        <p:nvSpPr>
          <p:cNvPr id="8" name="TextBox 7"/>
          <p:cNvSpPr txBox="1"/>
          <p:nvPr/>
        </p:nvSpPr>
        <p:spPr>
          <a:xfrm>
            <a:off x="1676400" y="4343400"/>
            <a:ext cx="5257800" cy="1661993"/>
          </a:xfrm>
          <a:prstGeom prst="rect">
            <a:avLst/>
          </a:prstGeom>
          <a:solidFill>
            <a:schemeClr val="accent1">
              <a:lumMod val="20000"/>
              <a:lumOff val="80000"/>
            </a:schemeClr>
          </a:solidFill>
          <a:effectLst>
            <a:outerShdw blurRad="50800" dist="38100" dir="10800000" algn="r" rotWithShape="0">
              <a:prstClr val="black">
                <a:alpha val="40000"/>
              </a:prstClr>
            </a:outerShdw>
          </a:effectLst>
        </p:spPr>
        <p:txBody>
          <a:bodyPr wrap="square" rtlCol="0">
            <a:spAutoFit/>
          </a:bodyPr>
          <a:lstStyle/>
          <a:p>
            <a:r>
              <a:rPr lang="en-US" sz="2800" b="1" dirty="0" smtClean="0">
                <a:solidFill>
                  <a:schemeClr val="accent1">
                    <a:lumMod val="75000"/>
                  </a:schemeClr>
                </a:solidFill>
              </a:rPr>
              <a:t>Example of Decomposition:</a:t>
            </a:r>
          </a:p>
          <a:p>
            <a:endParaRPr lang="en-US" sz="2800" b="1" dirty="0" smtClean="0">
              <a:solidFill>
                <a:schemeClr val="accent1">
                  <a:lumMod val="75000"/>
                </a:schemeClr>
              </a:solidFill>
            </a:endParaRPr>
          </a:p>
          <a:p>
            <a:r>
              <a:rPr lang="en-US" sz="2800" b="1" dirty="0" smtClean="0">
                <a:solidFill>
                  <a:schemeClr val="accent1">
                    <a:lumMod val="75000"/>
                  </a:schemeClr>
                </a:solidFill>
              </a:rPr>
              <a:t>2NaNO</a:t>
            </a:r>
            <a:r>
              <a:rPr lang="en-US" sz="2800" b="1" baseline="-25000" dirty="0" smtClean="0">
                <a:solidFill>
                  <a:schemeClr val="accent1">
                    <a:lumMod val="75000"/>
                  </a:schemeClr>
                </a:solidFill>
              </a:rPr>
              <a:t>3</a:t>
            </a:r>
            <a:r>
              <a:rPr lang="en-US" sz="2800" b="1" dirty="0" smtClean="0">
                <a:solidFill>
                  <a:schemeClr val="accent1">
                    <a:lumMod val="75000"/>
                  </a:schemeClr>
                </a:solidFill>
              </a:rPr>
              <a:t>             2NaNO</a:t>
            </a:r>
            <a:r>
              <a:rPr lang="en-US" sz="2800" b="1" baseline="-25000" dirty="0" smtClean="0">
                <a:solidFill>
                  <a:schemeClr val="accent1">
                    <a:lumMod val="75000"/>
                  </a:schemeClr>
                </a:solidFill>
              </a:rPr>
              <a:t>2</a:t>
            </a:r>
            <a:r>
              <a:rPr lang="en-US" sz="2800" b="1" dirty="0" smtClean="0">
                <a:solidFill>
                  <a:schemeClr val="accent1">
                    <a:lumMod val="75000"/>
                  </a:schemeClr>
                </a:solidFill>
              </a:rPr>
              <a:t>  +  O</a:t>
            </a:r>
            <a:r>
              <a:rPr lang="en-US" sz="2800" b="1" baseline="-25000" dirty="0" smtClean="0">
                <a:solidFill>
                  <a:schemeClr val="accent1">
                    <a:lumMod val="75000"/>
                  </a:schemeClr>
                </a:solidFill>
              </a:rPr>
              <a:t>2</a:t>
            </a:r>
            <a:r>
              <a:rPr lang="en-US" sz="2800" b="1" dirty="0" smtClean="0">
                <a:solidFill>
                  <a:schemeClr val="accent1">
                    <a:lumMod val="75000"/>
                  </a:schemeClr>
                </a:solidFill>
              </a:rPr>
              <a:t> </a:t>
            </a:r>
          </a:p>
          <a:p>
            <a:endParaRPr lang="en-US" dirty="0"/>
          </a:p>
        </p:txBody>
      </p:sp>
      <p:cxnSp>
        <p:nvCxnSpPr>
          <p:cNvPr id="10" name="Straight Arrow Connector 9"/>
          <p:cNvCxnSpPr/>
          <p:nvPr/>
        </p:nvCxnSpPr>
        <p:spPr>
          <a:xfrm>
            <a:off x="3124200" y="5410200"/>
            <a:ext cx="762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8"/>
                                        </p:tgtEl>
                                        <p:attrNameLst>
                                          <p:attrName>ppt_y</p:attrName>
                                        </p:attrNameLst>
                                      </p:cBhvr>
                                      <p:tavLst>
                                        <p:tav tm="0" fmla="#ppt_y+(sin(-2*pi*(1-$))*-#ppt_x+cos(-2*pi*(1-$))*(1-#ppt_y))*(1-$)">
                                          <p:val>
                                            <p:fltVal val="0"/>
                                          </p:val>
                                        </p:tav>
                                        <p:tav tm="100000">
                                          <p:val>
                                            <p:fltVal val="1"/>
                                          </p:val>
                                        </p:tav>
                                      </p:tavLst>
                                    </p:anim>
                                  </p:childTnLst>
                                </p:cTn>
                              </p:par>
                              <p:par>
                                <p:cTn id="16" presetID="15" presetClass="entr" presetSubtype="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ppt_w</p:attrName>
                                        </p:attrNameLst>
                                      </p:cBhvr>
                                      <p:tavLst>
                                        <p:tav tm="0">
                                          <p:val>
                                            <p:fltVal val="0"/>
                                          </p:val>
                                        </p:tav>
                                        <p:tav tm="100000">
                                          <p:val>
                                            <p:strVal val="#ppt_w"/>
                                          </p:val>
                                        </p:tav>
                                      </p:tavLst>
                                    </p:anim>
                                    <p:anim calcmode="lin" valueType="num">
                                      <p:cBhvr>
                                        <p:cTn id="19" dur="1000" fill="hold"/>
                                        <p:tgtEl>
                                          <p:spTgt spid="10"/>
                                        </p:tgtEl>
                                        <p:attrNameLst>
                                          <p:attrName>ppt_h</p:attrName>
                                        </p:attrNameLst>
                                      </p:cBhvr>
                                      <p:tavLst>
                                        <p:tav tm="0">
                                          <p:val>
                                            <p:fltVal val="0"/>
                                          </p:val>
                                        </p:tav>
                                        <p:tav tm="100000">
                                          <p:val>
                                            <p:strVal val="#ppt_h"/>
                                          </p:val>
                                        </p:tav>
                                      </p:tavLst>
                                    </p:anim>
                                    <p:anim calcmode="lin" valueType="num">
                                      <p:cBhvr>
                                        <p:cTn id="20"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Combustion</a:t>
            </a:r>
            <a:endParaRPr lang="en-US" dirty="0"/>
          </a:p>
        </p:txBody>
      </p:sp>
      <p:sp>
        <p:nvSpPr>
          <p:cNvPr id="3" name="Content Placeholder 2"/>
          <p:cNvSpPr>
            <a:spLocks noGrp="1"/>
          </p:cNvSpPr>
          <p:nvPr>
            <p:ph idx="1"/>
          </p:nvPr>
        </p:nvSpPr>
        <p:spPr>
          <a:xfrm>
            <a:off x="457200" y="1447800"/>
            <a:ext cx="8229600" cy="1676399"/>
          </a:xfrm>
          <a:solidFill>
            <a:schemeClr val="accent4">
              <a:lumMod val="20000"/>
              <a:lumOff val="80000"/>
            </a:schemeClr>
          </a:solidFill>
          <a:effectLst>
            <a:outerShdw blurRad="50800" dist="38100" dir="18900000" algn="bl" rotWithShape="0">
              <a:prstClr val="black">
                <a:alpha val="40000"/>
              </a:prstClr>
            </a:outerShdw>
          </a:effectLst>
        </p:spPr>
        <p:txBody>
          <a:bodyPr>
            <a:normAutofit/>
          </a:bodyPr>
          <a:lstStyle/>
          <a:p>
            <a:pPr>
              <a:buNone/>
            </a:pPr>
            <a:r>
              <a:rPr lang="en-US" i="1" dirty="0" smtClean="0"/>
              <a:t>    </a:t>
            </a:r>
            <a:r>
              <a:rPr lang="en-US" b="1" i="1" dirty="0" smtClean="0">
                <a:solidFill>
                  <a:schemeClr val="accent4">
                    <a:lumMod val="75000"/>
                  </a:schemeClr>
                </a:solidFill>
              </a:rPr>
              <a:t>Combustion:  A </a:t>
            </a:r>
            <a:r>
              <a:rPr lang="en-US" b="1" i="1" dirty="0">
                <a:solidFill>
                  <a:schemeClr val="accent4">
                    <a:lumMod val="75000"/>
                  </a:schemeClr>
                </a:solidFill>
              </a:rPr>
              <a:t>substance will combine with oxygen, and in the process, give off energy in the form of light and heat</a:t>
            </a:r>
            <a:r>
              <a:rPr lang="en-US" b="1" i="1" dirty="0" smtClean="0">
                <a:solidFill>
                  <a:schemeClr val="accent4">
                    <a:lumMod val="75000"/>
                  </a:schemeClr>
                </a:solidFill>
              </a:rPr>
              <a:t>.</a:t>
            </a:r>
          </a:p>
          <a:p>
            <a:pPr>
              <a:buNone/>
            </a:pPr>
            <a:endParaRPr lang="en-US" b="1" i="1" dirty="0" smtClean="0">
              <a:solidFill>
                <a:schemeClr val="accent4">
                  <a:lumMod val="75000"/>
                </a:schemeClr>
              </a:solidFill>
            </a:endParaRPr>
          </a:p>
          <a:p>
            <a:pPr>
              <a:buNone/>
            </a:pPr>
            <a:endParaRPr lang="en-US" dirty="0"/>
          </a:p>
        </p:txBody>
      </p:sp>
      <p:sp>
        <p:nvSpPr>
          <p:cNvPr id="8" name="TextBox 7"/>
          <p:cNvSpPr txBox="1"/>
          <p:nvPr/>
        </p:nvSpPr>
        <p:spPr>
          <a:xfrm>
            <a:off x="1066800" y="3276600"/>
            <a:ext cx="3200400" cy="1384995"/>
          </a:xfrm>
          <a:prstGeom prst="rect">
            <a:avLst/>
          </a:prstGeom>
          <a:solidFill>
            <a:schemeClr val="accent3">
              <a:lumMod val="20000"/>
              <a:lumOff val="80000"/>
            </a:schemeClr>
          </a:solidFill>
          <a:effectLst>
            <a:outerShdw blurRad="50800" dist="38100" dir="18900000" algn="bl" rotWithShape="0">
              <a:prstClr val="black">
                <a:alpha val="40000"/>
              </a:prstClr>
            </a:outerShdw>
          </a:effectLst>
        </p:spPr>
        <p:txBody>
          <a:bodyPr wrap="square" rtlCol="0">
            <a:spAutoFit/>
          </a:bodyPr>
          <a:lstStyle/>
          <a:p>
            <a:r>
              <a:rPr lang="en-US" b="1" dirty="0" smtClean="0">
                <a:solidFill>
                  <a:schemeClr val="accent4">
                    <a:lumMod val="75000"/>
                  </a:schemeClr>
                </a:solidFill>
              </a:rPr>
              <a:t> </a:t>
            </a:r>
            <a:r>
              <a:rPr lang="en-US" sz="2800" b="1" dirty="0" smtClean="0">
                <a:solidFill>
                  <a:schemeClr val="accent3">
                    <a:lumMod val="75000"/>
                  </a:schemeClr>
                </a:solidFill>
              </a:rPr>
              <a:t>General Equation:</a:t>
            </a:r>
          </a:p>
          <a:p>
            <a:endParaRPr lang="en-US" sz="2800" b="1" dirty="0" smtClean="0">
              <a:solidFill>
                <a:schemeClr val="accent3">
                  <a:lumMod val="75000"/>
                </a:schemeClr>
              </a:solidFill>
            </a:endParaRPr>
          </a:p>
          <a:p>
            <a:r>
              <a:rPr lang="en-US" sz="2800" b="1" dirty="0" smtClean="0">
                <a:solidFill>
                  <a:schemeClr val="accent3">
                    <a:lumMod val="75000"/>
                  </a:schemeClr>
                </a:solidFill>
              </a:rPr>
              <a:t> A  +  O</a:t>
            </a:r>
            <a:r>
              <a:rPr lang="en-US" sz="2800" b="1" baseline="-25000" dirty="0" smtClean="0">
                <a:solidFill>
                  <a:schemeClr val="accent3">
                    <a:lumMod val="75000"/>
                  </a:schemeClr>
                </a:solidFill>
              </a:rPr>
              <a:t>2</a:t>
            </a:r>
            <a:r>
              <a:rPr lang="en-US" sz="2800" b="1" dirty="0" smtClean="0">
                <a:solidFill>
                  <a:schemeClr val="accent3">
                    <a:lumMod val="75000"/>
                  </a:schemeClr>
                </a:solidFill>
              </a:rPr>
              <a:t>              AO</a:t>
            </a:r>
            <a:r>
              <a:rPr lang="en-US" sz="2800" b="1" baseline="-25000" dirty="0" smtClean="0">
                <a:solidFill>
                  <a:schemeClr val="accent3">
                    <a:lumMod val="75000"/>
                  </a:schemeClr>
                </a:solidFill>
              </a:rPr>
              <a:t>2</a:t>
            </a:r>
            <a:endParaRPr lang="en-US" sz="2800" dirty="0">
              <a:solidFill>
                <a:schemeClr val="accent3">
                  <a:lumMod val="75000"/>
                </a:schemeClr>
              </a:solidFill>
            </a:endParaRPr>
          </a:p>
        </p:txBody>
      </p:sp>
      <p:sp>
        <p:nvSpPr>
          <p:cNvPr id="9" name="TextBox 8"/>
          <p:cNvSpPr txBox="1"/>
          <p:nvPr/>
        </p:nvSpPr>
        <p:spPr>
          <a:xfrm>
            <a:off x="1752600" y="4953001"/>
            <a:ext cx="6781800" cy="1661993"/>
          </a:xfrm>
          <a:prstGeom prst="rect">
            <a:avLst/>
          </a:prstGeom>
          <a:solidFill>
            <a:schemeClr val="accent1">
              <a:lumMod val="20000"/>
              <a:lumOff val="80000"/>
            </a:schemeClr>
          </a:solidFill>
          <a:effectLst>
            <a:outerShdw blurRad="50800" dist="38100" dir="18900000" algn="bl" rotWithShape="0">
              <a:prstClr val="black">
                <a:alpha val="40000"/>
              </a:prstClr>
            </a:outerShdw>
          </a:effectLst>
        </p:spPr>
        <p:txBody>
          <a:bodyPr wrap="square" rtlCol="0">
            <a:spAutoFit/>
          </a:bodyPr>
          <a:lstStyle/>
          <a:p>
            <a:pPr>
              <a:buNone/>
            </a:pPr>
            <a:r>
              <a:rPr lang="en-US" sz="2800" b="1" dirty="0" smtClean="0">
                <a:solidFill>
                  <a:schemeClr val="accent1">
                    <a:lumMod val="75000"/>
                  </a:schemeClr>
                </a:solidFill>
              </a:rPr>
              <a:t>Example of the combustion of propane:</a:t>
            </a:r>
          </a:p>
          <a:p>
            <a:pPr>
              <a:buNone/>
            </a:pPr>
            <a:endParaRPr lang="en-US" sz="2800" b="1" dirty="0" smtClean="0">
              <a:solidFill>
                <a:schemeClr val="accent1">
                  <a:lumMod val="75000"/>
                </a:schemeClr>
              </a:solidFill>
            </a:endParaRPr>
          </a:p>
          <a:p>
            <a:pPr>
              <a:buNone/>
            </a:pPr>
            <a:r>
              <a:rPr lang="en-US" sz="2800" b="1" dirty="0" smtClean="0">
                <a:solidFill>
                  <a:schemeClr val="accent1">
                    <a:lumMod val="75000"/>
                  </a:schemeClr>
                </a:solidFill>
              </a:rPr>
              <a:t>    C</a:t>
            </a:r>
            <a:r>
              <a:rPr lang="en-US" sz="2800" b="1" baseline="-25000" dirty="0" smtClean="0">
                <a:solidFill>
                  <a:schemeClr val="accent1">
                    <a:lumMod val="75000"/>
                  </a:schemeClr>
                </a:solidFill>
              </a:rPr>
              <a:t>3</a:t>
            </a:r>
            <a:r>
              <a:rPr lang="en-US" sz="2800" b="1" dirty="0" smtClean="0">
                <a:solidFill>
                  <a:schemeClr val="accent1">
                    <a:lumMod val="75000"/>
                  </a:schemeClr>
                </a:solidFill>
              </a:rPr>
              <a:t>H</a:t>
            </a:r>
            <a:r>
              <a:rPr lang="en-US" sz="2800" b="1" baseline="-25000" dirty="0" smtClean="0">
                <a:solidFill>
                  <a:schemeClr val="accent1">
                    <a:lumMod val="75000"/>
                  </a:schemeClr>
                </a:solidFill>
              </a:rPr>
              <a:t>8</a:t>
            </a:r>
            <a:r>
              <a:rPr lang="en-US" sz="2800" b="1" dirty="0" smtClean="0">
                <a:solidFill>
                  <a:schemeClr val="accent1">
                    <a:lumMod val="75000"/>
                  </a:schemeClr>
                </a:solidFill>
              </a:rPr>
              <a:t>  +  5O</a:t>
            </a:r>
            <a:r>
              <a:rPr lang="en-US" sz="2800" b="1" baseline="-25000" dirty="0" smtClean="0">
                <a:solidFill>
                  <a:schemeClr val="accent1">
                    <a:lumMod val="75000"/>
                  </a:schemeClr>
                </a:solidFill>
              </a:rPr>
              <a:t>2</a:t>
            </a:r>
            <a:r>
              <a:rPr lang="en-US" sz="2800" b="1" dirty="0" smtClean="0">
                <a:solidFill>
                  <a:schemeClr val="accent1">
                    <a:lumMod val="75000"/>
                  </a:schemeClr>
                </a:solidFill>
              </a:rPr>
              <a:t>            3CO</a:t>
            </a:r>
            <a:r>
              <a:rPr lang="en-US" sz="2800" b="1" baseline="-25000" dirty="0" smtClean="0">
                <a:solidFill>
                  <a:schemeClr val="accent1">
                    <a:lumMod val="75000"/>
                  </a:schemeClr>
                </a:solidFill>
              </a:rPr>
              <a:t>2</a:t>
            </a:r>
            <a:r>
              <a:rPr lang="en-US" sz="2800" b="1" dirty="0" smtClean="0">
                <a:solidFill>
                  <a:schemeClr val="accent1">
                    <a:lumMod val="75000"/>
                  </a:schemeClr>
                </a:solidFill>
              </a:rPr>
              <a:t>  +  4H</a:t>
            </a:r>
            <a:r>
              <a:rPr lang="en-US" sz="2800" b="1" baseline="-25000" dirty="0" smtClean="0">
                <a:solidFill>
                  <a:schemeClr val="accent1">
                    <a:lumMod val="75000"/>
                  </a:schemeClr>
                </a:solidFill>
              </a:rPr>
              <a:t>2</a:t>
            </a:r>
            <a:r>
              <a:rPr lang="en-US" sz="2800" b="1" dirty="0" smtClean="0">
                <a:solidFill>
                  <a:schemeClr val="accent1">
                    <a:lumMod val="75000"/>
                  </a:schemeClr>
                </a:solidFill>
              </a:rPr>
              <a:t>O</a:t>
            </a:r>
          </a:p>
          <a:p>
            <a:endParaRPr lang="en-US" dirty="0"/>
          </a:p>
        </p:txBody>
      </p:sp>
      <p:cxnSp>
        <p:nvCxnSpPr>
          <p:cNvPr id="11" name="Straight Arrow Connector 10"/>
          <p:cNvCxnSpPr/>
          <p:nvPr/>
        </p:nvCxnSpPr>
        <p:spPr>
          <a:xfrm>
            <a:off x="2438400" y="4419600"/>
            <a:ext cx="83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962400" y="6096000"/>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Horizontal)">
                                      <p:cBhvr>
                                        <p:cTn id="7" dur="500"/>
                                        <p:tgtEl>
                                          <p:spTgt spid="8"/>
                                        </p:tgtEl>
                                      </p:cBhvr>
                                    </p:animEffect>
                                  </p:childTnLst>
                                </p:cTn>
                              </p:par>
                              <p:par>
                                <p:cTn id="8" presetID="9"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dissolv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par>
                                <p:cTn id="16" presetID="22" presetClass="entr" presetSubtype="4"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down)">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Replacement</a:t>
            </a:r>
            <a:endParaRPr lang="en-US" dirty="0"/>
          </a:p>
        </p:txBody>
      </p:sp>
      <p:sp>
        <p:nvSpPr>
          <p:cNvPr id="3" name="Content Placeholder 2"/>
          <p:cNvSpPr>
            <a:spLocks noGrp="1"/>
          </p:cNvSpPr>
          <p:nvPr>
            <p:ph idx="1"/>
          </p:nvPr>
        </p:nvSpPr>
        <p:spPr>
          <a:xfrm>
            <a:off x="457200" y="1600201"/>
            <a:ext cx="7772400" cy="1066799"/>
          </a:xfrm>
          <a:solidFill>
            <a:schemeClr val="accent6">
              <a:lumMod val="20000"/>
              <a:lumOff val="80000"/>
            </a:schemeClr>
          </a:solidFill>
          <a:effectLst>
            <a:outerShdw blurRad="50800" dist="38100" dir="10800000" algn="r" rotWithShape="0">
              <a:prstClr val="black">
                <a:alpha val="40000"/>
              </a:prstClr>
            </a:outerShdw>
          </a:effectLst>
        </p:spPr>
        <p:txBody>
          <a:bodyPr>
            <a:normAutofit lnSpcReduction="10000"/>
          </a:bodyPr>
          <a:lstStyle/>
          <a:p>
            <a:pPr>
              <a:buNone/>
            </a:pPr>
            <a:r>
              <a:rPr lang="en-US" i="1" dirty="0" smtClean="0"/>
              <a:t>    </a:t>
            </a:r>
            <a:r>
              <a:rPr lang="en-US" b="1" i="1" dirty="0" smtClean="0">
                <a:solidFill>
                  <a:schemeClr val="accent6">
                    <a:lumMod val="75000"/>
                  </a:schemeClr>
                </a:solidFill>
              </a:rPr>
              <a:t>One </a:t>
            </a:r>
            <a:r>
              <a:rPr lang="en-US" b="1" i="1" dirty="0">
                <a:solidFill>
                  <a:schemeClr val="accent6">
                    <a:lumMod val="75000"/>
                  </a:schemeClr>
                </a:solidFill>
              </a:rPr>
              <a:t>element replaces another element in a compound.</a:t>
            </a:r>
            <a:endParaRPr lang="en-US" b="1" dirty="0">
              <a:solidFill>
                <a:schemeClr val="accent6">
                  <a:lumMod val="75000"/>
                </a:schemeClr>
              </a:solidFill>
            </a:endParaRPr>
          </a:p>
          <a:p>
            <a:endParaRPr lang="en-US" dirty="0"/>
          </a:p>
        </p:txBody>
      </p:sp>
      <p:sp>
        <p:nvSpPr>
          <p:cNvPr id="6" name="TextBox 5"/>
          <p:cNvSpPr txBox="1"/>
          <p:nvPr/>
        </p:nvSpPr>
        <p:spPr>
          <a:xfrm>
            <a:off x="533400" y="2819400"/>
            <a:ext cx="4038600" cy="1815882"/>
          </a:xfrm>
          <a:prstGeom prst="rect">
            <a:avLst/>
          </a:prstGeom>
          <a:solidFill>
            <a:schemeClr val="accent3">
              <a:lumMod val="20000"/>
              <a:lumOff val="80000"/>
            </a:schemeClr>
          </a:solidFill>
          <a:effectLst>
            <a:outerShdw blurRad="50800" dist="38100" dir="10800000" algn="r" rotWithShape="0">
              <a:prstClr val="black">
                <a:alpha val="40000"/>
              </a:prstClr>
            </a:outerShdw>
          </a:effectLst>
        </p:spPr>
        <p:txBody>
          <a:bodyPr wrap="square" rtlCol="0">
            <a:spAutoFit/>
          </a:bodyPr>
          <a:lstStyle/>
          <a:p>
            <a:r>
              <a:rPr lang="en-US" sz="2800" b="1" dirty="0" smtClean="0">
                <a:solidFill>
                  <a:schemeClr val="accent3">
                    <a:lumMod val="50000"/>
                  </a:schemeClr>
                </a:solidFill>
              </a:rPr>
              <a:t>  General equation:</a:t>
            </a:r>
          </a:p>
          <a:p>
            <a:endParaRPr lang="en-US" sz="2800" b="1" dirty="0" smtClean="0">
              <a:solidFill>
                <a:schemeClr val="accent3">
                  <a:lumMod val="50000"/>
                </a:schemeClr>
              </a:solidFill>
            </a:endParaRPr>
          </a:p>
          <a:p>
            <a:r>
              <a:rPr lang="en-US" sz="2800" b="1" dirty="0" smtClean="0">
                <a:solidFill>
                  <a:schemeClr val="accent3">
                    <a:lumMod val="50000"/>
                  </a:schemeClr>
                </a:solidFill>
              </a:rPr>
              <a:t>   C  +  DF               CF  +  D</a:t>
            </a:r>
          </a:p>
          <a:p>
            <a:endParaRPr lang="en-US" sz="2800" b="1" dirty="0">
              <a:solidFill>
                <a:schemeClr val="accent3">
                  <a:lumMod val="50000"/>
                </a:schemeClr>
              </a:solidFill>
            </a:endParaRPr>
          </a:p>
        </p:txBody>
      </p:sp>
      <p:sp>
        <p:nvSpPr>
          <p:cNvPr id="8" name="TextBox 7"/>
          <p:cNvSpPr txBox="1"/>
          <p:nvPr/>
        </p:nvSpPr>
        <p:spPr>
          <a:xfrm>
            <a:off x="4724400" y="2971800"/>
            <a:ext cx="4038600" cy="1323439"/>
          </a:xfrm>
          <a:prstGeom prst="rect">
            <a:avLst/>
          </a:prstGeom>
          <a:solidFill>
            <a:schemeClr val="accent3">
              <a:lumMod val="20000"/>
              <a:lumOff val="80000"/>
            </a:schemeClr>
          </a:solidFill>
          <a:effectLst>
            <a:outerShdw blurRad="50800" dist="38100" dir="10800000" algn="r" rotWithShape="0">
              <a:prstClr val="black">
                <a:alpha val="40000"/>
              </a:prstClr>
            </a:outerShdw>
          </a:effectLst>
        </p:spPr>
        <p:txBody>
          <a:bodyPr wrap="square" rtlCol="0">
            <a:spAutoFit/>
          </a:bodyPr>
          <a:lstStyle/>
          <a:p>
            <a:r>
              <a:rPr lang="en-US" sz="2800" b="1" dirty="0" smtClean="0">
                <a:solidFill>
                  <a:schemeClr val="accent3">
                    <a:lumMod val="50000"/>
                  </a:schemeClr>
                </a:solidFill>
              </a:rPr>
              <a:t> </a:t>
            </a:r>
            <a:r>
              <a:rPr lang="en-US" sz="2400" b="1" dirty="0" smtClean="0">
                <a:solidFill>
                  <a:schemeClr val="accent3">
                    <a:lumMod val="50000"/>
                  </a:schemeClr>
                </a:solidFill>
              </a:rPr>
              <a:t>C, D, and F are elements, and CD and CF are compounds.</a:t>
            </a:r>
            <a:endParaRPr lang="en-US" sz="2800" b="1" dirty="0" smtClean="0">
              <a:solidFill>
                <a:schemeClr val="accent3">
                  <a:lumMod val="50000"/>
                </a:schemeClr>
              </a:solidFill>
            </a:endParaRPr>
          </a:p>
          <a:p>
            <a:endParaRPr lang="en-US" sz="2800" b="1" dirty="0"/>
          </a:p>
        </p:txBody>
      </p:sp>
      <p:sp>
        <p:nvSpPr>
          <p:cNvPr id="9" name="TextBox 8"/>
          <p:cNvSpPr txBox="1"/>
          <p:nvPr/>
        </p:nvSpPr>
        <p:spPr>
          <a:xfrm>
            <a:off x="1600200" y="4800600"/>
            <a:ext cx="5105400" cy="1815882"/>
          </a:xfrm>
          <a:prstGeom prst="rect">
            <a:avLst/>
          </a:prstGeom>
          <a:solidFill>
            <a:schemeClr val="accent1">
              <a:lumMod val="20000"/>
              <a:lumOff val="80000"/>
            </a:schemeClr>
          </a:solidFill>
          <a:effectLst>
            <a:outerShdw blurRad="50800" dist="38100" dir="10800000" algn="r" rotWithShape="0">
              <a:prstClr val="black">
                <a:alpha val="40000"/>
              </a:prstClr>
            </a:outerShdw>
          </a:effectLst>
        </p:spPr>
        <p:txBody>
          <a:bodyPr wrap="square" rtlCol="0">
            <a:spAutoFit/>
          </a:bodyPr>
          <a:lstStyle/>
          <a:p>
            <a:r>
              <a:rPr lang="en-US" sz="2800" b="1" dirty="0" smtClean="0">
                <a:solidFill>
                  <a:schemeClr val="accent1">
                    <a:lumMod val="75000"/>
                  </a:schemeClr>
                </a:solidFill>
              </a:rPr>
              <a:t>Example:</a:t>
            </a:r>
          </a:p>
          <a:p>
            <a:endParaRPr lang="en-US" sz="2800" b="1" dirty="0" smtClean="0">
              <a:solidFill>
                <a:schemeClr val="accent1">
                  <a:lumMod val="75000"/>
                </a:schemeClr>
              </a:solidFill>
            </a:endParaRPr>
          </a:p>
          <a:p>
            <a:r>
              <a:rPr lang="en-US" sz="2800" b="1" dirty="0" smtClean="0">
                <a:solidFill>
                  <a:schemeClr val="accent1">
                    <a:lumMod val="75000"/>
                  </a:schemeClr>
                </a:solidFill>
              </a:rPr>
              <a:t>3Fe  +  4H</a:t>
            </a:r>
            <a:r>
              <a:rPr lang="en-US" sz="2800" b="1" baseline="-25000" dirty="0" smtClean="0">
                <a:solidFill>
                  <a:schemeClr val="accent1">
                    <a:lumMod val="75000"/>
                  </a:schemeClr>
                </a:solidFill>
              </a:rPr>
              <a:t>2</a:t>
            </a:r>
            <a:r>
              <a:rPr lang="en-US" sz="2800" b="1" dirty="0" smtClean="0">
                <a:solidFill>
                  <a:schemeClr val="accent1">
                    <a:lumMod val="75000"/>
                  </a:schemeClr>
                </a:solidFill>
              </a:rPr>
              <a:t>O             Fe</a:t>
            </a:r>
            <a:r>
              <a:rPr lang="en-US" sz="2800" b="1" baseline="-25000" dirty="0" smtClean="0">
                <a:solidFill>
                  <a:schemeClr val="accent1">
                    <a:lumMod val="75000"/>
                  </a:schemeClr>
                </a:solidFill>
              </a:rPr>
              <a:t>3</a:t>
            </a:r>
            <a:r>
              <a:rPr lang="en-US" sz="2800" b="1" dirty="0" smtClean="0">
                <a:solidFill>
                  <a:schemeClr val="accent1">
                    <a:lumMod val="75000"/>
                  </a:schemeClr>
                </a:solidFill>
              </a:rPr>
              <a:t>O</a:t>
            </a:r>
            <a:r>
              <a:rPr lang="en-US" sz="2800" b="1" baseline="-25000" dirty="0" smtClean="0">
                <a:solidFill>
                  <a:schemeClr val="accent1">
                    <a:lumMod val="75000"/>
                  </a:schemeClr>
                </a:solidFill>
              </a:rPr>
              <a:t>4</a:t>
            </a:r>
            <a:r>
              <a:rPr lang="en-US" sz="2800" b="1" dirty="0" smtClean="0">
                <a:solidFill>
                  <a:schemeClr val="accent1">
                    <a:lumMod val="75000"/>
                  </a:schemeClr>
                </a:solidFill>
              </a:rPr>
              <a:t>  +  4H</a:t>
            </a:r>
            <a:r>
              <a:rPr lang="en-US" sz="2800" b="1" baseline="-25000" dirty="0" smtClean="0">
                <a:solidFill>
                  <a:schemeClr val="accent1">
                    <a:lumMod val="75000"/>
                  </a:schemeClr>
                </a:solidFill>
              </a:rPr>
              <a:t>2</a:t>
            </a:r>
            <a:endParaRPr lang="en-US" sz="2800" b="1" dirty="0" smtClean="0">
              <a:solidFill>
                <a:schemeClr val="accent1">
                  <a:lumMod val="75000"/>
                </a:schemeClr>
              </a:solidFill>
            </a:endParaRPr>
          </a:p>
          <a:p>
            <a:endParaRPr lang="en-US" sz="2800" b="1" dirty="0">
              <a:solidFill>
                <a:schemeClr val="accent1">
                  <a:lumMod val="75000"/>
                </a:schemeClr>
              </a:solidFill>
            </a:endParaRPr>
          </a:p>
        </p:txBody>
      </p:sp>
      <p:cxnSp>
        <p:nvCxnSpPr>
          <p:cNvPr id="11" name="Straight Arrow Connector 10"/>
          <p:cNvCxnSpPr/>
          <p:nvPr/>
        </p:nvCxnSpPr>
        <p:spPr>
          <a:xfrm>
            <a:off x="2133600" y="3886200"/>
            <a:ext cx="83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657600" y="5943600"/>
            <a:ext cx="762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Horizontal)">
                                      <p:cBhvr>
                                        <p:cTn id="7" dur="500"/>
                                        <p:tgtEl>
                                          <p:spTgt spid="6"/>
                                        </p:tgtEl>
                                      </p:cBhvr>
                                    </p:animEffect>
                                  </p:childTnLst>
                                </p:cTn>
                              </p:par>
                              <p:par>
                                <p:cTn id="8" presetID="9" presetClass="entr" presetSubtype="0" fill="hold" nodeType="withEffect">
                                  <p:stCondLst>
                                    <p:cond delay="500"/>
                                  </p:stCondLst>
                                  <p:childTnLst>
                                    <p:set>
                                      <p:cBhvr>
                                        <p:cTn id="9" dur="1" fill="hold">
                                          <p:stCondLst>
                                            <p:cond delay="0"/>
                                          </p:stCondLst>
                                        </p:cTn>
                                        <p:tgtEl>
                                          <p:spTgt spid="11"/>
                                        </p:tgtEl>
                                        <p:attrNameLst>
                                          <p:attrName>style.visibility</p:attrName>
                                        </p:attrNameLst>
                                      </p:cBhvr>
                                      <p:to>
                                        <p:strVal val="visible"/>
                                      </p:to>
                                    </p:set>
                                    <p:animEffect transition="in" filter="dissolve">
                                      <p:cBhvr>
                                        <p:cTn id="10" dur="500"/>
                                        <p:tgtEl>
                                          <p:spTgt spid="11"/>
                                        </p:tgtEl>
                                      </p:cBhvr>
                                    </p:animEffect>
                                  </p:childTnLst>
                                </p:cTn>
                              </p:par>
                              <p:par>
                                <p:cTn id="11" presetID="15" presetClass="entr" presetSubtype="0" fill="hold" grpId="0" nodeType="withEffect">
                                  <p:stCondLst>
                                    <p:cond delay="150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par>
                                <p:cTn id="23" presetID="9" presetClass="entr" presetSubtype="0" fill="hold" nodeType="withEffect">
                                  <p:stCondLst>
                                    <p:cond delay="500"/>
                                  </p:stCondLst>
                                  <p:childTnLst>
                                    <p:set>
                                      <p:cBhvr>
                                        <p:cTn id="24" dur="1" fill="hold">
                                          <p:stCondLst>
                                            <p:cond delay="0"/>
                                          </p:stCondLst>
                                        </p:cTn>
                                        <p:tgtEl>
                                          <p:spTgt spid="13"/>
                                        </p:tgtEl>
                                        <p:attrNameLst>
                                          <p:attrName>style.visibility</p:attrName>
                                        </p:attrNameLst>
                                      </p:cBhvr>
                                      <p:to>
                                        <p:strVal val="visible"/>
                                      </p:to>
                                    </p:set>
                                    <p:animEffect transition="in" filter="dissolve">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 Replacement</a:t>
            </a:r>
            <a:endParaRPr lang="en-US" dirty="0"/>
          </a:p>
        </p:txBody>
      </p:sp>
      <p:sp>
        <p:nvSpPr>
          <p:cNvPr id="3" name="Content Placeholder 2"/>
          <p:cNvSpPr>
            <a:spLocks noGrp="1"/>
          </p:cNvSpPr>
          <p:nvPr>
            <p:ph idx="1"/>
          </p:nvPr>
        </p:nvSpPr>
        <p:spPr>
          <a:xfrm>
            <a:off x="457200" y="1600201"/>
            <a:ext cx="8229600" cy="1219199"/>
          </a:xfrm>
          <a:solidFill>
            <a:schemeClr val="bg2">
              <a:lumMod val="75000"/>
            </a:schemeClr>
          </a:solidFill>
        </p:spPr>
        <p:txBody>
          <a:bodyPr>
            <a:normAutofit/>
          </a:bodyPr>
          <a:lstStyle/>
          <a:p>
            <a:pPr>
              <a:buNone/>
            </a:pPr>
            <a:r>
              <a:rPr lang="en-US" i="1" dirty="0" smtClean="0"/>
              <a:t>   </a:t>
            </a:r>
            <a:r>
              <a:rPr lang="en-US" b="1" i="1" dirty="0" smtClean="0">
                <a:solidFill>
                  <a:schemeClr val="bg2">
                    <a:lumMod val="25000"/>
                  </a:schemeClr>
                </a:solidFill>
              </a:rPr>
              <a:t>Two </a:t>
            </a:r>
            <a:r>
              <a:rPr lang="en-US" b="1" i="1" dirty="0">
                <a:solidFill>
                  <a:schemeClr val="bg2">
                    <a:lumMod val="25000"/>
                  </a:schemeClr>
                </a:solidFill>
              </a:rPr>
              <a:t>ionic compounds exchange ions in solution to form two new compounds</a:t>
            </a:r>
            <a:r>
              <a:rPr lang="en-US" b="1" i="1" dirty="0" smtClean="0">
                <a:solidFill>
                  <a:schemeClr val="bg2">
                    <a:lumMod val="25000"/>
                  </a:schemeClr>
                </a:solidFill>
              </a:rPr>
              <a:t>.</a:t>
            </a:r>
            <a:endParaRPr lang="en-US" b="1" dirty="0">
              <a:solidFill>
                <a:schemeClr val="bg2">
                  <a:lumMod val="25000"/>
                </a:schemeClr>
              </a:solidFill>
            </a:endParaRPr>
          </a:p>
          <a:p>
            <a:endParaRPr lang="en-US" dirty="0"/>
          </a:p>
        </p:txBody>
      </p:sp>
      <p:sp>
        <p:nvSpPr>
          <p:cNvPr id="6" name="TextBox 5"/>
          <p:cNvSpPr txBox="1"/>
          <p:nvPr/>
        </p:nvSpPr>
        <p:spPr>
          <a:xfrm>
            <a:off x="685800" y="3048000"/>
            <a:ext cx="7848600" cy="1384995"/>
          </a:xfrm>
          <a:prstGeom prst="rect">
            <a:avLst/>
          </a:prstGeom>
          <a:solidFill>
            <a:schemeClr val="accent3">
              <a:lumMod val="20000"/>
              <a:lumOff val="80000"/>
            </a:schemeClr>
          </a:solidFill>
          <a:effectLst>
            <a:outerShdw blurRad="50800" dist="38100" dir="10800000" algn="r" rotWithShape="0">
              <a:prstClr val="black">
                <a:alpha val="40000"/>
              </a:prstClr>
            </a:outerShdw>
          </a:effectLst>
        </p:spPr>
        <p:txBody>
          <a:bodyPr wrap="square" rtlCol="0">
            <a:spAutoFit/>
          </a:bodyPr>
          <a:lstStyle/>
          <a:p>
            <a:r>
              <a:rPr lang="en-US" sz="2800" b="1" dirty="0" smtClean="0">
                <a:solidFill>
                  <a:schemeClr val="accent3">
                    <a:lumMod val="75000"/>
                  </a:schemeClr>
                </a:solidFill>
              </a:rPr>
              <a:t>General equation:     G</a:t>
            </a:r>
            <a:r>
              <a:rPr lang="en-US" sz="2800" b="1" baseline="30000" dirty="0" smtClean="0">
                <a:solidFill>
                  <a:schemeClr val="accent3">
                    <a:lumMod val="75000"/>
                  </a:schemeClr>
                </a:solidFill>
              </a:rPr>
              <a:t>+</a:t>
            </a:r>
            <a:r>
              <a:rPr lang="en-US" sz="2800" b="1" dirty="0" smtClean="0">
                <a:solidFill>
                  <a:schemeClr val="accent3">
                    <a:lumMod val="75000"/>
                  </a:schemeClr>
                </a:solidFill>
              </a:rPr>
              <a:t>H</a:t>
            </a:r>
            <a:r>
              <a:rPr lang="en-US" sz="2800" b="1" baseline="30000" dirty="0" smtClean="0">
                <a:solidFill>
                  <a:schemeClr val="accent3">
                    <a:lumMod val="75000"/>
                  </a:schemeClr>
                </a:solidFill>
              </a:rPr>
              <a:t>-</a:t>
            </a:r>
            <a:r>
              <a:rPr lang="en-US" sz="2800" b="1" dirty="0" smtClean="0">
                <a:solidFill>
                  <a:schemeClr val="accent3">
                    <a:lumMod val="75000"/>
                  </a:schemeClr>
                </a:solidFill>
              </a:rPr>
              <a:t>  +  J</a:t>
            </a:r>
            <a:r>
              <a:rPr lang="en-US" sz="2800" b="1" baseline="30000" dirty="0" smtClean="0">
                <a:solidFill>
                  <a:schemeClr val="accent3">
                    <a:lumMod val="75000"/>
                  </a:schemeClr>
                </a:solidFill>
              </a:rPr>
              <a:t>+</a:t>
            </a:r>
            <a:r>
              <a:rPr lang="en-US" sz="2800" b="1" dirty="0" smtClean="0">
                <a:solidFill>
                  <a:schemeClr val="accent3">
                    <a:lumMod val="75000"/>
                  </a:schemeClr>
                </a:solidFill>
              </a:rPr>
              <a:t>K</a:t>
            </a:r>
            <a:r>
              <a:rPr lang="en-US" sz="2800" b="1" baseline="30000" dirty="0" smtClean="0">
                <a:solidFill>
                  <a:schemeClr val="accent3">
                    <a:lumMod val="75000"/>
                  </a:schemeClr>
                </a:solidFill>
              </a:rPr>
              <a:t>-</a:t>
            </a:r>
            <a:r>
              <a:rPr lang="en-US" sz="2800" b="1" dirty="0" smtClean="0">
                <a:solidFill>
                  <a:schemeClr val="accent3">
                    <a:lumMod val="75000"/>
                  </a:schemeClr>
                </a:solidFill>
              </a:rPr>
              <a:t>             G</a:t>
            </a:r>
            <a:r>
              <a:rPr lang="en-US" sz="2800" b="1" baseline="30000" dirty="0" smtClean="0">
                <a:solidFill>
                  <a:schemeClr val="accent3">
                    <a:lumMod val="75000"/>
                  </a:schemeClr>
                </a:solidFill>
              </a:rPr>
              <a:t>+</a:t>
            </a:r>
            <a:r>
              <a:rPr lang="en-US" sz="2800" b="1" dirty="0" smtClean="0">
                <a:solidFill>
                  <a:schemeClr val="accent3">
                    <a:lumMod val="75000"/>
                  </a:schemeClr>
                </a:solidFill>
              </a:rPr>
              <a:t>K</a:t>
            </a:r>
            <a:r>
              <a:rPr lang="en-US" sz="2800" b="1" baseline="30000" dirty="0" smtClean="0">
                <a:solidFill>
                  <a:schemeClr val="accent3">
                    <a:lumMod val="75000"/>
                  </a:schemeClr>
                </a:solidFill>
              </a:rPr>
              <a:t>-</a:t>
            </a:r>
            <a:r>
              <a:rPr lang="en-US" sz="2800" b="1" dirty="0" smtClean="0">
                <a:solidFill>
                  <a:schemeClr val="accent3">
                    <a:lumMod val="75000"/>
                  </a:schemeClr>
                </a:solidFill>
              </a:rPr>
              <a:t>  +  J</a:t>
            </a:r>
            <a:r>
              <a:rPr lang="en-US" sz="2800" b="1" baseline="30000" dirty="0" smtClean="0">
                <a:solidFill>
                  <a:schemeClr val="accent3">
                    <a:lumMod val="75000"/>
                  </a:schemeClr>
                </a:solidFill>
              </a:rPr>
              <a:t>+</a:t>
            </a:r>
            <a:r>
              <a:rPr lang="en-US" sz="2800" b="1" dirty="0" smtClean="0">
                <a:solidFill>
                  <a:schemeClr val="accent3">
                    <a:lumMod val="75000"/>
                  </a:schemeClr>
                </a:solidFill>
              </a:rPr>
              <a:t>H</a:t>
            </a:r>
            <a:r>
              <a:rPr lang="en-US" sz="2800" b="1" baseline="30000" dirty="0" smtClean="0">
                <a:solidFill>
                  <a:schemeClr val="accent3">
                    <a:lumMod val="75000"/>
                  </a:schemeClr>
                </a:solidFill>
              </a:rPr>
              <a:t>-</a:t>
            </a:r>
          </a:p>
          <a:p>
            <a:endParaRPr lang="en-US" sz="2800" b="1" dirty="0" smtClean="0">
              <a:solidFill>
                <a:schemeClr val="accent3">
                  <a:lumMod val="75000"/>
                </a:schemeClr>
              </a:solidFill>
            </a:endParaRPr>
          </a:p>
          <a:p>
            <a:r>
              <a:rPr lang="en-US" sz="2800" b="1" dirty="0" smtClean="0">
                <a:solidFill>
                  <a:schemeClr val="accent3">
                    <a:lumMod val="75000"/>
                  </a:schemeClr>
                </a:solidFill>
              </a:rPr>
              <a:t>                        G</a:t>
            </a:r>
            <a:r>
              <a:rPr lang="en-US" sz="2800" b="1" baseline="30000" dirty="0" smtClean="0">
                <a:solidFill>
                  <a:schemeClr val="accent3">
                    <a:lumMod val="75000"/>
                  </a:schemeClr>
                </a:solidFill>
              </a:rPr>
              <a:t>+</a:t>
            </a:r>
            <a:r>
              <a:rPr lang="en-US" sz="2800" b="1" dirty="0" smtClean="0">
                <a:solidFill>
                  <a:schemeClr val="accent3">
                    <a:lumMod val="75000"/>
                  </a:schemeClr>
                </a:solidFill>
              </a:rPr>
              <a:t>, H</a:t>
            </a:r>
            <a:r>
              <a:rPr lang="en-US" sz="2800" b="1" baseline="30000" dirty="0" smtClean="0">
                <a:solidFill>
                  <a:schemeClr val="accent3">
                    <a:lumMod val="75000"/>
                  </a:schemeClr>
                </a:solidFill>
              </a:rPr>
              <a:t>-</a:t>
            </a:r>
            <a:r>
              <a:rPr lang="en-US" sz="2800" b="1" dirty="0" smtClean="0">
                <a:solidFill>
                  <a:schemeClr val="accent3">
                    <a:lumMod val="75000"/>
                  </a:schemeClr>
                </a:solidFill>
              </a:rPr>
              <a:t>, J</a:t>
            </a:r>
            <a:r>
              <a:rPr lang="en-US" sz="2800" b="1" baseline="30000" dirty="0" smtClean="0">
                <a:solidFill>
                  <a:schemeClr val="accent3">
                    <a:lumMod val="75000"/>
                  </a:schemeClr>
                </a:solidFill>
              </a:rPr>
              <a:t>+</a:t>
            </a:r>
            <a:r>
              <a:rPr lang="en-US" sz="2800" b="1" dirty="0" smtClean="0">
                <a:solidFill>
                  <a:schemeClr val="accent3">
                    <a:lumMod val="75000"/>
                  </a:schemeClr>
                </a:solidFill>
              </a:rPr>
              <a:t>, and K</a:t>
            </a:r>
            <a:r>
              <a:rPr lang="en-US" sz="2800" b="1" baseline="30000" dirty="0" smtClean="0">
                <a:solidFill>
                  <a:schemeClr val="accent3">
                    <a:lumMod val="75000"/>
                  </a:schemeClr>
                </a:solidFill>
              </a:rPr>
              <a:t>-</a:t>
            </a:r>
            <a:r>
              <a:rPr lang="en-US" sz="2800" b="1" dirty="0" smtClean="0">
                <a:solidFill>
                  <a:schemeClr val="accent3">
                    <a:lumMod val="75000"/>
                  </a:schemeClr>
                </a:solidFill>
              </a:rPr>
              <a:t> represent ions.</a:t>
            </a:r>
            <a:endParaRPr lang="en-US" sz="2800" b="1" dirty="0">
              <a:solidFill>
                <a:schemeClr val="accent3">
                  <a:lumMod val="75000"/>
                </a:schemeClr>
              </a:solidFill>
            </a:endParaRPr>
          </a:p>
        </p:txBody>
      </p:sp>
      <p:sp>
        <p:nvSpPr>
          <p:cNvPr id="8" name="TextBox 7"/>
          <p:cNvSpPr txBox="1"/>
          <p:nvPr/>
        </p:nvSpPr>
        <p:spPr>
          <a:xfrm>
            <a:off x="1676400" y="4800600"/>
            <a:ext cx="4953000" cy="1661993"/>
          </a:xfrm>
          <a:prstGeom prst="rect">
            <a:avLst/>
          </a:prstGeom>
          <a:solidFill>
            <a:schemeClr val="accent1">
              <a:lumMod val="20000"/>
              <a:lumOff val="80000"/>
            </a:schemeClr>
          </a:solidFill>
          <a:effectLst>
            <a:outerShdw blurRad="50800" dist="38100" dir="10800000" algn="r" rotWithShape="0">
              <a:prstClr val="black">
                <a:alpha val="40000"/>
              </a:prstClr>
            </a:outerShdw>
          </a:effectLst>
        </p:spPr>
        <p:txBody>
          <a:bodyPr wrap="square" rtlCol="0">
            <a:spAutoFit/>
          </a:bodyPr>
          <a:lstStyle/>
          <a:p>
            <a:r>
              <a:rPr lang="en-US" sz="2800" b="1" dirty="0" smtClean="0">
                <a:solidFill>
                  <a:schemeClr val="accent1">
                    <a:lumMod val="75000"/>
                  </a:schemeClr>
                </a:solidFill>
              </a:rPr>
              <a:t>Example:</a:t>
            </a:r>
            <a:br>
              <a:rPr lang="en-US" sz="2800" b="1" dirty="0" smtClean="0">
                <a:solidFill>
                  <a:schemeClr val="accent1">
                    <a:lumMod val="75000"/>
                  </a:schemeClr>
                </a:solidFill>
              </a:rPr>
            </a:br>
            <a:endParaRPr lang="en-US" sz="2800" b="1" dirty="0" smtClean="0">
              <a:solidFill>
                <a:schemeClr val="accent1">
                  <a:lumMod val="75000"/>
                </a:schemeClr>
              </a:solidFill>
            </a:endParaRPr>
          </a:p>
          <a:p>
            <a:r>
              <a:rPr lang="en-US" sz="2800" b="1" dirty="0" err="1" smtClean="0">
                <a:solidFill>
                  <a:schemeClr val="accent1">
                    <a:lumMod val="75000"/>
                  </a:schemeClr>
                </a:solidFill>
              </a:rPr>
              <a:t>FeS</a:t>
            </a:r>
            <a:r>
              <a:rPr lang="en-US" sz="2800" b="1" dirty="0" smtClean="0">
                <a:solidFill>
                  <a:schemeClr val="accent1">
                    <a:lumMod val="75000"/>
                  </a:schemeClr>
                </a:solidFill>
              </a:rPr>
              <a:t>  +  2HCl            H</a:t>
            </a:r>
            <a:r>
              <a:rPr lang="en-US" sz="2800" b="1" baseline="-25000" dirty="0" smtClean="0">
                <a:solidFill>
                  <a:schemeClr val="accent1">
                    <a:lumMod val="75000"/>
                  </a:schemeClr>
                </a:solidFill>
              </a:rPr>
              <a:t>2</a:t>
            </a:r>
            <a:r>
              <a:rPr lang="en-US" sz="2800" b="1" dirty="0" smtClean="0">
                <a:solidFill>
                  <a:schemeClr val="accent1">
                    <a:lumMod val="75000"/>
                  </a:schemeClr>
                </a:solidFill>
              </a:rPr>
              <a:t>S  +  FeCl</a:t>
            </a:r>
            <a:r>
              <a:rPr lang="en-US" sz="2800" b="1" baseline="-25000" dirty="0" smtClean="0">
                <a:solidFill>
                  <a:schemeClr val="accent1">
                    <a:lumMod val="75000"/>
                  </a:schemeClr>
                </a:solidFill>
              </a:rPr>
              <a:t>2</a:t>
            </a:r>
            <a:endParaRPr lang="en-US" sz="2800" b="1" dirty="0" smtClean="0">
              <a:solidFill>
                <a:schemeClr val="accent1">
                  <a:lumMod val="75000"/>
                </a:schemeClr>
              </a:solidFill>
            </a:endParaRPr>
          </a:p>
          <a:p>
            <a:endParaRPr lang="en-US" dirty="0"/>
          </a:p>
        </p:txBody>
      </p:sp>
      <p:cxnSp>
        <p:nvCxnSpPr>
          <p:cNvPr id="10" name="Straight Arrow Connector 9"/>
          <p:cNvCxnSpPr/>
          <p:nvPr/>
        </p:nvCxnSpPr>
        <p:spPr>
          <a:xfrm>
            <a:off x="5715000" y="3276600"/>
            <a:ext cx="6096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581400" y="5943600"/>
            <a:ext cx="762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par>
                                <p:cTn id="8" presetID="9" presetClass="entr" presetSubtype="0" fill="hold" nodeType="withEffect">
                                  <p:stCondLst>
                                    <p:cond delay="500"/>
                                  </p:stCondLst>
                                  <p:childTnLst>
                                    <p:set>
                                      <p:cBhvr>
                                        <p:cTn id="9" dur="1" fill="hold">
                                          <p:stCondLst>
                                            <p:cond delay="0"/>
                                          </p:stCondLst>
                                        </p:cTn>
                                        <p:tgtEl>
                                          <p:spTgt spid="10"/>
                                        </p:tgtEl>
                                        <p:attrNameLst>
                                          <p:attrName>style.visibility</p:attrName>
                                        </p:attrNameLst>
                                      </p:cBhvr>
                                      <p:to>
                                        <p:strVal val="visible"/>
                                      </p:to>
                                    </p:set>
                                    <p:animEffect transition="in" filter="dissolv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8"/>
                                        </p:tgtEl>
                                        <p:attrNameLst>
                                          <p:attrName>ppt_y</p:attrName>
                                        </p:attrNameLst>
                                      </p:cBhvr>
                                      <p:tavLst>
                                        <p:tav tm="0">
                                          <p:val>
                                            <p:strVal val="#ppt_y"/>
                                          </p:val>
                                        </p:tav>
                                        <p:tav tm="100000">
                                          <p:val>
                                            <p:strVal val="#ppt_y"/>
                                          </p:val>
                                        </p:tav>
                                      </p:tavLst>
                                    </p:anim>
                                    <p:anim calcmode="lin" valueType="num">
                                      <p:cBhvr>
                                        <p:cTn id="17"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8"/>
                                        </p:tgtEl>
                                      </p:cBhvr>
                                    </p:animEffect>
                                  </p:childTnLst>
                                </p:cTn>
                              </p:par>
                              <p:par>
                                <p:cTn id="20" presetID="22" presetClass="entr" presetSubtype="4" fill="hold" nodeType="withEffect">
                                  <p:stCondLst>
                                    <p:cond delay="100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a:solidFill>
            <a:schemeClr val="accent3">
              <a:lumMod val="20000"/>
              <a:lumOff val="80000"/>
            </a:schemeClr>
          </a:solidFill>
        </p:spPr>
        <p:txBody>
          <a:bodyPr/>
          <a:lstStyle/>
          <a:p>
            <a:pPr marL="514350" indent="-514350">
              <a:buAutoNum type="arabicPeriod"/>
            </a:pPr>
            <a:r>
              <a:rPr lang="en-US" b="1" dirty="0" smtClean="0"/>
              <a:t>Which of the following are balanced equations?</a:t>
            </a:r>
          </a:p>
          <a:p>
            <a:pPr marL="514350" indent="-514350">
              <a:buAutoNum type="alphaLcPeriod"/>
            </a:pPr>
            <a:r>
              <a:rPr lang="en-US" dirty="0" err="1" smtClean="0"/>
              <a:t>NaCl</a:t>
            </a:r>
            <a:r>
              <a:rPr lang="en-US" dirty="0" smtClean="0"/>
              <a:t>         Na  +  Cl</a:t>
            </a:r>
            <a:r>
              <a:rPr lang="en-US" baseline="-25000" dirty="0" smtClean="0"/>
              <a:t>2</a:t>
            </a:r>
            <a:endParaRPr lang="en-US" dirty="0" smtClean="0"/>
          </a:p>
          <a:p>
            <a:pPr marL="514350" indent="-514350">
              <a:buAutoNum type="alphaLcPeriod"/>
            </a:pPr>
            <a:r>
              <a:rPr lang="en-US" dirty="0" smtClean="0"/>
              <a:t>2H</a:t>
            </a:r>
            <a:r>
              <a:rPr lang="en-US" baseline="-25000" dirty="0" smtClean="0"/>
              <a:t>2</a:t>
            </a:r>
            <a:r>
              <a:rPr lang="en-US" dirty="0" smtClean="0"/>
              <a:t>O         2H</a:t>
            </a:r>
            <a:r>
              <a:rPr lang="en-US" baseline="-25000" dirty="0" smtClean="0"/>
              <a:t>2</a:t>
            </a:r>
            <a:r>
              <a:rPr lang="en-US" dirty="0" smtClean="0"/>
              <a:t>  +  O</a:t>
            </a:r>
            <a:r>
              <a:rPr lang="en-US" baseline="-25000" dirty="0" smtClean="0"/>
              <a:t>2</a:t>
            </a:r>
            <a:endParaRPr lang="en-US" dirty="0" smtClean="0"/>
          </a:p>
          <a:p>
            <a:pPr marL="514350" indent="-514350">
              <a:buAutoNum type="alphaLcPeriod"/>
            </a:pPr>
            <a:r>
              <a:rPr lang="en-US" dirty="0" smtClean="0"/>
              <a:t>2Fe(OH)</a:t>
            </a:r>
            <a:r>
              <a:rPr lang="en-US" baseline="-25000" dirty="0" smtClean="0"/>
              <a:t>3</a:t>
            </a:r>
            <a:r>
              <a:rPr lang="en-US" dirty="0" smtClean="0"/>
              <a:t>  +  3H</a:t>
            </a:r>
            <a:r>
              <a:rPr lang="en-US" baseline="-25000" dirty="0" smtClean="0"/>
              <a:t>2</a:t>
            </a:r>
            <a:r>
              <a:rPr lang="en-US" dirty="0" smtClean="0"/>
              <a:t>SO</a:t>
            </a:r>
            <a:r>
              <a:rPr lang="en-US" baseline="-25000" dirty="0" smtClean="0"/>
              <a:t>4</a:t>
            </a:r>
            <a:r>
              <a:rPr lang="en-US" dirty="0" smtClean="0"/>
              <a:t>         Fe</a:t>
            </a:r>
            <a:r>
              <a:rPr lang="en-US" baseline="-25000" dirty="0" smtClean="0"/>
              <a:t>2</a:t>
            </a:r>
            <a:r>
              <a:rPr lang="en-US" dirty="0" smtClean="0"/>
              <a:t>(SO</a:t>
            </a:r>
            <a:r>
              <a:rPr lang="en-US" baseline="-25000" dirty="0" smtClean="0"/>
              <a:t>4</a:t>
            </a:r>
            <a:r>
              <a:rPr lang="en-US" dirty="0" smtClean="0"/>
              <a:t>)</a:t>
            </a:r>
            <a:r>
              <a:rPr lang="en-US" baseline="-25000" dirty="0" smtClean="0"/>
              <a:t>3</a:t>
            </a:r>
            <a:r>
              <a:rPr lang="en-US" dirty="0" smtClean="0"/>
              <a:t>  +  6H</a:t>
            </a:r>
            <a:r>
              <a:rPr lang="en-US" baseline="-25000" dirty="0" smtClean="0"/>
              <a:t>2</a:t>
            </a:r>
            <a:r>
              <a:rPr lang="en-US" dirty="0" smtClean="0"/>
              <a:t>O</a:t>
            </a:r>
          </a:p>
          <a:p>
            <a:pPr marL="514350" indent="-514350">
              <a:buAutoNum type="alphaLcPeriod"/>
            </a:pPr>
            <a:r>
              <a:rPr lang="en-US" dirty="0" smtClean="0"/>
              <a:t>4NH</a:t>
            </a:r>
            <a:r>
              <a:rPr lang="en-US" baseline="-25000" dirty="0" smtClean="0"/>
              <a:t>3</a:t>
            </a:r>
            <a:r>
              <a:rPr lang="en-US" dirty="0" smtClean="0"/>
              <a:t>  +  3O</a:t>
            </a:r>
            <a:r>
              <a:rPr lang="en-US" baseline="-25000" dirty="0" smtClean="0"/>
              <a:t>2</a:t>
            </a:r>
            <a:r>
              <a:rPr lang="en-US" dirty="0" smtClean="0"/>
              <a:t>           2N</a:t>
            </a:r>
            <a:r>
              <a:rPr lang="en-US" baseline="-25000" dirty="0" smtClean="0"/>
              <a:t>2</a:t>
            </a:r>
            <a:r>
              <a:rPr lang="en-US" dirty="0" smtClean="0"/>
              <a:t>  +  4H</a:t>
            </a:r>
            <a:r>
              <a:rPr lang="en-US" baseline="-25000" dirty="0" smtClean="0"/>
              <a:t>2</a:t>
            </a:r>
            <a:r>
              <a:rPr lang="en-US" dirty="0" smtClean="0"/>
              <a:t>O</a:t>
            </a:r>
            <a:endParaRPr lang="en-US" dirty="0"/>
          </a:p>
        </p:txBody>
      </p:sp>
      <p:cxnSp>
        <p:nvCxnSpPr>
          <p:cNvPr id="5" name="Straight Arrow Connector 4"/>
          <p:cNvCxnSpPr/>
          <p:nvPr/>
        </p:nvCxnSpPr>
        <p:spPr>
          <a:xfrm>
            <a:off x="1905000" y="2971800"/>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981200" y="3505200"/>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419600" y="4114800"/>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200400" y="4724400"/>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a:solidFill>
            <a:schemeClr val="accent4">
              <a:lumMod val="20000"/>
              <a:lumOff val="80000"/>
            </a:schemeClr>
          </a:solidFill>
        </p:spPr>
        <p:txBody>
          <a:bodyPr/>
          <a:lstStyle/>
          <a:p>
            <a:pPr>
              <a:buNone/>
            </a:pPr>
            <a:r>
              <a:rPr lang="en-US" dirty="0" smtClean="0"/>
              <a:t>Balance the following equation:</a:t>
            </a:r>
          </a:p>
          <a:p>
            <a:pPr>
              <a:buNone/>
            </a:pPr>
            <a:r>
              <a:rPr lang="en-US" dirty="0" smtClean="0"/>
              <a:t>  CO</a:t>
            </a:r>
            <a:r>
              <a:rPr lang="en-US" baseline="-25000" dirty="0" smtClean="0"/>
              <a:t>2</a:t>
            </a:r>
            <a:r>
              <a:rPr lang="en-US" dirty="0" smtClean="0"/>
              <a:t>  +  H</a:t>
            </a:r>
            <a:r>
              <a:rPr lang="en-US" baseline="-25000" dirty="0" smtClean="0"/>
              <a:t>2</a:t>
            </a:r>
            <a:r>
              <a:rPr lang="en-US" dirty="0" smtClean="0"/>
              <a:t>O             C</a:t>
            </a:r>
            <a:r>
              <a:rPr lang="en-US" baseline="-25000" dirty="0" smtClean="0"/>
              <a:t>6</a:t>
            </a:r>
            <a:r>
              <a:rPr lang="en-US" dirty="0" smtClean="0"/>
              <a:t>H</a:t>
            </a:r>
            <a:r>
              <a:rPr lang="en-US" baseline="-25000" dirty="0" smtClean="0"/>
              <a:t>12</a:t>
            </a:r>
            <a:r>
              <a:rPr lang="en-US" dirty="0" smtClean="0"/>
              <a:t>O</a:t>
            </a:r>
            <a:r>
              <a:rPr lang="en-US" baseline="-25000" dirty="0" smtClean="0"/>
              <a:t>6</a:t>
            </a:r>
            <a:r>
              <a:rPr lang="en-US" dirty="0" smtClean="0"/>
              <a:t>  +  O</a:t>
            </a:r>
            <a:r>
              <a:rPr lang="en-US" baseline="-25000" dirty="0" smtClean="0"/>
              <a:t>2</a:t>
            </a:r>
          </a:p>
          <a:p>
            <a:pPr>
              <a:buNone/>
            </a:pPr>
            <a:endParaRPr lang="en-US" baseline="-25000" dirty="0" smtClean="0"/>
          </a:p>
          <a:p>
            <a:pPr>
              <a:buNone/>
            </a:pPr>
            <a:endParaRPr lang="en-US" dirty="0"/>
          </a:p>
        </p:txBody>
      </p:sp>
      <p:cxnSp>
        <p:nvCxnSpPr>
          <p:cNvPr id="5" name="Straight Arrow Connector 4"/>
          <p:cNvCxnSpPr/>
          <p:nvPr/>
        </p:nvCxnSpPr>
        <p:spPr>
          <a:xfrm>
            <a:off x="2743200" y="2514600"/>
            <a:ext cx="83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a:solidFill>
            <a:schemeClr val="accent2">
              <a:lumMod val="20000"/>
              <a:lumOff val="80000"/>
            </a:schemeClr>
          </a:solidFill>
        </p:spPr>
        <p:txBody>
          <a:bodyPr/>
          <a:lstStyle/>
          <a:p>
            <a:pPr>
              <a:buNone/>
            </a:pPr>
            <a:r>
              <a:rPr lang="en-US" b="1" dirty="0" smtClean="0"/>
              <a:t>Name the type of reaction</a:t>
            </a:r>
            <a:r>
              <a:rPr lang="en-US" dirty="0" smtClean="0"/>
              <a:t>:</a:t>
            </a:r>
          </a:p>
          <a:p>
            <a:pPr marL="514350" indent="-514350">
              <a:buAutoNum type="alphaLcPeriod"/>
            </a:pPr>
            <a:r>
              <a:rPr lang="en-US" dirty="0" smtClean="0"/>
              <a:t>2Na  +  Cl</a:t>
            </a:r>
            <a:r>
              <a:rPr lang="en-US" baseline="-25000" dirty="0" smtClean="0"/>
              <a:t>2</a:t>
            </a:r>
            <a:r>
              <a:rPr lang="en-US" dirty="0" smtClean="0"/>
              <a:t>            2NaCl</a:t>
            </a:r>
          </a:p>
          <a:p>
            <a:pPr marL="514350" indent="-514350">
              <a:buAutoNum type="alphaLcPeriod"/>
            </a:pPr>
            <a:r>
              <a:rPr lang="en-US" dirty="0" smtClean="0"/>
              <a:t>K  +  </a:t>
            </a:r>
            <a:r>
              <a:rPr lang="en-US" dirty="0" err="1" smtClean="0"/>
              <a:t>AgCl</a:t>
            </a:r>
            <a:r>
              <a:rPr lang="en-US" dirty="0" smtClean="0"/>
              <a:t>           Ag  +  </a:t>
            </a:r>
            <a:r>
              <a:rPr lang="en-US" dirty="0" err="1" smtClean="0"/>
              <a:t>KCl</a:t>
            </a:r>
            <a:endParaRPr lang="en-US" dirty="0" smtClean="0"/>
          </a:p>
          <a:p>
            <a:pPr marL="514350" indent="-514350">
              <a:buAutoNum type="alphaLcPeriod"/>
            </a:pPr>
            <a:r>
              <a:rPr lang="en-US" dirty="0" smtClean="0"/>
              <a:t>2HgO           2Hg  +  O</a:t>
            </a:r>
            <a:r>
              <a:rPr lang="en-US" baseline="-25000" dirty="0" smtClean="0"/>
              <a:t>2</a:t>
            </a:r>
            <a:endParaRPr lang="en-US" dirty="0" smtClean="0"/>
          </a:p>
          <a:p>
            <a:pPr marL="514350" indent="-514350">
              <a:buAutoNum type="alphaLcPeriod"/>
            </a:pPr>
            <a:r>
              <a:rPr lang="en-US" dirty="0" err="1" smtClean="0"/>
              <a:t>HCl</a:t>
            </a:r>
            <a:r>
              <a:rPr lang="en-US" dirty="0" smtClean="0"/>
              <a:t>  +  </a:t>
            </a:r>
            <a:r>
              <a:rPr lang="en-US" dirty="0" err="1" smtClean="0"/>
              <a:t>NaOH</a:t>
            </a:r>
            <a:r>
              <a:rPr lang="en-US" dirty="0" smtClean="0"/>
              <a:t>           </a:t>
            </a:r>
            <a:r>
              <a:rPr lang="en-US" dirty="0" err="1" smtClean="0"/>
              <a:t>NaCl</a:t>
            </a:r>
            <a:r>
              <a:rPr lang="en-US" dirty="0" smtClean="0"/>
              <a:t>  +  H</a:t>
            </a:r>
            <a:r>
              <a:rPr lang="en-US" baseline="-25000" dirty="0" smtClean="0"/>
              <a:t>2</a:t>
            </a:r>
            <a:r>
              <a:rPr lang="en-US" dirty="0" smtClean="0"/>
              <a:t>O</a:t>
            </a:r>
          </a:p>
          <a:p>
            <a:pPr marL="514350" indent="-514350">
              <a:buAutoNum type="alphaLcPeriod"/>
            </a:pPr>
            <a:r>
              <a:rPr lang="en-US" dirty="0" smtClean="0"/>
              <a:t>2H</a:t>
            </a:r>
            <a:r>
              <a:rPr lang="en-US" baseline="-25000" dirty="0" smtClean="0"/>
              <a:t>2</a:t>
            </a:r>
            <a:r>
              <a:rPr lang="en-US" dirty="0" smtClean="0"/>
              <a:t>  +  O</a:t>
            </a:r>
            <a:r>
              <a:rPr lang="en-US" baseline="-25000" dirty="0" smtClean="0"/>
              <a:t>2</a:t>
            </a:r>
            <a:r>
              <a:rPr lang="en-US" dirty="0" smtClean="0"/>
              <a:t>          2H</a:t>
            </a:r>
            <a:r>
              <a:rPr lang="en-US" baseline="-25000" dirty="0" smtClean="0"/>
              <a:t>2</a:t>
            </a:r>
            <a:r>
              <a:rPr lang="en-US" dirty="0" smtClean="0"/>
              <a:t>O</a:t>
            </a:r>
            <a:endParaRPr lang="en-US" dirty="0"/>
          </a:p>
        </p:txBody>
      </p:sp>
      <p:cxnSp>
        <p:nvCxnSpPr>
          <p:cNvPr id="5" name="Straight Arrow Connector 4"/>
          <p:cNvCxnSpPr/>
          <p:nvPr/>
        </p:nvCxnSpPr>
        <p:spPr>
          <a:xfrm>
            <a:off x="2819400" y="2438400"/>
            <a:ext cx="83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667000" y="3048000"/>
            <a:ext cx="83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3657600"/>
            <a:ext cx="83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200400" y="4267200"/>
            <a:ext cx="83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590800" y="4800600"/>
            <a:ext cx="83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Practice Answers</a:t>
            </a:r>
            <a:endParaRPr lang="en-US" dirty="0">
              <a:solidFill>
                <a:srgbClr val="FF0000"/>
              </a:solidFill>
            </a:endParaRPr>
          </a:p>
        </p:txBody>
      </p:sp>
      <p:sp>
        <p:nvSpPr>
          <p:cNvPr id="3" name="Content Placeholder 2"/>
          <p:cNvSpPr>
            <a:spLocks noGrp="1"/>
          </p:cNvSpPr>
          <p:nvPr>
            <p:ph idx="1"/>
          </p:nvPr>
        </p:nvSpPr>
        <p:spPr>
          <a:xfrm>
            <a:off x="457200" y="1600201"/>
            <a:ext cx="8229600" cy="3809999"/>
          </a:xfrm>
          <a:solidFill>
            <a:schemeClr val="accent3">
              <a:lumMod val="20000"/>
              <a:lumOff val="80000"/>
            </a:schemeClr>
          </a:solidFill>
        </p:spPr>
        <p:txBody>
          <a:bodyPr/>
          <a:lstStyle/>
          <a:p>
            <a:pPr marL="514350" indent="-514350">
              <a:buAutoNum type="arabicPeriod"/>
            </a:pPr>
            <a:r>
              <a:rPr lang="en-US" b="1" dirty="0" smtClean="0"/>
              <a:t>Which of the following are balanced equations?</a:t>
            </a:r>
          </a:p>
          <a:p>
            <a:pPr marL="514350" indent="-514350">
              <a:buAutoNum type="alphaLcPeriod"/>
            </a:pPr>
            <a:r>
              <a:rPr lang="en-US" dirty="0" err="1" smtClean="0"/>
              <a:t>NaCl</a:t>
            </a:r>
            <a:r>
              <a:rPr lang="en-US" dirty="0" smtClean="0"/>
              <a:t>         Na  +  Cl</a:t>
            </a:r>
            <a:r>
              <a:rPr lang="en-US" baseline="-25000" dirty="0" smtClean="0"/>
              <a:t>2</a:t>
            </a:r>
            <a:endParaRPr lang="en-US" dirty="0" smtClean="0"/>
          </a:p>
          <a:p>
            <a:pPr marL="514350" indent="-514350">
              <a:buAutoNum type="alphaLcPeriod"/>
            </a:pPr>
            <a:r>
              <a:rPr lang="en-US" dirty="0" smtClean="0"/>
              <a:t>2H</a:t>
            </a:r>
            <a:r>
              <a:rPr lang="en-US" baseline="-25000" dirty="0" smtClean="0"/>
              <a:t>2</a:t>
            </a:r>
            <a:r>
              <a:rPr lang="en-US" dirty="0" smtClean="0"/>
              <a:t>O         2H</a:t>
            </a:r>
            <a:r>
              <a:rPr lang="en-US" baseline="-25000" dirty="0" smtClean="0"/>
              <a:t>2</a:t>
            </a:r>
            <a:r>
              <a:rPr lang="en-US" dirty="0" smtClean="0"/>
              <a:t>  +  O</a:t>
            </a:r>
            <a:r>
              <a:rPr lang="en-US" baseline="-25000" dirty="0" smtClean="0"/>
              <a:t>2</a:t>
            </a:r>
            <a:endParaRPr lang="en-US" dirty="0" smtClean="0"/>
          </a:p>
          <a:p>
            <a:pPr marL="514350" indent="-514350">
              <a:buAutoNum type="alphaLcPeriod"/>
            </a:pPr>
            <a:r>
              <a:rPr lang="en-US" dirty="0" smtClean="0"/>
              <a:t>2Fe(OH)</a:t>
            </a:r>
            <a:r>
              <a:rPr lang="en-US" baseline="-25000" dirty="0" smtClean="0"/>
              <a:t>3</a:t>
            </a:r>
            <a:r>
              <a:rPr lang="en-US" dirty="0" smtClean="0"/>
              <a:t>  +  3H</a:t>
            </a:r>
            <a:r>
              <a:rPr lang="en-US" baseline="-25000" dirty="0" smtClean="0"/>
              <a:t>2</a:t>
            </a:r>
            <a:r>
              <a:rPr lang="en-US" dirty="0" smtClean="0"/>
              <a:t>SO</a:t>
            </a:r>
            <a:r>
              <a:rPr lang="en-US" baseline="-25000" dirty="0" smtClean="0"/>
              <a:t>4</a:t>
            </a:r>
            <a:r>
              <a:rPr lang="en-US" dirty="0" smtClean="0"/>
              <a:t>         Fe</a:t>
            </a:r>
            <a:r>
              <a:rPr lang="en-US" baseline="-25000" dirty="0" smtClean="0"/>
              <a:t>2</a:t>
            </a:r>
            <a:r>
              <a:rPr lang="en-US" dirty="0" smtClean="0"/>
              <a:t>(SO</a:t>
            </a:r>
            <a:r>
              <a:rPr lang="en-US" baseline="-25000" dirty="0" smtClean="0"/>
              <a:t>4</a:t>
            </a:r>
            <a:r>
              <a:rPr lang="en-US" dirty="0" smtClean="0"/>
              <a:t>)</a:t>
            </a:r>
            <a:r>
              <a:rPr lang="en-US" baseline="-25000" dirty="0" smtClean="0"/>
              <a:t>3</a:t>
            </a:r>
            <a:r>
              <a:rPr lang="en-US" dirty="0" smtClean="0"/>
              <a:t>  +  6H</a:t>
            </a:r>
            <a:r>
              <a:rPr lang="en-US" baseline="-25000" dirty="0" smtClean="0"/>
              <a:t>2</a:t>
            </a:r>
            <a:r>
              <a:rPr lang="en-US" dirty="0" smtClean="0"/>
              <a:t>O</a:t>
            </a:r>
          </a:p>
          <a:p>
            <a:pPr marL="514350" indent="-514350">
              <a:buAutoNum type="alphaLcPeriod"/>
            </a:pPr>
            <a:r>
              <a:rPr lang="en-US" dirty="0" smtClean="0"/>
              <a:t>4NH</a:t>
            </a:r>
            <a:r>
              <a:rPr lang="en-US" baseline="-25000" dirty="0" smtClean="0"/>
              <a:t>3</a:t>
            </a:r>
            <a:r>
              <a:rPr lang="en-US" dirty="0" smtClean="0"/>
              <a:t>  +  3O</a:t>
            </a:r>
            <a:r>
              <a:rPr lang="en-US" baseline="-25000" dirty="0" smtClean="0"/>
              <a:t>2</a:t>
            </a:r>
            <a:r>
              <a:rPr lang="en-US" dirty="0" smtClean="0"/>
              <a:t>           2N</a:t>
            </a:r>
            <a:r>
              <a:rPr lang="en-US" baseline="-25000" dirty="0" smtClean="0"/>
              <a:t>2</a:t>
            </a:r>
            <a:r>
              <a:rPr lang="en-US" dirty="0" smtClean="0"/>
              <a:t>  +  4H</a:t>
            </a:r>
            <a:r>
              <a:rPr lang="en-US" baseline="-25000" dirty="0" smtClean="0"/>
              <a:t>2</a:t>
            </a:r>
            <a:r>
              <a:rPr lang="en-US" dirty="0" smtClean="0"/>
              <a:t>O</a:t>
            </a:r>
            <a:endParaRPr lang="en-US" dirty="0"/>
          </a:p>
        </p:txBody>
      </p:sp>
      <p:cxnSp>
        <p:nvCxnSpPr>
          <p:cNvPr id="5" name="Straight Arrow Connector 4"/>
          <p:cNvCxnSpPr/>
          <p:nvPr/>
        </p:nvCxnSpPr>
        <p:spPr>
          <a:xfrm>
            <a:off x="1905000" y="2971800"/>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981200" y="3505200"/>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419600" y="4114800"/>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200400" y="4724400"/>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Donut 8"/>
          <p:cNvSpPr/>
          <p:nvPr/>
        </p:nvSpPr>
        <p:spPr>
          <a:xfrm>
            <a:off x="381000" y="3276600"/>
            <a:ext cx="533400" cy="609600"/>
          </a:xfrm>
          <a:prstGeom prst="donut">
            <a:avLst>
              <a:gd name="adj" fmla="val 631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Donut 9"/>
          <p:cNvSpPr/>
          <p:nvPr/>
        </p:nvSpPr>
        <p:spPr>
          <a:xfrm>
            <a:off x="381000" y="3886200"/>
            <a:ext cx="533400" cy="609600"/>
          </a:xfrm>
          <a:prstGeom prst="donut">
            <a:avLst>
              <a:gd name="adj" fmla="val 631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Practice Answers</a:t>
            </a:r>
            <a:endParaRPr lang="en-US" dirty="0">
              <a:solidFill>
                <a:srgbClr val="FF0000"/>
              </a:solidFill>
            </a:endParaRPr>
          </a:p>
        </p:txBody>
      </p:sp>
      <p:sp>
        <p:nvSpPr>
          <p:cNvPr id="3" name="Content Placeholder 2"/>
          <p:cNvSpPr>
            <a:spLocks noGrp="1"/>
          </p:cNvSpPr>
          <p:nvPr>
            <p:ph idx="1"/>
          </p:nvPr>
        </p:nvSpPr>
        <p:spPr>
          <a:xfrm>
            <a:off x="457200" y="1600200"/>
            <a:ext cx="8534400" cy="3428999"/>
          </a:xfrm>
          <a:solidFill>
            <a:schemeClr val="accent4">
              <a:lumMod val="20000"/>
              <a:lumOff val="80000"/>
            </a:schemeClr>
          </a:solidFill>
        </p:spPr>
        <p:txBody>
          <a:bodyPr/>
          <a:lstStyle/>
          <a:p>
            <a:pPr>
              <a:buNone/>
            </a:pPr>
            <a:r>
              <a:rPr lang="en-US" dirty="0" smtClean="0"/>
              <a:t>Balance the following equation:</a:t>
            </a:r>
          </a:p>
          <a:p>
            <a:pPr>
              <a:buNone/>
            </a:pPr>
            <a:r>
              <a:rPr lang="en-US" dirty="0" smtClean="0"/>
              <a:t>  CO</a:t>
            </a:r>
            <a:r>
              <a:rPr lang="en-US" baseline="-25000" dirty="0" smtClean="0"/>
              <a:t>2</a:t>
            </a:r>
            <a:r>
              <a:rPr lang="en-US" dirty="0" smtClean="0"/>
              <a:t>  +  H</a:t>
            </a:r>
            <a:r>
              <a:rPr lang="en-US" baseline="-25000" dirty="0" smtClean="0"/>
              <a:t>2</a:t>
            </a:r>
            <a:r>
              <a:rPr lang="en-US" dirty="0" smtClean="0"/>
              <a:t>O             C</a:t>
            </a:r>
            <a:r>
              <a:rPr lang="en-US" baseline="-25000" dirty="0" smtClean="0"/>
              <a:t>6</a:t>
            </a:r>
            <a:r>
              <a:rPr lang="en-US" dirty="0" smtClean="0"/>
              <a:t> H</a:t>
            </a:r>
            <a:r>
              <a:rPr lang="en-US" baseline="-25000" dirty="0" smtClean="0"/>
              <a:t>12</a:t>
            </a:r>
            <a:r>
              <a:rPr lang="en-US" dirty="0" smtClean="0"/>
              <a:t>O</a:t>
            </a:r>
            <a:r>
              <a:rPr lang="en-US" baseline="-25000" dirty="0" smtClean="0"/>
              <a:t>6</a:t>
            </a:r>
            <a:r>
              <a:rPr lang="en-US" dirty="0" smtClean="0"/>
              <a:t>  +  O</a:t>
            </a:r>
            <a:r>
              <a:rPr lang="en-US" baseline="-25000" dirty="0" smtClean="0"/>
              <a:t>2</a:t>
            </a:r>
          </a:p>
          <a:p>
            <a:pPr>
              <a:buNone/>
            </a:pPr>
            <a:r>
              <a:rPr lang="en-US" dirty="0" smtClean="0"/>
              <a:t>        </a:t>
            </a:r>
            <a:r>
              <a:rPr lang="en-US" sz="2400" dirty="0" smtClean="0"/>
              <a:t>C      1                             C        6</a:t>
            </a:r>
          </a:p>
          <a:p>
            <a:pPr>
              <a:buNone/>
            </a:pPr>
            <a:r>
              <a:rPr lang="en-US" sz="2400" dirty="0" smtClean="0"/>
              <a:t>           O      3                            O        8</a:t>
            </a:r>
          </a:p>
          <a:p>
            <a:pPr>
              <a:buNone/>
            </a:pPr>
            <a:r>
              <a:rPr lang="en-US" sz="2400" dirty="0" smtClean="0"/>
              <a:t>           H      2                            H        12</a:t>
            </a:r>
            <a:endParaRPr lang="en-US" dirty="0" smtClean="0"/>
          </a:p>
          <a:p>
            <a:pPr>
              <a:buNone/>
            </a:pPr>
            <a:endParaRPr lang="en-US" baseline="-25000" dirty="0" smtClean="0"/>
          </a:p>
          <a:p>
            <a:pPr>
              <a:buNone/>
            </a:pPr>
            <a:endParaRPr lang="en-US" dirty="0"/>
          </a:p>
        </p:txBody>
      </p:sp>
      <p:cxnSp>
        <p:nvCxnSpPr>
          <p:cNvPr id="5" name="Straight Arrow Connector 4"/>
          <p:cNvCxnSpPr/>
          <p:nvPr/>
        </p:nvCxnSpPr>
        <p:spPr>
          <a:xfrm>
            <a:off x="2743200" y="2514600"/>
            <a:ext cx="83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124200" y="2743200"/>
            <a:ext cx="0" cy="1600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85800" y="5257800"/>
            <a:ext cx="8001000" cy="646331"/>
          </a:xfrm>
          <a:prstGeom prst="rect">
            <a:avLst/>
          </a:prstGeom>
          <a:noFill/>
        </p:spPr>
        <p:txBody>
          <a:bodyPr wrap="square" rtlCol="0">
            <a:spAutoFit/>
          </a:bodyPr>
          <a:lstStyle/>
          <a:p>
            <a:r>
              <a:rPr lang="en-US" sz="3600" b="1" dirty="0" smtClean="0">
                <a:solidFill>
                  <a:srgbClr val="FF0000"/>
                </a:solidFill>
              </a:rPr>
              <a:t>6CO</a:t>
            </a:r>
            <a:r>
              <a:rPr lang="en-US" sz="3600" b="1" baseline="-25000" dirty="0" smtClean="0">
                <a:solidFill>
                  <a:srgbClr val="FF0000"/>
                </a:solidFill>
              </a:rPr>
              <a:t>2</a:t>
            </a:r>
            <a:r>
              <a:rPr lang="en-US" sz="3600" b="1" dirty="0" smtClean="0">
                <a:solidFill>
                  <a:srgbClr val="FF0000"/>
                </a:solidFill>
              </a:rPr>
              <a:t>  +  6H</a:t>
            </a:r>
            <a:r>
              <a:rPr lang="en-US" sz="3600" b="1" baseline="-25000" dirty="0" smtClean="0">
                <a:solidFill>
                  <a:srgbClr val="FF0000"/>
                </a:solidFill>
              </a:rPr>
              <a:t>2</a:t>
            </a:r>
            <a:r>
              <a:rPr lang="en-US" sz="3600" b="1" dirty="0" smtClean="0">
                <a:solidFill>
                  <a:srgbClr val="FF0000"/>
                </a:solidFill>
              </a:rPr>
              <a:t>O              C</a:t>
            </a:r>
            <a:r>
              <a:rPr lang="en-US" sz="3600" b="1" baseline="-25000" dirty="0" smtClean="0">
                <a:solidFill>
                  <a:srgbClr val="FF0000"/>
                </a:solidFill>
              </a:rPr>
              <a:t>6</a:t>
            </a:r>
            <a:r>
              <a:rPr lang="en-US" sz="3600" b="1" dirty="0" smtClean="0">
                <a:solidFill>
                  <a:srgbClr val="FF0000"/>
                </a:solidFill>
              </a:rPr>
              <a:t>H</a:t>
            </a:r>
            <a:r>
              <a:rPr lang="en-US" sz="3600" b="1" baseline="-25000" dirty="0" smtClean="0">
                <a:solidFill>
                  <a:srgbClr val="FF0000"/>
                </a:solidFill>
              </a:rPr>
              <a:t>12</a:t>
            </a:r>
            <a:r>
              <a:rPr lang="en-US" sz="3600" b="1" dirty="0" smtClean="0">
                <a:solidFill>
                  <a:srgbClr val="FF0000"/>
                </a:solidFill>
              </a:rPr>
              <a:t>O</a:t>
            </a:r>
            <a:r>
              <a:rPr lang="en-US" sz="3600" b="1" baseline="-25000" dirty="0" smtClean="0">
                <a:solidFill>
                  <a:srgbClr val="FF0000"/>
                </a:solidFill>
              </a:rPr>
              <a:t>6</a:t>
            </a:r>
            <a:r>
              <a:rPr lang="en-US" sz="3600" b="1" dirty="0" smtClean="0">
                <a:solidFill>
                  <a:srgbClr val="FF0000"/>
                </a:solidFill>
              </a:rPr>
              <a:t>  +  6O</a:t>
            </a:r>
            <a:r>
              <a:rPr lang="en-US" sz="3600" b="1" baseline="-25000" dirty="0" smtClean="0">
                <a:solidFill>
                  <a:srgbClr val="FF0000"/>
                </a:solidFill>
              </a:rPr>
              <a:t>2</a:t>
            </a:r>
            <a:endParaRPr lang="en-US" sz="3600" b="1" dirty="0">
              <a:solidFill>
                <a:srgbClr val="FF0000"/>
              </a:solidFill>
            </a:endParaRPr>
          </a:p>
        </p:txBody>
      </p:sp>
      <p:cxnSp>
        <p:nvCxnSpPr>
          <p:cNvPr id="10" name="Straight Arrow Connector 9"/>
          <p:cNvCxnSpPr/>
          <p:nvPr/>
        </p:nvCxnSpPr>
        <p:spPr>
          <a:xfrm>
            <a:off x="3657600" y="5638800"/>
            <a:ext cx="8382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477000" y="2057400"/>
            <a:ext cx="2514600" cy="2862322"/>
          </a:xfrm>
          <a:prstGeom prst="rect">
            <a:avLst/>
          </a:prstGeom>
          <a:noFill/>
        </p:spPr>
        <p:txBody>
          <a:bodyPr wrap="square" rtlCol="0">
            <a:spAutoFit/>
          </a:bodyPr>
          <a:lstStyle/>
          <a:p>
            <a:r>
              <a:rPr lang="en-US" sz="2000" b="1" dirty="0" smtClean="0"/>
              <a:t>Start by adding a coefficient of 6 in front of the ‘CO</a:t>
            </a:r>
            <a:r>
              <a:rPr lang="en-US" sz="2000" b="1" baseline="-25000" dirty="0" smtClean="0"/>
              <a:t>2</a:t>
            </a:r>
            <a:r>
              <a:rPr lang="en-US" sz="2000" b="1" dirty="0" smtClean="0"/>
              <a:t>’ and recount the atoms; add a coefficient of 6 in front of the ‘H</a:t>
            </a:r>
            <a:r>
              <a:rPr lang="en-US" sz="2000" b="1" baseline="-25000" dirty="0" smtClean="0"/>
              <a:t>2</a:t>
            </a:r>
            <a:r>
              <a:rPr lang="en-US" sz="2000" b="1" dirty="0" smtClean="0"/>
              <a:t>O’ and recount; finish by adding a ‘6’ in front of the ‘O</a:t>
            </a:r>
            <a:r>
              <a:rPr lang="en-US" sz="2000" b="1" baseline="-25000" dirty="0" smtClean="0"/>
              <a:t>2</a:t>
            </a:r>
            <a:r>
              <a:rPr lang="en-US" sz="2000" b="1" dirty="0" smtClean="0"/>
              <a:t>’ and check.</a:t>
            </a:r>
            <a:endParaRPr lang="en-US" sz="2000" b="1" dirty="0"/>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Practice Answers</a:t>
            </a:r>
            <a:endParaRPr lang="en-US" dirty="0">
              <a:solidFill>
                <a:srgbClr val="FF0000"/>
              </a:solidFill>
            </a:endParaRPr>
          </a:p>
        </p:txBody>
      </p:sp>
      <p:sp>
        <p:nvSpPr>
          <p:cNvPr id="3" name="Content Placeholder 2"/>
          <p:cNvSpPr>
            <a:spLocks noGrp="1"/>
          </p:cNvSpPr>
          <p:nvPr>
            <p:ph idx="1"/>
          </p:nvPr>
        </p:nvSpPr>
        <p:spPr>
          <a:solidFill>
            <a:schemeClr val="accent2">
              <a:lumMod val="20000"/>
              <a:lumOff val="80000"/>
            </a:schemeClr>
          </a:solidFill>
        </p:spPr>
        <p:txBody>
          <a:bodyPr/>
          <a:lstStyle/>
          <a:p>
            <a:pPr>
              <a:buNone/>
            </a:pPr>
            <a:r>
              <a:rPr lang="en-US" b="1" dirty="0" smtClean="0"/>
              <a:t>Name the type of react</a:t>
            </a:r>
            <a:r>
              <a:rPr lang="en-US" dirty="0" smtClean="0"/>
              <a:t>ion:</a:t>
            </a:r>
          </a:p>
          <a:p>
            <a:pPr marL="514350" indent="-514350">
              <a:buAutoNum type="alphaLcPeriod"/>
            </a:pPr>
            <a:r>
              <a:rPr lang="en-US" dirty="0" smtClean="0"/>
              <a:t>2Na  +  Cl</a:t>
            </a:r>
            <a:r>
              <a:rPr lang="en-US" baseline="-25000" dirty="0" smtClean="0"/>
              <a:t>2</a:t>
            </a:r>
            <a:r>
              <a:rPr lang="en-US" dirty="0" smtClean="0"/>
              <a:t>            2NaCl    </a:t>
            </a:r>
            <a:r>
              <a:rPr lang="en-US" dirty="0" smtClean="0">
                <a:solidFill>
                  <a:srgbClr val="FF0000"/>
                </a:solidFill>
              </a:rPr>
              <a:t>synthesis</a:t>
            </a:r>
            <a:endParaRPr lang="en-US" dirty="0" smtClean="0"/>
          </a:p>
          <a:p>
            <a:pPr marL="514350" indent="-514350">
              <a:buAutoNum type="alphaLcPeriod"/>
            </a:pPr>
            <a:r>
              <a:rPr lang="en-US" dirty="0" smtClean="0"/>
              <a:t>K  +  </a:t>
            </a:r>
            <a:r>
              <a:rPr lang="en-US" dirty="0" err="1" smtClean="0"/>
              <a:t>AgCl</a:t>
            </a:r>
            <a:r>
              <a:rPr lang="en-US" dirty="0" smtClean="0"/>
              <a:t>           Ag  +  </a:t>
            </a:r>
            <a:r>
              <a:rPr lang="en-US" dirty="0" err="1" smtClean="0"/>
              <a:t>KCl</a:t>
            </a:r>
            <a:r>
              <a:rPr lang="en-US" dirty="0" smtClean="0"/>
              <a:t>  </a:t>
            </a:r>
            <a:r>
              <a:rPr lang="en-US" dirty="0" smtClean="0">
                <a:solidFill>
                  <a:srgbClr val="FF0000"/>
                </a:solidFill>
              </a:rPr>
              <a:t>single replacement</a:t>
            </a:r>
            <a:endParaRPr lang="en-US" dirty="0" smtClean="0"/>
          </a:p>
          <a:p>
            <a:pPr marL="514350" indent="-514350">
              <a:buAutoNum type="alphaLcPeriod"/>
            </a:pPr>
            <a:r>
              <a:rPr lang="en-US" dirty="0" smtClean="0"/>
              <a:t>2HgO           2Hg  +  O</a:t>
            </a:r>
            <a:r>
              <a:rPr lang="en-US" baseline="-25000" dirty="0" smtClean="0"/>
              <a:t>2  </a:t>
            </a:r>
            <a:r>
              <a:rPr lang="en-US" baseline="-25000" dirty="0" smtClean="0">
                <a:solidFill>
                  <a:srgbClr val="FF0000"/>
                </a:solidFill>
              </a:rPr>
              <a:t>   </a:t>
            </a:r>
            <a:r>
              <a:rPr lang="en-US" dirty="0" smtClean="0">
                <a:solidFill>
                  <a:srgbClr val="FF0000"/>
                </a:solidFill>
              </a:rPr>
              <a:t>decomposition</a:t>
            </a:r>
            <a:endParaRPr lang="en-US" dirty="0" smtClean="0"/>
          </a:p>
          <a:p>
            <a:pPr marL="514350" indent="-514350">
              <a:buAutoNum type="alphaLcPeriod"/>
            </a:pPr>
            <a:r>
              <a:rPr lang="en-US" dirty="0" err="1" smtClean="0"/>
              <a:t>HCl</a:t>
            </a:r>
            <a:r>
              <a:rPr lang="en-US" dirty="0" smtClean="0"/>
              <a:t>  +  </a:t>
            </a:r>
            <a:r>
              <a:rPr lang="en-US" dirty="0" err="1" smtClean="0"/>
              <a:t>NaOH</a:t>
            </a:r>
            <a:r>
              <a:rPr lang="en-US" dirty="0" smtClean="0"/>
              <a:t>           </a:t>
            </a:r>
            <a:r>
              <a:rPr lang="en-US" dirty="0" err="1" smtClean="0"/>
              <a:t>NaCl</a:t>
            </a:r>
            <a:r>
              <a:rPr lang="en-US" dirty="0" smtClean="0"/>
              <a:t>  +  H</a:t>
            </a:r>
            <a:r>
              <a:rPr lang="en-US" baseline="-25000" dirty="0" smtClean="0"/>
              <a:t>2</a:t>
            </a:r>
            <a:r>
              <a:rPr lang="en-US" dirty="0" smtClean="0"/>
              <a:t>O  </a:t>
            </a:r>
            <a:r>
              <a:rPr lang="en-US" dirty="0" smtClean="0">
                <a:solidFill>
                  <a:srgbClr val="FF0000"/>
                </a:solidFill>
              </a:rPr>
              <a:t>double</a:t>
            </a:r>
            <a:br>
              <a:rPr lang="en-US" dirty="0" smtClean="0">
                <a:solidFill>
                  <a:srgbClr val="FF0000"/>
                </a:solidFill>
              </a:rPr>
            </a:br>
            <a:r>
              <a:rPr lang="en-US" dirty="0" smtClean="0">
                <a:solidFill>
                  <a:srgbClr val="FF0000"/>
                </a:solidFill>
              </a:rPr>
              <a:t>                                                         replacement</a:t>
            </a:r>
            <a:endParaRPr lang="en-US" dirty="0" smtClean="0"/>
          </a:p>
          <a:p>
            <a:pPr marL="514350" indent="-514350">
              <a:buAutoNum type="alphaLcPeriod"/>
            </a:pPr>
            <a:r>
              <a:rPr lang="en-US" dirty="0" smtClean="0"/>
              <a:t>2H</a:t>
            </a:r>
            <a:r>
              <a:rPr lang="en-US" baseline="-25000" dirty="0" smtClean="0"/>
              <a:t>2</a:t>
            </a:r>
            <a:r>
              <a:rPr lang="en-US" dirty="0" smtClean="0"/>
              <a:t>  +  O</a:t>
            </a:r>
            <a:r>
              <a:rPr lang="en-US" baseline="-25000" dirty="0" smtClean="0"/>
              <a:t>2</a:t>
            </a:r>
            <a:r>
              <a:rPr lang="en-US" dirty="0" smtClean="0"/>
              <a:t>          2H</a:t>
            </a:r>
            <a:r>
              <a:rPr lang="en-US" baseline="-25000" dirty="0" smtClean="0"/>
              <a:t>2</a:t>
            </a:r>
            <a:r>
              <a:rPr lang="en-US" dirty="0" smtClean="0"/>
              <a:t>O     </a:t>
            </a:r>
            <a:r>
              <a:rPr lang="en-US" dirty="0" smtClean="0">
                <a:solidFill>
                  <a:srgbClr val="FF0000"/>
                </a:solidFill>
              </a:rPr>
              <a:t>combustion</a:t>
            </a:r>
            <a:endParaRPr lang="en-US" dirty="0"/>
          </a:p>
        </p:txBody>
      </p:sp>
      <p:cxnSp>
        <p:nvCxnSpPr>
          <p:cNvPr id="5" name="Straight Arrow Connector 4"/>
          <p:cNvCxnSpPr/>
          <p:nvPr/>
        </p:nvCxnSpPr>
        <p:spPr>
          <a:xfrm>
            <a:off x="2819400" y="2438400"/>
            <a:ext cx="83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667000" y="3048000"/>
            <a:ext cx="83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3657600"/>
            <a:ext cx="83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200400" y="4267200"/>
            <a:ext cx="83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667000" y="5334000"/>
            <a:ext cx="838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Reactants and Products</a:t>
            </a:r>
            <a:endParaRPr lang="en-US" dirty="0"/>
          </a:p>
        </p:txBody>
      </p:sp>
      <p:sp>
        <p:nvSpPr>
          <p:cNvPr id="4" name="Content Placeholder 2"/>
          <p:cNvSpPr>
            <a:spLocks noGrp="1"/>
          </p:cNvSpPr>
          <p:nvPr>
            <p:ph idx="1"/>
          </p:nvPr>
        </p:nvSpPr>
        <p:spPr>
          <a:xfrm>
            <a:off x="457200" y="1600201"/>
            <a:ext cx="8229600" cy="1371599"/>
          </a:xfrm>
          <a:solidFill>
            <a:schemeClr val="accent5">
              <a:lumMod val="20000"/>
              <a:lumOff val="80000"/>
            </a:schemeClr>
          </a:solidFill>
        </p:spPr>
        <p:txBody>
          <a:bodyPr/>
          <a:lstStyle/>
          <a:p>
            <a:r>
              <a:rPr lang="en-US" b="1" dirty="0" smtClean="0">
                <a:solidFill>
                  <a:schemeClr val="accent5">
                    <a:lumMod val="75000"/>
                  </a:schemeClr>
                </a:solidFill>
              </a:rPr>
              <a:t>Reactant:  the original substance (s)</a:t>
            </a:r>
          </a:p>
          <a:p>
            <a:r>
              <a:rPr lang="en-US" b="1" dirty="0" smtClean="0">
                <a:solidFill>
                  <a:schemeClr val="accent5">
                    <a:lumMod val="75000"/>
                  </a:schemeClr>
                </a:solidFill>
              </a:rPr>
              <a:t>Product:  the new substance (s)</a:t>
            </a:r>
            <a:endParaRPr lang="en-US" b="1" dirty="0">
              <a:solidFill>
                <a:schemeClr val="accent5">
                  <a:lumMod val="75000"/>
                </a:schemeClr>
              </a:solidFill>
            </a:endParaRPr>
          </a:p>
        </p:txBody>
      </p:sp>
      <p:sp>
        <p:nvSpPr>
          <p:cNvPr id="5" name="TextBox 4"/>
          <p:cNvSpPr txBox="1"/>
          <p:nvPr/>
        </p:nvSpPr>
        <p:spPr>
          <a:xfrm>
            <a:off x="533400" y="3276600"/>
            <a:ext cx="8077200" cy="2246769"/>
          </a:xfrm>
          <a:prstGeom prst="rect">
            <a:avLst/>
          </a:prstGeom>
          <a:solidFill>
            <a:schemeClr val="accent3">
              <a:lumMod val="20000"/>
              <a:lumOff val="80000"/>
            </a:schemeClr>
          </a:solidFill>
        </p:spPr>
        <p:txBody>
          <a:bodyPr wrap="square" rtlCol="0">
            <a:spAutoFit/>
          </a:bodyPr>
          <a:lstStyle/>
          <a:p>
            <a:r>
              <a:rPr lang="en-US" sz="2800" b="1" dirty="0" smtClean="0">
                <a:solidFill>
                  <a:schemeClr val="accent3">
                    <a:lumMod val="75000"/>
                  </a:schemeClr>
                </a:solidFill>
              </a:rPr>
              <a:t>In the chemical equation, A + B             AB, the </a:t>
            </a:r>
            <a:r>
              <a:rPr lang="en-US" sz="2800" b="1" u="sng" dirty="0" smtClean="0">
                <a:solidFill>
                  <a:schemeClr val="accent3">
                    <a:lumMod val="75000"/>
                  </a:schemeClr>
                </a:solidFill>
              </a:rPr>
              <a:t>reactants</a:t>
            </a:r>
            <a:r>
              <a:rPr lang="en-US" sz="2800" b="1" dirty="0" smtClean="0">
                <a:solidFill>
                  <a:schemeClr val="accent3">
                    <a:lumMod val="75000"/>
                  </a:schemeClr>
                </a:solidFill>
              </a:rPr>
              <a:t> are ‘A’ and ‘B’, which are on the </a:t>
            </a:r>
            <a:r>
              <a:rPr lang="en-US" sz="2800" b="1" i="1" dirty="0" smtClean="0">
                <a:solidFill>
                  <a:schemeClr val="accent2">
                    <a:lumMod val="75000"/>
                  </a:schemeClr>
                </a:solidFill>
              </a:rPr>
              <a:t>left</a:t>
            </a:r>
            <a:r>
              <a:rPr lang="en-US" sz="2800" b="1" dirty="0" smtClean="0">
                <a:solidFill>
                  <a:schemeClr val="accent3">
                    <a:lumMod val="75000"/>
                  </a:schemeClr>
                </a:solidFill>
              </a:rPr>
              <a:t> side of the equation.</a:t>
            </a:r>
          </a:p>
          <a:p>
            <a:r>
              <a:rPr lang="en-US" sz="2800" b="1" dirty="0" smtClean="0">
                <a:solidFill>
                  <a:schemeClr val="accent3">
                    <a:lumMod val="75000"/>
                  </a:schemeClr>
                </a:solidFill>
              </a:rPr>
              <a:t>The </a:t>
            </a:r>
            <a:r>
              <a:rPr lang="en-US" sz="2800" b="1" u="sng" dirty="0" smtClean="0">
                <a:solidFill>
                  <a:schemeClr val="accent3">
                    <a:lumMod val="75000"/>
                  </a:schemeClr>
                </a:solidFill>
              </a:rPr>
              <a:t>product</a:t>
            </a:r>
            <a:r>
              <a:rPr lang="en-US" sz="2800" b="1" dirty="0" smtClean="0">
                <a:solidFill>
                  <a:schemeClr val="accent3">
                    <a:lumMod val="75000"/>
                  </a:schemeClr>
                </a:solidFill>
              </a:rPr>
              <a:t> is ‘AB’ and is found on the </a:t>
            </a:r>
            <a:r>
              <a:rPr lang="en-US" sz="2800" b="1" i="1" dirty="0" smtClean="0">
                <a:solidFill>
                  <a:schemeClr val="accent2">
                    <a:lumMod val="75000"/>
                  </a:schemeClr>
                </a:solidFill>
              </a:rPr>
              <a:t>right</a:t>
            </a:r>
            <a:r>
              <a:rPr lang="en-US" sz="2800" b="1" dirty="0" smtClean="0">
                <a:solidFill>
                  <a:schemeClr val="accent3">
                    <a:lumMod val="75000"/>
                  </a:schemeClr>
                </a:solidFill>
              </a:rPr>
              <a:t> side of the equation.</a:t>
            </a:r>
            <a:endParaRPr lang="en-US" sz="2800" b="1" dirty="0">
              <a:solidFill>
                <a:schemeClr val="accent3">
                  <a:lumMod val="75000"/>
                </a:schemeClr>
              </a:solidFill>
            </a:endParaRPr>
          </a:p>
        </p:txBody>
      </p:sp>
      <p:cxnSp>
        <p:nvCxnSpPr>
          <p:cNvPr id="7" name="Straight Arrow Connector 6"/>
          <p:cNvCxnSpPr/>
          <p:nvPr/>
        </p:nvCxnSpPr>
        <p:spPr>
          <a:xfrm>
            <a:off x="5334000" y="3505200"/>
            <a:ext cx="762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81000" y="5943600"/>
            <a:ext cx="8458200" cy="523220"/>
          </a:xfrm>
          <a:prstGeom prst="rect">
            <a:avLst/>
          </a:prstGeom>
          <a:solidFill>
            <a:schemeClr val="accent1">
              <a:lumMod val="20000"/>
              <a:lumOff val="80000"/>
            </a:schemeClr>
          </a:solidFill>
        </p:spPr>
        <p:txBody>
          <a:bodyPr wrap="square" rtlCol="0">
            <a:spAutoFit/>
          </a:bodyPr>
          <a:lstStyle/>
          <a:p>
            <a:r>
              <a:rPr lang="en-US" sz="2800" b="1" dirty="0" smtClean="0">
                <a:solidFill>
                  <a:schemeClr val="accent1">
                    <a:lumMod val="75000"/>
                  </a:schemeClr>
                </a:solidFill>
              </a:rPr>
              <a:t>The arrow in the equation means ‘yields’, or ‘produces’.</a:t>
            </a:r>
            <a:endParaRPr lang="en-US" sz="2800" b="1" dirty="0">
              <a:solidFill>
                <a:schemeClr val="accent1">
                  <a:lumMod val="7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bg/>
                                          </p:spTgt>
                                        </p:tgtEl>
                                        <p:attrNameLst>
                                          <p:attrName>style.visibility</p:attrName>
                                        </p:attrNameLst>
                                      </p:cBhvr>
                                      <p:to>
                                        <p:strVal val="visible"/>
                                      </p:to>
                                    </p:set>
                                    <p:anim calcmode="lin" valueType="num">
                                      <p:cBhvr>
                                        <p:cTn id="7" dur="500" fill="hold"/>
                                        <p:tgtEl>
                                          <p:spTgt spid="4">
                                            <p:bg/>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bg/>
                                          </p:spTgt>
                                        </p:tgtEl>
                                        <p:attrNameLst>
                                          <p:attrName>ppt_y</p:attrName>
                                        </p:attrNameLst>
                                      </p:cBhvr>
                                      <p:tavLst>
                                        <p:tav tm="0">
                                          <p:val>
                                            <p:strVal val="#ppt_y"/>
                                          </p:val>
                                        </p:tav>
                                        <p:tav tm="100000">
                                          <p:val>
                                            <p:strVal val="#ppt_y"/>
                                          </p:val>
                                        </p:tav>
                                      </p:tavLst>
                                    </p:anim>
                                    <p:anim calcmode="lin" valueType="num">
                                      <p:cBhvr>
                                        <p:cTn id="9" dur="500" fill="hold"/>
                                        <p:tgtEl>
                                          <p:spTgt spid="4">
                                            <p:bg/>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bg/>
                                          </p:spTgt>
                                        </p:tgtEl>
                                      </p:cBhvr>
                                    </p:animEffect>
                                  </p:childTnLst>
                                </p:cTn>
                              </p:par>
                              <p:par>
                                <p:cTn id="12" presetID="41" presetClass="entr" presetSubtype="0" fill="hold" grpId="0" nodeType="withEffect">
                                  <p:stCondLst>
                                    <p:cond delay="0"/>
                                  </p:stCondLst>
                                  <p:iterate type="lt">
                                    <p:tmPct val="10000"/>
                                  </p:iterate>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4">
                                            <p:txEl>
                                              <p:pRg st="0" end="0"/>
                                            </p:txEl>
                                          </p:spTgt>
                                        </p:tgtEl>
                                      </p:cBhvr>
                                    </p:animEffect>
                                  </p:childTnLst>
                                </p:cTn>
                              </p:par>
                              <p:par>
                                <p:cTn id="19" presetID="41" presetClass="entr" presetSubtype="0" fill="hold" grpId="0" nodeType="withEffect">
                                  <p:stCondLst>
                                    <p:cond delay="0"/>
                                  </p:stCondLst>
                                  <p:iterate type="lt">
                                    <p:tmPct val="10000"/>
                                  </p:iterate>
                                  <p:childTnLst>
                                    <p:set>
                                      <p:cBhvr>
                                        <p:cTn id="20" dur="1" fill="hold">
                                          <p:stCondLst>
                                            <p:cond delay="0"/>
                                          </p:stCondLst>
                                        </p:cTn>
                                        <p:tgtEl>
                                          <p:spTgt spid="4">
                                            <p:txEl>
                                              <p:pRg st="1" end="1"/>
                                            </p:txEl>
                                          </p:spTgt>
                                        </p:tgtEl>
                                        <p:attrNameLst>
                                          <p:attrName>style.visibility</p:attrName>
                                        </p:attrNameLst>
                                      </p:cBhvr>
                                      <p:to>
                                        <p:strVal val="visible"/>
                                      </p:to>
                                    </p:set>
                                    <p:anim calcmode="lin" valueType="num">
                                      <p:cBhvr>
                                        <p:cTn id="21" dur="500" fill="hold"/>
                                        <p:tgtEl>
                                          <p:spTgt spid="4">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4">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4">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4">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4">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diamond(in)">
                                      <p:cBhvr>
                                        <p:cTn id="30" dur="2000"/>
                                        <p:tgtEl>
                                          <p:spTgt spid="5"/>
                                        </p:tgtEl>
                                      </p:cBhvr>
                                    </p:animEffect>
                                  </p:childTnLst>
                                </p:cTn>
                              </p:par>
                              <p:par>
                                <p:cTn id="31" presetID="9" presetClass="entr" presetSubtype="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dissolve">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dissolve">
                                      <p:cBhvr>
                                        <p:cTn id="3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Know If It Is A </a:t>
            </a:r>
            <a:br>
              <a:rPr lang="en-US" dirty="0" smtClean="0"/>
            </a:br>
            <a:r>
              <a:rPr lang="en-US" dirty="0" smtClean="0"/>
              <a:t>Chemical Reaction? </a:t>
            </a:r>
            <a:endParaRPr lang="en-US" dirty="0"/>
          </a:p>
        </p:txBody>
      </p:sp>
      <p:sp>
        <p:nvSpPr>
          <p:cNvPr id="3" name="Content Placeholder 2"/>
          <p:cNvSpPr>
            <a:spLocks noGrp="1"/>
          </p:cNvSpPr>
          <p:nvPr>
            <p:ph idx="1"/>
          </p:nvPr>
        </p:nvSpPr>
        <p:spPr>
          <a:xfrm>
            <a:off x="457200" y="1600201"/>
            <a:ext cx="7620000" cy="3810000"/>
          </a:xfrm>
        </p:spPr>
        <p:txBody>
          <a:bodyPr>
            <a:normAutofit fontScale="92500"/>
          </a:bodyPr>
          <a:lstStyle/>
          <a:p>
            <a:r>
              <a:rPr lang="en-US" b="1" dirty="0" smtClean="0">
                <a:solidFill>
                  <a:schemeClr val="accent2">
                    <a:lumMod val="75000"/>
                  </a:schemeClr>
                </a:solidFill>
              </a:rPr>
              <a:t>The following observations provide evidence that a chemical reaction </a:t>
            </a:r>
            <a:br>
              <a:rPr lang="en-US" b="1" dirty="0" smtClean="0">
                <a:solidFill>
                  <a:schemeClr val="accent2">
                    <a:lumMod val="75000"/>
                  </a:schemeClr>
                </a:solidFill>
              </a:rPr>
            </a:br>
            <a:r>
              <a:rPr lang="en-US" b="1" dirty="0" smtClean="0">
                <a:solidFill>
                  <a:schemeClr val="accent2">
                    <a:lumMod val="75000"/>
                  </a:schemeClr>
                </a:solidFill>
              </a:rPr>
              <a:t>is taking place:</a:t>
            </a:r>
          </a:p>
          <a:p>
            <a:pPr lvl="1"/>
            <a:r>
              <a:rPr lang="en-US" b="1" dirty="0" smtClean="0">
                <a:solidFill>
                  <a:schemeClr val="accent2">
                    <a:lumMod val="75000"/>
                  </a:schemeClr>
                </a:solidFill>
              </a:rPr>
              <a:t>The temperature changes</a:t>
            </a:r>
          </a:p>
          <a:p>
            <a:pPr lvl="1"/>
            <a:r>
              <a:rPr lang="en-US" b="1" dirty="0" smtClean="0">
                <a:solidFill>
                  <a:schemeClr val="accent2">
                    <a:lumMod val="75000"/>
                  </a:schemeClr>
                </a:solidFill>
              </a:rPr>
              <a:t>A gas is produced (bubbling)</a:t>
            </a:r>
          </a:p>
          <a:p>
            <a:pPr lvl="1"/>
            <a:r>
              <a:rPr lang="en-US" b="1" dirty="0" smtClean="0">
                <a:solidFill>
                  <a:schemeClr val="accent2">
                    <a:lumMod val="75000"/>
                  </a:schemeClr>
                </a:solidFill>
              </a:rPr>
              <a:t>A precipitate forms (a solid forms from the combination of two solutions and separates out)</a:t>
            </a:r>
          </a:p>
          <a:p>
            <a:pPr lvl="1"/>
            <a:r>
              <a:rPr lang="en-US" b="1" dirty="0" smtClean="0">
                <a:solidFill>
                  <a:schemeClr val="accent2">
                    <a:lumMod val="75000"/>
                  </a:schemeClr>
                </a:solidFill>
              </a:rPr>
              <a:t>A permanent change in color</a:t>
            </a:r>
          </a:p>
          <a:p>
            <a:pPr lvl="1"/>
            <a:endParaRPr lang="en-US" dirty="0"/>
          </a:p>
        </p:txBody>
      </p:sp>
      <p:sp>
        <p:nvSpPr>
          <p:cNvPr id="4" name="TextBox 3"/>
          <p:cNvSpPr txBox="1"/>
          <p:nvPr/>
        </p:nvSpPr>
        <p:spPr>
          <a:xfrm>
            <a:off x="381000" y="5486400"/>
            <a:ext cx="8458200" cy="1200329"/>
          </a:xfrm>
          <a:prstGeom prst="rect">
            <a:avLst/>
          </a:prstGeom>
          <a:solidFill>
            <a:schemeClr val="accent3">
              <a:lumMod val="20000"/>
              <a:lumOff val="80000"/>
            </a:schemeClr>
          </a:solidFill>
        </p:spPr>
        <p:txBody>
          <a:bodyPr wrap="square" rtlCol="0">
            <a:spAutoFit/>
          </a:bodyPr>
          <a:lstStyle/>
          <a:p>
            <a:r>
              <a:rPr lang="en-US" sz="2400" b="1" dirty="0" smtClean="0">
                <a:solidFill>
                  <a:schemeClr val="accent3">
                    <a:lumMod val="75000"/>
                  </a:schemeClr>
                </a:solidFill>
              </a:rPr>
              <a:t>Be aware:  Some physical changes produce some of the above observations.  For example, food coloring in water and boiling water may look like chemical changes, but are physical changes. </a:t>
            </a:r>
            <a:endParaRPr lang="en-US" sz="2400" b="1" dirty="0">
              <a:solidFill>
                <a:schemeClr val="accent3">
                  <a:lumMod val="75000"/>
                </a:schemeClr>
              </a:solidFill>
            </a:endParaRPr>
          </a:p>
        </p:txBody>
      </p:sp>
      <p:pic>
        <p:nvPicPr>
          <p:cNvPr id="5" name="Picture 4" descr="chemical reaction 5.jpg"/>
          <p:cNvPicPr>
            <a:picLocks noChangeAspect="1"/>
          </p:cNvPicPr>
          <p:nvPr/>
        </p:nvPicPr>
        <p:blipFill>
          <a:blip r:embed="rId2" cstate="print"/>
          <a:stretch>
            <a:fillRect/>
          </a:stretch>
        </p:blipFill>
        <p:spPr>
          <a:xfrm>
            <a:off x="6553200" y="2514600"/>
            <a:ext cx="2032000" cy="1524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150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250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grpId="0" nodeType="withEffect">
                                  <p:stCondLst>
                                    <p:cond delay="350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par>
                                <p:cTn id="29" presetID="15" presetClass="entr" presetSubtype="0" fill="hold" grpId="0" nodeType="withEffect">
                                  <p:stCondLst>
                                    <p:cond delay="450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dissolve">
                                      <p:cBhvr>
                                        <p:cTn id="3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Chemical Reaction </a:t>
            </a:r>
            <a:endParaRPr lang="en-US" dirty="0"/>
          </a:p>
        </p:txBody>
      </p:sp>
      <p:sp>
        <p:nvSpPr>
          <p:cNvPr id="3" name="Content Placeholder 2"/>
          <p:cNvSpPr>
            <a:spLocks noGrp="1"/>
          </p:cNvSpPr>
          <p:nvPr>
            <p:ph idx="1"/>
          </p:nvPr>
        </p:nvSpPr>
        <p:spPr>
          <a:xfrm>
            <a:off x="457200" y="1600200"/>
            <a:ext cx="8229600" cy="4038599"/>
          </a:xfrm>
        </p:spPr>
        <p:txBody>
          <a:bodyPr>
            <a:normAutofit/>
          </a:bodyPr>
          <a:lstStyle/>
          <a:p>
            <a:r>
              <a:rPr lang="en-US" b="1" dirty="0" smtClean="0">
                <a:solidFill>
                  <a:schemeClr val="accent3">
                    <a:lumMod val="50000"/>
                  </a:schemeClr>
                </a:solidFill>
              </a:rPr>
              <a:t>Adding </a:t>
            </a:r>
            <a:r>
              <a:rPr lang="en-US" b="1" dirty="0" err="1" smtClean="0">
                <a:solidFill>
                  <a:schemeClr val="accent3">
                    <a:lumMod val="50000"/>
                  </a:schemeClr>
                </a:solidFill>
              </a:rPr>
              <a:t>HCl</a:t>
            </a:r>
            <a:r>
              <a:rPr lang="en-US" b="1" dirty="0" smtClean="0">
                <a:solidFill>
                  <a:schemeClr val="accent3">
                    <a:lumMod val="50000"/>
                  </a:schemeClr>
                </a:solidFill>
              </a:rPr>
              <a:t> (hydrochloric acid) to zinc metal will produce bubbling and a temperature increase, two indications that a chemical change has taken place.</a:t>
            </a:r>
          </a:p>
          <a:p>
            <a:r>
              <a:rPr lang="en-US" b="1" dirty="0" smtClean="0">
                <a:solidFill>
                  <a:schemeClr val="accent3">
                    <a:lumMod val="50000"/>
                  </a:schemeClr>
                </a:solidFill>
              </a:rPr>
              <a:t>The atoms are</a:t>
            </a:r>
            <a:br>
              <a:rPr lang="en-US" b="1" dirty="0" smtClean="0">
                <a:solidFill>
                  <a:schemeClr val="accent3">
                    <a:lumMod val="50000"/>
                  </a:schemeClr>
                </a:solidFill>
              </a:rPr>
            </a:br>
            <a:r>
              <a:rPr lang="en-US" b="1" dirty="0" smtClean="0">
                <a:solidFill>
                  <a:schemeClr val="accent3">
                    <a:lumMod val="50000"/>
                  </a:schemeClr>
                </a:solidFill>
              </a:rPr>
              <a:t>simply rearranged </a:t>
            </a:r>
            <a:br>
              <a:rPr lang="en-US" b="1" dirty="0" smtClean="0">
                <a:solidFill>
                  <a:schemeClr val="accent3">
                    <a:lumMod val="50000"/>
                  </a:schemeClr>
                </a:solidFill>
              </a:rPr>
            </a:br>
            <a:r>
              <a:rPr lang="en-US" b="1" dirty="0" smtClean="0">
                <a:solidFill>
                  <a:schemeClr val="accent3">
                    <a:lumMod val="50000"/>
                  </a:schemeClr>
                </a:solidFill>
              </a:rPr>
              <a:t>during the reaction.</a:t>
            </a:r>
          </a:p>
        </p:txBody>
      </p:sp>
      <p:pic>
        <p:nvPicPr>
          <p:cNvPr id="6" name="Picture 5" descr="chemical reaction 4.gif"/>
          <p:cNvPicPr>
            <a:picLocks noChangeAspect="1"/>
          </p:cNvPicPr>
          <p:nvPr/>
        </p:nvPicPr>
        <p:blipFill>
          <a:blip r:embed="rId2" cstate="print"/>
          <a:stretch>
            <a:fillRect/>
          </a:stretch>
        </p:blipFill>
        <p:spPr>
          <a:xfrm>
            <a:off x="4648200" y="3886200"/>
            <a:ext cx="3200400" cy="24003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Equation</a:t>
            </a:r>
            <a:endParaRPr lang="en-US" dirty="0"/>
          </a:p>
        </p:txBody>
      </p:sp>
      <p:sp>
        <p:nvSpPr>
          <p:cNvPr id="3" name="Content Placeholder 2"/>
          <p:cNvSpPr>
            <a:spLocks noGrp="1"/>
          </p:cNvSpPr>
          <p:nvPr>
            <p:ph idx="1"/>
          </p:nvPr>
        </p:nvSpPr>
        <p:spPr>
          <a:xfrm>
            <a:off x="457200" y="1600201"/>
            <a:ext cx="8229600" cy="3886199"/>
          </a:xfrm>
        </p:spPr>
        <p:txBody>
          <a:bodyPr/>
          <a:lstStyle/>
          <a:p>
            <a:r>
              <a:rPr lang="en-US" b="1" dirty="0" smtClean="0">
                <a:solidFill>
                  <a:schemeClr val="accent3">
                    <a:lumMod val="50000"/>
                  </a:schemeClr>
                </a:solidFill>
              </a:rPr>
              <a:t>A chemical equation, or formula equation,  represents what happens in a chemical reaction.</a:t>
            </a:r>
          </a:p>
          <a:p>
            <a:r>
              <a:rPr lang="en-US" b="1" dirty="0" smtClean="0">
                <a:solidFill>
                  <a:schemeClr val="accent3">
                    <a:lumMod val="50000"/>
                  </a:schemeClr>
                </a:solidFill>
              </a:rPr>
              <a:t>For instance:  The formula equation for the addition of zinc metal and hydrochloric acid looks like this:</a:t>
            </a:r>
          </a:p>
          <a:p>
            <a:pPr lvl="1">
              <a:buNone/>
            </a:pPr>
            <a:r>
              <a:rPr lang="en-US" b="1" dirty="0" smtClean="0">
                <a:solidFill>
                  <a:schemeClr val="accent3">
                    <a:lumMod val="50000"/>
                  </a:schemeClr>
                </a:solidFill>
              </a:rPr>
              <a:t>  2HCl + Zn                 H</a:t>
            </a:r>
            <a:r>
              <a:rPr lang="en-US" b="1" baseline="-25000" dirty="0" smtClean="0">
                <a:solidFill>
                  <a:schemeClr val="accent3">
                    <a:lumMod val="50000"/>
                  </a:schemeClr>
                </a:solidFill>
              </a:rPr>
              <a:t>2</a:t>
            </a:r>
            <a:r>
              <a:rPr lang="en-US" b="1" dirty="0" smtClean="0">
                <a:solidFill>
                  <a:schemeClr val="accent3">
                    <a:lumMod val="50000"/>
                  </a:schemeClr>
                </a:solidFill>
              </a:rPr>
              <a:t> + ZnCl</a:t>
            </a:r>
            <a:r>
              <a:rPr lang="en-US" b="1" baseline="-25000" dirty="0" smtClean="0">
                <a:solidFill>
                  <a:schemeClr val="accent3">
                    <a:lumMod val="50000"/>
                  </a:schemeClr>
                </a:solidFill>
              </a:rPr>
              <a:t>2</a:t>
            </a:r>
            <a:endParaRPr lang="en-US" b="1" dirty="0" smtClean="0">
              <a:solidFill>
                <a:schemeClr val="accent3">
                  <a:lumMod val="50000"/>
                </a:schemeClr>
              </a:solidFill>
            </a:endParaRPr>
          </a:p>
          <a:p>
            <a:endParaRPr lang="en-US" dirty="0"/>
          </a:p>
        </p:txBody>
      </p:sp>
      <p:cxnSp>
        <p:nvCxnSpPr>
          <p:cNvPr id="4" name="Straight Arrow Connector 3"/>
          <p:cNvCxnSpPr/>
          <p:nvPr/>
        </p:nvCxnSpPr>
        <p:spPr>
          <a:xfrm>
            <a:off x="2667000" y="4953000"/>
            <a:ext cx="1066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209800" y="5562600"/>
            <a:ext cx="3352800" cy="954107"/>
          </a:xfrm>
          <a:prstGeom prst="rect">
            <a:avLst/>
          </a:prstGeom>
          <a:solidFill>
            <a:schemeClr val="bg2">
              <a:lumMod val="75000"/>
            </a:schemeClr>
          </a:solidFill>
        </p:spPr>
        <p:txBody>
          <a:bodyPr wrap="square" rtlCol="0">
            <a:spAutoFit/>
          </a:bodyPr>
          <a:lstStyle/>
          <a:p>
            <a:r>
              <a:rPr lang="en-US" sz="2800" b="1" dirty="0" smtClean="0">
                <a:solidFill>
                  <a:schemeClr val="accent6">
                    <a:lumMod val="75000"/>
                  </a:schemeClr>
                </a:solidFill>
              </a:rPr>
              <a:t>The arrow means ‘yields’ or ‘produces’.</a:t>
            </a:r>
            <a:endParaRPr lang="en-US" sz="2800" b="1" dirty="0">
              <a:solidFill>
                <a:schemeClr val="accent6">
                  <a:lumMod val="75000"/>
                </a:schemeClr>
              </a:solidFill>
            </a:endParaRPr>
          </a:p>
        </p:txBody>
      </p:sp>
      <p:pic>
        <p:nvPicPr>
          <p:cNvPr id="6" name="Picture 5" descr="chemical reaction 4.gif"/>
          <p:cNvPicPr>
            <a:picLocks noChangeAspect="1"/>
          </p:cNvPicPr>
          <p:nvPr/>
        </p:nvPicPr>
        <p:blipFill>
          <a:blip r:embed="rId2" cstate="print"/>
          <a:stretch>
            <a:fillRect/>
          </a:stretch>
        </p:blipFill>
        <p:spPr>
          <a:xfrm>
            <a:off x="6019800" y="4495800"/>
            <a:ext cx="2819400" cy="211455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amond(in)">
                                      <p:cBhvr>
                                        <p:cTn id="15" dur="2000"/>
                                        <p:tgtEl>
                                          <p:spTgt spid="3">
                                            <p:txEl>
                                              <p:pRg st="2" end="2"/>
                                            </p:txEl>
                                          </p:spTgt>
                                        </p:tgtEl>
                                      </p:cBhvr>
                                    </p:animEffect>
                                  </p:childTnLst>
                                </p:cTn>
                              </p:par>
                              <p:par>
                                <p:cTn id="16" presetID="9" presetClass="entr" presetSubtype="0" fill="hold" nodeType="withEffect">
                                  <p:stCondLst>
                                    <p:cond delay="1000"/>
                                  </p:stCondLst>
                                  <p:childTnLst>
                                    <p:set>
                                      <p:cBhvr>
                                        <p:cTn id="17" dur="1" fill="hold">
                                          <p:stCondLst>
                                            <p:cond delay="0"/>
                                          </p:stCondLst>
                                        </p:cTn>
                                        <p:tgtEl>
                                          <p:spTgt spid="4"/>
                                        </p:tgtEl>
                                        <p:attrNameLst>
                                          <p:attrName>style.visibility</p:attrName>
                                        </p:attrNameLst>
                                      </p:cBhvr>
                                      <p:to>
                                        <p:strVal val="visible"/>
                                      </p:to>
                                    </p:set>
                                    <p:animEffect transition="in" filter="dissolv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6"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arn(inHorizontal)">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Atoms in Formulas</a:t>
            </a:r>
            <a:endParaRPr lang="en-US" dirty="0"/>
          </a:p>
        </p:txBody>
      </p:sp>
      <p:sp>
        <p:nvSpPr>
          <p:cNvPr id="3" name="Content Placeholder 2"/>
          <p:cNvSpPr>
            <a:spLocks noGrp="1"/>
          </p:cNvSpPr>
          <p:nvPr>
            <p:ph idx="1"/>
          </p:nvPr>
        </p:nvSpPr>
        <p:spPr>
          <a:xfrm>
            <a:off x="457200" y="1600201"/>
            <a:ext cx="8229600" cy="2438400"/>
          </a:xfrm>
        </p:spPr>
        <p:txBody>
          <a:bodyPr/>
          <a:lstStyle/>
          <a:p>
            <a:r>
              <a:rPr lang="en-US" b="1" dirty="0" smtClean="0">
                <a:solidFill>
                  <a:schemeClr val="accent5">
                    <a:lumMod val="75000"/>
                  </a:schemeClr>
                </a:solidFill>
              </a:rPr>
              <a:t>Before you can correctly write and balance an equation, you must be able to correctly count atoms in chemical formulas.</a:t>
            </a:r>
          </a:p>
          <a:p>
            <a:r>
              <a:rPr lang="en-US" b="1" dirty="0" smtClean="0">
                <a:solidFill>
                  <a:schemeClr val="accent5">
                    <a:lumMod val="75000"/>
                  </a:schemeClr>
                </a:solidFill>
              </a:rPr>
              <a:t>Let’s learn some basics…</a:t>
            </a:r>
            <a:endParaRPr lang="en-US" b="1" dirty="0">
              <a:solidFill>
                <a:schemeClr val="accent5">
                  <a:lumMod val="75000"/>
                </a:schemeClr>
              </a:solidFill>
            </a:endParaRPr>
          </a:p>
        </p:txBody>
      </p:sp>
      <p:pic>
        <p:nvPicPr>
          <p:cNvPr id="4" name="Picture 3" descr="chemical reaction 7.jpg"/>
          <p:cNvPicPr>
            <a:picLocks noChangeAspect="1"/>
          </p:cNvPicPr>
          <p:nvPr/>
        </p:nvPicPr>
        <p:blipFill>
          <a:blip r:embed="rId2" cstate="print"/>
          <a:stretch>
            <a:fillRect/>
          </a:stretch>
        </p:blipFill>
        <p:spPr>
          <a:xfrm>
            <a:off x="5334000" y="3659358"/>
            <a:ext cx="2641600" cy="3027680"/>
          </a:xfrm>
          <a:prstGeom prst="rect">
            <a:avLst/>
          </a:prstGeom>
          <a:effectLst>
            <a:outerShdw blurRad="50800" dist="38100" dir="2700000" sx="102000" sy="102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Your ‘Equation’ Terms</a:t>
            </a:r>
            <a:endParaRPr lang="en-US" dirty="0"/>
          </a:p>
        </p:txBody>
      </p:sp>
      <p:sp>
        <p:nvSpPr>
          <p:cNvPr id="3" name="Content Placeholder 2"/>
          <p:cNvSpPr>
            <a:spLocks noGrp="1"/>
          </p:cNvSpPr>
          <p:nvPr>
            <p:ph idx="1"/>
          </p:nvPr>
        </p:nvSpPr>
        <p:spPr>
          <a:xfrm>
            <a:off x="457200" y="1600201"/>
            <a:ext cx="8229600" cy="3429000"/>
          </a:xfrm>
        </p:spPr>
        <p:txBody>
          <a:bodyPr/>
          <a:lstStyle/>
          <a:p>
            <a:r>
              <a:rPr lang="en-US" b="1" dirty="0" smtClean="0">
                <a:solidFill>
                  <a:schemeClr val="accent3">
                    <a:lumMod val="50000"/>
                  </a:schemeClr>
                </a:solidFill>
              </a:rPr>
              <a:t>Coefficient – a whole number in front of the formula that represents the relative number of </a:t>
            </a:r>
            <a:r>
              <a:rPr lang="en-US" b="1" i="1" dirty="0" smtClean="0">
                <a:solidFill>
                  <a:schemeClr val="accent3">
                    <a:lumMod val="75000"/>
                  </a:schemeClr>
                </a:solidFill>
              </a:rPr>
              <a:t>moles</a:t>
            </a:r>
            <a:r>
              <a:rPr lang="en-US" b="1" dirty="0" smtClean="0">
                <a:solidFill>
                  <a:schemeClr val="accent3">
                    <a:lumMod val="50000"/>
                  </a:schemeClr>
                </a:solidFill>
              </a:rPr>
              <a:t> of the substance</a:t>
            </a:r>
          </a:p>
          <a:p>
            <a:r>
              <a:rPr lang="en-US" b="1" dirty="0" smtClean="0">
                <a:solidFill>
                  <a:schemeClr val="accent5">
                    <a:lumMod val="50000"/>
                  </a:schemeClr>
                </a:solidFill>
              </a:rPr>
              <a:t>Subscript – the small number to the lower right of an atom that represents the </a:t>
            </a:r>
            <a:r>
              <a:rPr lang="en-US" b="1" i="1" dirty="0" smtClean="0">
                <a:solidFill>
                  <a:schemeClr val="accent5">
                    <a:lumMod val="75000"/>
                  </a:schemeClr>
                </a:solidFill>
              </a:rPr>
              <a:t>number of atoms</a:t>
            </a:r>
            <a:r>
              <a:rPr lang="en-US" b="1" dirty="0" smtClean="0">
                <a:solidFill>
                  <a:schemeClr val="accent5">
                    <a:lumMod val="50000"/>
                  </a:schemeClr>
                </a:solidFill>
              </a:rPr>
              <a:t> of that element in the molecule</a:t>
            </a:r>
          </a:p>
          <a:p>
            <a:endParaRPr lang="en-US" dirty="0"/>
          </a:p>
        </p:txBody>
      </p:sp>
      <p:sp>
        <p:nvSpPr>
          <p:cNvPr id="4" name="TextBox 3"/>
          <p:cNvSpPr txBox="1"/>
          <p:nvPr/>
        </p:nvSpPr>
        <p:spPr>
          <a:xfrm>
            <a:off x="3657600" y="5029200"/>
            <a:ext cx="1524000" cy="830997"/>
          </a:xfrm>
          <a:prstGeom prst="rect">
            <a:avLst/>
          </a:prstGeom>
          <a:noFill/>
        </p:spPr>
        <p:txBody>
          <a:bodyPr wrap="square" rtlCol="0">
            <a:spAutoFit/>
          </a:bodyPr>
          <a:lstStyle/>
          <a:p>
            <a:r>
              <a:rPr lang="en-US" sz="4800" b="1" dirty="0" smtClean="0">
                <a:solidFill>
                  <a:schemeClr val="accent3">
                    <a:lumMod val="50000"/>
                  </a:schemeClr>
                </a:solidFill>
              </a:rPr>
              <a:t>2</a:t>
            </a:r>
            <a:r>
              <a:rPr lang="en-US" sz="4800" b="1" dirty="0" smtClean="0"/>
              <a:t>H</a:t>
            </a:r>
            <a:r>
              <a:rPr lang="en-US" sz="4800" b="1" baseline="-25000" dirty="0" smtClean="0">
                <a:solidFill>
                  <a:schemeClr val="accent5">
                    <a:lumMod val="50000"/>
                  </a:schemeClr>
                </a:solidFill>
              </a:rPr>
              <a:t>2</a:t>
            </a:r>
            <a:r>
              <a:rPr lang="en-US" sz="4800" b="1" dirty="0" smtClean="0"/>
              <a:t>O</a:t>
            </a:r>
            <a:endParaRPr lang="en-US" sz="4800" b="1" dirty="0"/>
          </a:p>
        </p:txBody>
      </p:sp>
      <p:sp>
        <p:nvSpPr>
          <p:cNvPr id="5" name="TextBox 4"/>
          <p:cNvSpPr txBox="1"/>
          <p:nvPr/>
        </p:nvSpPr>
        <p:spPr>
          <a:xfrm>
            <a:off x="457200" y="5334000"/>
            <a:ext cx="2209800" cy="1015663"/>
          </a:xfrm>
          <a:prstGeom prst="rect">
            <a:avLst/>
          </a:prstGeom>
          <a:noFill/>
        </p:spPr>
        <p:txBody>
          <a:bodyPr wrap="square" rtlCol="0">
            <a:spAutoFit/>
          </a:bodyPr>
          <a:lstStyle/>
          <a:p>
            <a:r>
              <a:rPr lang="en-US" sz="2000" b="1" dirty="0" smtClean="0">
                <a:solidFill>
                  <a:schemeClr val="accent3">
                    <a:lumMod val="50000"/>
                  </a:schemeClr>
                </a:solidFill>
              </a:rPr>
              <a:t>Coefficient of 2 means there are 2 moles of water</a:t>
            </a:r>
            <a:endParaRPr lang="en-US" sz="2000" b="1" dirty="0">
              <a:solidFill>
                <a:schemeClr val="accent3">
                  <a:lumMod val="50000"/>
                </a:schemeClr>
              </a:solidFill>
            </a:endParaRPr>
          </a:p>
        </p:txBody>
      </p:sp>
      <p:sp>
        <p:nvSpPr>
          <p:cNvPr id="6" name="TextBox 5"/>
          <p:cNvSpPr txBox="1"/>
          <p:nvPr/>
        </p:nvSpPr>
        <p:spPr>
          <a:xfrm>
            <a:off x="5181600" y="5657671"/>
            <a:ext cx="3581400" cy="1015663"/>
          </a:xfrm>
          <a:prstGeom prst="rect">
            <a:avLst/>
          </a:prstGeom>
          <a:noFill/>
        </p:spPr>
        <p:txBody>
          <a:bodyPr wrap="square" rtlCol="0">
            <a:spAutoFit/>
          </a:bodyPr>
          <a:lstStyle/>
          <a:p>
            <a:r>
              <a:rPr lang="en-US" sz="2000" b="1" dirty="0" smtClean="0">
                <a:solidFill>
                  <a:schemeClr val="accent5">
                    <a:lumMod val="50000"/>
                  </a:schemeClr>
                </a:solidFill>
              </a:rPr>
              <a:t>Subscript of 2 means there are 2 hydrogen atoms in a molecule of water</a:t>
            </a:r>
            <a:endParaRPr lang="en-US" sz="2000" b="1" dirty="0">
              <a:solidFill>
                <a:schemeClr val="accent5">
                  <a:lumMod val="50000"/>
                </a:schemeClr>
              </a:solidFill>
            </a:endParaRPr>
          </a:p>
        </p:txBody>
      </p:sp>
      <p:cxnSp>
        <p:nvCxnSpPr>
          <p:cNvPr id="8" name="Straight Arrow Connector 7"/>
          <p:cNvCxnSpPr>
            <a:stCxn id="5" idx="3"/>
            <a:endCxn id="4" idx="1"/>
          </p:cNvCxnSpPr>
          <p:nvPr/>
        </p:nvCxnSpPr>
        <p:spPr>
          <a:xfrm flipV="1">
            <a:off x="2667000" y="5444699"/>
            <a:ext cx="990600" cy="397133"/>
          </a:xfrm>
          <a:prstGeom prst="straightConnector1">
            <a:avLst/>
          </a:prstGeom>
          <a:ln w="412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1"/>
          </p:cNvCxnSpPr>
          <p:nvPr/>
        </p:nvCxnSpPr>
        <p:spPr>
          <a:xfrm flipH="1" flipV="1">
            <a:off x="4648200" y="5791201"/>
            <a:ext cx="533400" cy="37430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5"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ppt_w</p:attrName>
                                        </p:attrNameLst>
                                      </p:cBhvr>
                                      <p:tavLst>
                                        <p:tav tm="0">
                                          <p:val>
                                            <p:fltVal val="0"/>
                                          </p:val>
                                        </p:tav>
                                        <p:tav tm="100000">
                                          <p:val>
                                            <p:strVal val="#ppt_w"/>
                                          </p:val>
                                        </p:tav>
                                      </p:tavLst>
                                    </p:anim>
                                    <p:anim calcmode="lin" valueType="num">
                                      <p:cBhvr>
                                        <p:cTn id="18" dur="1000" fill="hold"/>
                                        <p:tgtEl>
                                          <p:spTgt spid="5"/>
                                        </p:tgtEl>
                                        <p:attrNameLst>
                                          <p:attrName>ppt_h</p:attrName>
                                        </p:attrNameLst>
                                      </p:cBhvr>
                                      <p:tavLst>
                                        <p:tav tm="0">
                                          <p:val>
                                            <p:fltVal val="0"/>
                                          </p:val>
                                        </p:tav>
                                        <p:tav tm="100000">
                                          <p:val>
                                            <p:strVal val="#ppt_h"/>
                                          </p:val>
                                        </p:tav>
                                      </p:tavLst>
                                    </p:anim>
                                    <p:anim calcmode="lin" valueType="num">
                                      <p:cBhvr>
                                        <p:cTn id="1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5"/>
                                        </p:tgtEl>
                                        <p:attrNameLst>
                                          <p:attrName>ppt_y</p:attrName>
                                        </p:attrNameLst>
                                      </p:cBhvr>
                                      <p:tavLst>
                                        <p:tav tm="0" fmla="#ppt_y+(sin(-2*pi*(1-$))*-#ppt_x+cos(-2*pi*(1-$))*(1-#ppt_y))*(1-$)">
                                          <p:val>
                                            <p:fltVal val="0"/>
                                          </p:val>
                                        </p:tav>
                                        <p:tav tm="100000">
                                          <p:val>
                                            <p:fltVal val="1"/>
                                          </p:val>
                                        </p:tav>
                                      </p:tavLst>
                                    </p:anim>
                                  </p:childTnLst>
                                </p:cTn>
                              </p:par>
                              <p:par>
                                <p:cTn id="21" presetID="15"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fltVal val="0"/>
                                          </p:val>
                                        </p:tav>
                                        <p:tav tm="100000">
                                          <p:val>
                                            <p:strVal val="#ppt_w"/>
                                          </p:val>
                                        </p:tav>
                                      </p:tavLst>
                                    </p:anim>
                                    <p:anim calcmode="lin" valueType="num">
                                      <p:cBhvr>
                                        <p:cTn id="24" dur="1000" fill="hold"/>
                                        <p:tgtEl>
                                          <p:spTgt spid="8"/>
                                        </p:tgtEl>
                                        <p:attrNameLst>
                                          <p:attrName>ppt_h</p:attrName>
                                        </p:attrNameLst>
                                      </p:cBhvr>
                                      <p:tavLst>
                                        <p:tav tm="0">
                                          <p:val>
                                            <p:fltVal val="0"/>
                                          </p:val>
                                        </p:tav>
                                        <p:tav tm="100000">
                                          <p:val>
                                            <p:strVal val="#ppt_h"/>
                                          </p:val>
                                        </p:tav>
                                      </p:tavLst>
                                    </p:anim>
                                    <p:anim calcmode="lin" valueType="num">
                                      <p:cBhvr>
                                        <p:cTn id="25"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8"/>
                                        </p:tgtEl>
                                        <p:attrNameLst>
                                          <p:attrName>ppt_y</p:attrName>
                                        </p:attrNameLst>
                                      </p:cBhvr>
                                      <p:tavLst>
                                        <p:tav tm="0" fmla="#ppt_y+(sin(-2*pi*(1-$))*-#ppt_x+cos(-2*pi*(1-$))*(1-#ppt_y))*(1-$)">
                                          <p:val>
                                            <p:fltVal val="0"/>
                                          </p:val>
                                        </p:tav>
                                        <p:tav tm="100000">
                                          <p:val>
                                            <p:fltVal val="1"/>
                                          </p:val>
                                        </p:tav>
                                      </p:tavLst>
                                    </p:anim>
                                  </p:childTnLst>
                                </p:cTn>
                              </p:par>
                              <p:par>
                                <p:cTn id="27" presetID="9"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dissolve">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5"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1000" fill="hold"/>
                                        <p:tgtEl>
                                          <p:spTgt spid="6"/>
                                        </p:tgtEl>
                                        <p:attrNameLst>
                                          <p:attrName>ppt_w</p:attrName>
                                        </p:attrNameLst>
                                      </p:cBhvr>
                                      <p:tavLst>
                                        <p:tav tm="0">
                                          <p:val>
                                            <p:fltVal val="0"/>
                                          </p:val>
                                        </p:tav>
                                        <p:tav tm="100000">
                                          <p:val>
                                            <p:strVal val="#ppt_w"/>
                                          </p:val>
                                        </p:tav>
                                      </p:tavLst>
                                    </p:anim>
                                    <p:anim calcmode="lin" valueType="num">
                                      <p:cBhvr>
                                        <p:cTn id="35" dur="1000" fill="hold"/>
                                        <p:tgtEl>
                                          <p:spTgt spid="6"/>
                                        </p:tgtEl>
                                        <p:attrNameLst>
                                          <p:attrName>ppt_h</p:attrName>
                                        </p:attrNameLst>
                                      </p:cBhvr>
                                      <p:tavLst>
                                        <p:tav tm="0">
                                          <p:val>
                                            <p:fltVal val="0"/>
                                          </p:val>
                                        </p:tav>
                                        <p:tav tm="100000">
                                          <p:val>
                                            <p:strVal val="#ppt_h"/>
                                          </p:val>
                                        </p:tav>
                                      </p:tavLst>
                                    </p:anim>
                                    <p:anim calcmode="lin" valueType="num">
                                      <p:cBhvr>
                                        <p:cTn id="36"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6"/>
                                        </p:tgtEl>
                                        <p:attrNameLst>
                                          <p:attrName>ppt_y</p:attrName>
                                        </p:attrNameLst>
                                      </p:cBhvr>
                                      <p:tavLst>
                                        <p:tav tm="0" fmla="#ppt_y+(sin(-2*pi*(1-$))*-#ppt_x+cos(-2*pi*(1-$))*(1-#ppt_y))*(1-$)">
                                          <p:val>
                                            <p:fltVal val="0"/>
                                          </p:val>
                                        </p:tav>
                                        <p:tav tm="100000">
                                          <p:val>
                                            <p:fltVal val="1"/>
                                          </p:val>
                                        </p:tav>
                                      </p:tavLst>
                                    </p:anim>
                                  </p:childTnLst>
                                </p:cTn>
                              </p:par>
                              <p:par>
                                <p:cTn id="38" presetID="15" presetClass="entr" presetSubtype="0" fill="hold" nodeType="with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p:cTn id="40" dur="1000" fill="hold"/>
                                        <p:tgtEl>
                                          <p:spTgt spid="10"/>
                                        </p:tgtEl>
                                        <p:attrNameLst>
                                          <p:attrName>ppt_w</p:attrName>
                                        </p:attrNameLst>
                                      </p:cBhvr>
                                      <p:tavLst>
                                        <p:tav tm="0">
                                          <p:val>
                                            <p:fltVal val="0"/>
                                          </p:val>
                                        </p:tav>
                                        <p:tav tm="100000">
                                          <p:val>
                                            <p:strVal val="#ppt_w"/>
                                          </p:val>
                                        </p:tav>
                                      </p:tavLst>
                                    </p:anim>
                                    <p:anim calcmode="lin" valueType="num">
                                      <p:cBhvr>
                                        <p:cTn id="41" dur="1000" fill="hold"/>
                                        <p:tgtEl>
                                          <p:spTgt spid="10"/>
                                        </p:tgtEl>
                                        <p:attrNameLst>
                                          <p:attrName>ppt_h</p:attrName>
                                        </p:attrNameLst>
                                      </p:cBhvr>
                                      <p:tavLst>
                                        <p:tav tm="0">
                                          <p:val>
                                            <p:fltVal val="0"/>
                                          </p:val>
                                        </p:tav>
                                        <p:tav tm="100000">
                                          <p:val>
                                            <p:strVal val="#ppt_h"/>
                                          </p:val>
                                        </p:tav>
                                      </p:tavLst>
                                    </p:anim>
                                    <p:anim calcmode="lin" valueType="num">
                                      <p:cBhvr>
                                        <p:cTn id="42"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1756</TotalTime>
  <Words>1913</Words>
  <Application>Microsoft Office PowerPoint</Application>
  <PresentationFormat>On-screen Show (4:3)</PresentationFormat>
  <Paragraphs>269</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 Chemical Reactions, Counting Atoms, and Balancing Chemical Equations.</vt:lpstr>
      <vt:lpstr>A Chemical Reaction is…</vt:lpstr>
      <vt:lpstr>Law of Conservation of Mass states that…</vt:lpstr>
      <vt:lpstr>Reactants and Products</vt:lpstr>
      <vt:lpstr>How Do We Know If It Is A  Chemical Reaction? </vt:lpstr>
      <vt:lpstr>A Chemical Reaction </vt:lpstr>
      <vt:lpstr>Chemical Equation</vt:lpstr>
      <vt:lpstr>Counting Atoms in Formulas</vt:lpstr>
      <vt:lpstr>Know Your ‘Equation’ Terms</vt:lpstr>
      <vt:lpstr>Counting Atoms in Formulas</vt:lpstr>
      <vt:lpstr>Counting Atoms in Formulas</vt:lpstr>
      <vt:lpstr>Counting Atoms in Formulas</vt:lpstr>
      <vt:lpstr>Counting Atoms in Formulas</vt:lpstr>
      <vt:lpstr>How To Balance Chemical Equations</vt:lpstr>
      <vt:lpstr>Chemical Equations</vt:lpstr>
      <vt:lpstr>Chemical Equations</vt:lpstr>
      <vt:lpstr>Chemical Equations </vt:lpstr>
      <vt:lpstr>Let’s Try To Balance An Equation…</vt:lpstr>
      <vt:lpstr>Balance the Equation</vt:lpstr>
      <vt:lpstr>Balance the Equation</vt:lpstr>
      <vt:lpstr>Balanced!</vt:lpstr>
      <vt:lpstr>Balance This Equation</vt:lpstr>
      <vt:lpstr>Balance This Equation</vt:lpstr>
      <vt:lpstr>Balance This Equation</vt:lpstr>
      <vt:lpstr>Balance This Equation</vt:lpstr>
      <vt:lpstr>Balanced!</vt:lpstr>
      <vt:lpstr>Types of Chemical Reactions</vt:lpstr>
      <vt:lpstr>Types of Chemical Reactions</vt:lpstr>
      <vt:lpstr>Synthesis</vt:lpstr>
      <vt:lpstr>Decomposition</vt:lpstr>
      <vt:lpstr>Combustion</vt:lpstr>
      <vt:lpstr>Single Replacement</vt:lpstr>
      <vt:lpstr>Double Replacement</vt:lpstr>
      <vt:lpstr>Practice</vt:lpstr>
      <vt:lpstr>Practice</vt:lpstr>
      <vt:lpstr>Practice</vt:lpstr>
      <vt:lpstr>Practice Answers</vt:lpstr>
      <vt:lpstr>Practice Answers</vt:lpstr>
      <vt:lpstr>Practice Answers</vt:lpstr>
    </vt:vector>
  </TitlesOfParts>
  <Company>Sherman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Chemical Reactions</dc:title>
  <dc:creator>Technology</dc:creator>
  <cp:lastModifiedBy>Dave Edinger</cp:lastModifiedBy>
  <cp:revision>99</cp:revision>
  <dcterms:created xsi:type="dcterms:W3CDTF">2012-12-10T16:44:50Z</dcterms:created>
  <dcterms:modified xsi:type="dcterms:W3CDTF">2014-10-08T19:21:38Z</dcterms:modified>
</cp:coreProperties>
</file>