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9" r:id="rId2"/>
    <p:sldId id="390" r:id="rId3"/>
    <p:sldId id="273" r:id="rId4"/>
    <p:sldId id="288" r:id="rId5"/>
    <p:sldId id="279" r:id="rId6"/>
    <p:sldId id="392" r:id="rId7"/>
    <p:sldId id="362" r:id="rId8"/>
    <p:sldId id="363" r:id="rId9"/>
    <p:sldId id="432" r:id="rId10"/>
    <p:sldId id="384" r:id="rId11"/>
    <p:sldId id="275" r:id="rId12"/>
    <p:sldId id="276" r:id="rId13"/>
    <p:sldId id="277" r:id="rId14"/>
    <p:sldId id="358" r:id="rId15"/>
    <p:sldId id="280" r:id="rId16"/>
    <p:sldId id="387" r:id="rId17"/>
    <p:sldId id="283" r:id="rId18"/>
    <p:sldId id="394" r:id="rId19"/>
    <p:sldId id="395" r:id="rId20"/>
    <p:sldId id="396" r:id="rId21"/>
    <p:sldId id="397" r:id="rId22"/>
    <p:sldId id="399" r:id="rId23"/>
    <p:sldId id="400" r:id="rId24"/>
    <p:sldId id="401" r:id="rId25"/>
    <p:sldId id="411" r:id="rId26"/>
    <p:sldId id="415" r:id="rId27"/>
    <p:sldId id="414" r:id="rId28"/>
    <p:sldId id="423" r:id="rId29"/>
    <p:sldId id="434" r:id="rId30"/>
    <p:sldId id="433" r:id="rId31"/>
    <p:sldId id="436" r:id="rId32"/>
    <p:sldId id="404" r:id="rId33"/>
    <p:sldId id="407" r:id="rId34"/>
    <p:sldId id="408" r:id="rId35"/>
    <p:sldId id="424" r:id="rId36"/>
    <p:sldId id="426" r:id="rId37"/>
    <p:sldId id="425" r:id="rId38"/>
    <p:sldId id="427" r:id="rId39"/>
    <p:sldId id="428" r:id="rId40"/>
    <p:sldId id="431" r:id="rId41"/>
    <p:sldId id="430" r:id="rId42"/>
    <p:sldId id="43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22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226" y="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200B8B-4485-45F5-A767-6BA6A435451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0D9D22D-89CA-4A8E-9F74-BC28CC5B9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1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http://www.brainpop.com/science/matterandchemistry/ions/ 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CA8C51-3962-40AB-B274-4D8B98B0B0A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901A5C-1CC2-474A-BA00-ABDEB578D1C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B50346-229F-4BE1-B744-8F2D39CCF466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F7E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72366-B6AF-40EC-A6C2-DEBADC51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0230-887F-473A-A6DE-E45FEA9E97DF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9B65-1734-46F0-AFAF-4FF223EA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A2E8-217D-4251-8DEC-C40061A562A3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A48D-30C7-48D0-B8FF-D674D28AC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886D-9D50-4D15-848F-7F2D8FA36403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65B3-C1DC-4939-9583-E2693746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E8DE-E634-45F1-A363-0B18A7F23AA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DB2-C3FF-4A3C-BFB8-F47634918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06E5-E1EA-4F8C-96A6-E42B24236B36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D344-963A-408E-A85D-92695072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D241-40B8-4F6B-894A-47DD1A2D0721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5CFF-36EF-4BDC-9C9E-86320EBF0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17F5-A1FA-4D2F-BA51-B9FA8677D5CC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454D-3416-4861-AC22-001CA069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89E6-40C1-44E4-B620-B6F257D9C9B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26D4-EE27-4890-98B7-AEB2D59FC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5F11-32D0-4449-9DEE-0337C381D50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F734-FCD8-4A83-9107-F9DC747B3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E004-C4E6-4F91-B87C-1131BD8B590B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CDB1-E385-4A5C-ACC6-98B4C89F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5A1D-A64A-47DD-AF0B-E73F5CD80205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716A-5079-40BD-8871-2ECBB0CCB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8136-B649-422B-8AA2-9F75E9BBB40C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C811-E077-477E-AA8B-272D752AB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7069CC44-C183-4C62-85E1-86A6F9D32388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DA86096B-1D5C-476B-ABFC-5A56C6AD5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imgres?imgurl=http://www.historyforkids.org/scienceforkids/chemistry/atoms/pictures/oxygen.jpg&amp;imgrefurl=http://www.historyforkids.org/scienceforkids/chemistry/atoms/oxygen.htm&amp;h=301&amp;w=322&amp;sz=13&amp;tbnid=65Is3cuPTSZA5M:&amp;tbnh=110&amp;tbnw=118&amp;prev=/images?q=oxygen+atom&amp;zoom=1&amp;q=oxygen+atom&amp;hl=en&amp;usg=__yKLLEU58kA5d1MeMRtZzWZ8YoFE=&amp;sa=X&amp;ei=6R_4TMaMFYXGlQfBz8yKAg&amp;ved=0CB0Q9QEwAg" TargetMode="External"/><Relationship Id="rId7" Type="http://schemas.openxmlformats.org/officeDocument/2006/relationships/hyperlink" Target="http://www.google.com/imgres?imgurl=http://www.almightydad.com/wp-content/uploads/2009/11/smiley-face.jpg&amp;imgrefurl=http://www.almightydad.com/fitness-nutrition/gaining-holiday-weight-dont-let-it-get-you-down&amp;h=1200&amp;w=1200&amp;sz=226&amp;tbnid=BqoKe6gz24p-aM:&amp;tbnh=150&amp;tbnw=150&amp;prev=/images?q=smiley+face&amp;zoom=1&amp;q=smiley+face&amp;hl=en&amp;usg=__yDoUgs3AJJ7zI5nssPsYTk1f6wQ=&amp;sa=X&amp;ei=ayD4TNPyKYK8lQfdn8yXAg&amp;ved=0CBoQ9QEwA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imgres?imgurl=http://aflindians.mlblogs.com/frowny%20face.jpg&amp;imgrefurl=http://aflindians.mlblogs.com/&amp;h=240&amp;w=300&amp;sz=10&amp;tbnid=gsV2Ml0NUCf43M:&amp;tbnh=93&amp;tbnw=116&amp;prev=/images?q=frowny+face&amp;zoom=1&amp;q=frowny+face&amp;hl=en&amp;usg=__IO9yvGYdoiJL8vHmGaJC0mdyBHE=&amp;sa=X&amp;ei=OyD4TKLnOoH6lwfkgMGKAg&amp;ved=0CBwQ9QEwBA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685800"/>
          </a:xfrm>
        </p:spPr>
        <p:txBody>
          <a:bodyPr/>
          <a:lstStyle/>
          <a:p>
            <a:pPr marR="0" algn="ctr" eaLnBrk="1" hangingPunct="1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</a:rPr>
              <a:t>PART I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077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oper Black"/>
              </a:rPr>
              <a:t>Bonding Basics</a:t>
            </a:r>
          </a:p>
        </p:txBody>
      </p:sp>
      <p:pic>
        <p:nvPicPr>
          <p:cNvPr id="18437" name="Picture 7" descr="na001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2667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na001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24600" y="4495800"/>
            <a:ext cx="2667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5867400" cy="4525962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Atoms will </a:t>
            </a:r>
            <a:r>
              <a:rPr lang="en-US" sz="3200" b="1" dirty="0" smtClean="0">
                <a:solidFill>
                  <a:srgbClr val="000000"/>
                </a:solidFill>
              </a:rPr>
              <a:t>give away </a:t>
            </a:r>
            <a:r>
              <a:rPr lang="en-US" sz="3200" dirty="0" smtClean="0">
                <a:solidFill>
                  <a:srgbClr val="000000"/>
                </a:solidFill>
              </a:rPr>
              <a:t>or </a:t>
            </a:r>
            <a:r>
              <a:rPr lang="en-US" sz="3200" b="1" dirty="0" smtClean="0">
                <a:solidFill>
                  <a:srgbClr val="000000"/>
                </a:solidFill>
              </a:rPr>
              <a:t>steal</a:t>
            </a:r>
            <a:r>
              <a:rPr lang="en-US" sz="3200" dirty="0" smtClean="0">
                <a:solidFill>
                  <a:srgbClr val="000000"/>
                </a:solidFill>
              </a:rPr>
              <a:t> electrons in order to be HAPPY!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b="1" dirty="0" smtClean="0">
                <a:solidFill>
                  <a:srgbClr val="000000"/>
                </a:solidFill>
              </a:rPr>
              <a:t>When they do this, they </a:t>
            </a:r>
            <a:r>
              <a:rPr lang="en-US" sz="3200" b="1" u="sng" dirty="0" smtClean="0">
                <a:solidFill>
                  <a:schemeClr val="accent1"/>
                </a:solidFill>
              </a:rPr>
              <a:t>bond</a:t>
            </a:r>
            <a:r>
              <a:rPr lang="en-US" sz="3200" b="1" dirty="0" smtClean="0">
                <a:solidFill>
                  <a:srgbClr val="000000"/>
                </a:solidFill>
              </a:rPr>
              <a:t> with other atoms to make </a:t>
            </a:r>
            <a:r>
              <a:rPr lang="en-US" sz="3200" b="1" u="sng" dirty="0" smtClean="0">
                <a:solidFill>
                  <a:srgbClr val="7FD13B"/>
                </a:solidFill>
              </a:rPr>
              <a:t>molecules</a:t>
            </a:r>
            <a:r>
              <a:rPr lang="en-US" sz="3200" b="1" dirty="0" smtClean="0">
                <a:solidFill>
                  <a:srgbClr val="000000"/>
                </a:solidFill>
              </a:rPr>
              <a:t>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Reminder: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8482" name="Picture 2" descr="http://us.123rf.com/400wm/400/400/cthoman/cthoman1005/cthoman100500122/6940265-a-cartoon-blue-atom-happy-and-sm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0"/>
            <a:ext cx="3076575" cy="3317062"/>
          </a:xfrm>
          <a:prstGeom prst="rect">
            <a:avLst/>
          </a:prstGeom>
          <a:noFill/>
        </p:spPr>
      </p:pic>
      <p:pic>
        <p:nvPicPr>
          <p:cNvPr id="148484" name="Picture 4" descr="Orbitals of an atom with letter design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8334371" cy="1666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Here are 2 elements that have a few extra electrons.  What do they want to do?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24580" name="Picture 2" descr="http://www.chem4kids.com/files/art/atom_bon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Here are 2 elements that are missing a few electrons.  What do they want to do?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25604" name="Picture 2" descr="http://www.chem4kids.com/files/art/atom_bon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We have Sodium (Na) who has an extra electron, and Fluorine (F) who is looking for an electron SO…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They end up bonding so they can both be happy!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26628" name="Picture 2" descr="http://www.chem4kids.com/files/art/atom_bon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68849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u="sng" dirty="0" smtClean="0"/>
              <a:t>But Remember…</a:t>
            </a:r>
          </a:p>
          <a:p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ION </a:t>
            </a:r>
            <a:r>
              <a:rPr lang="en-US" sz="4000" dirty="0"/>
              <a:t>=</a:t>
            </a:r>
            <a:r>
              <a:rPr lang="en-US" sz="4000" dirty="0" smtClean="0"/>
              <a:t> an atom with a charge because it </a:t>
            </a:r>
            <a:r>
              <a:rPr lang="en-US" sz="4000" dirty="0">
                <a:solidFill>
                  <a:srgbClr val="0070C0"/>
                </a:solidFill>
              </a:rPr>
              <a:t>loses</a:t>
            </a:r>
            <a:r>
              <a:rPr lang="en-US" sz="4000" dirty="0"/>
              <a:t> or </a:t>
            </a:r>
            <a:r>
              <a:rPr lang="en-US" sz="4000" dirty="0">
                <a:solidFill>
                  <a:srgbClr val="0070C0"/>
                </a:solidFill>
              </a:rPr>
              <a:t>gains</a:t>
            </a:r>
            <a:r>
              <a:rPr lang="en-US" sz="4000" dirty="0"/>
              <a:t> one or </a:t>
            </a:r>
            <a:r>
              <a:rPr lang="en-US" sz="4000" dirty="0" smtClean="0"/>
              <a:t>more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5400" dirty="0"/>
              <a:t>.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2362200"/>
            <a:ext cx="1587500" cy="1905000"/>
            <a:chOff x="816" y="1809"/>
            <a:chExt cx="1200" cy="120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816" y="1809"/>
              <a:ext cx="1200" cy="1200"/>
              <a:chOff x="816" y="1809"/>
              <a:chExt cx="1200" cy="1200"/>
            </a:xfrm>
          </p:grpSpPr>
          <p:sp>
            <p:nvSpPr>
              <p:cNvPr id="11305" name="Oval 9"/>
              <p:cNvSpPr>
                <a:spLocks noChangeArrowheads="1"/>
              </p:cNvSpPr>
              <p:nvPr/>
            </p:nvSpPr>
            <p:spPr bwMode="auto">
              <a:xfrm>
                <a:off x="816" y="1809"/>
                <a:ext cx="1200" cy="1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AutoShape 18"/>
              <p:cNvSpPr>
                <a:spLocks noChangeArrowheads="1"/>
              </p:cNvSpPr>
              <p:nvPr/>
            </p:nvSpPr>
            <p:spPr bwMode="auto">
              <a:xfrm rot="10800000">
                <a:off x="1032" y="1920"/>
                <a:ext cx="768" cy="9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25" y="10800"/>
                    </a:moveTo>
                    <a:cubicBezTo>
                      <a:pt x="1125" y="5456"/>
                      <a:pt x="5456" y="1125"/>
                      <a:pt x="10800" y="1125"/>
                    </a:cubicBezTo>
                    <a:cubicBezTo>
                      <a:pt x="16143" y="1124"/>
                      <a:pt x="20474" y="5456"/>
                      <a:pt x="204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1125" y="108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032" y="2057"/>
              <a:ext cx="768" cy="288"/>
              <a:chOff x="1056" y="2112"/>
              <a:chExt cx="768" cy="288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056" y="2112"/>
                <a:ext cx="288" cy="288"/>
                <a:chOff x="2304" y="2928"/>
                <a:chExt cx="288" cy="288"/>
              </a:xfrm>
            </p:grpSpPr>
            <p:sp>
              <p:nvSpPr>
                <p:cNvPr id="11303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1536" y="2112"/>
                <a:ext cx="288" cy="288"/>
                <a:chOff x="2304" y="2928"/>
                <a:chExt cx="288" cy="288"/>
              </a:xfrm>
            </p:grpSpPr>
            <p:sp>
              <p:nvSpPr>
                <p:cNvPr id="11301" name="Line 14"/>
                <p:cNvSpPr>
                  <a:spLocks noChangeShapeType="1"/>
                </p:cNvSpPr>
                <p:nvPr/>
              </p:nvSpPr>
              <p:spPr bwMode="auto">
                <a:xfrm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2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2362200" y="2362200"/>
            <a:ext cx="1587500" cy="1981200"/>
            <a:chOff x="5040" y="2688"/>
            <a:chExt cx="1200" cy="1248"/>
          </a:xfrm>
        </p:grpSpPr>
        <p:sp>
          <p:nvSpPr>
            <p:cNvPr id="11292" name="Oval 89"/>
            <p:cNvSpPr>
              <a:spLocks noChangeArrowheads="1"/>
            </p:cNvSpPr>
            <p:nvPr/>
          </p:nvSpPr>
          <p:spPr bwMode="auto">
            <a:xfrm>
              <a:off x="5040" y="2688"/>
              <a:ext cx="1200" cy="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5304" y="3072"/>
              <a:ext cx="744" cy="0"/>
              <a:chOff x="936" y="3072"/>
              <a:chExt cx="744" cy="0"/>
            </a:xfrm>
          </p:grpSpPr>
          <p:sp>
            <p:nvSpPr>
              <p:cNvPr id="11295" name="Line 107"/>
              <p:cNvSpPr>
                <a:spLocks noChangeShapeType="1"/>
              </p:cNvSpPr>
              <p:nvPr/>
            </p:nvSpPr>
            <p:spPr bwMode="auto">
              <a:xfrm rot="-3550340">
                <a:off x="1080" y="29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Line 108"/>
              <p:cNvSpPr>
                <a:spLocks noChangeShapeType="1"/>
              </p:cNvSpPr>
              <p:nvPr/>
            </p:nvSpPr>
            <p:spPr bwMode="auto">
              <a:xfrm rot="3550340" flipH="1">
                <a:off x="1536" y="29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4" name="AutoShape 113"/>
            <p:cNvSpPr>
              <a:spLocks noChangeArrowheads="1"/>
            </p:cNvSpPr>
            <p:nvPr/>
          </p:nvSpPr>
          <p:spPr bwMode="auto">
            <a:xfrm rot="10800000" flipV="1">
              <a:off x="5280" y="336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5" y="10800"/>
                  </a:moveTo>
                  <a:cubicBezTo>
                    <a:pt x="1125" y="5456"/>
                    <a:pt x="5456" y="1125"/>
                    <a:pt x="10800" y="1125"/>
                  </a:cubicBezTo>
                  <a:cubicBezTo>
                    <a:pt x="16143" y="1124"/>
                    <a:pt x="20474" y="5456"/>
                    <a:pt x="20475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125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562600" y="2362200"/>
            <a:ext cx="1587500" cy="1905000"/>
            <a:chOff x="816" y="1809"/>
            <a:chExt cx="1200" cy="12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816" y="1809"/>
              <a:ext cx="1200" cy="1200"/>
              <a:chOff x="816" y="1809"/>
              <a:chExt cx="1200" cy="1200"/>
            </a:xfrm>
          </p:grpSpPr>
          <p:sp>
            <p:nvSpPr>
              <p:cNvPr id="11290" name="Oval 5"/>
              <p:cNvSpPr>
                <a:spLocks noChangeArrowheads="1"/>
              </p:cNvSpPr>
              <p:nvPr/>
            </p:nvSpPr>
            <p:spPr bwMode="auto">
              <a:xfrm>
                <a:off x="816" y="1809"/>
                <a:ext cx="1200" cy="1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AutoShape 6"/>
              <p:cNvSpPr>
                <a:spLocks noChangeArrowheads="1"/>
              </p:cNvSpPr>
              <p:nvPr/>
            </p:nvSpPr>
            <p:spPr bwMode="auto">
              <a:xfrm rot="10800000">
                <a:off x="1032" y="1920"/>
                <a:ext cx="768" cy="9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25" y="10800"/>
                    </a:moveTo>
                    <a:cubicBezTo>
                      <a:pt x="1125" y="5456"/>
                      <a:pt x="5456" y="1125"/>
                      <a:pt x="10800" y="1125"/>
                    </a:cubicBezTo>
                    <a:cubicBezTo>
                      <a:pt x="16143" y="1124"/>
                      <a:pt x="20474" y="5456"/>
                      <a:pt x="204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1125" y="108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032" y="2057"/>
              <a:ext cx="768" cy="288"/>
              <a:chOff x="1056" y="2112"/>
              <a:chExt cx="768" cy="288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1056" y="2112"/>
                <a:ext cx="288" cy="288"/>
                <a:chOff x="2304" y="2928"/>
                <a:chExt cx="288" cy="288"/>
              </a:xfrm>
            </p:grpSpPr>
            <p:sp>
              <p:nvSpPr>
                <p:cNvPr id="11288" name="Line 9"/>
                <p:cNvSpPr>
                  <a:spLocks noChangeShapeType="1"/>
                </p:cNvSpPr>
                <p:nvPr/>
              </p:nvSpPr>
              <p:spPr bwMode="auto">
                <a:xfrm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9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1536" y="2112"/>
                <a:ext cx="288" cy="288"/>
                <a:chOff x="2304" y="2928"/>
                <a:chExt cx="288" cy="288"/>
              </a:xfrm>
            </p:grpSpPr>
            <p:sp>
              <p:nvSpPr>
                <p:cNvPr id="11286" name="Line 12"/>
                <p:cNvSpPr>
                  <a:spLocks noChangeShapeType="1"/>
                </p:cNvSpPr>
                <p:nvPr/>
              </p:nvSpPr>
              <p:spPr bwMode="auto">
                <a:xfrm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2448" y="292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7315200" y="2362200"/>
            <a:ext cx="1587500" cy="1981200"/>
            <a:chOff x="5040" y="2688"/>
            <a:chExt cx="1200" cy="1248"/>
          </a:xfrm>
        </p:grpSpPr>
        <p:sp>
          <p:nvSpPr>
            <p:cNvPr id="11277" name="Oval 70"/>
            <p:cNvSpPr>
              <a:spLocks noChangeArrowheads="1"/>
            </p:cNvSpPr>
            <p:nvPr/>
          </p:nvSpPr>
          <p:spPr bwMode="auto">
            <a:xfrm>
              <a:off x="5040" y="2688"/>
              <a:ext cx="1200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5304" y="3072"/>
              <a:ext cx="744" cy="0"/>
              <a:chOff x="936" y="3072"/>
              <a:chExt cx="744" cy="0"/>
            </a:xfrm>
          </p:grpSpPr>
          <p:sp>
            <p:nvSpPr>
              <p:cNvPr id="11280" name="Line 72"/>
              <p:cNvSpPr>
                <a:spLocks noChangeShapeType="1"/>
              </p:cNvSpPr>
              <p:nvPr/>
            </p:nvSpPr>
            <p:spPr bwMode="auto">
              <a:xfrm rot="-3550340">
                <a:off x="1080" y="29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Line 73"/>
              <p:cNvSpPr>
                <a:spLocks noChangeShapeType="1"/>
              </p:cNvSpPr>
              <p:nvPr/>
            </p:nvSpPr>
            <p:spPr bwMode="auto">
              <a:xfrm rot="3550340" flipH="1">
                <a:off x="1536" y="29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9" name="AutoShape 74"/>
            <p:cNvSpPr>
              <a:spLocks noChangeArrowheads="1"/>
            </p:cNvSpPr>
            <p:nvPr/>
          </p:nvSpPr>
          <p:spPr bwMode="auto">
            <a:xfrm rot="10800000" flipV="1">
              <a:off x="5280" y="3360"/>
              <a:ext cx="76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5" y="10800"/>
                  </a:moveTo>
                  <a:cubicBezTo>
                    <a:pt x="1125" y="5456"/>
                    <a:pt x="5456" y="1125"/>
                    <a:pt x="10800" y="1125"/>
                  </a:cubicBezTo>
                  <a:cubicBezTo>
                    <a:pt x="16143" y="1124"/>
                    <a:pt x="20474" y="5456"/>
                    <a:pt x="20475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125" y="108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20"/>
          <p:cNvGrpSpPr>
            <a:grpSpLocks/>
          </p:cNvGrpSpPr>
          <p:nvPr/>
        </p:nvGrpSpPr>
        <p:grpSpPr bwMode="auto">
          <a:xfrm>
            <a:off x="2590800" y="2438400"/>
            <a:ext cx="1177636" cy="1676400"/>
            <a:chOff x="5040" y="2832"/>
            <a:chExt cx="816" cy="1248"/>
          </a:xfrm>
        </p:grpSpPr>
        <p:sp>
          <p:nvSpPr>
            <p:cNvPr id="11275" name="Line 118"/>
            <p:cNvSpPr>
              <a:spLocks noChangeShapeType="1"/>
            </p:cNvSpPr>
            <p:nvPr/>
          </p:nvSpPr>
          <p:spPr bwMode="auto">
            <a:xfrm flipH="1">
              <a:off x="5040" y="2832"/>
              <a:ext cx="816" cy="1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19"/>
            <p:cNvSpPr>
              <a:spLocks noChangeShapeType="1"/>
            </p:cNvSpPr>
            <p:nvPr/>
          </p:nvSpPr>
          <p:spPr bwMode="auto">
            <a:xfrm>
              <a:off x="5040" y="2832"/>
              <a:ext cx="816" cy="1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400" y="4419600"/>
            <a:ext cx="448887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Positive </a:t>
            </a:r>
            <a:r>
              <a:rPr lang="en-US" sz="3200" b="1" dirty="0" smtClean="0"/>
              <a:t>ion =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cation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559222"/>
                </a:solidFill>
              </a:rPr>
              <a:t>loses</a:t>
            </a:r>
            <a:r>
              <a:rPr lang="en-US" sz="3600" b="1" dirty="0" smtClean="0"/>
              <a:t> electrons </a:t>
            </a:r>
            <a:endParaRPr lang="en-US" sz="3600" b="1" dirty="0"/>
          </a:p>
          <a:p>
            <a:pPr algn="ctr"/>
            <a:r>
              <a:rPr lang="en-US" sz="2000" b="1" dirty="0" smtClean="0"/>
              <a:t>(now has more positive particles </a:t>
            </a:r>
            <a:r>
              <a:rPr lang="en-US" sz="2000" b="1" dirty="0"/>
              <a:t>than negative)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24400" y="4419600"/>
            <a:ext cx="4419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Negative </a:t>
            </a:r>
            <a:r>
              <a:rPr lang="en-US" sz="3200" b="1" dirty="0" smtClean="0"/>
              <a:t>ion = </a:t>
            </a:r>
            <a:r>
              <a:rPr lang="en-US" sz="3200" b="1" i="1" dirty="0" smtClean="0">
                <a:solidFill>
                  <a:srgbClr val="C00000"/>
                </a:solidFill>
              </a:rPr>
              <a:t>anion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>
                <a:solidFill>
                  <a:srgbClr val="559222"/>
                </a:solidFill>
              </a:rPr>
              <a:t>gains</a:t>
            </a:r>
            <a:r>
              <a:rPr lang="en-US" sz="3600" b="1" dirty="0" smtClean="0"/>
              <a:t> electrons</a:t>
            </a:r>
          </a:p>
          <a:p>
            <a:pPr algn="ctr"/>
            <a:r>
              <a:rPr lang="en-US" sz="2000" b="1" dirty="0" smtClean="0"/>
              <a:t>(now has more negative particles </a:t>
            </a:r>
            <a:r>
              <a:rPr lang="en-US" sz="2000" b="1" dirty="0"/>
              <a:t>than positive)</a:t>
            </a:r>
          </a:p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Fill in the electron table using your periodic table.</a:t>
            </a:r>
          </a:p>
          <a:p>
            <a:pPr eaLnBrk="1" hangingPunct="1"/>
            <a:endParaRPr lang="en-US" sz="4400" b="1" dirty="0" smtClean="0"/>
          </a:p>
          <a:p>
            <a:pPr eaLnBrk="1" hangingPunct="1"/>
            <a:r>
              <a:rPr lang="en-US" sz="4400" b="1" dirty="0" smtClean="0"/>
              <a:t>If you are confused, DRAW IT!</a:t>
            </a:r>
          </a:p>
          <a:p>
            <a:pPr eaLnBrk="1" hangingPunct="1"/>
            <a:endParaRPr lang="en-US" sz="4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Let’s Try It!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381000"/>
          <a:ext cx="9144002" cy="6180791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966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Lucida Sans Unicode"/>
                          <a:ea typeface="Calibri"/>
                          <a:cs typeface="Arial"/>
                        </a:rPr>
                        <a:t>Element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Lucida Sans Unicode"/>
                          <a:ea typeface="Calibri"/>
                          <a:cs typeface="Arial"/>
                        </a:rPr>
                        <a:t>Element Symbol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Lucida Sans Unicode"/>
                          <a:ea typeface="Calibri"/>
                          <a:cs typeface="Arial"/>
                        </a:rPr>
                        <a:t>Atomic Number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Lucida Sans Unicode"/>
                          <a:ea typeface="Calibri"/>
                          <a:cs typeface="Arial"/>
                        </a:rPr>
                        <a:t>Total # of Electrons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Lucida Sans Unicode"/>
                          <a:ea typeface="Calibri"/>
                          <a:cs typeface="Arial"/>
                        </a:rPr>
                        <a:t># of Valence Electrons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Lucida Sans Unicode"/>
                          <a:ea typeface="Calibri"/>
                          <a:cs typeface="Arial"/>
                        </a:rPr>
                        <a:t># of Electrons Gained or Lost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Lucida Sans Unicode"/>
                          <a:ea typeface="Calibri"/>
                          <a:cs typeface="Arial"/>
                        </a:rPr>
                        <a:t>Overall Charge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Lucida Sans Unicode"/>
                          <a:ea typeface="Calibri"/>
                          <a:cs typeface="Arial"/>
                        </a:rPr>
                        <a:t>(+/-)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Chlorine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Potassium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Magnesium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Fluorine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Aluminum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Sodium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Nitrogen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Oxygen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Hydrogen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Carbon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Lucida Sans Unicode"/>
                          <a:ea typeface="Calibri"/>
                          <a:cs typeface="Arial"/>
                        </a:rPr>
                        <a:t>Iodine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Lucida Sans Unicode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685800"/>
          </a:xfrm>
        </p:spPr>
        <p:txBody>
          <a:bodyPr/>
          <a:lstStyle/>
          <a:p>
            <a:pPr marR="0" algn="ctr" eaLnBrk="1" hangingPunct="1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</a:rPr>
              <a:t>PART 2</a:t>
            </a:r>
          </a:p>
        </p:txBody>
      </p:sp>
      <p:sp>
        <p:nvSpPr>
          <p:cNvPr id="28676" name="WordArt 5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077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oper Black"/>
              </a:rPr>
              <a:t>Bonding Basics</a:t>
            </a:r>
          </a:p>
        </p:txBody>
      </p:sp>
      <p:pic>
        <p:nvPicPr>
          <p:cNvPr id="28677" name="Picture 7" descr="na001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2667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na001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24600" y="4495800"/>
            <a:ext cx="2667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algn="ctr" eaLnBrk="1" hangingPunct="1"/>
            <a:endParaRPr lang="en-US" sz="4800" dirty="0" smtClean="0"/>
          </a:p>
          <a:p>
            <a:pPr algn="ctr" eaLnBrk="1" hangingPunct="1"/>
            <a:r>
              <a:rPr lang="en-US" sz="4800" b="1" dirty="0" smtClean="0"/>
              <a:t>Ionic  Bonds</a:t>
            </a:r>
          </a:p>
        </p:txBody>
      </p:sp>
      <p:sp>
        <p:nvSpPr>
          <p:cNvPr id="44035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algn="ctr" eaLnBrk="1" hangingPunct="1"/>
            <a:endParaRPr lang="en-US" sz="4800" b="1" dirty="0" smtClean="0"/>
          </a:p>
          <a:p>
            <a:pPr algn="ctr" eaLnBrk="1" hangingPunct="1"/>
            <a:r>
              <a:rPr lang="en-US" sz="4800" b="1" dirty="0" smtClean="0"/>
              <a:t>Covalent Bonds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/>
              <a:t>Two Types of Chemical Bonds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</a:rPr>
              <a:t>Atoms will </a:t>
            </a:r>
            <a:r>
              <a:rPr lang="en-US" sz="2800" b="1" dirty="0" smtClean="0">
                <a:latin typeface="Times New Roman" pitchFamily="18" charset="0"/>
              </a:rPr>
              <a:t>____________</a:t>
            </a:r>
            <a:r>
              <a:rPr lang="en-US" sz="2800" dirty="0" smtClean="0">
                <a:latin typeface="Times New Roman" pitchFamily="18" charset="0"/>
              </a:rPr>
              <a:t> one or more electrons to another atom to form the bond.  </a:t>
            </a: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Each atom is left with a </a:t>
            </a:r>
            <a:r>
              <a:rPr lang="en-US" sz="2800" b="1" dirty="0" smtClean="0">
                <a:latin typeface="Times New Roman" pitchFamily="18" charset="0"/>
              </a:rPr>
              <a:t>________________</a:t>
            </a:r>
            <a:r>
              <a:rPr lang="en-US" sz="2800" dirty="0" smtClean="0">
                <a:latin typeface="Times New Roman" pitchFamily="18" charset="0"/>
              </a:rPr>
              <a:t> outer shell.</a:t>
            </a: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An ionic bond forms between </a:t>
            </a:r>
            <a:r>
              <a:rPr lang="en-US" sz="2800" smtClean="0">
                <a:latin typeface="Times New Roman" pitchFamily="18" charset="0"/>
              </a:rPr>
              <a:t>a </a:t>
            </a:r>
            <a:r>
              <a:rPr lang="en-US" sz="2800" b="1" smtClean="0">
                <a:latin typeface="Times New Roman" pitchFamily="18" charset="0"/>
              </a:rPr>
              <a:t>___________</a:t>
            </a:r>
            <a:r>
              <a:rPr lang="en-US" sz="2800" dirty="0" smtClean="0">
                <a:latin typeface="Times New Roman" pitchFamily="18" charset="0"/>
              </a:rPr>
              <a:t>ion with a positive charge and a </a:t>
            </a:r>
            <a:r>
              <a:rPr lang="en-US" sz="2800" b="1" dirty="0" smtClean="0">
                <a:latin typeface="Times New Roman" pitchFamily="18" charset="0"/>
              </a:rPr>
              <a:t>________________</a:t>
            </a:r>
            <a:r>
              <a:rPr lang="en-US" sz="2800" dirty="0" smtClean="0">
                <a:latin typeface="Times New Roman" pitchFamily="18" charset="0"/>
              </a:rPr>
              <a:t> ion with a negative charge.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95800" y="2819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COMPLETE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90800" y="13716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TRANSFER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62600" y="4191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METAL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10200" y="4724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NONMETAL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VALENCE ELECTRONS-</a:t>
            </a:r>
          </a:p>
          <a:p>
            <a:pPr lvl="2"/>
            <a:r>
              <a:rPr lang="en-US" sz="3600" b="1" dirty="0" smtClean="0"/>
              <a:t>the electrons on the outer (valence) shell of an atom</a:t>
            </a:r>
          </a:p>
          <a:p>
            <a:pPr lvl="2"/>
            <a:endParaRPr lang="en-US" sz="24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</a:rPr>
              <a:t>Bonding is ALL about….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chem4kids.com/files/art/atom_bon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8334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Ionic Bonds</a:t>
            </a:r>
            <a:endParaRPr lang="en-US" dirty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838200"/>
            <a:ext cx="3590925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667000"/>
            <a:ext cx="2057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Li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743200"/>
            <a:ext cx="2057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15000" y="2286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72200" y="2286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2895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53200" y="3429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6000" y="4038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62600" y="4038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743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Curved Connector 32"/>
          <p:cNvCxnSpPr/>
          <p:nvPr/>
        </p:nvCxnSpPr>
        <p:spPr>
          <a:xfrm>
            <a:off x="3810000" y="3048000"/>
            <a:ext cx="1295400" cy="609600"/>
          </a:xfrm>
          <a:prstGeom prst="curvedConnector3">
            <a:avLst>
              <a:gd name="adj1" fmla="val 50000"/>
            </a:avLst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</a:rPr>
              <a:t>Atoms ___________ one or more electrons with each other to form the bond.  </a:t>
            </a: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Each atom is left with a ________________ outer shell.</a:t>
            </a: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A covalent bond forms between two ________________.  </a:t>
            </a: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9800" y="129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SHARE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0600" y="266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COMPLETE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5400" y="4572000"/>
            <a:ext cx="215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Covalent Bonds</a:t>
            </a:r>
            <a:endParaRPr lang="en-US" dirty="0"/>
          </a:p>
        </p:txBody>
      </p:sp>
      <p:pic>
        <p:nvPicPr>
          <p:cNvPr id="51203" name="Content Placeholder 7" descr="oxy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44938"/>
            <a:ext cx="4413250" cy="2913062"/>
          </a:xfrm>
        </p:spPr>
      </p:pic>
      <p:pic>
        <p:nvPicPr>
          <p:cNvPr id="51205" name="Picture 5" descr="oxyg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1905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oxyg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1866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5410200" y="1752600"/>
            <a:ext cx="1752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=</a:t>
            </a:r>
          </a:p>
        </p:txBody>
      </p:sp>
      <p:pic>
        <p:nvPicPr>
          <p:cNvPr id="51211" name="Picture 11" descr="frowny%252520fa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905000"/>
            <a:ext cx="11144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frowny%252520fa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1905000"/>
            <a:ext cx="11144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4800600" y="4572000"/>
            <a:ext cx="1752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=</a:t>
            </a:r>
          </a:p>
        </p:txBody>
      </p:sp>
      <p:pic>
        <p:nvPicPr>
          <p:cNvPr id="51216" name="Picture 16" descr="smiley-fa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smiley-fa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667000"/>
            <a:ext cx="2057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667000"/>
            <a:ext cx="2057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667000"/>
            <a:ext cx="2057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</a:t>
            </a:r>
          </a:p>
        </p:txBody>
      </p:sp>
      <p:sp>
        <p:nvSpPr>
          <p:cNvPr id="7" name="Oval 6"/>
          <p:cNvSpPr/>
          <p:nvPr/>
        </p:nvSpPr>
        <p:spPr>
          <a:xfrm>
            <a:off x="2971800" y="3352800"/>
            <a:ext cx="381000" cy="381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2362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2362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2895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3962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3962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3429000"/>
            <a:ext cx="381000" cy="381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7800" y="2514600"/>
            <a:ext cx="2362200" cy="16002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76400" y="2438400"/>
            <a:ext cx="2590800" cy="16764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19400" y="1905000"/>
            <a:ext cx="3657600" cy="3200400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</a:rPr>
              <a:t>Ionic or Covalent Bond?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3716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3716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us 5"/>
          <p:cNvSpPr/>
          <p:nvPr/>
        </p:nvSpPr>
        <p:spPr>
          <a:xfrm>
            <a:off x="4114800" y="3048000"/>
            <a:ext cx="1143000" cy="1295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</a:rPr>
              <a:t>Ionic or Covalent Bond?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114800" y="3048000"/>
            <a:ext cx="1143000" cy="1295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2614613" cy="36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61162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</a:rPr>
              <a:t>Ionic or Covalent Bond?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114800" y="3048000"/>
            <a:ext cx="1143000" cy="1295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261162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55778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</a:rPr>
              <a:t>Ionic or Covalent Bond?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114800" y="3048000"/>
            <a:ext cx="1143000" cy="1295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3352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Bromine </a:t>
            </a:r>
            <a:endParaRPr lang="en-US" sz="4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276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Iodine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</a:rPr>
              <a:t>Ionic or Covalent Bond?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114800" y="3048000"/>
            <a:ext cx="1143000" cy="1295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3352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 Calcium</a:t>
            </a:r>
            <a:endParaRPr lang="en-US" sz="4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276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Chlorine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3100" dirty="0" smtClean="0"/>
              <a:t>The first shell holds</a:t>
            </a:r>
            <a:r>
              <a:rPr lang="en-US" sz="5400" b="1" u="sng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100" dirty="0" smtClean="0"/>
              <a:t>electrons.</a:t>
            </a:r>
          </a:p>
          <a:p>
            <a:pPr eaLnBrk="1" hangingPunct="1">
              <a:buNone/>
            </a:pPr>
            <a:endParaRPr lang="en-US" sz="3100" dirty="0" smtClean="0"/>
          </a:p>
          <a:p>
            <a:pPr eaLnBrk="1" hangingPunct="1"/>
            <a:r>
              <a:rPr lang="en-US" sz="3100" dirty="0" smtClean="0"/>
              <a:t>After the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shell, each shell needs</a:t>
            </a:r>
            <a:r>
              <a:rPr lang="en-US" sz="5400" b="1" u="sng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en-US" sz="3100" dirty="0" smtClean="0"/>
              <a:t>electrons to be FULL and HAPPY!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/>
                </a:solidFill>
              </a:rPr>
              <a:t>How many electrons makes the valence shell full or “happy”?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21508" name="Picture 13" descr="MCj039120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676775"/>
            <a:ext cx="2286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 descr="MCj039120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9382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-105" charset="-128"/>
              </a:rPr>
              <a:t>Metals Reacting with Oxygen</a:t>
            </a:r>
          </a:p>
          <a:p>
            <a:r>
              <a:rPr lang="en-US" dirty="0" smtClean="0">
                <a:ea typeface="ＭＳ Ｐゴシック" pitchFamily="-105" charset="-128"/>
              </a:rPr>
              <a:t>http://www.youtube.com/watch?v=m2i9jLPXprQ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Bonding Rap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=Xaoy94mx2EU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Videos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 THE BACK OF YOUR ELEMENT SQUARE WARM-UP NUMBER 1-10</a:t>
            </a:r>
          </a:p>
          <a:p>
            <a:r>
              <a:rPr lang="en-US" sz="3600" dirty="0" smtClean="0"/>
              <a:t>Leave a little space between questions #3 and #4</a:t>
            </a:r>
          </a:p>
          <a:p>
            <a:r>
              <a:rPr lang="en-US" sz="3600" dirty="0" smtClean="0"/>
              <a:t>Make sure your name &amp; block are on it somewhere!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Mini Quiz!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b="1" dirty="0" smtClean="0"/>
              <a:t>1. </a:t>
            </a:r>
            <a:r>
              <a:rPr lang="en-US" sz="3000" dirty="0" smtClean="0"/>
              <a:t>After the first shell, each electron shell needs how many electrons to be “happy” or complete?</a:t>
            </a:r>
          </a:p>
          <a:p>
            <a:pPr lvl="0"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A. 	 8</a:t>
            </a:r>
          </a:p>
          <a:p>
            <a:pPr lvl="1">
              <a:buNone/>
            </a:pPr>
            <a:r>
              <a:rPr lang="en-US" sz="3000" dirty="0" smtClean="0"/>
              <a:t>			B. 	 2</a:t>
            </a:r>
          </a:p>
          <a:p>
            <a:pPr lvl="1">
              <a:buNone/>
            </a:pPr>
            <a:r>
              <a:rPr lang="en-US" sz="3000" dirty="0" smtClean="0"/>
              <a:t>			C. 	 4</a:t>
            </a:r>
          </a:p>
          <a:p>
            <a:pPr lvl="1">
              <a:buNone/>
            </a:pPr>
            <a:r>
              <a:rPr lang="en-US" sz="3000" dirty="0" smtClean="0"/>
              <a:t>			D.	18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>
                <a:latin typeface="+mj-lt"/>
              </a:rPr>
              <a:t>2.  </a:t>
            </a:r>
            <a:r>
              <a:rPr lang="en-US" sz="2200" dirty="0" smtClean="0">
                <a:latin typeface="+mj-lt"/>
              </a:rPr>
              <a:t>The picture below is a Bohr diagram of an Oxygen (O) atom. Which of the following is TRUE about Bohr diagrams?</a:t>
            </a:r>
          </a:p>
          <a:p>
            <a:pPr lvl="0">
              <a:buNone/>
            </a:pPr>
            <a:endParaRPr lang="en-US" sz="2200" dirty="0" smtClean="0">
              <a:latin typeface="+mj-lt"/>
            </a:endParaRP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A.  The Bohr diagram shows ONLY</a:t>
            </a: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	valence electrons.</a:t>
            </a: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B.   The Bohr diagram shows ALL </a:t>
            </a: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	electrons, not just valence </a:t>
            </a: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	electrons.</a:t>
            </a: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C.   The Bohr diagram shows ONLY </a:t>
            </a:r>
          </a:p>
          <a:p>
            <a:pPr lvl="1">
              <a:buNone/>
            </a:pPr>
            <a:r>
              <a:rPr lang="en-US" sz="2200" dirty="0" smtClean="0">
                <a:latin typeface="+mj-lt"/>
              </a:rPr>
              <a:t>					protons.</a:t>
            </a:r>
          </a:p>
          <a:p>
            <a:pPr>
              <a:buNone/>
            </a:pPr>
            <a:r>
              <a:rPr lang="en-US" sz="2200" dirty="0" smtClean="0">
                <a:latin typeface="+mj-lt"/>
              </a:rPr>
              <a:t>				D.  The Bohr diagram shows ONLY</a:t>
            </a:r>
          </a:p>
          <a:p>
            <a:pPr>
              <a:buNone/>
            </a:pPr>
            <a:r>
              <a:rPr lang="en-US" sz="2200" dirty="0" smtClean="0">
                <a:latin typeface="+mj-lt"/>
              </a:rPr>
              <a:t>				 	neutrons.</a:t>
            </a:r>
            <a:endParaRPr lang="en-US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b="1" dirty="0" smtClean="0"/>
              <a:t>3.  </a:t>
            </a:r>
            <a:r>
              <a:rPr lang="en-US" sz="2800" b="1" dirty="0" smtClean="0"/>
              <a:t>Draw the Lewis Dot diagram </a:t>
            </a:r>
            <a:r>
              <a:rPr lang="en-US" sz="2800" dirty="0" smtClean="0"/>
              <a:t>for Oxygen (O):</a:t>
            </a:r>
          </a:p>
          <a:p>
            <a:pPr lvl="0"/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pic>
        <p:nvPicPr>
          <p:cNvPr id="4" name="Picture 3" descr="ttp://2.bp.blogspot.com/-ipn83_OCNVI/UGogGiA_U1I/AAAAAAAADEg/e9llu4Y2OMA/s1600/Screen%20shot%202012-09-18%20at%204.35.15%20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32004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2590800"/>
            <a:ext cx="3581400" cy="342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4.  </a:t>
            </a:r>
            <a:r>
              <a:rPr lang="en-US" sz="3000" dirty="0" smtClean="0"/>
              <a:t>How many valence electrons does Neon (Ne) have?</a:t>
            </a:r>
          </a:p>
          <a:p>
            <a:pPr lvl="0">
              <a:buNone/>
            </a:pPr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A.	5</a:t>
            </a:r>
          </a:p>
          <a:p>
            <a:pPr lvl="0">
              <a:buNone/>
            </a:pPr>
            <a:r>
              <a:rPr lang="en-US" sz="3000" dirty="0" smtClean="0"/>
              <a:t>			B. 	4</a:t>
            </a:r>
          </a:p>
          <a:p>
            <a:pPr lvl="0">
              <a:buNone/>
            </a:pPr>
            <a:r>
              <a:rPr lang="en-US" sz="3000" dirty="0" smtClean="0"/>
              <a:t>			C. 	8</a:t>
            </a:r>
          </a:p>
          <a:p>
            <a:pPr lvl="0">
              <a:buNone/>
            </a:pPr>
            <a:r>
              <a:rPr lang="en-US" sz="3000" dirty="0" smtClean="0"/>
              <a:t>			D. 	1</a:t>
            </a:r>
          </a:p>
          <a:p>
            <a:pPr lvl="0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5.</a:t>
            </a:r>
            <a:r>
              <a:rPr lang="en-US" sz="3000" b="1" dirty="0" smtClean="0"/>
              <a:t>Sodium </a:t>
            </a:r>
            <a:r>
              <a:rPr lang="en-US" sz="3000" dirty="0" smtClean="0"/>
              <a:t>(Na) is “happy” because it has a full valence shell. </a:t>
            </a:r>
          </a:p>
          <a:p>
            <a:pPr lvl="0">
              <a:buNone/>
            </a:pPr>
            <a:endParaRPr/>
          </a:p>
          <a:p>
            <a:pPr lvl="0">
              <a:buNone/>
            </a:pPr>
            <a:r>
              <a:rPr lang="en-US" sz="3000" dirty="0" smtClean="0"/>
              <a:t>			A.	 True</a:t>
            </a:r>
          </a:p>
          <a:p>
            <a:pPr lvl="0">
              <a:buNone/>
            </a:pPr>
            <a:r>
              <a:rPr lang="en-US" sz="3000" dirty="0" smtClean="0"/>
              <a:t>			B.	 False	</a:t>
            </a:r>
          </a:p>
          <a:p>
            <a:pPr lvl="1">
              <a:buNone/>
            </a:pPr>
            <a:endParaRPr lang="en-US" sz="3000" dirty="0" smtClean="0"/>
          </a:p>
          <a:p>
            <a:pPr lvl="0"/>
            <a:endParaRPr lang="en-US" sz="3000" dirty="0" smtClean="0"/>
          </a:p>
          <a:p>
            <a:pPr lvl="0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6. </a:t>
            </a:r>
            <a:r>
              <a:rPr lang="en-US" sz="3000" dirty="0" smtClean="0"/>
              <a:t>Which type of bond is between a metal and a nonmetal?</a:t>
            </a:r>
          </a:p>
          <a:p>
            <a:pPr lvl="0">
              <a:buNone/>
            </a:pPr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A.	Covalent</a:t>
            </a:r>
          </a:p>
          <a:p>
            <a:pPr lvl="0">
              <a:buNone/>
            </a:pPr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B.	Ionic</a:t>
            </a:r>
          </a:p>
          <a:p>
            <a:pPr lvl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7. </a:t>
            </a:r>
            <a:r>
              <a:rPr lang="en-US" sz="3000" dirty="0" smtClean="0"/>
              <a:t> ____________ bonds involve </a:t>
            </a:r>
            <a:r>
              <a:rPr lang="en-US" sz="3000" dirty="0" smtClean="0">
                <a:solidFill>
                  <a:srgbClr val="FF0000"/>
                </a:solidFill>
              </a:rPr>
              <a:t>transferring</a:t>
            </a:r>
            <a:r>
              <a:rPr lang="en-US" sz="3000" dirty="0" smtClean="0"/>
              <a:t> electrons to be “happy” or complete.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A.	Ionic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B.	Covalent</a:t>
            </a:r>
          </a:p>
          <a:p>
            <a:pPr lvl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8.   </a:t>
            </a:r>
            <a:r>
              <a:rPr lang="en-US" sz="3000" dirty="0" smtClean="0"/>
              <a:t>A _______________ bond is between two or more nonmetals and involves </a:t>
            </a:r>
            <a:r>
              <a:rPr lang="en-US" sz="3000" dirty="0" smtClean="0">
                <a:solidFill>
                  <a:srgbClr val="FF0000"/>
                </a:solidFill>
              </a:rPr>
              <a:t>sharing</a:t>
            </a:r>
            <a:r>
              <a:rPr lang="en-US" sz="3000" dirty="0" smtClean="0"/>
              <a:t> electrons.</a:t>
            </a:r>
          </a:p>
          <a:p>
            <a:pPr lvl="0"/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A.	Ionic</a:t>
            </a:r>
          </a:p>
          <a:p>
            <a:pPr lvl="0">
              <a:buNone/>
            </a:pPr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B.	Covalent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  <a:effectLst/>
              </a:rPr>
              <a:t>The Octet Rule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Atoms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give away </a:t>
            </a:r>
            <a:r>
              <a:rPr lang="en-US" sz="3200" dirty="0" smtClean="0"/>
              <a:t>or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steal </a:t>
            </a:r>
            <a:r>
              <a:rPr lang="en-US" sz="3200" b="1" dirty="0" smtClean="0"/>
              <a:t>electrons </a:t>
            </a:r>
            <a:r>
              <a:rPr lang="en-US" sz="3200" dirty="0" smtClean="0"/>
              <a:t>in order to have a full valence shell! 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3200" dirty="0" smtClean="0"/>
              <a:t>Atoms with less than 4 valence electrons tend to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lose  electrons</a:t>
            </a:r>
            <a:r>
              <a:rPr lang="en-US" sz="3200" dirty="0" smtClean="0"/>
              <a:t>.</a:t>
            </a:r>
          </a:p>
          <a:p>
            <a:pPr lvl="1" eaLnBrk="1" hangingPunct="1"/>
            <a:r>
              <a:rPr lang="en-US" sz="3200" dirty="0" smtClean="0"/>
              <a:t>Atoms with more than </a:t>
            </a:r>
            <a:r>
              <a:rPr lang="en-US" sz="3200" smtClean="0"/>
              <a:t>4 valence electrons </a:t>
            </a:r>
            <a:r>
              <a:rPr lang="en-US" sz="3200" dirty="0" smtClean="0"/>
              <a:t>tend to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gain electrons</a:t>
            </a:r>
            <a:r>
              <a:rPr lang="en-US" sz="3200" dirty="0" smtClean="0"/>
              <a:t>.</a:t>
            </a:r>
          </a:p>
          <a:p>
            <a:pPr eaLnBrk="1" hangingPunct="1">
              <a:buNone/>
            </a:pPr>
            <a:endParaRPr lang="en-US" sz="3600" b="1" dirty="0" smtClean="0"/>
          </a:p>
        </p:txBody>
      </p:sp>
      <p:pic>
        <p:nvPicPr>
          <p:cNvPr id="22533" name="Picture 5" descr="http://ts4.mm.bing.net/images/thumbnail.aspx?q=1337238620475&amp;id=7be7ac4b9818c7621bf222b98e4f2f89&amp;url=http%3a%2f%2fus.123rf.com%2f400wm%2f400%2f400%2fcthoman%2fcthoman1005%2fcthoman100500122%2f6940265-a-cartoon-blue-atom-happy-and-sm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67069"/>
            <a:ext cx="2209800" cy="239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9. </a:t>
            </a:r>
            <a:r>
              <a:rPr lang="en-US" sz="3000" dirty="0" smtClean="0"/>
              <a:t> Which of the following is an example of a covalent bond?</a:t>
            </a:r>
          </a:p>
          <a:p>
            <a:pPr lvl="0"/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A.	</a:t>
            </a:r>
            <a:r>
              <a:rPr lang="en-US" sz="3000" dirty="0" err="1" smtClean="0"/>
              <a:t>NaCl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B.	</a:t>
            </a:r>
            <a:r>
              <a:rPr lang="en-US" sz="3000" dirty="0" err="1" smtClean="0"/>
              <a:t>LiF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C.	</a:t>
            </a:r>
            <a:r>
              <a:rPr lang="en-US" sz="3000" dirty="0" err="1" smtClean="0"/>
              <a:t>CaO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D.	CO</a:t>
            </a:r>
            <a:r>
              <a:rPr lang="en-US" sz="3000" baseline="-25000" dirty="0" smtClean="0"/>
              <a:t>2</a:t>
            </a:r>
            <a:endParaRPr lang="en-US" sz="3000" dirty="0" smtClean="0"/>
          </a:p>
          <a:p>
            <a:pPr lvl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lvl="0"/>
            <a:r>
              <a:rPr lang="en-US" sz="4000" b="1" dirty="0" smtClean="0"/>
              <a:t>10. </a:t>
            </a:r>
            <a:r>
              <a:rPr lang="en-US" sz="3000" dirty="0" smtClean="0"/>
              <a:t>Which of the following is an example of an ionic bond?</a:t>
            </a:r>
          </a:p>
          <a:p>
            <a:pPr lvl="0"/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A.	NF</a:t>
            </a:r>
            <a:r>
              <a:rPr lang="en-US" sz="3000" baseline="-25000" dirty="0" smtClean="0"/>
              <a:t>3</a:t>
            </a:r>
            <a:endParaRPr lang="en-US" sz="3000" dirty="0" smtClean="0"/>
          </a:p>
          <a:p>
            <a:pPr lvl="0">
              <a:buNone/>
            </a:pPr>
            <a:r>
              <a:rPr lang="en-US" sz="3000" dirty="0" smtClean="0"/>
              <a:t>			B.	</a:t>
            </a:r>
            <a:r>
              <a:rPr lang="en-US" sz="3000" dirty="0" err="1" smtClean="0"/>
              <a:t>NaCl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C.	CF</a:t>
            </a:r>
            <a:r>
              <a:rPr lang="en-US" sz="3000" baseline="-25000" dirty="0" smtClean="0"/>
              <a:t>4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		D.	CO</a:t>
            </a:r>
            <a:r>
              <a:rPr lang="en-US" sz="3000" baseline="-25000" dirty="0" smtClean="0"/>
              <a:t>2</a:t>
            </a:r>
            <a:endParaRPr lang="en-US" sz="3000" dirty="0" smtClean="0"/>
          </a:p>
          <a:p>
            <a:pPr lvl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Bonding Quiz: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54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a typeface="ＭＳ Ｐゴシック" pitchFamily="-105" charset="-128"/>
              </a:rPr>
              <a:t>Equation Challenge-</a:t>
            </a:r>
            <a:br>
              <a:rPr lang="en-US" sz="4800" b="1" dirty="0" smtClean="0">
                <a:ea typeface="ＭＳ Ｐゴシック" pitchFamily="-105" charset="-128"/>
              </a:rPr>
            </a:br>
            <a:endParaRPr lang="en-US" sz="4800" b="1" dirty="0" smtClean="0">
              <a:ea typeface="ＭＳ Ｐゴシック" pitchFamily="-10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pPr marL="0" indent="0" eaLnBrk="1" hangingPunct="1">
              <a:buFontTx/>
              <a:buChar char="-"/>
              <a:defRPr/>
            </a:pPr>
            <a:r>
              <a:rPr lang="en-US" sz="24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 Copy the equations into your notebook under your Ion “Cheater” Chart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en-US" sz="24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 Identify each as physical or chemical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en-US" sz="24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 Provide an explanation as to how you know: include your prior knowledge of physical vs. chemical as well as your new knowledge on bonding!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400" dirty="0" smtClean="0">
              <a:latin typeface="Tahoma" pitchFamily="34" charset="0"/>
              <a:ea typeface="ＭＳ Ｐゴシック" pitchFamily="-105" charset="-128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eriod"/>
              <a:defRPr/>
            </a:pP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H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2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</a:rPr>
              <a:t>(liquid)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 H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O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(gas)</a:t>
            </a:r>
          </a:p>
          <a:p>
            <a:pPr marL="457200" indent="-457200" eaLnBrk="1" hangingPunct="1">
              <a:buFont typeface="Arial" pitchFamily="34" charset="0"/>
              <a:buAutoNum type="arabicPeriod"/>
              <a:defRPr/>
            </a:pPr>
            <a:endParaRPr lang="en-US" sz="4000" baseline="-25000" dirty="0" smtClean="0">
              <a:latin typeface="Tahoma" pitchFamily="34" charset="0"/>
              <a:ea typeface="ＭＳ Ｐゴシック" pitchFamily="-105" charset="-128"/>
              <a:cs typeface="Arial" pitchFamily="34" charset="0"/>
              <a:sym typeface="Wingdings" pitchFamily="2" charset="2"/>
            </a:endParaRPr>
          </a:p>
          <a:p>
            <a:pPr marL="457200" indent="-457200" eaLnBrk="1" hangingPunct="1">
              <a:buFont typeface="Arial" pitchFamily="34" charset="0"/>
              <a:buAutoNum type="arabicPeriod"/>
              <a:defRPr/>
            </a:pP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CH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4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 + 2O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   CO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 + 2H</a:t>
            </a:r>
            <a:r>
              <a:rPr lang="en-US" sz="4000" baseline="-25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sz="4000" dirty="0" smtClean="0">
                <a:latin typeface="Tahoma" pitchFamily="34" charset="0"/>
                <a:ea typeface="ＭＳ Ｐゴシック" pitchFamily="-105" charset="-128"/>
                <a:cs typeface="Arial" pitchFamily="34" charset="0"/>
                <a:sym typeface="Wingdings" pitchFamily="2" charset="2"/>
              </a:rPr>
              <a:t>O</a:t>
            </a:r>
            <a:endParaRPr lang="en-US" sz="4000" dirty="0" smtClean="0">
              <a:latin typeface="Tahoma" pitchFamily="34" charset="0"/>
              <a:ea typeface="ＭＳ Ｐゴシック" pitchFamily="-105" charset="-128"/>
              <a:cs typeface="Arial" pitchFamily="34" charset="0"/>
            </a:endParaRPr>
          </a:p>
          <a:p>
            <a:pPr marL="0" indent="0" eaLnBrk="1" hangingPunct="1">
              <a:buFontTx/>
              <a:buChar char="-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0"/>
          <p:cNvSpPr>
            <a:spLocks noGrp="1"/>
          </p:cNvSpPr>
          <p:nvPr>
            <p:ph type="body" sz="half" idx="2"/>
          </p:nvPr>
        </p:nvSpPr>
        <p:spPr>
          <a:xfrm>
            <a:off x="1371600" y="5943600"/>
            <a:ext cx="7162800" cy="457200"/>
          </a:xfrm>
        </p:spPr>
        <p:txBody>
          <a:bodyPr/>
          <a:lstStyle/>
          <a:p>
            <a:pPr marR="0" eaLnBrk="1" hangingPunct="1"/>
            <a:r>
              <a:rPr lang="en-US" sz="2400" b="1" dirty="0" smtClean="0"/>
              <a:t>Look at the Periodic Table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4865122"/>
            <a:ext cx="8686800" cy="77367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400" b="1" dirty="0" smtClean="0"/>
              <a:t>What is the “cheater” way to find </a:t>
            </a:r>
            <a:br>
              <a:rPr lang="en-US" sz="3400" b="1" dirty="0" smtClean="0"/>
            </a:br>
            <a:r>
              <a:rPr lang="en-US" sz="3400" b="1" dirty="0" smtClean="0"/>
              <a:t>valence electrons?</a:t>
            </a:r>
            <a:endParaRPr lang="en-US" sz="3400" b="1" dirty="0"/>
          </a:p>
        </p:txBody>
      </p:sp>
      <p:pic>
        <p:nvPicPr>
          <p:cNvPr id="2355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Valence Electrons: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57200" y="1371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ucida Sans Unicode" pitchFamily="34" charset="0"/>
              </a:rPr>
              <a:t>1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9248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ucida Sans Unicode" pitchFamily="34" charset="0"/>
              </a:rPr>
              <a:t>7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143000" y="15240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ucida Sans Unicode" pitchFamily="34" charset="0"/>
              </a:rPr>
              <a:t>2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391400" y="1524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Lucida Sans Unicode" pitchFamily="34" charset="0"/>
              </a:rPr>
              <a:t>6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010400" y="1524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Lucida Sans Unicode" pitchFamily="34" charset="0"/>
              </a:rPr>
              <a:t>5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553200" y="1524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Lucida Sans Unicode" pitchFamily="34" charset="0"/>
              </a:rPr>
              <a:t>4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5943600" y="1524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Lucida Sans Unicode" pitchFamily="34" charset="0"/>
              </a:rPr>
              <a:t>3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8458200" y="838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ucida Sans Unicode" pitchFamily="34" charset="0"/>
              </a:rPr>
              <a:t>8</a:t>
            </a: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91080"/>
            <a:ext cx="8839200" cy="4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8077200" y="1600200"/>
            <a:ext cx="1588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9" idx="2"/>
          </p:cNvCxnSpPr>
          <p:nvPr/>
        </p:nvCxnSpPr>
        <p:spPr>
          <a:xfrm flipH="1">
            <a:off x="8610600" y="1300163"/>
            <a:ext cx="38100" cy="1290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0" y="20574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62800" y="2057400"/>
            <a:ext cx="1588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05600" y="2057400"/>
            <a:ext cx="1588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72200" y="2057400"/>
            <a:ext cx="1588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95400" y="1981200"/>
            <a:ext cx="1588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85800" y="1752601"/>
            <a:ext cx="3175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3733800"/>
            <a:ext cx="457200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1524000" y="3733800"/>
            <a:ext cx="426720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3050"/>
            <a:ext cx="8534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1"/>
                </a:solidFill>
              </a:rPr>
              <a:t>There are 2 ways to represent the # of Valence Electrons:</a:t>
            </a:r>
            <a:endParaRPr lang="en-US" sz="4400" u="sng" dirty="0">
              <a:solidFill>
                <a:schemeClr val="tx1"/>
              </a:solidFill>
            </a:endParaRPr>
          </a:p>
        </p:txBody>
      </p:sp>
      <p:sp>
        <p:nvSpPr>
          <p:cNvPr id="3174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tx1"/>
                </a:solidFill>
              </a:rPr>
              <a:t>Bohr Diagram</a:t>
            </a:r>
          </a:p>
        </p:txBody>
      </p:sp>
      <p:sp>
        <p:nvSpPr>
          <p:cNvPr id="31748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tx1"/>
                </a:solidFill>
              </a:rPr>
              <a:t>Lewis Dot </a:t>
            </a:r>
          </a:p>
        </p:txBody>
      </p:sp>
      <p:sp>
        <p:nvSpPr>
          <p:cNvPr id="31749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8229600" cy="536575"/>
          </a:xfrm>
          <a:ln>
            <a:prstDash val="solid"/>
          </a:ln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mtClean="0"/>
              <a:t>2 types of diagrams to show electrons </a:t>
            </a:r>
          </a:p>
          <a:p>
            <a:pPr eaLnBrk="1" hangingPunct="1"/>
            <a:endParaRPr lang="en-US" smtClean="0"/>
          </a:p>
        </p:txBody>
      </p:sp>
      <p:sp>
        <p:nvSpPr>
          <p:cNvPr id="31750" name="Content Placeholder 6"/>
          <p:cNvSpPr>
            <a:spLocks noGrp="1"/>
          </p:cNvSpPr>
          <p:nvPr>
            <p:ph sz="quarter" idx="4"/>
          </p:nvPr>
        </p:nvSpPr>
        <p:spPr>
          <a:xfrm>
            <a:off x="457200" y="1981200"/>
            <a:ext cx="4041775" cy="3405188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Shows ALL electrons</a:t>
            </a:r>
          </a:p>
        </p:txBody>
      </p:sp>
      <p:sp>
        <p:nvSpPr>
          <p:cNvPr id="31751" name="Content Placeholder 6"/>
          <p:cNvSpPr txBox="1">
            <a:spLocks/>
          </p:cNvSpPr>
          <p:nvPr/>
        </p:nvSpPr>
        <p:spPr bwMode="auto">
          <a:xfrm>
            <a:off x="4648200" y="1981200"/>
            <a:ext cx="4041775" cy="3405188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400" dirty="0">
              <a:latin typeface="Lucida Sans Unicode" pitchFamily="34" charset="0"/>
            </a:endParaRP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400" b="1" dirty="0">
                <a:latin typeface="Lucida Sans Unicode" pitchFamily="34" charset="0"/>
              </a:rPr>
              <a:t>Shows ONLY valence electrons </a:t>
            </a: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94000"/>
            <a:ext cx="26860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6172200" y="35814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Comic Sans MS" pitchFamily="66" charset="0"/>
              </a:rPr>
              <a:t>O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4008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629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9342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0960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5532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324100" y="4076700"/>
            <a:ext cx="4495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3078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Discuss Quickly With Your Group…</a:t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1.  How many electrons in each atom below?</a:t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2.  Which element does each atom represent?</a:t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3.  How many valence electrons does each have?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0723" name="Picture 10" descr="Carbon 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733800"/>
            <a:ext cx="22161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4" descr="Oxygen 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743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Beryllium A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20462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What about an element like carbon?</a:t>
            </a:r>
          </a:p>
          <a:p>
            <a:pPr lvl="1"/>
            <a:r>
              <a:rPr lang="en-US" sz="2800" b="1" dirty="0" smtClean="0"/>
              <a:t>Carbon has 4 valence electrons, so what will it do?  BOTH!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The fact that carbon</a:t>
            </a:r>
          </a:p>
          <a:p>
            <a:pPr lvl="1">
              <a:buNone/>
            </a:pPr>
            <a:r>
              <a:rPr lang="en-US" sz="2800" b="1" dirty="0" smtClean="0"/>
              <a:t>  has 4 valence electrons</a:t>
            </a:r>
          </a:p>
          <a:p>
            <a:pPr lvl="1">
              <a:buNone/>
            </a:pPr>
            <a:r>
              <a:rPr lang="en-US" sz="2800" b="1" dirty="0" smtClean="0"/>
              <a:t>	allows it to bond with</a:t>
            </a:r>
          </a:p>
          <a:p>
            <a:pPr lvl="1">
              <a:buNone/>
            </a:pPr>
            <a:r>
              <a:rPr lang="en-US" sz="2800" b="1" dirty="0" smtClean="0"/>
              <a:t>	many elements!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60" y="2895600"/>
            <a:ext cx="337374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6940</TotalTime>
  <Words>861</Words>
  <Application>Microsoft Office PowerPoint</Application>
  <PresentationFormat>On-screen Show (4:3)</PresentationFormat>
  <Paragraphs>238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PowerPoint Presentation</vt:lpstr>
      <vt:lpstr>Bonding is ALL about….</vt:lpstr>
      <vt:lpstr>How many electrons makes the valence shell full or “happy”?</vt:lpstr>
      <vt:lpstr>The Octet Rule</vt:lpstr>
      <vt:lpstr>What is the “cheater” way to find  valence electrons?</vt:lpstr>
      <vt:lpstr>Valence Electrons:</vt:lpstr>
      <vt:lpstr>There are 2 ways to represent the # of Valence Electrons:</vt:lpstr>
      <vt:lpstr>Discuss Quickly With Your Group… 1.  How many electrons in each atom below? 2.  Which element does each atom represent? 3.  How many valence electrons does each have?</vt:lpstr>
      <vt:lpstr>EXAMPLES…</vt:lpstr>
      <vt:lpstr>Reminder: </vt:lpstr>
      <vt:lpstr>EXAMPLES…</vt:lpstr>
      <vt:lpstr>EXAMPLES…</vt:lpstr>
      <vt:lpstr>EXAMPLES…</vt:lpstr>
      <vt:lpstr>PowerPoint Presentation</vt:lpstr>
      <vt:lpstr>Let’s Try It!</vt:lpstr>
      <vt:lpstr>PowerPoint Presentation</vt:lpstr>
      <vt:lpstr>PowerPoint Presentation</vt:lpstr>
      <vt:lpstr>Two Types of Chemical Bonds</vt:lpstr>
      <vt:lpstr>Ionic Bonds</vt:lpstr>
      <vt:lpstr>Ionic Bonds</vt:lpstr>
      <vt:lpstr>Ionic Bonds</vt:lpstr>
      <vt:lpstr>Covalent Bonds</vt:lpstr>
      <vt:lpstr>Covalent Bonds</vt:lpstr>
      <vt:lpstr>Covalent Bonds</vt:lpstr>
      <vt:lpstr>Ionic or Covalent Bond?</vt:lpstr>
      <vt:lpstr>Ionic or Covalent Bond?</vt:lpstr>
      <vt:lpstr>Ionic or Covalent Bond?</vt:lpstr>
      <vt:lpstr>Ionic or Covalent Bond?</vt:lpstr>
      <vt:lpstr>Ionic or Covalent Bond?</vt:lpstr>
      <vt:lpstr>Bonding Videos</vt:lpstr>
      <vt:lpstr>Bonding Mini Quiz!</vt:lpstr>
      <vt:lpstr>Bonding Quiz:</vt:lpstr>
      <vt:lpstr>Bonding Quiz:</vt:lpstr>
      <vt:lpstr>Bonding Quiz:</vt:lpstr>
      <vt:lpstr>Bonding Quiz:</vt:lpstr>
      <vt:lpstr>Bonding Quiz:</vt:lpstr>
      <vt:lpstr>Bonding Quiz:</vt:lpstr>
      <vt:lpstr>Bonding Quiz:</vt:lpstr>
      <vt:lpstr>Bonding Quiz:</vt:lpstr>
      <vt:lpstr>Bonding Quiz:</vt:lpstr>
      <vt:lpstr>Bonding Quiz:</vt:lpstr>
      <vt:lpstr>Equation Challenge- 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- UP</dc:title>
  <dc:creator>pete</dc:creator>
  <cp:lastModifiedBy>Dave Edinger</cp:lastModifiedBy>
  <cp:revision>204</cp:revision>
  <dcterms:created xsi:type="dcterms:W3CDTF">2013-09-23T22:47:16Z</dcterms:created>
  <dcterms:modified xsi:type="dcterms:W3CDTF">2014-10-01T18:17:00Z</dcterms:modified>
</cp:coreProperties>
</file>