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1" r:id="rId6"/>
    <p:sldId id="262" r:id="rId7"/>
    <p:sldId id="263" r:id="rId8"/>
    <p:sldId id="269"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 id="28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smtClean="0"/>
              <a:t>Click to edit Master title style</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altLang="en-US" noProof="0" smtClean="0"/>
              <a:t>Click to edit Master subtitle style</a:t>
            </a:r>
          </a:p>
        </p:txBody>
      </p:sp>
      <p:sp>
        <p:nvSpPr>
          <p:cNvPr id="18" name="Rectangle 18"/>
          <p:cNvSpPr>
            <a:spLocks noGrp="1" noChangeArrowheads="1"/>
          </p:cNvSpPr>
          <p:nvPr>
            <p:ph type="dt" sz="quarter" idx="10"/>
          </p:nvPr>
        </p:nvSpPr>
        <p:spPr/>
        <p:txBody>
          <a:bodyPr/>
          <a:lstStyle>
            <a:lvl1pPr>
              <a:defRPr smtClean="0"/>
            </a:lvl1pPr>
          </a:lstStyle>
          <a:p>
            <a:pPr>
              <a:defRPr/>
            </a:pPr>
            <a:endParaRPr lang="en-US" alt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US" altLang="en-US"/>
          </a:p>
        </p:txBody>
      </p:sp>
      <p:sp>
        <p:nvSpPr>
          <p:cNvPr id="20" name="Rectangle 20"/>
          <p:cNvSpPr>
            <a:spLocks noGrp="1" noChangeArrowheads="1"/>
          </p:cNvSpPr>
          <p:nvPr>
            <p:ph type="sldNum" sz="quarter" idx="12"/>
          </p:nvPr>
        </p:nvSpPr>
        <p:spPr/>
        <p:txBody>
          <a:bodyPr/>
          <a:lstStyle>
            <a:lvl1pPr>
              <a:defRPr smtClean="0"/>
            </a:lvl1pPr>
          </a:lstStyle>
          <a:p>
            <a:pPr>
              <a:defRPr/>
            </a:pPr>
            <a:fld id="{AB9D936E-E45E-484D-989E-EE0305470BB1}" type="slidenum">
              <a:rPr lang="en-US" altLang="en-US"/>
              <a:pPr>
                <a:defRPr/>
              </a:pPr>
              <a:t>‹#›</a:t>
            </a:fld>
            <a:endParaRPr lang="en-US" altLang="en-US"/>
          </a:p>
        </p:txBody>
      </p:sp>
    </p:spTree>
    <p:extLst>
      <p:ext uri="{BB962C8B-B14F-4D97-AF65-F5344CB8AC3E}">
        <p14:creationId xmlns:p14="http://schemas.microsoft.com/office/powerpoint/2010/main" val="136223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28EFAD47-6790-4E74-952E-D7ADA80C6C8C}" type="slidenum">
              <a:rPr lang="en-US" altLang="en-US"/>
              <a:pPr>
                <a:defRPr/>
              </a:pPr>
              <a:t>‹#›</a:t>
            </a:fld>
            <a:endParaRPr lang="en-US" altLang="en-US"/>
          </a:p>
        </p:txBody>
      </p:sp>
    </p:spTree>
    <p:extLst>
      <p:ext uri="{BB962C8B-B14F-4D97-AF65-F5344CB8AC3E}">
        <p14:creationId xmlns:p14="http://schemas.microsoft.com/office/powerpoint/2010/main" val="185410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5FDDA641-686D-46DF-A86F-3E33DCFE827D}" type="slidenum">
              <a:rPr lang="en-US" altLang="en-US"/>
              <a:pPr>
                <a:defRPr/>
              </a:pPr>
              <a:t>‹#›</a:t>
            </a:fld>
            <a:endParaRPr lang="en-US" altLang="en-US"/>
          </a:p>
        </p:txBody>
      </p:sp>
    </p:spTree>
    <p:extLst>
      <p:ext uri="{BB962C8B-B14F-4D97-AF65-F5344CB8AC3E}">
        <p14:creationId xmlns:p14="http://schemas.microsoft.com/office/powerpoint/2010/main" val="3583872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143000"/>
            <a:ext cx="43053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43053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2C09F051-A9DF-4558-966A-248F85DA5979}" type="slidenum">
              <a:rPr lang="en-US" altLang="en-US"/>
              <a:pPr>
                <a:defRPr/>
              </a:pPr>
              <a:t>‹#›</a:t>
            </a:fld>
            <a:endParaRPr lang="en-US" altLang="en-US"/>
          </a:p>
        </p:txBody>
      </p:sp>
    </p:spTree>
    <p:extLst>
      <p:ext uri="{BB962C8B-B14F-4D97-AF65-F5344CB8AC3E}">
        <p14:creationId xmlns:p14="http://schemas.microsoft.com/office/powerpoint/2010/main" val="51659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2D68389A-5C7B-4BD2-8CFE-9DB54BABF824}" type="slidenum">
              <a:rPr lang="en-US" altLang="en-US"/>
              <a:pPr>
                <a:defRPr/>
              </a:pPr>
              <a:t>‹#›</a:t>
            </a:fld>
            <a:endParaRPr lang="en-US" altLang="en-US"/>
          </a:p>
        </p:txBody>
      </p:sp>
    </p:spTree>
    <p:extLst>
      <p:ext uri="{BB962C8B-B14F-4D97-AF65-F5344CB8AC3E}">
        <p14:creationId xmlns:p14="http://schemas.microsoft.com/office/powerpoint/2010/main" val="290923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pPr>
              <a:defRPr/>
            </a:pPr>
            <a:fld id="{FD5072CB-6904-4633-A4DD-3AD393558A5C}" type="slidenum">
              <a:rPr lang="en-US" altLang="en-US"/>
              <a:pPr>
                <a:defRPr/>
              </a:pPr>
              <a:t>‹#›</a:t>
            </a:fld>
            <a:endParaRPr lang="en-US" altLang="en-US"/>
          </a:p>
        </p:txBody>
      </p:sp>
    </p:spTree>
    <p:extLst>
      <p:ext uri="{BB962C8B-B14F-4D97-AF65-F5344CB8AC3E}">
        <p14:creationId xmlns:p14="http://schemas.microsoft.com/office/powerpoint/2010/main" val="229351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67EF4F44-02DA-4167-943B-2521A9790DFC}" type="slidenum">
              <a:rPr lang="en-US" altLang="en-US"/>
              <a:pPr>
                <a:defRPr/>
              </a:pPr>
              <a:t>‹#›</a:t>
            </a:fld>
            <a:endParaRPr lang="en-US" altLang="en-US"/>
          </a:p>
        </p:txBody>
      </p:sp>
    </p:spTree>
    <p:extLst>
      <p:ext uri="{BB962C8B-B14F-4D97-AF65-F5344CB8AC3E}">
        <p14:creationId xmlns:p14="http://schemas.microsoft.com/office/powerpoint/2010/main" val="237311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p:cNvSpPr>
            <a:spLocks noGrp="1" noChangeArrowheads="1"/>
          </p:cNvSpPr>
          <p:nvPr>
            <p:ph type="sldNum" sz="quarter" idx="12"/>
          </p:nvPr>
        </p:nvSpPr>
        <p:spPr>
          <a:ln/>
        </p:spPr>
        <p:txBody>
          <a:bodyPr/>
          <a:lstStyle>
            <a:lvl1pPr>
              <a:defRPr/>
            </a:lvl1pPr>
          </a:lstStyle>
          <a:p>
            <a:pPr>
              <a:defRPr/>
            </a:pPr>
            <a:fld id="{1E0E6F87-01A1-454A-BDC4-2E7398C26F78}" type="slidenum">
              <a:rPr lang="en-US" altLang="en-US"/>
              <a:pPr>
                <a:defRPr/>
              </a:pPr>
              <a:t>‹#›</a:t>
            </a:fld>
            <a:endParaRPr lang="en-US" altLang="en-US"/>
          </a:p>
        </p:txBody>
      </p:sp>
    </p:spTree>
    <p:extLst>
      <p:ext uri="{BB962C8B-B14F-4D97-AF65-F5344CB8AC3E}">
        <p14:creationId xmlns:p14="http://schemas.microsoft.com/office/powerpoint/2010/main" val="179531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p:cNvSpPr>
            <a:spLocks noGrp="1" noChangeArrowheads="1"/>
          </p:cNvSpPr>
          <p:nvPr>
            <p:ph type="sldNum" sz="quarter" idx="12"/>
          </p:nvPr>
        </p:nvSpPr>
        <p:spPr>
          <a:ln/>
        </p:spPr>
        <p:txBody>
          <a:bodyPr/>
          <a:lstStyle>
            <a:lvl1pPr>
              <a:defRPr/>
            </a:lvl1pPr>
          </a:lstStyle>
          <a:p>
            <a:pPr>
              <a:defRPr/>
            </a:pPr>
            <a:fld id="{DBD00239-DE24-4F76-AB5F-C23F2F1215F9}" type="slidenum">
              <a:rPr lang="en-US" altLang="en-US"/>
              <a:pPr>
                <a:defRPr/>
              </a:pPr>
              <a:t>‹#›</a:t>
            </a:fld>
            <a:endParaRPr lang="en-US" altLang="en-US"/>
          </a:p>
        </p:txBody>
      </p:sp>
    </p:spTree>
    <p:extLst>
      <p:ext uri="{BB962C8B-B14F-4D97-AF65-F5344CB8AC3E}">
        <p14:creationId xmlns:p14="http://schemas.microsoft.com/office/powerpoint/2010/main" val="5869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p:cNvSpPr>
            <a:spLocks noGrp="1" noChangeArrowheads="1"/>
          </p:cNvSpPr>
          <p:nvPr>
            <p:ph type="sldNum" sz="quarter" idx="12"/>
          </p:nvPr>
        </p:nvSpPr>
        <p:spPr>
          <a:ln/>
        </p:spPr>
        <p:txBody>
          <a:bodyPr/>
          <a:lstStyle>
            <a:lvl1pPr>
              <a:defRPr/>
            </a:lvl1pPr>
          </a:lstStyle>
          <a:p>
            <a:pPr>
              <a:defRPr/>
            </a:pPr>
            <a:fld id="{19BAC3BA-2CA9-4892-8389-AAEA92C4B029}" type="slidenum">
              <a:rPr lang="en-US" altLang="en-US"/>
              <a:pPr>
                <a:defRPr/>
              </a:pPr>
              <a:t>‹#›</a:t>
            </a:fld>
            <a:endParaRPr lang="en-US" altLang="en-US"/>
          </a:p>
        </p:txBody>
      </p:sp>
    </p:spTree>
    <p:extLst>
      <p:ext uri="{BB962C8B-B14F-4D97-AF65-F5344CB8AC3E}">
        <p14:creationId xmlns:p14="http://schemas.microsoft.com/office/powerpoint/2010/main" val="415970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AA15B6B6-1D5F-4CF2-BCE4-BA0D03AF9438}" type="slidenum">
              <a:rPr lang="en-US" altLang="en-US"/>
              <a:pPr>
                <a:defRPr/>
              </a:pPr>
              <a:t>‹#›</a:t>
            </a:fld>
            <a:endParaRPr lang="en-US" altLang="en-US"/>
          </a:p>
        </p:txBody>
      </p:sp>
    </p:spTree>
    <p:extLst>
      <p:ext uri="{BB962C8B-B14F-4D97-AF65-F5344CB8AC3E}">
        <p14:creationId xmlns:p14="http://schemas.microsoft.com/office/powerpoint/2010/main" val="2936157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pPr>
              <a:defRPr/>
            </a:pPr>
            <a:fld id="{6F3A2AE3-AE2E-479F-BA45-7D204C315FE1}" type="slidenum">
              <a:rPr lang="en-US" altLang="en-US"/>
              <a:pPr>
                <a:defRPr/>
              </a:pPr>
              <a:t>‹#›</a:t>
            </a:fld>
            <a:endParaRPr lang="en-US" altLang="en-US"/>
          </a:p>
        </p:txBody>
      </p:sp>
    </p:spTree>
    <p:extLst>
      <p:ext uri="{BB962C8B-B14F-4D97-AF65-F5344CB8AC3E}">
        <p14:creationId xmlns:p14="http://schemas.microsoft.com/office/powerpoint/2010/main" val="219478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4111" name="Rectangle 15"/>
          <p:cNvSpPr>
            <a:spLocks noGrp="1" noChangeArrowheads="1"/>
          </p:cNvSpPr>
          <p:nvPr>
            <p:ph type="title"/>
          </p:nvPr>
        </p:nvSpPr>
        <p:spPr bwMode="auto">
          <a:xfrm>
            <a:off x="0" y="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12" name="Rectangle 16"/>
          <p:cNvSpPr>
            <a:spLocks noGrp="1" noChangeArrowheads="1"/>
          </p:cNvSpPr>
          <p:nvPr>
            <p:ph type="body" idx="1"/>
          </p:nvPr>
        </p:nvSpPr>
        <p:spPr bwMode="auto">
          <a:xfrm>
            <a:off x="228600" y="1143000"/>
            <a:ext cx="876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n-US" altLang="en-US"/>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n-US" altLang="en-US"/>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1C9D8E77-9213-4995-A192-3F39137AAE0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30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30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40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4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4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azom.com/work/Y4UWH4M014pWC4sc0l89_files/image004.gif&amp;imgrefurl=http://www.azom.com/details.asp%3FArticleID%3D2996&amp;h=309&amp;w=400&amp;sz=14&amp;hl=en&amp;start=6&amp;um=1&amp;tbnid=65PWa1fKi4DgsM:&amp;tbnh=96&amp;tbnw=124&amp;prev=/images%3Fq%3Dcrystal%2Bchemistry%26um%3D1%26hl%3Den%26rlz%3D1T4WZPA_enUS257US257" TargetMode="External"/><Relationship Id="rId2" Type="http://schemas.openxmlformats.org/officeDocument/2006/relationships/image" Target="../media/image20.png"/><Relationship Id="rId1" Type="http://schemas.openxmlformats.org/officeDocument/2006/relationships/slideLayout" Target="../slideLayouts/slideLayout1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2.xml"/><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12.xml"/><Relationship Id="rId4" Type="http://schemas.openxmlformats.org/officeDocument/2006/relationships/image" Target="../media/image32.png"/></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12.xml"/><Relationship Id="rId5" Type="http://schemas.openxmlformats.org/officeDocument/2006/relationships/image" Target="../media/image42.png"/><Relationship Id="rId4" Type="http://schemas.openxmlformats.org/officeDocument/2006/relationships/image" Target="../media/image41.png"/></Relationships>
</file>

<file path=ppt/slides/_rels/slide28.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12.xml"/><Relationship Id="rId4" Type="http://schemas.openxmlformats.org/officeDocument/2006/relationships/image" Target="../media/image49.jpeg"/></Relationships>
</file>

<file path=ppt/slides/_rels/slide32.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50.jpeg"/><Relationship Id="rId1" Type="http://schemas.openxmlformats.org/officeDocument/2006/relationships/slideLayout" Target="../slideLayouts/slideLayout12.xml"/><Relationship Id="rId4" Type="http://schemas.openxmlformats.org/officeDocument/2006/relationships/image" Target="../media/image52.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sz="2600" dirty="0" smtClean="0"/>
              <a:t>Ionic </a:t>
            </a:r>
            <a:r>
              <a:rPr lang="en-US" altLang="en-US" sz="2600" dirty="0" smtClean="0"/>
              <a:t>Bonds</a:t>
            </a:r>
            <a:br>
              <a:rPr lang="en-US" altLang="en-US" sz="2600" dirty="0" smtClean="0"/>
            </a:br>
            <a:r>
              <a:rPr lang="en-US" altLang="en-US" sz="2600" dirty="0" smtClean="0"/>
              <a:t>What is an Ion?</a:t>
            </a:r>
          </a:p>
        </p:txBody>
      </p:sp>
      <p:sp>
        <p:nvSpPr>
          <p:cNvPr id="18436" name="Rectangle 4"/>
          <p:cNvSpPr>
            <a:spLocks noGrp="1" noChangeArrowheads="1"/>
          </p:cNvSpPr>
          <p:nvPr>
            <p:ph type="body" sz="half" idx="1"/>
          </p:nvPr>
        </p:nvSpPr>
        <p:spPr>
          <a:xfrm>
            <a:off x="228600" y="1143000"/>
            <a:ext cx="4800600" cy="4953000"/>
          </a:xfrm>
        </p:spPr>
        <p:txBody>
          <a:bodyPr/>
          <a:lstStyle/>
          <a:p>
            <a:pPr eaLnBrk="1" hangingPunct="1">
              <a:defRPr/>
            </a:pPr>
            <a:r>
              <a:rPr lang="en-US" altLang="en-US" sz="3600" dirty="0" smtClean="0"/>
              <a:t>An </a:t>
            </a:r>
            <a:r>
              <a:rPr lang="en-US" altLang="en-US" sz="3600" b="1" u="sng" dirty="0" smtClean="0">
                <a:solidFill>
                  <a:srgbClr val="FFFF00"/>
                </a:solidFill>
              </a:rPr>
              <a:t>atom</a:t>
            </a:r>
            <a:r>
              <a:rPr lang="en-US" altLang="en-US" sz="3600" dirty="0" smtClean="0"/>
              <a:t> or group of atoms that has </a:t>
            </a:r>
            <a:r>
              <a:rPr lang="en-US" altLang="en-US" sz="3600" dirty="0" smtClean="0"/>
              <a:t>become </a:t>
            </a:r>
            <a:r>
              <a:rPr lang="en-US" altLang="en-US" sz="3600" b="1" u="sng" dirty="0" smtClean="0">
                <a:solidFill>
                  <a:srgbClr val="FFFF00"/>
                </a:solidFill>
              </a:rPr>
              <a:t>electrically</a:t>
            </a:r>
            <a:r>
              <a:rPr lang="en-US" altLang="en-US" sz="3600" dirty="0" smtClean="0"/>
              <a:t> charged.</a:t>
            </a:r>
            <a:endParaRPr lang="en-US" altLang="en-US" sz="3600" dirty="0" smtClean="0"/>
          </a:p>
          <a:p>
            <a:pPr eaLnBrk="1" hangingPunct="1">
              <a:buFont typeface="Wingdings" pitchFamily="2" charset="2"/>
              <a:buNone/>
              <a:defRPr/>
            </a:pPr>
            <a:endParaRPr lang="en-US" altLang="en-US" sz="3600" dirty="0" smtClean="0"/>
          </a:p>
        </p:txBody>
      </p:sp>
      <p:pic>
        <p:nvPicPr>
          <p:cNvPr id="3076" name="Picture 9" descr="Structure of an atom with neutrons and protens in the nucleus and electrons in orbi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3716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7" descr="Bonding basics of sodium and magnes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724400"/>
            <a:ext cx="6553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1000"/>
                                        <p:tgtEl>
                                          <p:spTgt spid="18436">
                                            <p:txEl>
                                              <p:pRg st="0" end="0"/>
                                            </p:txEl>
                                          </p:spTgt>
                                        </p:tgtEl>
                                      </p:cBhvr>
                                    </p:animEffect>
                                    <p:anim calcmode="lin" valueType="num">
                                      <p:cBhvr>
                                        <p:cTn id="8" dur="10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en-US" smtClean="0"/>
              <a:t>What charge do compounds have?</a:t>
            </a:r>
          </a:p>
        </p:txBody>
      </p:sp>
      <p:sp>
        <p:nvSpPr>
          <p:cNvPr id="34820" name="Rectangle 4"/>
          <p:cNvSpPr>
            <a:spLocks noGrp="1" noChangeArrowheads="1"/>
          </p:cNvSpPr>
          <p:nvPr>
            <p:ph type="body" sz="half" idx="1"/>
          </p:nvPr>
        </p:nvSpPr>
        <p:spPr/>
        <p:txBody>
          <a:bodyPr/>
          <a:lstStyle/>
          <a:p>
            <a:pPr eaLnBrk="1" hangingPunct="1">
              <a:lnSpc>
                <a:spcPct val="90000"/>
              </a:lnSpc>
              <a:defRPr/>
            </a:pPr>
            <a:r>
              <a:rPr lang="en-US" altLang="en-US" sz="3600" smtClean="0"/>
              <a:t>Compounds are electrically </a:t>
            </a:r>
            <a:r>
              <a:rPr lang="en-US" altLang="en-US" sz="3600" b="1" u="sng" smtClean="0">
                <a:solidFill>
                  <a:srgbClr val="FFFF00"/>
                </a:solidFill>
              </a:rPr>
              <a:t>neutral</a:t>
            </a:r>
          </a:p>
          <a:p>
            <a:pPr eaLnBrk="1" hangingPunct="1">
              <a:lnSpc>
                <a:spcPct val="90000"/>
              </a:lnSpc>
              <a:defRPr/>
            </a:pPr>
            <a:r>
              <a:rPr lang="en-US" altLang="en-US" sz="3600" smtClean="0"/>
              <a:t>When </a:t>
            </a:r>
            <a:r>
              <a:rPr lang="en-US" altLang="en-US" sz="3600" b="1" u="sng" smtClean="0">
                <a:solidFill>
                  <a:srgbClr val="FFFF00"/>
                </a:solidFill>
              </a:rPr>
              <a:t>ions</a:t>
            </a:r>
            <a:r>
              <a:rPr lang="en-US" altLang="en-US" sz="3600" smtClean="0"/>
              <a:t> come together, they do so in a way that </a:t>
            </a:r>
            <a:r>
              <a:rPr lang="en-US" altLang="en-US" sz="3600" b="1" u="sng" smtClean="0">
                <a:solidFill>
                  <a:srgbClr val="FFFF00"/>
                </a:solidFill>
              </a:rPr>
              <a:t>balances</a:t>
            </a:r>
            <a:r>
              <a:rPr lang="en-US" altLang="en-US" sz="3600" smtClean="0"/>
              <a:t> out the </a:t>
            </a:r>
            <a:r>
              <a:rPr lang="en-US" altLang="en-US" sz="3600" b="1" u="sng" smtClean="0">
                <a:solidFill>
                  <a:srgbClr val="FFFF00"/>
                </a:solidFill>
              </a:rPr>
              <a:t>charges</a:t>
            </a:r>
            <a:r>
              <a:rPr lang="en-US" altLang="en-US" sz="3600" smtClean="0"/>
              <a:t> on the ions</a:t>
            </a:r>
          </a:p>
        </p:txBody>
      </p:sp>
      <p:pic>
        <p:nvPicPr>
          <p:cNvPr id="12292" name="Picture 10" descr="ib"/>
          <p:cNvPicPr>
            <a:picLocks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53000" y="2057400"/>
            <a:ext cx="3462338" cy="223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4820">
                                            <p:txEl>
                                              <p:pRg st="0" end="0"/>
                                            </p:txEl>
                                          </p:spTgt>
                                        </p:tgtEl>
                                        <p:attrNameLst>
                                          <p:attrName>ppt_x</p:attrName>
                                        </p:attrNameLst>
                                      </p:cBhvr>
                                    </p:anim>
                                    <p:anim from="0" to="-1.0" calcmode="lin" valueType="num">
                                      <p:cBhvr>
                                        <p:cTn id="8" dur="200" decel="50000" autoRev="1" fill="hold">
                                          <p:stCondLst>
                                            <p:cond delay="600"/>
                                          </p:stCondLst>
                                        </p:cTn>
                                        <p:tgtEl>
                                          <p:spTgt spid="34820">
                                            <p:txEl>
                                              <p:pRg st="0" end="0"/>
                                            </p:txEl>
                                          </p:spTgt>
                                        </p:tgtEl>
                                        <p:attrNameLst>
                                          <p:attrName>xshear</p:attrName>
                                        </p:attrNameLst>
                                      </p:cBhvr>
                                    </p:anim>
                                    <p:animScale>
                                      <p:cBhvr>
                                        <p:cTn id="9" dur="200" decel="100000" autoRev="1" fill="hold">
                                          <p:stCondLst>
                                            <p:cond delay="600"/>
                                          </p:stCondLst>
                                        </p:cTn>
                                        <p:tgtEl>
                                          <p:spTgt spid="34820">
                                            <p:txEl>
                                              <p:pRg st="0" end="0"/>
                                            </p:txEl>
                                          </p:spTgt>
                                        </p:tgtEl>
                                      </p:cBhvr>
                                      <p:from x="100000" y="100000"/>
                                      <p:to x="80000" y="100000"/>
                                    </p:animScale>
                                    <p:anim by="(#ppt_h/3+#ppt_w*0.1)" calcmode="lin" valueType="num">
                                      <p:cBhvr additive="sum">
                                        <p:cTn id="10" dur="200" decel="100000" autoRev="1" fill="hold">
                                          <p:stCondLst>
                                            <p:cond delay="600"/>
                                          </p:stCondLst>
                                        </p:cTn>
                                        <p:tgtEl>
                                          <p:spTgt spid="34820">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4820">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4820">
                                            <p:txEl>
                                              <p:pRg st="1" end="1"/>
                                            </p:txEl>
                                          </p:spTgt>
                                        </p:tgtEl>
                                        <p:attrNameLst>
                                          <p:attrName>ppt_x</p:attrName>
                                        </p:attrNameLst>
                                      </p:cBhvr>
                                    </p:anim>
                                    <p:anim from="0" to="-1.0" calcmode="lin" valueType="num">
                                      <p:cBhvr>
                                        <p:cTn id="16" dur="200" decel="50000" autoRev="1" fill="hold">
                                          <p:stCondLst>
                                            <p:cond delay="600"/>
                                          </p:stCondLst>
                                        </p:cTn>
                                        <p:tgtEl>
                                          <p:spTgt spid="34820">
                                            <p:txEl>
                                              <p:pRg st="1" end="1"/>
                                            </p:txEl>
                                          </p:spTgt>
                                        </p:tgtEl>
                                        <p:attrNameLst>
                                          <p:attrName>xshear</p:attrName>
                                        </p:attrNameLst>
                                      </p:cBhvr>
                                    </p:anim>
                                    <p:animScale>
                                      <p:cBhvr>
                                        <p:cTn id="17" dur="200" decel="100000" autoRev="1" fill="hold">
                                          <p:stCondLst>
                                            <p:cond delay="600"/>
                                          </p:stCondLst>
                                        </p:cTn>
                                        <p:tgtEl>
                                          <p:spTgt spid="34820">
                                            <p:txEl>
                                              <p:pRg st="1" end="1"/>
                                            </p:txEl>
                                          </p:spTgt>
                                        </p:tgtEl>
                                      </p:cBhvr>
                                      <p:from x="100000" y="100000"/>
                                      <p:to x="80000" y="100000"/>
                                    </p:animScale>
                                    <p:anim by="(#ppt_h/3+#ppt_w*0.1)" calcmode="lin" valueType="num">
                                      <p:cBhvr additive="sum">
                                        <p:cTn id="18" dur="200" decel="100000" autoRev="1" fill="hold">
                                          <p:stCondLst>
                                            <p:cond delay="600"/>
                                          </p:stCondLst>
                                        </p:cTn>
                                        <p:tgtEl>
                                          <p:spTgt spid="34820">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143000"/>
          </a:xfrm>
        </p:spPr>
        <p:txBody>
          <a:bodyPr/>
          <a:lstStyle/>
          <a:p>
            <a:pPr eaLnBrk="1" hangingPunct="1">
              <a:defRPr/>
            </a:pPr>
            <a:r>
              <a:rPr lang="en-US" altLang="en-US" sz="2600" smtClean="0"/>
              <a:t>If Mg has a charge of 2+ and Cl has a charge of 1-, how many Cl ions would be needed to cancel out the 2+ charge of Mg?</a:t>
            </a:r>
          </a:p>
        </p:txBody>
      </p:sp>
      <p:sp>
        <p:nvSpPr>
          <p:cNvPr id="36868" name="Rectangle 4"/>
          <p:cNvSpPr>
            <a:spLocks noGrp="1" noChangeArrowheads="1"/>
          </p:cNvSpPr>
          <p:nvPr>
            <p:ph type="body" sz="half" idx="1"/>
          </p:nvPr>
        </p:nvSpPr>
        <p:spPr>
          <a:xfrm>
            <a:off x="228600" y="1447800"/>
            <a:ext cx="4305300" cy="4953000"/>
          </a:xfrm>
        </p:spPr>
        <p:txBody>
          <a:bodyPr/>
          <a:lstStyle/>
          <a:p>
            <a:pPr eaLnBrk="1" hangingPunct="1">
              <a:defRPr/>
            </a:pPr>
            <a:r>
              <a:rPr lang="en-US" altLang="en-US" sz="3600" b="1" u="sng" smtClean="0">
                <a:solidFill>
                  <a:srgbClr val="FFFF00"/>
                </a:solidFill>
              </a:rPr>
              <a:t>2</a:t>
            </a:r>
          </a:p>
        </p:txBody>
      </p:sp>
      <p:pic>
        <p:nvPicPr>
          <p:cNvPr id="13316" name="Picture 10" descr="magnesiumchloride.gif (2405 byt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43200" y="1447800"/>
            <a:ext cx="1628775" cy="1314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7" name="Picture 12" descr="MgCl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895600"/>
            <a:ext cx="4572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4" descr="Chalkboard with description of periodic table notation for magnesium.  There is a square with three values in it.  Top has atomic number, center has element symbol, and bottom has atomic mass value.  The atomic number equals number of protons and also the number of electrons in a neutral atom.  Atomic mass equals the mass of the entire at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419600"/>
            <a:ext cx="41910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fade">
                                      <p:cBhvr>
                                        <p:cTn id="7" dur="800" decel="100000"/>
                                        <p:tgtEl>
                                          <p:spTgt spid="36868">
                                            <p:txEl>
                                              <p:pRg st="0" end="0"/>
                                            </p:txEl>
                                          </p:spTgt>
                                        </p:tgtEl>
                                      </p:cBhvr>
                                    </p:animEffect>
                                    <p:anim calcmode="lin" valueType="num">
                                      <p:cBhvr>
                                        <p:cTn id="8" dur="800" decel="100000" fill="hold"/>
                                        <p:tgtEl>
                                          <p:spTgt spid="3686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686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686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6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68">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altLang="en-US" sz="2600" smtClean="0"/>
              <a:t>Checkpoint: What effect does gaining an electron have on the charge of an atom?</a:t>
            </a:r>
          </a:p>
        </p:txBody>
      </p:sp>
      <p:sp>
        <p:nvSpPr>
          <p:cNvPr id="38915" name="Rectangle 3"/>
          <p:cNvSpPr>
            <a:spLocks noGrp="1" noChangeArrowheads="1"/>
          </p:cNvSpPr>
          <p:nvPr>
            <p:ph type="body" idx="1"/>
          </p:nvPr>
        </p:nvSpPr>
        <p:spPr/>
        <p:txBody>
          <a:bodyPr/>
          <a:lstStyle/>
          <a:p>
            <a:pPr eaLnBrk="1" hangingPunct="1">
              <a:defRPr/>
            </a:pPr>
            <a:r>
              <a:rPr lang="en-US" altLang="en-US" smtClean="0"/>
              <a:t>An </a:t>
            </a:r>
            <a:r>
              <a:rPr lang="en-US" altLang="en-US" b="1" u="sng" smtClean="0">
                <a:solidFill>
                  <a:srgbClr val="FFFF00"/>
                </a:solidFill>
              </a:rPr>
              <a:t>atom</a:t>
            </a:r>
            <a:r>
              <a:rPr lang="en-US" altLang="en-US" smtClean="0"/>
              <a:t> that gains an electron becomes a </a:t>
            </a:r>
            <a:r>
              <a:rPr lang="en-US" altLang="en-US" b="1" u="sng" smtClean="0">
                <a:solidFill>
                  <a:srgbClr val="FFFF00"/>
                </a:solidFill>
              </a:rPr>
              <a:t>negatively</a:t>
            </a:r>
            <a:r>
              <a:rPr lang="en-US" altLang="en-US" smtClean="0"/>
              <a:t> charged </a:t>
            </a:r>
            <a:r>
              <a:rPr lang="en-US" altLang="en-US" b="1" u="sng" smtClean="0">
                <a:solidFill>
                  <a:srgbClr val="FFFF00"/>
                </a:solidFill>
              </a:rPr>
              <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2000"/>
                                        <p:tgtEl>
                                          <p:spTgt spid="38915">
                                            <p:txEl>
                                              <p:pRg st="0" end="0"/>
                                            </p:txEl>
                                          </p:spTgt>
                                        </p:tgtEl>
                                      </p:cBhvr>
                                    </p:animEffect>
                                    <p:anim calcmode="lin" valueType="num">
                                      <p:cBhvr>
                                        <p:cTn id="8" dur="2000" fill="hold"/>
                                        <p:tgtEl>
                                          <p:spTgt spid="38915">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8915">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altLang="en-US" smtClean="0"/>
              <a:t>What is a polyatomic ion?</a:t>
            </a:r>
          </a:p>
        </p:txBody>
      </p:sp>
      <p:sp>
        <p:nvSpPr>
          <p:cNvPr id="39940" name="Rectangle 4"/>
          <p:cNvSpPr>
            <a:spLocks noGrp="1" noChangeArrowheads="1"/>
          </p:cNvSpPr>
          <p:nvPr>
            <p:ph type="body" sz="half" idx="1"/>
          </p:nvPr>
        </p:nvSpPr>
        <p:spPr>
          <a:xfrm>
            <a:off x="228600" y="1143000"/>
            <a:ext cx="4305300" cy="5105400"/>
          </a:xfrm>
        </p:spPr>
        <p:txBody>
          <a:bodyPr/>
          <a:lstStyle/>
          <a:p>
            <a:pPr eaLnBrk="1" hangingPunct="1">
              <a:lnSpc>
                <a:spcPct val="90000"/>
              </a:lnSpc>
              <a:defRPr/>
            </a:pPr>
            <a:r>
              <a:rPr lang="en-US" altLang="en-US" sz="3200" b="1" u="sng" smtClean="0">
                <a:solidFill>
                  <a:srgbClr val="FFFF00"/>
                </a:solidFill>
              </a:rPr>
              <a:t>Ions</a:t>
            </a:r>
            <a:r>
              <a:rPr lang="en-US" altLang="en-US" sz="3200" smtClean="0"/>
              <a:t> that are made up of </a:t>
            </a:r>
            <a:r>
              <a:rPr lang="en-US" altLang="en-US" sz="3200" b="1" u="sng" smtClean="0">
                <a:solidFill>
                  <a:srgbClr val="FFFF00"/>
                </a:solidFill>
              </a:rPr>
              <a:t>more</a:t>
            </a:r>
            <a:r>
              <a:rPr lang="en-US" altLang="en-US" sz="3200" smtClean="0"/>
              <a:t> than </a:t>
            </a:r>
            <a:r>
              <a:rPr lang="en-US" altLang="en-US" sz="3200" b="1" u="sng" smtClean="0">
                <a:solidFill>
                  <a:srgbClr val="FFFF00"/>
                </a:solidFill>
              </a:rPr>
              <a:t>one</a:t>
            </a:r>
            <a:r>
              <a:rPr lang="en-US" altLang="en-US" sz="3200" smtClean="0"/>
              <a:t> atom </a:t>
            </a:r>
          </a:p>
          <a:p>
            <a:pPr eaLnBrk="1" hangingPunct="1">
              <a:lnSpc>
                <a:spcPct val="90000"/>
              </a:lnSpc>
              <a:defRPr/>
            </a:pPr>
            <a:r>
              <a:rPr lang="en-US" altLang="en-US" sz="3200" smtClean="0"/>
              <a:t>A </a:t>
            </a:r>
            <a:r>
              <a:rPr lang="en-US" altLang="en-US" sz="3200" b="1" u="sng" smtClean="0">
                <a:solidFill>
                  <a:srgbClr val="FFFF00"/>
                </a:solidFill>
              </a:rPr>
              <a:t>group</a:t>
            </a:r>
            <a:r>
              <a:rPr lang="en-US" altLang="en-US" sz="3200" smtClean="0"/>
              <a:t> of atoms that react as </a:t>
            </a:r>
            <a:r>
              <a:rPr lang="en-US" altLang="en-US" sz="3200" b="1" u="sng" smtClean="0">
                <a:solidFill>
                  <a:srgbClr val="FFFF00"/>
                </a:solidFill>
              </a:rPr>
              <a:t>one</a:t>
            </a:r>
          </a:p>
          <a:p>
            <a:pPr eaLnBrk="1" hangingPunct="1">
              <a:lnSpc>
                <a:spcPct val="90000"/>
              </a:lnSpc>
              <a:defRPr/>
            </a:pPr>
            <a:r>
              <a:rPr lang="en-US" altLang="en-US" sz="3200" smtClean="0"/>
              <a:t>Has an </a:t>
            </a:r>
            <a:r>
              <a:rPr lang="en-US" altLang="en-US" sz="3200" b="1" u="sng" smtClean="0">
                <a:solidFill>
                  <a:srgbClr val="FFFF00"/>
                </a:solidFill>
              </a:rPr>
              <a:t>overall</a:t>
            </a:r>
            <a:r>
              <a:rPr lang="en-US" altLang="en-US" sz="3200" smtClean="0"/>
              <a:t> positive or negative </a:t>
            </a:r>
            <a:r>
              <a:rPr lang="en-US" altLang="en-US" sz="3200" b="1" u="sng" smtClean="0">
                <a:solidFill>
                  <a:srgbClr val="FFFF00"/>
                </a:solidFill>
              </a:rPr>
              <a:t>charge</a:t>
            </a:r>
          </a:p>
          <a:p>
            <a:pPr eaLnBrk="1" hangingPunct="1">
              <a:lnSpc>
                <a:spcPct val="90000"/>
              </a:lnSpc>
              <a:defRPr/>
            </a:pPr>
            <a:r>
              <a:rPr lang="en-US" altLang="en-US" sz="3200" smtClean="0"/>
              <a:t>Example:  CaCO</a:t>
            </a:r>
            <a:r>
              <a:rPr lang="en-US" altLang="en-US" sz="3200" baseline="-25000" smtClean="0"/>
              <a:t>3</a:t>
            </a:r>
            <a:r>
              <a:rPr lang="en-US" altLang="en-US" sz="3200" smtClean="0"/>
              <a:t> </a:t>
            </a:r>
            <a:r>
              <a:rPr lang="en-US" altLang="en-US" sz="3200" b="1" u="sng" smtClean="0">
                <a:solidFill>
                  <a:srgbClr val="FFFF00"/>
                </a:solidFill>
              </a:rPr>
              <a:t>calcium</a:t>
            </a:r>
            <a:r>
              <a:rPr lang="en-US" altLang="en-US" sz="3200" smtClean="0"/>
              <a:t> carbonate</a:t>
            </a:r>
          </a:p>
        </p:txBody>
      </p:sp>
      <p:pic>
        <p:nvPicPr>
          <p:cNvPr id="15364" name="Picture 7" descr="poly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838200"/>
            <a:ext cx="40862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9" descr="table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191000"/>
            <a:ext cx="4572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wipe(down)">
                                      <p:cBhvr>
                                        <p:cTn id="7" dur="580">
                                          <p:stCondLst>
                                            <p:cond delay="0"/>
                                          </p:stCondLst>
                                        </p:cTn>
                                        <p:tgtEl>
                                          <p:spTgt spid="39940">
                                            <p:txEl>
                                              <p:pRg st="0" end="0"/>
                                            </p:txEl>
                                          </p:spTgt>
                                        </p:tgtEl>
                                      </p:cBhvr>
                                    </p:animEffect>
                                    <p:anim calcmode="lin" valueType="num">
                                      <p:cBhvr>
                                        <p:cTn id="8" dur="1822" tmFilter="0,0; 0.14,0.36; 0.43,0.73; 0.71,0.91; 1.0,1.0">
                                          <p:stCondLst>
                                            <p:cond delay="0"/>
                                          </p:stCondLst>
                                        </p:cTn>
                                        <p:tgtEl>
                                          <p:spTgt spid="3994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4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4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4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4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40">
                                            <p:txEl>
                                              <p:pRg st="0" end="0"/>
                                            </p:txEl>
                                          </p:spTgt>
                                        </p:tgtEl>
                                      </p:cBhvr>
                                      <p:to x="100000" y="60000"/>
                                    </p:animScale>
                                    <p:animScale>
                                      <p:cBhvr>
                                        <p:cTn id="14" dur="166" decel="50000">
                                          <p:stCondLst>
                                            <p:cond delay="676"/>
                                          </p:stCondLst>
                                        </p:cTn>
                                        <p:tgtEl>
                                          <p:spTgt spid="39940">
                                            <p:txEl>
                                              <p:pRg st="0" end="0"/>
                                            </p:txEl>
                                          </p:spTgt>
                                        </p:tgtEl>
                                      </p:cBhvr>
                                      <p:to x="100000" y="100000"/>
                                    </p:animScale>
                                    <p:animScale>
                                      <p:cBhvr>
                                        <p:cTn id="15" dur="26">
                                          <p:stCondLst>
                                            <p:cond delay="1312"/>
                                          </p:stCondLst>
                                        </p:cTn>
                                        <p:tgtEl>
                                          <p:spTgt spid="39940">
                                            <p:txEl>
                                              <p:pRg st="0" end="0"/>
                                            </p:txEl>
                                          </p:spTgt>
                                        </p:tgtEl>
                                      </p:cBhvr>
                                      <p:to x="100000" y="80000"/>
                                    </p:animScale>
                                    <p:animScale>
                                      <p:cBhvr>
                                        <p:cTn id="16" dur="166" decel="50000">
                                          <p:stCondLst>
                                            <p:cond delay="1338"/>
                                          </p:stCondLst>
                                        </p:cTn>
                                        <p:tgtEl>
                                          <p:spTgt spid="39940">
                                            <p:txEl>
                                              <p:pRg st="0" end="0"/>
                                            </p:txEl>
                                          </p:spTgt>
                                        </p:tgtEl>
                                      </p:cBhvr>
                                      <p:to x="100000" y="100000"/>
                                    </p:animScale>
                                    <p:animScale>
                                      <p:cBhvr>
                                        <p:cTn id="17" dur="26">
                                          <p:stCondLst>
                                            <p:cond delay="1642"/>
                                          </p:stCondLst>
                                        </p:cTn>
                                        <p:tgtEl>
                                          <p:spTgt spid="39940">
                                            <p:txEl>
                                              <p:pRg st="0" end="0"/>
                                            </p:txEl>
                                          </p:spTgt>
                                        </p:tgtEl>
                                      </p:cBhvr>
                                      <p:to x="100000" y="90000"/>
                                    </p:animScale>
                                    <p:animScale>
                                      <p:cBhvr>
                                        <p:cTn id="18" dur="166" decel="50000">
                                          <p:stCondLst>
                                            <p:cond delay="1668"/>
                                          </p:stCondLst>
                                        </p:cTn>
                                        <p:tgtEl>
                                          <p:spTgt spid="39940">
                                            <p:txEl>
                                              <p:pRg st="0" end="0"/>
                                            </p:txEl>
                                          </p:spTgt>
                                        </p:tgtEl>
                                      </p:cBhvr>
                                      <p:to x="100000" y="100000"/>
                                    </p:animScale>
                                    <p:animScale>
                                      <p:cBhvr>
                                        <p:cTn id="19" dur="26">
                                          <p:stCondLst>
                                            <p:cond delay="1808"/>
                                          </p:stCondLst>
                                        </p:cTn>
                                        <p:tgtEl>
                                          <p:spTgt spid="39940">
                                            <p:txEl>
                                              <p:pRg st="0" end="0"/>
                                            </p:txEl>
                                          </p:spTgt>
                                        </p:tgtEl>
                                      </p:cBhvr>
                                      <p:to x="100000" y="95000"/>
                                    </p:animScale>
                                    <p:animScale>
                                      <p:cBhvr>
                                        <p:cTn id="20" dur="166" decel="50000">
                                          <p:stCondLst>
                                            <p:cond delay="1834"/>
                                          </p:stCondLst>
                                        </p:cTn>
                                        <p:tgtEl>
                                          <p:spTgt spid="39940">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9940">
                                            <p:txEl>
                                              <p:pRg st="1" end="1"/>
                                            </p:txEl>
                                          </p:spTgt>
                                        </p:tgtEl>
                                        <p:attrNameLst>
                                          <p:attrName>style.visibility</p:attrName>
                                        </p:attrNameLst>
                                      </p:cBhvr>
                                      <p:to>
                                        <p:strVal val="visible"/>
                                      </p:to>
                                    </p:set>
                                    <p:animEffect transition="in" filter="wipe(down)">
                                      <p:cBhvr>
                                        <p:cTn id="25" dur="580">
                                          <p:stCondLst>
                                            <p:cond delay="0"/>
                                          </p:stCondLst>
                                        </p:cTn>
                                        <p:tgtEl>
                                          <p:spTgt spid="39940">
                                            <p:txEl>
                                              <p:pRg st="1" end="1"/>
                                            </p:txEl>
                                          </p:spTgt>
                                        </p:tgtEl>
                                      </p:cBhvr>
                                    </p:animEffect>
                                    <p:anim calcmode="lin" valueType="num">
                                      <p:cBhvr>
                                        <p:cTn id="26" dur="1822" tmFilter="0,0; 0.14,0.36; 0.43,0.73; 0.71,0.91; 1.0,1.0">
                                          <p:stCondLst>
                                            <p:cond delay="0"/>
                                          </p:stCondLst>
                                        </p:cTn>
                                        <p:tgtEl>
                                          <p:spTgt spid="39940">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9940">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9940">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9940">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9940">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9940">
                                            <p:txEl>
                                              <p:pRg st="1" end="1"/>
                                            </p:txEl>
                                          </p:spTgt>
                                        </p:tgtEl>
                                      </p:cBhvr>
                                      <p:to x="100000" y="60000"/>
                                    </p:animScale>
                                    <p:animScale>
                                      <p:cBhvr>
                                        <p:cTn id="32" dur="166" decel="50000">
                                          <p:stCondLst>
                                            <p:cond delay="676"/>
                                          </p:stCondLst>
                                        </p:cTn>
                                        <p:tgtEl>
                                          <p:spTgt spid="39940">
                                            <p:txEl>
                                              <p:pRg st="1" end="1"/>
                                            </p:txEl>
                                          </p:spTgt>
                                        </p:tgtEl>
                                      </p:cBhvr>
                                      <p:to x="100000" y="100000"/>
                                    </p:animScale>
                                    <p:animScale>
                                      <p:cBhvr>
                                        <p:cTn id="33" dur="26">
                                          <p:stCondLst>
                                            <p:cond delay="1312"/>
                                          </p:stCondLst>
                                        </p:cTn>
                                        <p:tgtEl>
                                          <p:spTgt spid="39940">
                                            <p:txEl>
                                              <p:pRg st="1" end="1"/>
                                            </p:txEl>
                                          </p:spTgt>
                                        </p:tgtEl>
                                      </p:cBhvr>
                                      <p:to x="100000" y="80000"/>
                                    </p:animScale>
                                    <p:animScale>
                                      <p:cBhvr>
                                        <p:cTn id="34" dur="166" decel="50000">
                                          <p:stCondLst>
                                            <p:cond delay="1338"/>
                                          </p:stCondLst>
                                        </p:cTn>
                                        <p:tgtEl>
                                          <p:spTgt spid="39940">
                                            <p:txEl>
                                              <p:pRg st="1" end="1"/>
                                            </p:txEl>
                                          </p:spTgt>
                                        </p:tgtEl>
                                      </p:cBhvr>
                                      <p:to x="100000" y="100000"/>
                                    </p:animScale>
                                    <p:animScale>
                                      <p:cBhvr>
                                        <p:cTn id="35" dur="26">
                                          <p:stCondLst>
                                            <p:cond delay="1642"/>
                                          </p:stCondLst>
                                        </p:cTn>
                                        <p:tgtEl>
                                          <p:spTgt spid="39940">
                                            <p:txEl>
                                              <p:pRg st="1" end="1"/>
                                            </p:txEl>
                                          </p:spTgt>
                                        </p:tgtEl>
                                      </p:cBhvr>
                                      <p:to x="100000" y="90000"/>
                                    </p:animScale>
                                    <p:animScale>
                                      <p:cBhvr>
                                        <p:cTn id="36" dur="166" decel="50000">
                                          <p:stCondLst>
                                            <p:cond delay="1668"/>
                                          </p:stCondLst>
                                        </p:cTn>
                                        <p:tgtEl>
                                          <p:spTgt spid="39940">
                                            <p:txEl>
                                              <p:pRg st="1" end="1"/>
                                            </p:txEl>
                                          </p:spTgt>
                                        </p:tgtEl>
                                      </p:cBhvr>
                                      <p:to x="100000" y="100000"/>
                                    </p:animScale>
                                    <p:animScale>
                                      <p:cBhvr>
                                        <p:cTn id="37" dur="26">
                                          <p:stCondLst>
                                            <p:cond delay="1808"/>
                                          </p:stCondLst>
                                        </p:cTn>
                                        <p:tgtEl>
                                          <p:spTgt spid="39940">
                                            <p:txEl>
                                              <p:pRg st="1" end="1"/>
                                            </p:txEl>
                                          </p:spTgt>
                                        </p:tgtEl>
                                      </p:cBhvr>
                                      <p:to x="100000" y="95000"/>
                                    </p:animScale>
                                    <p:animScale>
                                      <p:cBhvr>
                                        <p:cTn id="38" dur="166" decel="50000">
                                          <p:stCondLst>
                                            <p:cond delay="1834"/>
                                          </p:stCondLst>
                                        </p:cTn>
                                        <p:tgtEl>
                                          <p:spTgt spid="39940">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9940">
                                            <p:txEl>
                                              <p:pRg st="2" end="2"/>
                                            </p:txEl>
                                          </p:spTgt>
                                        </p:tgtEl>
                                        <p:attrNameLst>
                                          <p:attrName>style.visibility</p:attrName>
                                        </p:attrNameLst>
                                      </p:cBhvr>
                                      <p:to>
                                        <p:strVal val="visible"/>
                                      </p:to>
                                    </p:set>
                                    <p:animEffect transition="in" filter="wipe(down)">
                                      <p:cBhvr>
                                        <p:cTn id="43" dur="580">
                                          <p:stCondLst>
                                            <p:cond delay="0"/>
                                          </p:stCondLst>
                                        </p:cTn>
                                        <p:tgtEl>
                                          <p:spTgt spid="39940">
                                            <p:txEl>
                                              <p:pRg st="2" end="2"/>
                                            </p:txEl>
                                          </p:spTgt>
                                        </p:tgtEl>
                                      </p:cBhvr>
                                    </p:animEffect>
                                    <p:anim calcmode="lin" valueType="num">
                                      <p:cBhvr>
                                        <p:cTn id="44" dur="1822" tmFilter="0,0; 0.14,0.36; 0.43,0.73; 0.71,0.91; 1.0,1.0">
                                          <p:stCondLst>
                                            <p:cond delay="0"/>
                                          </p:stCondLst>
                                        </p:cTn>
                                        <p:tgtEl>
                                          <p:spTgt spid="39940">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9940">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9940">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9940">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9940">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9940">
                                            <p:txEl>
                                              <p:pRg st="2" end="2"/>
                                            </p:txEl>
                                          </p:spTgt>
                                        </p:tgtEl>
                                      </p:cBhvr>
                                      <p:to x="100000" y="60000"/>
                                    </p:animScale>
                                    <p:animScale>
                                      <p:cBhvr>
                                        <p:cTn id="50" dur="166" decel="50000">
                                          <p:stCondLst>
                                            <p:cond delay="676"/>
                                          </p:stCondLst>
                                        </p:cTn>
                                        <p:tgtEl>
                                          <p:spTgt spid="39940">
                                            <p:txEl>
                                              <p:pRg st="2" end="2"/>
                                            </p:txEl>
                                          </p:spTgt>
                                        </p:tgtEl>
                                      </p:cBhvr>
                                      <p:to x="100000" y="100000"/>
                                    </p:animScale>
                                    <p:animScale>
                                      <p:cBhvr>
                                        <p:cTn id="51" dur="26">
                                          <p:stCondLst>
                                            <p:cond delay="1312"/>
                                          </p:stCondLst>
                                        </p:cTn>
                                        <p:tgtEl>
                                          <p:spTgt spid="39940">
                                            <p:txEl>
                                              <p:pRg st="2" end="2"/>
                                            </p:txEl>
                                          </p:spTgt>
                                        </p:tgtEl>
                                      </p:cBhvr>
                                      <p:to x="100000" y="80000"/>
                                    </p:animScale>
                                    <p:animScale>
                                      <p:cBhvr>
                                        <p:cTn id="52" dur="166" decel="50000">
                                          <p:stCondLst>
                                            <p:cond delay="1338"/>
                                          </p:stCondLst>
                                        </p:cTn>
                                        <p:tgtEl>
                                          <p:spTgt spid="39940">
                                            <p:txEl>
                                              <p:pRg st="2" end="2"/>
                                            </p:txEl>
                                          </p:spTgt>
                                        </p:tgtEl>
                                      </p:cBhvr>
                                      <p:to x="100000" y="100000"/>
                                    </p:animScale>
                                    <p:animScale>
                                      <p:cBhvr>
                                        <p:cTn id="53" dur="26">
                                          <p:stCondLst>
                                            <p:cond delay="1642"/>
                                          </p:stCondLst>
                                        </p:cTn>
                                        <p:tgtEl>
                                          <p:spTgt spid="39940">
                                            <p:txEl>
                                              <p:pRg st="2" end="2"/>
                                            </p:txEl>
                                          </p:spTgt>
                                        </p:tgtEl>
                                      </p:cBhvr>
                                      <p:to x="100000" y="90000"/>
                                    </p:animScale>
                                    <p:animScale>
                                      <p:cBhvr>
                                        <p:cTn id="54" dur="166" decel="50000">
                                          <p:stCondLst>
                                            <p:cond delay="1668"/>
                                          </p:stCondLst>
                                        </p:cTn>
                                        <p:tgtEl>
                                          <p:spTgt spid="39940">
                                            <p:txEl>
                                              <p:pRg st="2" end="2"/>
                                            </p:txEl>
                                          </p:spTgt>
                                        </p:tgtEl>
                                      </p:cBhvr>
                                      <p:to x="100000" y="100000"/>
                                    </p:animScale>
                                    <p:animScale>
                                      <p:cBhvr>
                                        <p:cTn id="55" dur="26">
                                          <p:stCondLst>
                                            <p:cond delay="1808"/>
                                          </p:stCondLst>
                                        </p:cTn>
                                        <p:tgtEl>
                                          <p:spTgt spid="39940">
                                            <p:txEl>
                                              <p:pRg st="2" end="2"/>
                                            </p:txEl>
                                          </p:spTgt>
                                        </p:tgtEl>
                                      </p:cBhvr>
                                      <p:to x="100000" y="95000"/>
                                    </p:animScale>
                                    <p:animScale>
                                      <p:cBhvr>
                                        <p:cTn id="56" dur="166" decel="50000">
                                          <p:stCondLst>
                                            <p:cond delay="1834"/>
                                          </p:stCondLst>
                                        </p:cTn>
                                        <p:tgtEl>
                                          <p:spTgt spid="39940">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9940">
                                            <p:txEl>
                                              <p:pRg st="3" end="3"/>
                                            </p:txEl>
                                          </p:spTgt>
                                        </p:tgtEl>
                                        <p:attrNameLst>
                                          <p:attrName>style.visibility</p:attrName>
                                        </p:attrNameLst>
                                      </p:cBhvr>
                                      <p:to>
                                        <p:strVal val="visible"/>
                                      </p:to>
                                    </p:set>
                                    <p:animEffect transition="in" filter="wipe(down)">
                                      <p:cBhvr>
                                        <p:cTn id="61" dur="580">
                                          <p:stCondLst>
                                            <p:cond delay="0"/>
                                          </p:stCondLst>
                                        </p:cTn>
                                        <p:tgtEl>
                                          <p:spTgt spid="39940">
                                            <p:txEl>
                                              <p:pRg st="3" end="3"/>
                                            </p:txEl>
                                          </p:spTgt>
                                        </p:tgtEl>
                                      </p:cBhvr>
                                    </p:animEffect>
                                    <p:anim calcmode="lin" valueType="num">
                                      <p:cBhvr>
                                        <p:cTn id="62" dur="1822" tmFilter="0,0; 0.14,0.36; 0.43,0.73; 0.71,0.91; 1.0,1.0">
                                          <p:stCondLst>
                                            <p:cond delay="0"/>
                                          </p:stCondLst>
                                        </p:cTn>
                                        <p:tgtEl>
                                          <p:spTgt spid="39940">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9940">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9940">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9940">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9940">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9940">
                                            <p:txEl>
                                              <p:pRg st="3" end="3"/>
                                            </p:txEl>
                                          </p:spTgt>
                                        </p:tgtEl>
                                      </p:cBhvr>
                                      <p:to x="100000" y="60000"/>
                                    </p:animScale>
                                    <p:animScale>
                                      <p:cBhvr>
                                        <p:cTn id="68" dur="166" decel="50000">
                                          <p:stCondLst>
                                            <p:cond delay="676"/>
                                          </p:stCondLst>
                                        </p:cTn>
                                        <p:tgtEl>
                                          <p:spTgt spid="39940">
                                            <p:txEl>
                                              <p:pRg st="3" end="3"/>
                                            </p:txEl>
                                          </p:spTgt>
                                        </p:tgtEl>
                                      </p:cBhvr>
                                      <p:to x="100000" y="100000"/>
                                    </p:animScale>
                                    <p:animScale>
                                      <p:cBhvr>
                                        <p:cTn id="69" dur="26">
                                          <p:stCondLst>
                                            <p:cond delay="1312"/>
                                          </p:stCondLst>
                                        </p:cTn>
                                        <p:tgtEl>
                                          <p:spTgt spid="39940">
                                            <p:txEl>
                                              <p:pRg st="3" end="3"/>
                                            </p:txEl>
                                          </p:spTgt>
                                        </p:tgtEl>
                                      </p:cBhvr>
                                      <p:to x="100000" y="80000"/>
                                    </p:animScale>
                                    <p:animScale>
                                      <p:cBhvr>
                                        <p:cTn id="70" dur="166" decel="50000">
                                          <p:stCondLst>
                                            <p:cond delay="1338"/>
                                          </p:stCondLst>
                                        </p:cTn>
                                        <p:tgtEl>
                                          <p:spTgt spid="39940">
                                            <p:txEl>
                                              <p:pRg st="3" end="3"/>
                                            </p:txEl>
                                          </p:spTgt>
                                        </p:tgtEl>
                                      </p:cBhvr>
                                      <p:to x="100000" y="100000"/>
                                    </p:animScale>
                                    <p:animScale>
                                      <p:cBhvr>
                                        <p:cTn id="71" dur="26">
                                          <p:stCondLst>
                                            <p:cond delay="1642"/>
                                          </p:stCondLst>
                                        </p:cTn>
                                        <p:tgtEl>
                                          <p:spTgt spid="39940">
                                            <p:txEl>
                                              <p:pRg st="3" end="3"/>
                                            </p:txEl>
                                          </p:spTgt>
                                        </p:tgtEl>
                                      </p:cBhvr>
                                      <p:to x="100000" y="90000"/>
                                    </p:animScale>
                                    <p:animScale>
                                      <p:cBhvr>
                                        <p:cTn id="72" dur="166" decel="50000">
                                          <p:stCondLst>
                                            <p:cond delay="1668"/>
                                          </p:stCondLst>
                                        </p:cTn>
                                        <p:tgtEl>
                                          <p:spTgt spid="39940">
                                            <p:txEl>
                                              <p:pRg st="3" end="3"/>
                                            </p:txEl>
                                          </p:spTgt>
                                        </p:tgtEl>
                                      </p:cBhvr>
                                      <p:to x="100000" y="100000"/>
                                    </p:animScale>
                                    <p:animScale>
                                      <p:cBhvr>
                                        <p:cTn id="73" dur="26">
                                          <p:stCondLst>
                                            <p:cond delay="1808"/>
                                          </p:stCondLst>
                                        </p:cTn>
                                        <p:tgtEl>
                                          <p:spTgt spid="39940">
                                            <p:txEl>
                                              <p:pRg st="3" end="3"/>
                                            </p:txEl>
                                          </p:spTgt>
                                        </p:tgtEl>
                                      </p:cBhvr>
                                      <p:to x="100000" y="95000"/>
                                    </p:animScale>
                                    <p:animScale>
                                      <p:cBhvr>
                                        <p:cTn id="74" dur="166" decel="50000">
                                          <p:stCondLst>
                                            <p:cond delay="1834"/>
                                          </p:stCondLst>
                                        </p:cTn>
                                        <p:tgtEl>
                                          <p:spTgt spid="39940">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en-US" smtClean="0"/>
              <a:t>How do you name Ionic Compounds?</a:t>
            </a:r>
          </a:p>
        </p:txBody>
      </p:sp>
      <p:sp>
        <p:nvSpPr>
          <p:cNvPr id="44036" name="Rectangle 4"/>
          <p:cNvSpPr>
            <a:spLocks noGrp="1" noChangeArrowheads="1"/>
          </p:cNvSpPr>
          <p:nvPr>
            <p:ph type="body" sz="half" idx="1"/>
          </p:nvPr>
        </p:nvSpPr>
        <p:spPr>
          <a:xfrm>
            <a:off x="304800" y="838200"/>
            <a:ext cx="4229100" cy="5715000"/>
          </a:xfrm>
        </p:spPr>
        <p:txBody>
          <a:bodyPr/>
          <a:lstStyle/>
          <a:p>
            <a:pPr eaLnBrk="1" hangingPunct="1">
              <a:lnSpc>
                <a:spcPct val="80000"/>
              </a:lnSpc>
              <a:defRPr/>
            </a:pPr>
            <a:r>
              <a:rPr lang="en-US" altLang="en-US" sz="2800" smtClean="0"/>
              <a:t>The </a:t>
            </a:r>
            <a:r>
              <a:rPr lang="en-US" altLang="en-US" sz="2800" b="1" u="sng" smtClean="0">
                <a:solidFill>
                  <a:srgbClr val="FFFF00"/>
                </a:solidFill>
              </a:rPr>
              <a:t>name</a:t>
            </a:r>
            <a:r>
              <a:rPr lang="en-US" altLang="en-US" sz="2800" smtClean="0"/>
              <a:t> of the </a:t>
            </a:r>
            <a:r>
              <a:rPr lang="en-US" altLang="en-US" sz="2800" b="1" u="sng" smtClean="0">
                <a:solidFill>
                  <a:srgbClr val="FFFF00"/>
                </a:solidFill>
              </a:rPr>
              <a:t>positive</a:t>
            </a:r>
            <a:r>
              <a:rPr lang="en-US" altLang="en-US" sz="2800" smtClean="0"/>
              <a:t> ion comes </a:t>
            </a:r>
            <a:r>
              <a:rPr lang="en-US" altLang="en-US" sz="2800" b="1" u="sng" smtClean="0">
                <a:solidFill>
                  <a:srgbClr val="FFFF00"/>
                </a:solidFill>
              </a:rPr>
              <a:t>first</a:t>
            </a:r>
            <a:r>
              <a:rPr lang="en-US" altLang="en-US" sz="2800" smtClean="0"/>
              <a:t>, followed by the </a:t>
            </a:r>
            <a:r>
              <a:rPr lang="en-US" altLang="en-US" sz="2800" b="1" u="sng" smtClean="0">
                <a:solidFill>
                  <a:srgbClr val="FFFF00"/>
                </a:solidFill>
              </a:rPr>
              <a:t>name</a:t>
            </a:r>
            <a:r>
              <a:rPr lang="en-US" altLang="en-US" sz="2800" smtClean="0"/>
              <a:t> of the negative </a:t>
            </a:r>
            <a:r>
              <a:rPr lang="en-US" altLang="en-US" sz="2800" b="1" u="sng" smtClean="0">
                <a:solidFill>
                  <a:srgbClr val="FFFF00"/>
                </a:solidFill>
              </a:rPr>
              <a:t>ion</a:t>
            </a:r>
          </a:p>
          <a:p>
            <a:pPr eaLnBrk="1" hangingPunct="1">
              <a:lnSpc>
                <a:spcPct val="80000"/>
              </a:lnSpc>
              <a:defRPr/>
            </a:pPr>
            <a:r>
              <a:rPr lang="en-US" altLang="en-US" sz="2800" smtClean="0"/>
              <a:t>If the negative ion is an </a:t>
            </a:r>
            <a:r>
              <a:rPr lang="en-US" altLang="en-US" sz="2800" b="1" u="sng" smtClean="0">
                <a:solidFill>
                  <a:srgbClr val="FFFF00"/>
                </a:solidFill>
              </a:rPr>
              <a:t>element</a:t>
            </a:r>
            <a:r>
              <a:rPr lang="en-US" altLang="en-US" sz="2800" smtClean="0"/>
              <a:t>, the end changes to </a:t>
            </a:r>
            <a:r>
              <a:rPr lang="en-US" altLang="en-US" sz="2800" b="1" u="sng" smtClean="0">
                <a:solidFill>
                  <a:srgbClr val="FFFF00"/>
                </a:solidFill>
              </a:rPr>
              <a:t>–ide</a:t>
            </a:r>
            <a:r>
              <a:rPr lang="en-US" altLang="en-US" sz="2800" smtClean="0"/>
              <a:t>. Example: MgO (Magnesium </a:t>
            </a:r>
            <a:r>
              <a:rPr lang="en-US" altLang="en-US" sz="2800" b="1" u="sng" smtClean="0">
                <a:solidFill>
                  <a:srgbClr val="FFFF00"/>
                </a:solidFill>
              </a:rPr>
              <a:t>Oxide</a:t>
            </a:r>
            <a:r>
              <a:rPr lang="en-US" altLang="en-US" sz="2800" smtClean="0"/>
              <a:t>)</a:t>
            </a:r>
          </a:p>
          <a:p>
            <a:pPr eaLnBrk="1" hangingPunct="1">
              <a:lnSpc>
                <a:spcPct val="80000"/>
              </a:lnSpc>
              <a:defRPr/>
            </a:pPr>
            <a:r>
              <a:rPr lang="en-US" altLang="en-US" sz="2800" smtClean="0"/>
              <a:t>If the negative ion is </a:t>
            </a:r>
            <a:r>
              <a:rPr lang="en-US" altLang="en-US" sz="2800" b="1" u="sng" smtClean="0">
                <a:solidFill>
                  <a:srgbClr val="FFFF00"/>
                </a:solidFill>
              </a:rPr>
              <a:t>polyatomic</a:t>
            </a:r>
            <a:r>
              <a:rPr lang="en-US" altLang="en-US" sz="2800" smtClean="0"/>
              <a:t>, its name remains unchanged. Example: Na</a:t>
            </a:r>
            <a:r>
              <a:rPr lang="en-US" altLang="en-US" sz="2800" b="1" u="sng" smtClean="0">
                <a:solidFill>
                  <a:srgbClr val="FFFF00"/>
                </a:solidFill>
              </a:rPr>
              <a:t>HCO</a:t>
            </a:r>
            <a:r>
              <a:rPr lang="en-US" altLang="en-US" sz="2800" b="1" u="sng" baseline="-25000" smtClean="0">
                <a:solidFill>
                  <a:srgbClr val="FFFF00"/>
                </a:solidFill>
              </a:rPr>
              <a:t>3</a:t>
            </a:r>
            <a:r>
              <a:rPr lang="en-US" altLang="en-US" sz="2800" b="1" u="sng" smtClean="0">
                <a:solidFill>
                  <a:srgbClr val="FFFF00"/>
                </a:solidFill>
              </a:rPr>
              <a:t> </a:t>
            </a:r>
            <a:r>
              <a:rPr lang="en-US" altLang="en-US" sz="2800" smtClean="0"/>
              <a:t>(Sodium </a:t>
            </a:r>
            <a:r>
              <a:rPr lang="en-US" altLang="en-US" sz="2800" b="1" u="sng" smtClean="0">
                <a:solidFill>
                  <a:srgbClr val="FFFF00"/>
                </a:solidFill>
              </a:rPr>
              <a:t>Carbonate</a:t>
            </a:r>
            <a:r>
              <a:rPr lang="en-US" altLang="en-US" sz="2800" smtClean="0"/>
              <a:t>)</a:t>
            </a:r>
            <a:endParaRPr lang="en-US" altLang="en-US" sz="2800" baseline="-25000" smtClean="0"/>
          </a:p>
          <a:p>
            <a:pPr eaLnBrk="1" hangingPunct="1">
              <a:lnSpc>
                <a:spcPct val="80000"/>
              </a:lnSpc>
              <a:defRPr/>
            </a:pPr>
            <a:endParaRPr lang="en-US" altLang="en-US" sz="2800" smtClean="0"/>
          </a:p>
        </p:txBody>
      </p:sp>
      <p:pic>
        <p:nvPicPr>
          <p:cNvPr id="16388" name="Picture 7" descr="example of simple compound nam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838200"/>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0" descr="The basics of naming compound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2895600"/>
            <a:ext cx="4286250" cy="2857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circle(in)">
                                      <p:cBhvr>
                                        <p:cTn id="7" dur="2000"/>
                                        <p:tgtEl>
                                          <p:spTgt spid="4403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4036">
                                            <p:txEl>
                                              <p:pRg st="1" end="1"/>
                                            </p:txEl>
                                          </p:spTgt>
                                        </p:tgtEl>
                                        <p:attrNameLst>
                                          <p:attrName>style.visibility</p:attrName>
                                        </p:attrNameLst>
                                      </p:cBhvr>
                                      <p:to>
                                        <p:strVal val="visible"/>
                                      </p:to>
                                    </p:set>
                                    <p:animEffect transition="in" filter="circle(in)">
                                      <p:cBhvr>
                                        <p:cTn id="12" dur="2000"/>
                                        <p:tgtEl>
                                          <p:spTgt spid="4403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4036">
                                            <p:txEl>
                                              <p:pRg st="2" end="2"/>
                                            </p:txEl>
                                          </p:spTgt>
                                        </p:tgtEl>
                                        <p:attrNameLst>
                                          <p:attrName>style.visibility</p:attrName>
                                        </p:attrNameLst>
                                      </p:cBhvr>
                                      <p:to>
                                        <p:strVal val="visible"/>
                                      </p:to>
                                    </p:set>
                                    <p:animEffect transition="in" filter="circle(in)">
                                      <p:cBhvr>
                                        <p:cTn id="17" dur="2000"/>
                                        <p:tgtEl>
                                          <p:spTgt spid="440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ltLang="en-US" sz="2600" smtClean="0"/>
              <a:t>What are the characteristic properties of ionic compounds?</a:t>
            </a:r>
          </a:p>
        </p:txBody>
      </p:sp>
      <p:sp>
        <p:nvSpPr>
          <p:cNvPr id="46084" name="Rectangle 4"/>
          <p:cNvSpPr>
            <a:spLocks noGrp="1" noChangeArrowheads="1"/>
          </p:cNvSpPr>
          <p:nvPr>
            <p:ph type="body" idx="1"/>
          </p:nvPr>
        </p:nvSpPr>
        <p:spPr>
          <a:xfrm>
            <a:off x="228600" y="1143000"/>
            <a:ext cx="8763000" cy="5715000"/>
          </a:xfrm>
        </p:spPr>
        <p:txBody>
          <a:bodyPr/>
          <a:lstStyle/>
          <a:p>
            <a:pPr eaLnBrk="1" hangingPunct="1">
              <a:defRPr/>
            </a:pPr>
            <a:r>
              <a:rPr lang="en-US" altLang="en-US" sz="3600" b="1" u="sng" smtClean="0">
                <a:solidFill>
                  <a:srgbClr val="FFFF00"/>
                </a:solidFill>
              </a:rPr>
              <a:t>Crystal</a:t>
            </a:r>
            <a:r>
              <a:rPr lang="en-US" altLang="en-US" sz="3600" smtClean="0"/>
              <a:t> </a:t>
            </a:r>
            <a:r>
              <a:rPr lang="en-US" altLang="en-US" sz="3600" b="1" u="sng" smtClean="0">
                <a:solidFill>
                  <a:srgbClr val="FFFF00"/>
                </a:solidFill>
              </a:rPr>
              <a:t>shape</a:t>
            </a:r>
            <a:r>
              <a:rPr lang="en-US" altLang="en-US" sz="3600" smtClean="0"/>
              <a:t> – in an </a:t>
            </a:r>
            <a:r>
              <a:rPr lang="en-US" altLang="en-US" sz="3600" b="1" u="sng" smtClean="0">
                <a:solidFill>
                  <a:srgbClr val="FFFF00"/>
                </a:solidFill>
              </a:rPr>
              <a:t>ionic</a:t>
            </a:r>
            <a:r>
              <a:rPr lang="en-US" altLang="en-US" sz="3600" smtClean="0"/>
              <a:t> compound every </a:t>
            </a:r>
            <a:r>
              <a:rPr lang="en-US" altLang="en-US" sz="3600" b="1" u="sng" smtClean="0">
                <a:solidFill>
                  <a:srgbClr val="FFFF00"/>
                </a:solidFill>
              </a:rPr>
              <a:t>ion</a:t>
            </a:r>
            <a:r>
              <a:rPr lang="en-US" altLang="en-US" sz="3600" smtClean="0"/>
              <a:t> is attracted to ions near it that have an </a:t>
            </a:r>
            <a:r>
              <a:rPr lang="en-US" altLang="en-US" sz="3600" b="1" u="sng" smtClean="0">
                <a:solidFill>
                  <a:srgbClr val="FFFF00"/>
                </a:solidFill>
              </a:rPr>
              <a:t>opposite</a:t>
            </a:r>
            <a:r>
              <a:rPr lang="en-US" altLang="en-US" sz="3600" smtClean="0"/>
              <a:t> charge </a:t>
            </a:r>
          </a:p>
          <a:p>
            <a:pPr eaLnBrk="1" hangingPunct="1">
              <a:defRPr/>
            </a:pPr>
            <a:r>
              <a:rPr lang="en-US" altLang="en-US" sz="3600" b="1" u="sng" smtClean="0">
                <a:solidFill>
                  <a:srgbClr val="FFFF00"/>
                </a:solidFill>
              </a:rPr>
              <a:t>High</a:t>
            </a:r>
            <a:r>
              <a:rPr lang="en-US" altLang="en-US" sz="3600" smtClean="0"/>
              <a:t> </a:t>
            </a:r>
            <a:r>
              <a:rPr lang="en-US" altLang="en-US" sz="3600" b="1" u="sng" smtClean="0">
                <a:solidFill>
                  <a:srgbClr val="FFFF00"/>
                </a:solidFill>
              </a:rPr>
              <a:t>melting</a:t>
            </a:r>
            <a:r>
              <a:rPr lang="en-US" altLang="en-US" sz="3600" smtClean="0"/>
              <a:t> </a:t>
            </a:r>
            <a:r>
              <a:rPr lang="en-US" altLang="en-US" sz="3600" b="1" u="sng" smtClean="0">
                <a:solidFill>
                  <a:srgbClr val="FFFF00"/>
                </a:solidFill>
              </a:rPr>
              <a:t>points</a:t>
            </a:r>
            <a:r>
              <a:rPr lang="en-US" altLang="en-US" sz="3600" smtClean="0"/>
              <a:t> – Ions are </a:t>
            </a:r>
            <a:r>
              <a:rPr lang="en-US" altLang="en-US" sz="3600" b="1" u="sng" smtClean="0">
                <a:solidFill>
                  <a:srgbClr val="FFFF00"/>
                </a:solidFill>
              </a:rPr>
              <a:t>held</a:t>
            </a:r>
            <a:r>
              <a:rPr lang="en-US" altLang="en-US" sz="3600" smtClean="0"/>
              <a:t> together by </a:t>
            </a:r>
            <a:r>
              <a:rPr lang="en-US" altLang="en-US" sz="3600" b="1" u="sng" smtClean="0">
                <a:solidFill>
                  <a:srgbClr val="FFFF00"/>
                </a:solidFill>
              </a:rPr>
              <a:t>attractions</a:t>
            </a:r>
            <a:r>
              <a:rPr lang="en-US" altLang="en-US" sz="3600" smtClean="0"/>
              <a:t> between them </a:t>
            </a:r>
          </a:p>
          <a:p>
            <a:pPr eaLnBrk="1" hangingPunct="1">
              <a:defRPr/>
            </a:pPr>
            <a:r>
              <a:rPr lang="en-US" altLang="en-US" sz="3600" b="1" u="sng" smtClean="0">
                <a:solidFill>
                  <a:srgbClr val="FFFF00"/>
                </a:solidFill>
              </a:rPr>
              <a:t>Electrical</a:t>
            </a:r>
            <a:r>
              <a:rPr lang="en-US" altLang="en-US" sz="3600" smtClean="0"/>
              <a:t> </a:t>
            </a:r>
            <a:r>
              <a:rPr lang="en-US" altLang="en-US" sz="3600" b="1" u="sng" smtClean="0">
                <a:solidFill>
                  <a:srgbClr val="FFFF00"/>
                </a:solidFill>
              </a:rPr>
              <a:t>conductivity</a:t>
            </a:r>
            <a:r>
              <a:rPr lang="en-US" altLang="en-US" sz="3600" smtClean="0"/>
              <a:t> – When ionic compounds </a:t>
            </a:r>
            <a:r>
              <a:rPr lang="en-US" altLang="en-US" sz="3600" b="1" u="sng" smtClean="0">
                <a:solidFill>
                  <a:srgbClr val="FFFF00"/>
                </a:solidFill>
              </a:rPr>
              <a:t>dissolve</a:t>
            </a:r>
            <a:r>
              <a:rPr lang="en-US" altLang="en-US" sz="3600" smtClean="0"/>
              <a:t> in water the solution </a:t>
            </a:r>
            <a:r>
              <a:rPr lang="en-US" altLang="en-US" sz="3600" b="1" u="sng" smtClean="0">
                <a:solidFill>
                  <a:srgbClr val="FFFF00"/>
                </a:solidFill>
              </a:rPr>
              <a:t>conducts</a:t>
            </a:r>
            <a:r>
              <a:rPr lang="en-US" altLang="en-US" sz="3600" smtClean="0"/>
              <a:t> electricity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1000" fill="hold"/>
                                        <p:tgtEl>
                                          <p:spTgt spid="4608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608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608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6084">
                                            <p:txEl>
                                              <p:pRg st="1" end="1"/>
                                            </p:txEl>
                                          </p:spTgt>
                                        </p:tgtEl>
                                        <p:attrNameLst>
                                          <p:attrName>style.visibility</p:attrName>
                                        </p:attrNameLst>
                                      </p:cBhvr>
                                      <p:to>
                                        <p:strVal val="visible"/>
                                      </p:to>
                                    </p:set>
                                    <p:anim calcmode="lin" valueType="num">
                                      <p:cBhvr>
                                        <p:cTn id="14" dur="1000" fill="hold"/>
                                        <p:tgtEl>
                                          <p:spTgt spid="4608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608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608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6084">
                                            <p:txEl>
                                              <p:pRg st="2" end="2"/>
                                            </p:txEl>
                                          </p:spTgt>
                                        </p:tgtEl>
                                        <p:attrNameLst>
                                          <p:attrName>style.visibility</p:attrName>
                                        </p:attrNameLst>
                                      </p:cBhvr>
                                      <p:to>
                                        <p:strVal val="visible"/>
                                      </p:to>
                                    </p:set>
                                    <p:anim calcmode="lin" valueType="num">
                                      <p:cBhvr>
                                        <p:cTn id="21" dur="1000" fill="hold"/>
                                        <p:tgtEl>
                                          <p:spTgt spid="4608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608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60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en-US" smtClean="0"/>
              <a:t>What is a Crystal?</a:t>
            </a:r>
          </a:p>
        </p:txBody>
      </p:sp>
      <p:sp>
        <p:nvSpPr>
          <p:cNvPr id="48132" name="Rectangle 4"/>
          <p:cNvSpPr>
            <a:spLocks noGrp="1" noChangeArrowheads="1"/>
          </p:cNvSpPr>
          <p:nvPr>
            <p:ph type="body" sz="half" idx="1"/>
          </p:nvPr>
        </p:nvSpPr>
        <p:spPr/>
        <p:txBody>
          <a:bodyPr/>
          <a:lstStyle/>
          <a:p>
            <a:pPr eaLnBrk="1" hangingPunct="1">
              <a:lnSpc>
                <a:spcPct val="90000"/>
              </a:lnSpc>
              <a:defRPr/>
            </a:pPr>
            <a:r>
              <a:rPr lang="en-US" altLang="en-US" sz="3200" smtClean="0"/>
              <a:t>An </a:t>
            </a:r>
            <a:r>
              <a:rPr lang="en-US" altLang="en-US" sz="3200" b="1" u="sng" smtClean="0">
                <a:solidFill>
                  <a:srgbClr val="FFFF00"/>
                </a:solidFill>
              </a:rPr>
              <a:t>orderly</a:t>
            </a:r>
            <a:r>
              <a:rPr lang="en-US" altLang="en-US" sz="3200" smtClean="0"/>
              <a:t>, </a:t>
            </a:r>
            <a:r>
              <a:rPr lang="en-US" altLang="en-US" sz="3200" b="1" u="sng" smtClean="0">
                <a:solidFill>
                  <a:srgbClr val="FFFF00"/>
                </a:solidFill>
              </a:rPr>
              <a:t>three</a:t>
            </a:r>
            <a:r>
              <a:rPr lang="en-US" altLang="en-US" sz="3200" smtClean="0"/>
              <a:t> dimensional </a:t>
            </a:r>
            <a:r>
              <a:rPr lang="en-US" altLang="en-US" sz="3200" b="1" u="sng" smtClean="0">
                <a:solidFill>
                  <a:srgbClr val="FFFF00"/>
                </a:solidFill>
              </a:rPr>
              <a:t>arrangement</a:t>
            </a:r>
          </a:p>
          <a:p>
            <a:pPr eaLnBrk="1" hangingPunct="1">
              <a:lnSpc>
                <a:spcPct val="90000"/>
              </a:lnSpc>
              <a:defRPr/>
            </a:pPr>
            <a:r>
              <a:rPr lang="en-US" altLang="en-US" sz="3200" smtClean="0"/>
              <a:t>When ions </a:t>
            </a:r>
            <a:r>
              <a:rPr lang="en-US" altLang="en-US" sz="3200" b="1" u="sng" smtClean="0">
                <a:solidFill>
                  <a:srgbClr val="FFFF00"/>
                </a:solidFill>
              </a:rPr>
              <a:t>combine</a:t>
            </a:r>
            <a:r>
              <a:rPr lang="en-US" altLang="en-US" sz="3200" smtClean="0"/>
              <a:t>, they form </a:t>
            </a:r>
            <a:r>
              <a:rPr lang="en-US" altLang="en-US" sz="3200" b="1" u="sng" smtClean="0">
                <a:solidFill>
                  <a:srgbClr val="FFFF00"/>
                </a:solidFill>
              </a:rPr>
              <a:t>alternating</a:t>
            </a:r>
            <a:r>
              <a:rPr lang="en-US" altLang="en-US" sz="3200" smtClean="0"/>
              <a:t> patterns and </a:t>
            </a:r>
            <a:r>
              <a:rPr lang="en-US" altLang="en-US" sz="3200" b="1" u="sng" smtClean="0">
                <a:solidFill>
                  <a:srgbClr val="FFFF00"/>
                </a:solidFill>
              </a:rPr>
              <a:t>bond</a:t>
            </a:r>
            <a:r>
              <a:rPr lang="en-US" altLang="en-US" sz="3200" smtClean="0"/>
              <a:t> with each other on all </a:t>
            </a:r>
            <a:r>
              <a:rPr lang="en-US" altLang="en-US" sz="3200" b="1" u="sng" smtClean="0">
                <a:solidFill>
                  <a:srgbClr val="FFFF00"/>
                </a:solidFill>
              </a:rPr>
              <a:t>sides</a:t>
            </a:r>
            <a:r>
              <a:rPr lang="en-US" altLang="en-US" sz="3200" smtClean="0"/>
              <a:t> – this makes crystals</a:t>
            </a:r>
          </a:p>
        </p:txBody>
      </p:sp>
      <p:pic>
        <p:nvPicPr>
          <p:cNvPr id="18436" name="Picture 8" descr="crystalattice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95800" y="685800"/>
            <a:ext cx="2744788" cy="3962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37" name="Picture 10" descr="image004">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724400"/>
            <a:ext cx="24384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Effect transition="in" filter="fade">
                                      <p:cBhvr>
                                        <p:cTn id="7" dur="800" decel="100000"/>
                                        <p:tgtEl>
                                          <p:spTgt spid="48132">
                                            <p:txEl>
                                              <p:pRg st="0" end="0"/>
                                            </p:txEl>
                                          </p:spTgt>
                                        </p:tgtEl>
                                      </p:cBhvr>
                                    </p:animEffect>
                                    <p:anim calcmode="lin" valueType="num">
                                      <p:cBhvr>
                                        <p:cTn id="8" dur="800" decel="100000" fill="hold"/>
                                        <p:tgtEl>
                                          <p:spTgt spid="4813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813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813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13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13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48132">
                                            <p:txEl>
                                              <p:pRg st="1" end="1"/>
                                            </p:txEl>
                                          </p:spTgt>
                                        </p:tgtEl>
                                        <p:attrNameLst>
                                          <p:attrName>style.visibility</p:attrName>
                                        </p:attrNameLst>
                                      </p:cBhvr>
                                      <p:to>
                                        <p:strVal val="visible"/>
                                      </p:to>
                                    </p:set>
                                    <p:animEffect transition="in" filter="fade">
                                      <p:cBhvr>
                                        <p:cTn id="17" dur="800" decel="100000"/>
                                        <p:tgtEl>
                                          <p:spTgt spid="48132">
                                            <p:txEl>
                                              <p:pRg st="1" end="1"/>
                                            </p:txEl>
                                          </p:spTgt>
                                        </p:tgtEl>
                                      </p:cBhvr>
                                    </p:animEffect>
                                    <p:anim calcmode="lin" valueType="num">
                                      <p:cBhvr>
                                        <p:cTn id="18" dur="800" decel="100000" fill="hold"/>
                                        <p:tgtEl>
                                          <p:spTgt spid="48132">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48132">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48132">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8132">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813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altLang="en-US" sz="2600" dirty="0" smtClean="0"/>
              <a:t>Covalent </a:t>
            </a:r>
            <a:r>
              <a:rPr lang="en-US" altLang="en-US" sz="2600" dirty="0" smtClean="0"/>
              <a:t>Bonds</a:t>
            </a:r>
            <a:br>
              <a:rPr lang="en-US" altLang="en-US" sz="2600" dirty="0" smtClean="0"/>
            </a:br>
            <a:r>
              <a:rPr lang="en-US" altLang="en-US" sz="2600" dirty="0" smtClean="0"/>
              <a:t>What is a covalent bond?</a:t>
            </a:r>
          </a:p>
        </p:txBody>
      </p:sp>
      <p:sp>
        <p:nvSpPr>
          <p:cNvPr id="51203" name="Rectangle 3"/>
          <p:cNvSpPr>
            <a:spLocks noGrp="1" noChangeArrowheads="1"/>
          </p:cNvSpPr>
          <p:nvPr>
            <p:ph type="body" sz="half" idx="1"/>
          </p:nvPr>
        </p:nvSpPr>
        <p:spPr/>
        <p:txBody>
          <a:bodyPr/>
          <a:lstStyle/>
          <a:p>
            <a:pPr eaLnBrk="1" hangingPunct="1">
              <a:defRPr/>
            </a:pPr>
            <a:r>
              <a:rPr lang="en-US" altLang="en-US" sz="3600" smtClean="0"/>
              <a:t>A </a:t>
            </a:r>
            <a:r>
              <a:rPr lang="en-US" altLang="en-US" sz="3600" b="1" u="sng" smtClean="0">
                <a:solidFill>
                  <a:srgbClr val="FFFF00"/>
                </a:solidFill>
              </a:rPr>
              <a:t>chemical</a:t>
            </a:r>
            <a:r>
              <a:rPr lang="en-US" altLang="en-US" sz="3600" smtClean="0"/>
              <a:t> bond formed when </a:t>
            </a:r>
            <a:r>
              <a:rPr lang="en-US" altLang="en-US" sz="3600" b="1" u="sng" smtClean="0">
                <a:solidFill>
                  <a:srgbClr val="FFFF00"/>
                </a:solidFill>
              </a:rPr>
              <a:t>two</a:t>
            </a:r>
            <a:r>
              <a:rPr lang="en-US" altLang="en-US" sz="3600" smtClean="0"/>
              <a:t> atoms </a:t>
            </a:r>
            <a:r>
              <a:rPr lang="en-US" altLang="en-US" sz="3600" b="1" u="sng" smtClean="0">
                <a:solidFill>
                  <a:srgbClr val="FFFF00"/>
                </a:solidFill>
              </a:rPr>
              <a:t>share</a:t>
            </a:r>
            <a:r>
              <a:rPr lang="en-US" altLang="en-US" sz="3600" smtClean="0"/>
              <a:t> electrons</a:t>
            </a:r>
          </a:p>
          <a:p>
            <a:pPr eaLnBrk="1" hangingPunct="1">
              <a:defRPr/>
            </a:pPr>
            <a:endParaRPr lang="en-US" altLang="en-US" sz="3600" smtClean="0"/>
          </a:p>
        </p:txBody>
      </p:sp>
      <p:pic>
        <p:nvPicPr>
          <p:cNvPr id="19460" name="Picture 7" descr="Comound with covalent and ionic bon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495800"/>
            <a:ext cx="37338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11" descr="COVALENT BOND ANIMATION"/>
          <p:cNvPicPr>
            <a:picLocks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05400" y="1371600"/>
            <a:ext cx="3724275" cy="2614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500" fill="hold"/>
                                        <p:tgtEl>
                                          <p:spTgt spid="5120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0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0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0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altLang="en-US" sz="2600" smtClean="0"/>
              <a:t>How are covalent bonds different from ionic bonds?</a:t>
            </a:r>
          </a:p>
        </p:txBody>
      </p:sp>
      <p:sp>
        <p:nvSpPr>
          <p:cNvPr id="53251" name="Rectangle 3"/>
          <p:cNvSpPr>
            <a:spLocks noGrp="1" noChangeArrowheads="1"/>
          </p:cNvSpPr>
          <p:nvPr>
            <p:ph type="body" sz="half" idx="1"/>
          </p:nvPr>
        </p:nvSpPr>
        <p:spPr>
          <a:xfrm>
            <a:off x="304800" y="762000"/>
            <a:ext cx="4305300" cy="4953000"/>
          </a:xfrm>
        </p:spPr>
        <p:txBody>
          <a:bodyPr/>
          <a:lstStyle/>
          <a:p>
            <a:pPr eaLnBrk="1" hangingPunct="1">
              <a:defRPr/>
            </a:pPr>
            <a:r>
              <a:rPr lang="en-US" altLang="en-US" sz="3600" b="1" u="sng" smtClean="0">
                <a:solidFill>
                  <a:srgbClr val="FFFF00"/>
                </a:solidFill>
              </a:rPr>
              <a:t>Ionic</a:t>
            </a:r>
            <a:r>
              <a:rPr lang="en-US" altLang="en-US" sz="3600" smtClean="0"/>
              <a:t> bonds form between </a:t>
            </a:r>
            <a:r>
              <a:rPr lang="en-US" altLang="en-US" sz="3600" b="1" u="sng" smtClean="0">
                <a:solidFill>
                  <a:srgbClr val="FFFF00"/>
                </a:solidFill>
              </a:rPr>
              <a:t>metals</a:t>
            </a:r>
            <a:r>
              <a:rPr lang="en-US" altLang="en-US" sz="3600" smtClean="0"/>
              <a:t> and </a:t>
            </a:r>
            <a:r>
              <a:rPr lang="en-US" altLang="en-US" sz="3600" b="1" u="sng" smtClean="0">
                <a:solidFill>
                  <a:srgbClr val="FFFF00"/>
                </a:solidFill>
              </a:rPr>
              <a:t>nonmetals</a:t>
            </a:r>
            <a:r>
              <a:rPr lang="en-US" altLang="en-US" sz="3600" smtClean="0"/>
              <a:t>, </a:t>
            </a:r>
            <a:r>
              <a:rPr lang="en-US" altLang="en-US" sz="3600" b="1" u="sng" smtClean="0">
                <a:solidFill>
                  <a:srgbClr val="FFFF00"/>
                </a:solidFill>
              </a:rPr>
              <a:t>covalent</a:t>
            </a:r>
            <a:r>
              <a:rPr lang="en-US" altLang="en-US" sz="3600" smtClean="0"/>
              <a:t> bonds form between </a:t>
            </a:r>
            <a:r>
              <a:rPr lang="en-US" altLang="en-US" sz="3600" b="1" u="sng" smtClean="0">
                <a:solidFill>
                  <a:srgbClr val="FFFF00"/>
                </a:solidFill>
              </a:rPr>
              <a:t>two</a:t>
            </a:r>
            <a:r>
              <a:rPr lang="en-US" altLang="en-US" sz="3600" smtClean="0"/>
              <a:t> or more </a:t>
            </a:r>
            <a:r>
              <a:rPr lang="en-US" altLang="en-US" sz="3600" b="1" u="sng" smtClean="0">
                <a:solidFill>
                  <a:srgbClr val="FFFF00"/>
                </a:solidFill>
              </a:rPr>
              <a:t>nonmetals</a:t>
            </a:r>
          </a:p>
        </p:txBody>
      </p:sp>
      <p:pic>
        <p:nvPicPr>
          <p:cNvPr id="20484" name="Picture 7" descr="Image5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762000"/>
            <a:ext cx="360680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5" name="Picture 9" descr="Covalent and Ionic Bo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962400"/>
            <a:ext cx="4876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3251">
                                            <p:txEl>
                                              <p:pRg st="0" end="0"/>
                                            </p:txEl>
                                          </p:spTgt>
                                        </p:tgtEl>
                                        <p:attrNameLst>
                                          <p:attrName>ppt_x</p:attrName>
                                        </p:attrNameLst>
                                      </p:cBhvr>
                                    </p:anim>
                                    <p:anim from="0" to="-1.0" calcmode="lin" valueType="num">
                                      <p:cBhvr>
                                        <p:cTn id="8" dur="200" decel="50000" autoRev="1" fill="hold">
                                          <p:stCondLst>
                                            <p:cond delay="600"/>
                                          </p:stCondLst>
                                        </p:cTn>
                                        <p:tgtEl>
                                          <p:spTgt spid="53251">
                                            <p:txEl>
                                              <p:pRg st="0" end="0"/>
                                            </p:txEl>
                                          </p:spTgt>
                                        </p:tgtEl>
                                        <p:attrNameLst>
                                          <p:attrName>xshear</p:attrName>
                                        </p:attrNameLst>
                                      </p:cBhvr>
                                    </p:anim>
                                    <p:animScale>
                                      <p:cBhvr>
                                        <p:cTn id="9" dur="200" decel="100000" autoRev="1" fill="hold">
                                          <p:stCondLst>
                                            <p:cond delay="600"/>
                                          </p:stCondLst>
                                        </p:cTn>
                                        <p:tgtEl>
                                          <p:spTgt spid="53251">
                                            <p:txEl>
                                              <p:pRg st="0" end="0"/>
                                            </p:txEl>
                                          </p:spTgt>
                                        </p:tgtEl>
                                      </p:cBhvr>
                                      <p:from x="100000" y="100000"/>
                                      <p:to x="80000" y="100000"/>
                                    </p:animScale>
                                    <p:anim by="(#ppt_h/3+#ppt_w*0.1)" calcmode="lin" valueType="num">
                                      <p:cBhvr additive="sum">
                                        <p:cTn id="10" dur="200" decel="100000" autoRev="1" fill="hold">
                                          <p:stCondLst>
                                            <p:cond delay="600"/>
                                          </p:stCondLst>
                                        </p:cTn>
                                        <p:tgtEl>
                                          <p:spTgt spid="53251">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altLang="en-US" smtClean="0"/>
              <a:t>How many bonds can each atom form?</a:t>
            </a:r>
          </a:p>
        </p:txBody>
      </p:sp>
      <p:sp>
        <p:nvSpPr>
          <p:cNvPr id="55299" name="Rectangle 3"/>
          <p:cNvSpPr>
            <a:spLocks noGrp="1" noChangeArrowheads="1"/>
          </p:cNvSpPr>
          <p:nvPr>
            <p:ph type="body" sz="half" idx="1"/>
          </p:nvPr>
        </p:nvSpPr>
        <p:spPr/>
        <p:txBody>
          <a:bodyPr/>
          <a:lstStyle/>
          <a:p>
            <a:pPr eaLnBrk="1" hangingPunct="1">
              <a:lnSpc>
                <a:spcPct val="90000"/>
              </a:lnSpc>
              <a:defRPr/>
            </a:pPr>
            <a:r>
              <a:rPr lang="en-US" altLang="en-US" sz="2800" smtClean="0"/>
              <a:t>The number of </a:t>
            </a:r>
            <a:r>
              <a:rPr lang="en-US" altLang="en-US" sz="2800" b="1" u="sng" smtClean="0">
                <a:solidFill>
                  <a:srgbClr val="FFFF00"/>
                </a:solidFill>
              </a:rPr>
              <a:t>bonds</a:t>
            </a:r>
            <a:r>
              <a:rPr lang="en-US" altLang="en-US" sz="2800" smtClean="0"/>
              <a:t> these atoms can form </a:t>
            </a:r>
            <a:r>
              <a:rPr lang="en-US" altLang="en-US" sz="2800" b="1" u="sng" smtClean="0">
                <a:solidFill>
                  <a:srgbClr val="FFFF00"/>
                </a:solidFill>
              </a:rPr>
              <a:t>equals</a:t>
            </a:r>
            <a:r>
              <a:rPr lang="en-US" altLang="en-US" sz="2800" smtClean="0"/>
              <a:t> the number of valence electrons needed to make a total of </a:t>
            </a:r>
            <a:r>
              <a:rPr lang="en-US" altLang="en-US" sz="2800" b="1" u="sng" smtClean="0">
                <a:solidFill>
                  <a:srgbClr val="FFFF00"/>
                </a:solidFill>
              </a:rPr>
              <a:t>8</a:t>
            </a:r>
          </a:p>
          <a:p>
            <a:pPr eaLnBrk="1" hangingPunct="1">
              <a:lnSpc>
                <a:spcPct val="90000"/>
              </a:lnSpc>
              <a:defRPr/>
            </a:pPr>
            <a:r>
              <a:rPr lang="en-US" altLang="en-US" sz="2800" smtClean="0"/>
              <a:t>Example:  Oxygen has </a:t>
            </a:r>
            <a:r>
              <a:rPr lang="en-US" altLang="en-US" sz="2800" b="1" u="sng" smtClean="0">
                <a:solidFill>
                  <a:srgbClr val="FFFF00"/>
                </a:solidFill>
              </a:rPr>
              <a:t>6</a:t>
            </a:r>
            <a:r>
              <a:rPr lang="en-US" altLang="en-US" sz="2800" smtClean="0"/>
              <a:t> valence electrons; therefore it can form </a:t>
            </a:r>
            <a:r>
              <a:rPr lang="en-US" altLang="en-US" sz="2800" b="1" u="sng" smtClean="0">
                <a:solidFill>
                  <a:srgbClr val="FFFF00"/>
                </a:solidFill>
              </a:rPr>
              <a:t>2</a:t>
            </a:r>
            <a:r>
              <a:rPr lang="en-US" altLang="en-US" sz="2800" smtClean="0"/>
              <a:t> bonds because it needs </a:t>
            </a:r>
            <a:r>
              <a:rPr lang="en-US" altLang="en-US" sz="2800" b="1" u="sng" smtClean="0">
                <a:solidFill>
                  <a:srgbClr val="FFFF00"/>
                </a:solidFill>
              </a:rPr>
              <a:t>2</a:t>
            </a:r>
            <a:r>
              <a:rPr lang="en-US" altLang="en-US" sz="2800" smtClean="0"/>
              <a:t> more electrons to equal </a:t>
            </a:r>
            <a:r>
              <a:rPr lang="en-US" altLang="en-US" sz="2800" b="1" u="sng" smtClean="0">
                <a:solidFill>
                  <a:srgbClr val="FFFF00"/>
                </a:solidFill>
              </a:rPr>
              <a:t>8</a:t>
            </a:r>
          </a:p>
        </p:txBody>
      </p:sp>
      <p:pic>
        <p:nvPicPr>
          <p:cNvPr id="21508" name="Picture 8" descr="Oxygen Orbital 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762000"/>
            <a:ext cx="299085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10" descr="Li2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724400"/>
            <a:ext cx="259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12" descr="Li2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038600"/>
            <a:ext cx="25908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14" descr="Li2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5334000"/>
            <a:ext cx="2590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anim calcmode="lin" valueType="num">
                                      <p:cBhvr>
                                        <p:cTn id="8" dur="2000" fill="hold"/>
                                        <p:tgtEl>
                                          <p:spTgt spid="55299">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55299">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55299">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fade">
                                      <p:cBhvr>
                                        <p:cTn id="15" dur="2000"/>
                                        <p:tgtEl>
                                          <p:spTgt spid="55299">
                                            <p:txEl>
                                              <p:pRg st="1" end="1"/>
                                            </p:txEl>
                                          </p:spTgt>
                                        </p:tgtEl>
                                      </p:cBhvr>
                                    </p:animEffect>
                                    <p:anim calcmode="lin" valueType="num">
                                      <p:cBhvr>
                                        <p:cTn id="16" dur="2000" fill="hold"/>
                                        <p:tgtEl>
                                          <p:spTgt spid="55299">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55299">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55299">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altLang="en-US" sz="2600" dirty="0" smtClean="0"/>
              <a:t>What happens when an atom loses an </a:t>
            </a:r>
            <a:r>
              <a:rPr lang="en-US" altLang="en-US" sz="2600" dirty="0" smtClean="0"/>
              <a:t>electron?</a:t>
            </a:r>
            <a:br>
              <a:rPr lang="en-US" altLang="en-US" sz="2600" dirty="0" smtClean="0"/>
            </a:br>
            <a:r>
              <a:rPr lang="en-US" altLang="en-US" sz="2600" dirty="0" smtClean="0"/>
              <a:t>What </a:t>
            </a:r>
            <a:r>
              <a:rPr lang="en-US" altLang="en-US" sz="2600" dirty="0" smtClean="0"/>
              <a:t>type of ion does it become? </a:t>
            </a:r>
          </a:p>
        </p:txBody>
      </p:sp>
      <p:sp>
        <p:nvSpPr>
          <p:cNvPr id="20484" name="Rectangle 4"/>
          <p:cNvSpPr>
            <a:spLocks noGrp="1" noChangeArrowheads="1"/>
          </p:cNvSpPr>
          <p:nvPr>
            <p:ph type="body" sz="half" idx="1"/>
          </p:nvPr>
        </p:nvSpPr>
        <p:spPr/>
        <p:txBody>
          <a:bodyPr/>
          <a:lstStyle/>
          <a:p>
            <a:pPr eaLnBrk="1" hangingPunct="1">
              <a:defRPr/>
            </a:pPr>
            <a:r>
              <a:rPr lang="en-US" altLang="en-US" sz="3600" dirty="0" smtClean="0"/>
              <a:t>When an atom </a:t>
            </a:r>
            <a:r>
              <a:rPr lang="en-US" altLang="en-US" sz="3600" b="1" u="sng" dirty="0" smtClean="0">
                <a:solidFill>
                  <a:srgbClr val="FFFF00"/>
                </a:solidFill>
              </a:rPr>
              <a:t>loses</a:t>
            </a:r>
            <a:r>
              <a:rPr lang="en-US" altLang="en-US" sz="3600" dirty="0" smtClean="0"/>
              <a:t> an electron, it loses a </a:t>
            </a:r>
            <a:r>
              <a:rPr lang="en-US" altLang="en-US" sz="3600" b="1" u="sng" dirty="0" smtClean="0">
                <a:solidFill>
                  <a:srgbClr val="FFFF00"/>
                </a:solidFill>
              </a:rPr>
              <a:t>negative</a:t>
            </a:r>
            <a:r>
              <a:rPr lang="en-US" altLang="en-US" sz="3600" dirty="0" smtClean="0"/>
              <a:t> charge and become a positive </a:t>
            </a:r>
            <a:r>
              <a:rPr lang="en-US" altLang="en-US" sz="3600" b="1" u="sng" dirty="0" smtClean="0">
                <a:solidFill>
                  <a:srgbClr val="FFFF00"/>
                </a:solidFill>
              </a:rPr>
              <a:t>ion.</a:t>
            </a:r>
            <a:endParaRPr lang="en-US" altLang="en-US" sz="3600" b="1" u="sng" dirty="0" smtClean="0">
              <a:solidFill>
                <a:srgbClr val="FFFF00"/>
              </a:solidFill>
            </a:endParaRPr>
          </a:p>
          <a:p>
            <a:pPr eaLnBrk="1" hangingPunct="1">
              <a:buFont typeface="Wingdings" pitchFamily="2" charset="2"/>
              <a:buNone/>
              <a:defRPr/>
            </a:pPr>
            <a:endParaRPr lang="en-US" altLang="en-US" sz="3600" dirty="0" smtClean="0"/>
          </a:p>
        </p:txBody>
      </p:sp>
      <p:pic>
        <p:nvPicPr>
          <p:cNvPr id="4100" name="Picture 8" descr="b11_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33800" y="3429000"/>
            <a:ext cx="4981575" cy="2928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 calcmode="lin" valueType="num">
                                      <p:cBhvr>
                                        <p:cTn id="7" dur="500" decel="50000" fill="hold">
                                          <p:stCondLst>
                                            <p:cond delay="0"/>
                                          </p:stCondLst>
                                        </p:cTn>
                                        <p:tgtEl>
                                          <p:spTgt spid="2048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048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altLang="en-US" smtClean="0"/>
              <a:t>What is a double bond?</a:t>
            </a:r>
          </a:p>
        </p:txBody>
      </p:sp>
      <p:sp>
        <p:nvSpPr>
          <p:cNvPr id="57347" name="Rectangle 3"/>
          <p:cNvSpPr>
            <a:spLocks noGrp="1" noChangeArrowheads="1"/>
          </p:cNvSpPr>
          <p:nvPr>
            <p:ph type="body" sz="half" idx="1"/>
          </p:nvPr>
        </p:nvSpPr>
        <p:spPr/>
        <p:txBody>
          <a:bodyPr/>
          <a:lstStyle/>
          <a:p>
            <a:pPr eaLnBrk="1" hangingPunct="1">
              <a:defRPr/>
            </a:pPr>
            <a:r>
              <a:rPr lang="en-US" altLang="en-US" sz="3600" smtClean="0"/>
              <a:t>A </a:t>
            </a:r>
            <a:r>
              <a:rPr lang="en-US" altLang="en-US" sz="3600" b="1" u="sng" smtClean="0">
                <a:solidFill>
                  <a:srgbClr val="FFFF00"/>
                </a:solidFill>
              </a:rPr>
              <a:t>chemical</a:t>
            </a:r>
            <a:r>
              <a:rPr lang="en-US" altLang="en-US" sz="3600" smtClean="0"/>
              <a:t> bond formed when atoms </a:t>
            </a:r>
            <a:r>
              <a:rPr lang="en-US" altLang="en-US" sz="3600" b="1" u="sng" smtClean="0">
                <a:solidFill>
                  <a:srgbClr val="FFFF00"/>
                </a:solidFill>
              </a:rPr>
              <a:t>share</a:t>
            </a:r>
            <a:r>
              <a:rPr lang="en-US" altLang="en-US" sz="3600" smtClean="0"/>
              <a:t> two </a:t>
            </a:r>
            <a:r>
              <a:rPr lang="en-US" altLang="en-US" sz="3600" b="1" u="sng" smtClean="0">
                <a:solidFill>
                  <a:srgbClr val="FFFF00"/>
                </a:solidFill>
              </a:rPr>
              <a:t>pairs</a:t>
            </a:r>
            <a:r>
              <a:rPr lang="en-US" altLang="en-US" sz="3600" smtClean="0"/>
              <a:t> of electrons</a:t>
            </a:r>
          </a:p>
          <a:p>
            <a:pPr eaLnBrk="1" hangingPunct="1">
              <a:defRPr/>
            </a:pPr>
            <a:r>
              <a:rPr lang="en-US" altLang="en-US" sz="3600" smtClean="0"/>
              <a:t>Example: </a:t>
            </a:r>
            <a:r>
              <a:rPr lang="en-US" altLang="en-US" sz="3600" b="1" u="sng" smtClean="0">
                <a:solidFill>
                  <a:srgbClr val="FFFF00"/>
                </a:solidFill>
              </a:rPr>
              <a:t>Carbon</a:t>
            </a:r>
            <a:r>
              <a:rPr lang="en-US" altLang="en-US" sz="3600" smtClean="0"/>
              <a:t> </a:t>
            </a:r>
            <a:r>
              <a:rPr lang="en-US" altLang="en-US" sz="3600" b="1" u="sng" smtClean="0">
                <a:solidFill>
                  <a:srgbClr val="FFFF00"/>
                </a:solidFill>
              </a:rPr>
              <a:t>Dioxide</a:t>
            </a:r>
            <a:r>
              <a:rPr lang="en-US" altLang="en-US" sz="3600" smtClean="0"/>
              <a:t> </a:t>
            </a:r>
          </a:p>
          <a:p>
            <a:pPr eaLnBrk="1" hangingPunct="1">
              <a:defRPr/>
            </a:pPr>
            <a:endParaRPr lang="en-US" altLang="en-US" sz="3600" smtClean="0"/>
          </a:p>
        </p:txBody>
      </p:sp>
      <p:pic>
        <p:nvPicPr>
          <p:cNvPr id="22532" name="Picture 11" descr="CO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3200400"/>
            <a:ext cx="3143250" cy="588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3" name="Picture 13" descr="C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39963"/>
            <a:ext cx="31242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5" descr="C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962400"/>
            <a:ext cx="312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500" fill="hold"/>
                                        <p:tgtEl>
                                          <p:spTgt spid="573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73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p:cTn id="13" dur="500" fill="hold"/>
                                        <p:tgtEl>
                                          <p:spTgt spid="573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734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altLang="en-US" smtClean="0"/>
              <a:t>What is a molecular compound?</a:t>
            </a:r>
          </a:p>
        </p:txBody>
      </p:sp>
      <p:sp>
        <p:nvSpPr>
          <p:cNvPr id="59396" name="Rectangle 4"/>
          <p:cNvSpPr>
            <a:spLocks noGrp="1" noChangeArrowheads="1"/>
          </p:cNvSpPr>
          <p:nvPr>
            <p:ph type="body" sz="half" idx="1"/>
          </p:nvPr>
        </p:nvSpPr>
        <p:spPr/>
        <p:txBody>
          <a:bodyPr/>
          <a:lstStyle/>
          <a:p>
            <a:pPr eaLnBrk="1" hangingPunct="1">
              <a:lnSpc>
                <a:spcPct val="90000"/>
              </a:lnSpc>
              <a:defRPr/>
            </a:pPr>
            <a:r>
              <a:rPr lang="en-US" altLang="en-US" sz="2800" smtClean="0"/>
              <a:t>A </a:t>
            </a:r>
            <a:r>
              <a:rPr lang="en-US" altLang="en-US" sz="2800" b="1" u="sng" smtClean="0">
                <a:solidFill>
                  <a:srgbClr val="FFFF00"/>
                </a:solidFill>
              </a:rPr>
              <a:t>compound</a:t>
            </a:r>
            <a:r>
              <a:rPr lang="en-US" altLang="en-US" sz="2800" smtClean="0"/>
              <a:t> consisting of </a:t>
            </a:r>
            <a:r>
              <a:rPr lang="en-US" altLang="en-US" sz="2800" b="1" u="sng" smtClean="0">
                <a:solidFill>
                  <a:srgbClr val="FFFF00"/>
                </a:solidFill>
              </a:rPr>
              <a:t>molecules</a:t>
            </a:r>
            <a:r>
              <a:rPr lang="en-US" altLang="en-US" sz="2800" smtClean="0"/>
              <a:t> of </a:t>
            </a:r>
            <a:r>
              <a:rPr lang="en-US" altLang="en-US" sz="2800" b="1" u="sng" smtClean="0">
                <a:solidFill>
                  <a:srgbClr val="FFFF00"/>
                </a:solidFill>
              </a:rPr>
              <a:t>covalently</a:t>
            </a:r>
            <a:r>
              <a:rPr lang="en-US" altLang="en-US" sz="2800" smtClean="0"/>
              <a:t> bonded atoms</a:t>
            </a:r>
          </a:p>
          <a:p>
            <a:pPr eaLnBrk="1" hangingPunct="1">
              <a:lnSpc>
                <a:spcPct val="90000"/>
              </a:lnSpc>
              <a:defRPr/>
            </a:pPr>
            <a:r>
              <a:rPr lang="en-US" altLang="en-US" sz="2800" smtClean="0"/>
              <a:t>Example: Carbon Dioxide</a:t>
            </a:r>
          </a:p>
          <a:p>
            <a:pPr eaLnBrk="1" hangingPunct="1">
              <a:lnSpc>
                <a:spcPct val="90000"/>
              </a:lnSpc>
              <a:defRPr/>
            </a:pPr>
            <a:r>
              <a:rPr lang="en-US" altLang="en-US" sz="2800" smtClean="0"/>
              <a:t>Molecules are </a:t>
            </a:r>
            <a:r>
              <a:rPr lang="en-US" altLang="en-US" sz="2800" b="1" u="sng" smtClean="0">
                <a:solidFill>
                  <a:srgbClr val="FFFF00"/>
                </a:solidFill>
              </a:rPr>
              <a:t>close</a:t>
            </a:r>
            <a:r>
              <a:rPr lang="en-US" altLang="en-US" sz="2800" smtClean="0"/>
              <a:t> together but the forces are </a:t>
            </a:r>
            <a:r>
              <a:rPr lang="en-US" altLang="en-US" sz="2800" b="1" u="sng" smtClean="0">
                <a:solidFill>
                  <a:srgbClr val="FFFF00"/>
                </a:solidFill>
              </a:rPr>
              <a:t>weaker</a:t>
            </a:r>
            <a:r>
              <a:rPr lang="en-US" altLang="en-US" sz="2800" smtClean="0"/>
              <a:t> than those holding </a:t>
            </a:r>
            <a:r>
              <a:rPr lang="en-US" altLang="en-US" sz="2800" b="1" u="sng" smtClean="0">
                <a:solidFill>
                  <a:srgbClr val="FFFF00"/>
                </a:solidFill>
              </a:rPr>
              <a:t>ions</a:t>
            </a:r>
            <a:r>
              <a:rPr lang="en-US" altLang="en-US" sz="2800" smtClean="0"/>
              <a:t> together</a:t>
            </a:r>
          </a:p>
        </p:txBody>
      </p:sp>
      <p:pic>
        <p:nvPicPr>
          <p:cNvPr id="23556" name="Picture 6" descr="F7-16"/>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2133600"/>
            <a:ext cx="4305300" cy="184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Effect transition="in" filter="fade">
                                      <p:cBhvr>
                                        <p:cTn id="7" dur="1000"/>
                                        <p:tgtEl>
                                          <p:spTgt spid="59396">
                                            <p:txEl>
                                              <p:pRg st="0" end="0"/>
                                            </p:txEl>
                                          </p:spTgt>
                                        </p:tgtEl>
                                      </p:cBhvr>
                                    </p:animEffect>
                                    <p:anim calcmode="lin" valueType="num">
                                      <p:cBhvr>
                                        <p:cTn id="8" dur="1000" fill="hold"/>
                                        <p:tgtEl>
                                          <p:spTgt spid="5939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93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9396">
                                            <p:txEl>
                                              <p:pRg st="1" end="1"/>
                                            </p:txEl>
                                          </p:spTgt>
                                        </p:tgtEl>
                                        <p:attrNameLst>
                                          <p:attrName>style.visibility</p:attrName>
                                        </p:attrNameLst>
                                      </p:cBhvr>
                                      <p:to>
                                        <p:strVal val="visible"/>
                                      </p:to>
                                    </p:set>
                                    <p:animEffect transition="in" filter="fade">
                                      <p:cBhvr>
                                        <p:cTn id="14" dur="1000"/>
                                        <p:tgtEl>
                                          <p:spTgt spid="59396">
                                            <p:txEl>
                                              <p:pRg st="1" end="1"/>
                                            </p:txEl>
                                          </p:spTgt>
                                        </p:tgtEl>
                                      </p:cBhvr>
                                    </p:animEffect>
                                    <p:anim calcmode="lin" valueType="num">
                                      <p:cBhvr>
                                        <p:cTn id="15" dur="1000" fill="hold"/>
                                        <p:tgtEl>
                                          <p:spTgt spid="5939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93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9396">
                                            <p:txEl>
                                              <p:pRg st="2" end="2"/>
                                            </p:txEl>
                                          </p:spTgt>
                                        </p:tgtEl>
                                        <p:attrNameLst>
                                          <p:attrName>style.visibility</p:attrName>
                                        </p:attrNameLst>
                                      </p:cBhvr>
                                      <p:to>
                                        <p:strVal val="visible"/>
                                      </p:to>
                                    </p:set>
                                    <p:animEffect transition="in" filter="fade">
                                      <p:cBhvr>
                                        <p:cTn id="21" dur="1000"/>
                                        <p:tgtEl>
                                          <p:spTgt spid="59396">
                                            <p:txEl>
                                              <p:pRg st="2" end="2"/>
                                            </p:txEl>
                                          </p:spTgt>
                                        </p:tgtEl>
                                      </p:cBhvr>
                                    </p:animEffect>
                                    <p:anim calcmode="lin" valueType="num">
                                      <p:cBhvr>
                                        <p:cTn id="22" dur="1000" fill="hold"/>
                                        <p:tgtEl>
                                          <p:spTgt spid="5939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939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ltLang="en-US" sz="2600" smtClean="0"/>
              <a:t>Checkpoint: Why are molecular compounds poor conductors?</a:t>
            </a:r>
          </a:p>
        </p:txBody>
      </p:sp>
      <p:sp>
        <p:nvSpPr>
          <p:cNvPr id="61444" name="Rectangle 4"/>
          <p:cNvSpPr>
            <a:spLocks noGrp="1" noChangeArrowheads="1"/>
          </p:cNvSpPr>
          <p:nvPr>
            <p:ph type="body" sz="half" idx="1"/>
          </p:nvPr>
        </p:nvSpPr>
        <p:spPr>
          <a:xfrm>
            <a:off x="228600" y="1143000"/>
            <a:ext cx="5410200" cy="4953000"/>
          </a:xfrm>
        </p:spPr>
        <p:txBody>
          <a:bodyPr/>
          <a:lstStyle/>
          <a:p>
            <a:pPr eaLnBrk="1" hangingPunct="1">
              <a:defRPr/>
            </a:pPr>
            <a:r>
              <a:rPr lang="en-US" altLang="en-US" sz="3600" smtClean="0"/>
              <a:t>Molecular compounds are </a:t>
            </a:r>
            <a:r>
              <a:rPr lang="en-US" altLang="en-US" sz="3600" b="1" u="sng" smtClean="0">
                <a:solidFill>
                  <a:srgbClr val="FFFF00"/>
                </a:solidFill>
              </a:rPr>
              <a:t>poor</a:t>
            </a:r>
            <a:r>
              <a:rPr lang="en-US" altLang="en-US" sz="3600" smtClean="0"/>
              <a:t> conductors because they do </a:t>
            </a:r>
            <a:r>
              <a:rPr lang="en-US" altLang="en-US" sz="3600" b="1" u="sng" smtClean="0">
                <a:solidFill>
                  <a:srgbClr val="FFFF00"/>
                </a:solidFill>
              </a:rPr>
              <a:t>not</a:t>
            </a:r>
            <a:r>
              <a:rPr lang="en-US" altLang="en-US" sz="3600" smtClean="0"/>
              <a:t> contain any </a:t>
            </a:r>
            <a:r>
              <a:rPr lang="en-US" altLang="en-US" sz="3600" b="1" u="sng" smtClean="0">
                <a:solidFill>
                  <a:srgbClr val="FFFF00"/>
                </a:solidFill>
              </a:rPr>
              <a:t>charged</a:t>
            </a:r>
            <a:r>
              <a:rPr lang="en-US" altLang="en-US" sz="3600" smtClean="0"/>
              <a:t> particles that are available to </a:t>
            </a:r>
            <a:r>
              <a:rPr lang="en-US" altLang="en-US" sz="3600" b="1" u="sng" smtClean="0">
                <a:solidFill>
                  <a:srgbClr val="FFFF00"/>
                </a:solidFill>
              </a:rPr>
              <a:t>move</a:t>
            </a:r>
            <a:r>
              <a:rPr lang="en-US" altLang="en-US" sz="3600" smtClean="0"/>
              <a:t> </a:t>
            </a:r>
          </a:p>
          <a:p>
            <a:pPr eaLnBrk="1" hangingPunct="1">
              <a:defRPr/>
            </a:pPr>
            <a:r>
              <a:rPr lang="en-US" altLang="en-US" sz="3600" smtClean="0"/>
              <a:t>Example: pure water, </a:t>
            </a:r>
            <a:r>
              <a:rPr lang="en-US" altLang="en-US" sz="3600" b="1" u="sng" smtClean="0">
                <a:solidFill>
                  <a:srgbClr val="FFFF00"/>
                </a:solidFill>
              </a:rPr>
              <a:t>plastic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 calcmode="lin" valueType="num">
                                      <p:cBhvr>
                                        <p:cTn id="7" dur="500" fill="hold"/>
                                        <p:tgtEl>
                                          <p:spTgt spid="6144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4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144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61444">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61444">
                                            <p:txEl>
                                              <p:pRg st="1" end="1"/>
                                            </p:txEl>
                                          </p:spTgt>
                                        </p:tgtEl>
                                        <p:attrNameLst>
                                          <p:attrName>style.visibility</p:attrName>
                                        </p:attrNameLst>
                                      </p:cBhvr>
                                      <p:to>
                                        <p:strVal val="visible"/>
                                      </p:to>
                                    </p:set>
                                    <p:anim calcmode="lin" valueType="num">
                                      <p:cBhvr>
                                        <p:cTn id="15" dur="500" fill="hold"/>
                                        <p:tgtEl>
                                          <p:spTgt spid="6144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144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61444">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614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altLang="en-US" smtClean="0"/>
              <a:t>Do the atoms share the electrons equally?</a:t>
            </a:r>
          </a:p>
        </p:txBody>
      </p:sp>
      <p:sp>
        <p:nvSpPr>
          <p:cNvPr id="63492" name="Rectangle 4"/>
          <p:cNvSpPr>
            <a:spLocks noGrp="1" noChangeArrowheads="1"/>
          </p:cNvSpPr>
          <p:nvPr>
            <p:ph type="body" sz="half" idx="1"/>
          </p:nvPr>
        </p:nvSpPr>
        <p:spPr/>
        <p:txBody>
          <a:bodyPr/>
          <a:lstStyle/>
          <a:p>
            <a:pPr eaLnBrk="1" hangingPunct="1">
              <a:lnSpc>
                <a:spcPct val="90000"/>
              </a:lnSpc>
              <a:defRPr/>
            </a:pPr>
            <a:r>
              <a:rPr lang="en-US" altLang="en-US" sz="3200" b="1" u="sng" smtClean="0">
                <a:solidFill>
                  <a:srgbClr val="FFFF00"/>
                </a:solidFill>
              </a:rPr>
              <a:t>No</a:t>
            </a:r>
            <a:r>
              <a:rPr lang="en-US" altLang="en-US" sz="3200" smtClean="0"/>
              <a:t>, some atoms </a:t>
            </a:r>
            <a:r>
              <a:rPr lang="en-US" altLang="en-US" sz="3200" b="1" u="sng" smtClean="0">
                <a:solidFill>
                  <a:srgbClr val="FFFF00"/>
                </a:solidFill>
              </a:rPr>
              <a:t>pull</a:t>
            </a:r>
            <a:r>
              <a:rPr lang="en-US" altLang="en-US" sz="3200" smtClean="0"/>
              <a:t> more strongly on the </a:t>
            </a:r>
            <a:r>
              <a:rPr lang="en-US" altLang="en-US" sz="3200" b="1" u="sng" smtClean="0">
                <a:solidFill>
                  <a:srgbClr val="FFFF00"/>
                </a:solidFill>
              </a:rPr>
              <a:t>shared</a:t>
            </a:r>
            <a:r>
              <a:rPr lang="en-US" altLang="en-US" sz="3200" smtClean="0"/>
              <a:t> electrons than other atoms do.  As a results, the electrons </a:t>
            </a:r>
            <a:r>
              <a:rPr lang="en-US" altLang="en-US" sz="3200" b="1" u="sng" smtClean="0">
                <a:solidFill>
                  <a:srgbClr val="FFFF00"/>
                </a:solidFill>
              </a:rPr>
              <a:t>move</a:t>
            </a:r>
            <a:r>
              <a:rPr lang="en-US" altLang="en-US" sz="3200" smtClean="0"/>
              <a:t> closer to one atom, causing the atoms to have </a:t>
            </a:r>
            <a:r>
              <a:rPr lang="en-US" altLang="en-US" sz="3200" b="1" u="sng" smtClean="0">
                <a:solidFill>
                  <a:srgbClr val="FFFF00"/>
                </a:solidFill>
              </a:rPr>
              <a:t>slight</a:t>
            </a:r>
            <a:r>
              <a:rPr lang="en-US" altLang="en-US" sz="3200" smtClean="0"/>
              <a:t> electrical </a:t>
            </a:r>
            <a:r>
              <a:rPr lang="en-US" altLang="en-US" sz="3200" b="1" u="sng" smtClean="0">
                <a:solidFill>
                  <a:srgbClr val="FFFF00"/>
                </a:solidFill>
              </a:rPr>
              <a:t>charges</a:t>
            </a:r>
          </a:p>
        </p:txBody>
      </p:sp>
      <p:pic>
        <p:nvPicPr>
          <p:cNvPr id="25604" name="Picture 7" descr="ionicmodelpolaris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667000"/>
            <a:ext cx="28956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anim calcmode="lin" valueType="num">
                                      <p:cBhvr>
                                        <p:cTn id="7" dur="500" fill="hold"/>
                                        <p:tgtEl>
                                          <p:spTgt spid="6349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349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34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altLang="en-US" sz="2600" smtClean="0"/>
              <a:t>What is a covalent bond called where the electrons are shared unequally?</a:t>
            </a:r>
          </a:p>
        </p:txBody>
      </p:sp>
      <p:sp>
        <p:nvSpPr>
          <p:cNvPr id="65540" name="Rectangle 4"/>
          <p:cNvSpPr>
            <a:spLocks noGrp="1" noChangeArrowheads="1"/>
          </p:cNvSpPr>
          <p:nvPr>
            <p:ph type="body" sz="half" idx="1"/>
          </p:nvPr>
        </p:nvSpPr>
        <p:spPr/>
        <p:txBody>
          <a:bodyPr/>
          <a:lstStyle/>
          <a:p>
            <a:pPr eaLnBrk="1" hangingPunct="1">
              <a:lnSpc>
                <a:spcPct val="90000"/>
              </a:lnSpc>
              <a:defRPr/>
            </a:pPr>
            <a:r>
              <a:rPr lang="en-US" altLang="en-US" sz="3600" b="1" u="sng" smtClean="0">
                <a:solidFill>
                  <a:srgbClr val="FFFF00"/>
                </a:solidFill>
              </a:rPr>
              <a:t>Polar</a:t>
            </a:r>
            <a:r>
              <a:rPr lang="en-US" altLang="en-US" sz="3600" smtClean="0"/>
              <a:t>; these charges are </a:t>
            </a:r>
            <a:r>
              <a:rPr lang="en-US" altLang="en-US" sz="3600" b="1" u="sng" smtClean="0">
                <a:solidFill>
                  <a:srgbClr val="FFFF00"/>
                </a:solidFill>
              </a:rPr>
              <a:t>not</a:t>
            </a:r>
            <a:r>
              <a:rPr lang="en-US" altLang="en-US" sz="3600" smtClean="0"/>
              <a:t> as </a:t>
            </a:r>
            <a:r>
              <a:rPr lang="en-US" altLang="en-US" sz="3600" b="1" u="sng" smtClean="0">
                <a:solidFill>
                  <a:srgbClr val="FFFF00"/>
                </a:solidFill>
              </a:rPr>
              <a:t>strong</a:t>
            </a:r>
            <a:r>
              <a:rPr lang="en-US" altLang="en-US" sz="3600" smtClean="0"/>
              <a:t> as the charges on ions but it is enough to make one atom slightly </a:t>
            </a:r>
            <a:r>
              <a:rPr lang="en-US" altLang="en-US" sz="3600" b="1" u="sng" smtClean="0">
                <a:solidFill>
                  <a:srgbClr val="FFFF00"/>
                </a:solidFill>
              </a:rPr>
              <a:t>negative</a:t>
            </a:r>
            <a:r>
              <a:rPr lang="en-US" altLang="en-US" sz="3600" smtClean="0"/>
              <a:t> and the other slightly </a:t>
            </a:r>
            <a:r>
              <a:rPr lang="en-US" altLang="en-US" sz="3600" b="1" u="sng" smtClean="0">
                <a:solidFill>
                  <a:srgbClr val="FFFF00"/>
                </a:solidFill>
              </a:rPr>
              <a:t>positive</a:t>
            </a:r>
          </a:p>
        </p:txBody>
      </p:sp>
      <p:pic>
        <p:nvPicPr>
          <p:cNvPr id="26628" name="Picture 8" descr="wate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1219200"/>
            <a:ext cx="2886075" cy="2924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9" name="Picture 12" descr="Water is a polar molecu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810000"/>
            <a:ext cx="2676525"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540">
                                            <p:txEl>
                                              <p:pRg st="0" end="0"/>
                                            </p:txEl>
                                          </p:spTgt>
                                        </p:tgtEl>
                                        <p:attrNameLst>
                                          <p:attrName>style.visibility</p:attrName>
                                        </p:attrNameLst>
                                      </p:cBhvr>
                                      <p:to>
                                        <p:strVal val="visible"/>
                                      </p:to>
                                    </p:set>
                                    <p:animEffect transition="in" filter="randombar(horizontal)">
                                      <p:cBhvr>
                                        <p:cTn id="7" dur="500"/>
                                        <p:tgtEl>
                                          <p:spTgt spid="655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altLang="en-US" sz="2600" dirty="0" smtClean="0"/>
              <a:t>If two atoms pull equally on the </a:t>
            </a:r>
            <a:r>
              <a:rPr lang="en-US" altLang="en-US" sz="2600" dirty="0" smtClean="0"/>
              <a:t>electrons,</a:t>
            </a:r>
            <a:br>
              <a:rPr lang="en-US" altLang="en-US" sz="2600" dirty="0" smtClean="0"/>
            </a:br>
            <a:r>
              <a:rPr lang="en-US" altLang="en-US" sz="2600" dirty="0" smtClean="0"/>
              <a:t>what </a:t>
            </a:r>
            <a:r>
              <a:rPr lang="en-US" altLang="en-US" sz="2600" dirty="0" smtClean="0"/>
              <a:t>is this bond called?</a:t>
            </a:r>
          </a:p>
        </p:txBody>
      </p:sp>
      <p:sp>
        <p:nvSpPr>
          <p:cNvPr id="67588" name="Rectangle 4"/>
          <p:cNvSpPr>
            <a:spLocks noGrp="1" noChangeArrowheads="1"/>
          </p:cNvSpPr>
          <p:nvPr>
            <p:ph type="body" sz="half" idx="1"/>
          </p:nvPr>
        </p:nvSpPr>
        <p:spPr>
          <a:xfrm>
            <a:off x="228600" y="1143000"/>
            <a:ext cx="4305300" cy="5562600"/>
          </a:xfrm>
        </p:spPr>
        <p:txBody>
          <a:bodyPr/>
          <a:lstStyle/>
          <a:p>
            <a:pPr eaLnBrk="1" hangingPunct="1">
              <a:defRPr/>
            </a:pPr>
            <a:r>
              <a:rPr lang="en-US" altLang="en-US" sz="3600" b="1" u="sng" dirty="0" smtClean="0">
                <a:solidFill>
                  <a:srgbClr val="FFFF00"/>
                </a:solidFill>
              </a:rPr>
              <a:t>Nonpolar</a:t>
            </a:r>
          </a:p>
          <a:p>
            <a:pPr eaLnBrk="1" hangingPunct="1">
              <a:defRPr/>
            </a:pPr>
            <a:r>
              <a:rPr lang="en-US" altLang="en-US" sz="3600" dirty="0" smtClean="0"/>
              <a:t>The electrons are shared </a:t>
            </a:r>
            <a:r>
              <a:rPr lang="en-US" altLang="en-US" sz="3600" b="1" u="sng" dirty="0" smtClean="0">
                <a:solidFill>
                  <a:srgbClr val="FFFF00"/>
                </a:solidFill>
              </a:rPr>
              <a:t>equally</a:t>
            </a:r>
          </a:p>
          <a:p>
            <a:pPr eaLnBrk="1" hangingPunct="1">
              <a:defRPr/>
            </a:pPr>
            <a:r>
              <a:rPr lang="en-US" altLang="en-US" sz="3600" dirty="0" smtClean="0"/>
              <a:t>Occurs when the two atoms are </a:t>
            </a:r>
            <a:r>
              <a:rPr lang="en-US" altLang="en-US" sz="3600" b="1" u="sng" dirty="0" smtClean="0">
                <a:solidFill>
                  <a:srgbClr val="FFFF00"/>
                </a:solidFill>
              </a:rPr>
              <a:t>identical</a:t>
            </a:r>
          </a:p>
          <a:p>
            <a:pPr eaLnBrk="1" hangingPunct="1">
              <a:defRPr/>
            </a:pPr>
            <a:r>
              <a:rPr lang="en-US" altLang="en-US" sz="3600" dirty="0" smtClean="0"/>
              <a:t>Example: </a:t>
            </a:r>
            <a:r>
              <a:rPr lang="en-US" altLang="en-US" sz="3600" b="1" u="sng" dirty="0" smtClean="0">
                <a:solidFill>
                  <a:srgbClr val="FFFF00"/>
                </a:solidFill>
              </a:rPr>
              <a:t>F</a:t>
            </a:r>
            <a:r>
              <a:rPr lang="en-US" altLang="en-US" sz="3600" b="1" u="sng" baseline="-25000" dirty="0" smtClean="0">
                <a:solidFill>
                  <a:srgbClr val="FFFF00"/>
                </a:solidFill>
              </a:rPr>
              <a:t>2</a:t>
            </a:r>
            <a:r>
              <a:rPr lang="en-US" altLang="en-US" sz="3600" b="1" u="sng" dirty="0" smtClean="0">
                <a:solidFill>
                  <a:srgbClr val="FFFF00"/>
                </a:solidFill>
              </a:rPr>
              <a:t> </a:t>
            </a:r>
            <a:r>
              <a:rPr lang="en-US" altLang="en-US" sz="3600" dirty="0" smtClean="0"/>
              <a:t>(Fluorine gas)</a:t>
            </a:r>
          </a:p>
        </p:txBody>
      </p:sp>
      <p:pic>
        <p:nvPicPr>
          <p:cNvPr id="27652" name="Picture 8" descr="Non-polar Carbon Dioxid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603500"/>
            <a:ext cx="4305300" cy="203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 calcmode="lin" valueType="num">
                                      <p:cBhvr additive="base">
                                        <p:cTn id="7" dur="500" fill="hold"/>
                                        <p:tgtEl>
                                          <p:spTgt spid="675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8">
                                            <p:txEl>
                                              <p:pRg st="1" end="1"/>
                                            </p:txEl>
                                          </p:spTgt>
                                        </p:tgtEl>
                                        <p:attrNameLst>
                                          <p:attrName>style.visibility</p:attrName>
                                        </p:attrNameLst>
                                      </p:cBhvr>
                                      <p:to>
                                        <p:strVal val="visible"/>
                                      </p:to>
                                    </p:set>
                                    <p:anim calcmode="lin" valueType="num">
                                      <p:cBhvr additive="base">
                                        <p:cTn id="13" dur="500" fill="hold"/>
                                        <p:tgtEl>
                                          <p:spTgt spid="6758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8">
                                            <p:txEl>
                                              <p:pRg st="2" end="2"/>
                                            </p:txEl>
                                          </p:spTgt>
                                        </p:tgtEl>
                                        <p:attrNameLst>
                                          <p:attrName>style.visibility</p:attrName>
                                        </p:attrNameLst>
                                      </p:cBhvr>
                                      <p:to>
                                        <p:strVal val="visible"/>
                                      </p:to>
                                    </p:set>
                                    <p:anim calcmode="lin" valueType="num">
                                      <p:cBhvr additive="base">
                                        <p:cTn id="19" dur="500" fill="hold"/>
                                        <p:tgtEl>
                                          <p:spTgt spid="6758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88">
                                            <p:txEl>
                                              <p:pRg st="3" end="3"/>
                                            </p:txEl>
                                          </p:spTgt>
                                        </p:tgtEl>
                                        <p:attrNameLst>
                                          <p:attrName>style.visibility</p:attrName>
                                        </p:attrNameLst>
                                      </p:cBhvr>
                                      <p:to>
                                        <p:strVal val="visible"/>
                                      </p:to>
                                    </p:set>
                                    <p:anim calcmode="lin" valueType="num">
                                      <p:cBhvr additive="base">
                                        <p:cTn id="25" dur="500" fill="hold"/>
                                        <p:tgtEl>
                                          <p:spTgt spid="6758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altLang="en-US" sz="2600" smtClean="0"/>
              <a:t>Checkpoint:  What makes a covalent bond polar?</a:t>
            </a:r>
          </a:p>
        </p:txBody>
      </p:sp>
      <p:sp>
        <p:nvSpPr>
          <p:cNvPr id="69636" name="Rectangle 4"/>
          <p:cNvSpPr>
            <a:spLocks noGrp="1" noChangeArrowheads="1"/>
          </p:cNvSpPr>
          <p:nvPr>
            <p:ph type="body" sz="half" idx="1"/>
          </p:nvPr>
        </p:nvSpPr>
        <p:spPr/>
        <p:txBody>
          <a:bodyPr/>
          <a:lstStyle/>
          <a:p>
            <a:pPr eaLnBrk="1" hangingPunct="1">
              <a:defRPr/>
            </a:pPr>
            <a:r>
              <a:rPr lang="en-US" altLang="en-US" sz="3600" smtClean="0"/>
              <a:t>A covalent bond is </a:t>
            </a:r>
            <a:r>
              <a:rPr lang="en-US" altLang="en-US" sz="3600" b="1" u="sng" smtClean="0">
                <a:solidFill>
                  <a:srgbClr val="FFFF00"/>
                </a:solidFill>
              </a:rPr>
              <a:t>polar</a:t>
            </a:r>
            <a:r>
              <a:rPr lang="en-US" altLang="en-US" sz="3600" smtClean="0"/>
              <a:t> when the electrons are </a:t>
            </a:r>
            <a:r>
              <a:rPr lang="en-US" altLang="en-US" sz="3600" b="1" u="sng" smtClean="0">
                <a:solidFill>
                  <a:srgbClr val="FFFF00"/>
                </a:solidFill>
              </a:rPr>
              <a:t>shared</a:t>
            </a:r>
            <a:r>
              <a:rPr lang="en-US" altLang="en-US" sz="3600" smtClean="0"/>
              <a:t> </a:t>
            </a:r>
            <a:r>
              <a:rPr lang="en-US" altLang="en-US" sz="3600" b="1" u="sng" smtClean="0">
                <a:solidFill>
                  <a:srgbClr val="FFFF00"/>
                </a:solidFill>
              </a:rPr>
              <a:t>unequally</a:t>
            </a:r>
          </a:p>
        </p:txBody>
      </p:sp>
      <p:pic>
        <p:nvPicPr>
          <p:cNvPr id="28676" name="Picture 8" descr="polarity"/>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24113"/>
            <a:ext cx="4305300" cy="2390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plus(in)">
                                      <p:cBhvr>
                                        <p:cTn id="7" dur="20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altLang="en-US" smtClean="0"/>
              <a:t>Why don’t water and oil mix?</a:t>
            </a:r>
          </a:p>
        </p:txBody>
      </p:sp>
      <p:sp>
        <p:nvSpPr>
          <p:cNvPr id="71684" name="Rectangle 4"/>
          <p:cNvSpPr>
            <a:spLocks noGrp="1" noChangeArrowheads="1"/>
          </p:cNvSpPr>
          <p:nvPr>
            <p:ph type="body" sz="half" idx="1"/>
          </p:nvPr>
        </p:nvSpPr>
        <p:spPr>
          <a:xfrm>
            <a:off x="228600" y="1143000"/>
            <a:ext cx="4305300" cy="5410200"/>
          </a:xfrm>
        </p:spPr>
        <p:txBody>
          <a:bodyPr/>
          <a:lstStyle/>
          <a:p>
            <a:pPr eaLnBrk="1" hangingPunct="1">
              <a:lnSpc>
                <a:spcPct val="80000"/>
              </a:lnSpc>
              <a:defRPr/>
            </a:pPr>
            <a:r>
              <a:rPr lang="en-US" altLang="en-US" sz="3200" smtClean="0"/>
              <a:t>Differences in the </a:t>
            </a:r>
            <a:r>
              <a:rPr lang="en-US" altLang="en-US" sz="3200" b="1" u="sng" smtClean="0">
                <a:solidFill>
                  <a:srgbClr val="FFFF00"/>
                </a:solidFill>
              </a:rPr>
              <a:t>attractions</a:t>
            </a:r>
            <a:r>
              <a:rPr lang="en-US" altLang="en-US" sz="3200" smtClean="0"/>
              <a:t> between </a:t>
            </a:r>
            <a:r>
              <a:rPr lang="en-US" altLang="en-US" sz="3200" b="1" u="sng" smtClean="0">
                <a:solidFill>
                  <a:srgbClr val="FFFF00"/>
                </a:solidFill>
              </a:rPr>
              <a:t>molecules</a:t>
            </a:r>
            <a:r>
              <a:rPr lang="en-US" altLang="en-US" sz="3200" smtClean="0"/>
              <a:t> lead to different </a:t>
            </a:r>
            <a:r>
              <a:rPr lang="en-US" altLang="en-US" sz="3200" b="1" u="sng" smtClean="0">
                <a:solidFill>
                  <a:srgbClr val="FFFF00"/>
                </a:solidFill>
              </a:rPr>
              <a:t>properties</a:t>
            </a:r>
            <a:r>
              <a:rPr lang="en-US" altLang="en-US" sz="3200" smtClean="0"/>
              <a:t> in polar and nonpolar compounds</a:t>
            </a:r>
          </a:p>
          <a:p>
            <a:pPr eaLnBrk="1" hangingPunct="1">
              <a:lnSpc>
                <a:spcPct val="80000"/>
              </a:lnSpc>
              <a:defRPr/>
            </a:pPr>
            <a:r>
              <a:rPr lang="en-US" altLang="en-US" sz="3200" smtClean="0"/>
              <a:t>Oil is </a:t>
            </a:r>
            <a:r>
              <a:rPr lang="en-US" altLang="en-US" sz="3200" b="1" u="sng" smtClean="0">
                <a:solidFill>
                  <a:srgbClr val="FFFF00"/>
                </a:solidFill>
              </a:rPr>
              <a:t>nonpolar</a:t>
            </a:r>
            <a:r>
              <a:rPr lang="en-US" altLang="en-US" sz="3200" smtClean="0"/>
              <a:t>, nonpolar compounds do </a:t>
            </a:r>
            <a:r>
              <a:rPr lang="en-US" altLang="en-US" sz="3200" b="1" u="sng" smtClean="0">
                <a:solidFill>
                  <a:srgbClr val="FFFF00"/>
                </a:solidFill>
              </a:rPr>
              <a:t>not</a:t>
            </a:r>
            <a:r>
              <a:rPr lang="en-US" altLang="en-US" sz="3200" smtClean="0"/>
              <a:t> dissolve well in water; </a:t>
            </a:r>
            <a:r>
              <a:rPr lang="en-US" altLang="en-US" sz="3200" b="1" u="sng" smtClean="0">
                <a:solidFill>
                  <a:srgbClr val="FFFF00"/>
                </a:solidFill>
              </a:rPr>
              <a:t>water</a:t>
            </a:r>
            <a:r>
              <a:rPr lang="en-US" altLang="en-US" sz="3200" smtClean="0"/>
              <a:t> is more </a:t>
            </a:r>
            <a:r>
              <a:rPr lang="en-US" altLang="en-US" sz="3200" b="1" u="sng" smtClean="0">
                <a:solidFill>
                  <a:srgbClr val="FFFF00"/>
                </a:solidFill>
              </a:rPr>
              <a:t>attracted</a:t>
            </a:r>
            <a:r>
              <a:rPr lang="en-US" altLang="en-US" sz="3200" smtClean="0"/>
              <a:t> to </a:t>
            </a:r>
            <a:r>
              <a:rPr lang="en-US" altLang="en-US" sz="3200" b="1" u="sng" smtClean="0">
                <a:solidFill>
                  <a:srgbClr val="FFFF00"/>
                </a:solidFill>
              </a:rPr>
              <a:t>itself</a:t>
            </a:r>
          </a:p>
        </p:txBody>
      </p:sp>
      <p:pic>
        <p:nvPicPr>
          <p:cNvPr id="29700" name="Picture 7" descr="h20_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609600"/>
            <a:ext cx="1790700"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9" descr="polar_attraction_water_molecu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2057400"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1" descr="NaCl1_molecu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962400"/>
            <a:ext cx="22288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13" descr="NaCl_molecu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962400"/>
            <a:ext cx="219075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wedge">
                                      <p:cBhvr>
                                        <p:cTn id="7" dur="2000"/>
                                        <p:tgtEl>
                                          <p:spTgt spid="716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1684">
                                            <p:txEl>
                                              <p:pRg st="1" end="1"/>
                                            </p:txEl>
                                          </p:spTgt>
                                        </p:tgtEl>
                                        <p:attrNameLst>
                                          <p:attrName>style.visibility</p:attrName>
                                        </p:attrNameLst>
                                      </p:cBhvr>
                                      <p:to>
                                        <p:strVal val="visible"/>
                                      </p:to>
                                    </p:set>
                                    <p:animEffect transition="in" filter="wedge">
                                      <p:cBhvr>
                                        <p:cTn id="12" dur="2000"/>
                                        <p:tgtEl>
                                          <p:spTgt spid="716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altLang="en-US" smtClean="0"/>
              <a:t>What does chemistry have to with laundry?</a:t>
            </a:r>
          </a:p>
        </p:txBody>
      </p:sp>
      <p:sp>
        <p:nvSpPr>
          <p:cNvPr id="73732" name="Rectangle 4"/>
          <p:cNvSpPr>
            <a:spLocks noGrp="1" noChangeArrowheads="1"/>
          </p:cNvSpPr>
          <p:nvPr>
            <p:ph type="body" sz="half" idx="1"/>
          </p:nvPr>
        </p:nvSpPr>
        <p:spPr/>
        <p:txBody>
          <a:bodyPr/>
          <a:lstStyle/>
          <a:p>
            <a:pPr eaLnBrk="1" hangingPunct="1">
              <a:lnSpc>
                <a:spcPct val="80000"/>
              </a:lnSpc>
              <a:defRPr/>
            </a:pPr>
            <a:r>
              <a:rPr lang="en-US" altLang="en-US" sz="3200" smtClean="0"/>
              <a:t>Dirt is </a:t>
            </a:r>
            <a:r>
              <a:rPr lang="en-US" altLang="en-US" sz="3200" b="1" u="sng" smtClean="0">
                <a:solidFill>
                  <a:srgbClr val="FFFF00"/>
                </a:solidFill>
              </a:rPr>
              <a:t>nonpolar</a:t>
            </a:r>
            <a:r>
              <a:rPr lang="en-US" altLang="en-US" sz="3200" smtClean="0"/>
              <a:t> so it does </a:t>
            </a:r>
            <a:r>
              <a:rPr lang="en-US" altLang="en-US" sz="3200" b="1" u="sng" smtClean="0">
                <a:solidFill>
                  <a:srgbClr val="FFFF00"/>
                </a:solidFill>
              </a:rPr>
              <a:t>not</a:t>
            </a:r>
            <a:r>
              <a:rPr lang="en-US" altLang="en-US" sz="3200" smtClean="0"/>
              <a:t> mix well with water which is </a:t>
            </a:r>
            <a:r>
              <a:rPr lang="en-US" altLang="en-US" sz="3200" b="1" u="sng" smtClean="0">
                <a:solidFill>
                  <a:srgbClr val="FFFF00"/>
                </a:solidFill>
              </a:rPr>
              <a:t>polar</a:t>
            </a:r>
          </a:p>
          <a:p>
            <a:pPr eaLnBrk="1" hangingPunct="1">
              <a:lnSpc>
                <a:spcPct val="80000"/>
              </a:lnSpc>
              <a:defRPr/>
            </a:pPr>
            <a:r>
              <a:rPr lang="en-US" altLang="en-US" sz="3200" smtClean="0"/>
              <a:t>Detergents cause the </a:t>
            </a:r>
            <a:r>
              <a:rPr lang="en-US" altLang="en-US" sz="3200" b="1" u="sng" smtClean="0">
                <a:solidFill>
                  <a:srgbClr val="FFFF00"/>
                </a:solidFill>
              </a:rPr>
              <a:t>nonpolar</a:t>
            </a:r>
            <a:r>
              <a:rPr lang="en-US" altLang="en-US" sz="3200" smtClean="0"/>
              <a:t> dirt to </a:t>
            </a:r>
            <a:r>
              <a:rPr lang="en-US" altLang="en-US" sz="3200" b="1" u="sng" smtClean="0">
                <a:solidFill>
                  <a:srgbClr val="FFFF00"/>
                </a:solidFill>
              </a:rPr>
              <a:t>mix</a:t>
            </a:r>
            <a:r>
              <a:rPr lang="en-US" altLang="en-US" sz="3200" smtClean="0"/>
              <a:t> with the polar water so when the water </a:t>
            </a:r>
            <a:r>
              <a:rPr lang="en-US" altLang="en-US" sz="3200" b="1" u="sng" smtClean="0">
                <a:solidFill>
                  <a:srgbClr val="FFFF00"/>
                </a:solidFill>
              </a:rPr>
              <a:t>washes</a:t>
            </a:r>
            <a:r>
              <a:rPr lang="en-US" altLang="en-US" sz="3200" smtClean="0"/>
              <a:t> down the </a:t>
            </a:r>
            <a:r>
              <a:rPr lang="en-US" altLang="en-US" sz="3200" b="1" u="sng" smtClean="0">
                <a:solidFill>
                  <a:srgbClr val="FFFF00"/>
                </a:solidFill>
              </a:rPr>
              <a:t>drain</a:t>
            </a:r>
            <a:r>
              <a:rPr lang="en-US" altLang="en-US" sz="3200" smtClean="0"/>
              <a:t> the soap and </a:t>
            </a:r>
            <a:r>
              <a:rPr lang="en-US" altLang="en-US" sz="3200" b="1" u="sng" smtClean="0">
                <a:solidFill>
                  <a:srgbClr val="FFFF00"/>
                </a:solidFill>
              </a:rPr>
              <a:t>dirt</a:t>
            </a:r>
            <a:r>
              <a:rPr lang="en-US" altLang="en-US" sz="3200" smtClean="0"/>
              <a:t> go with it</a:t>
            </a:r>
          </a:p>
        </p:txBody>
      </p:sp>
      <p:pic>
        <p:nvPicPr>
          <p:cNvPr id="30724" name="Picture 7" descr="Soap and Gre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143000"/>
            <a:ext cx="39624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9" descr="Soap and Gre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276600"/>
            <a:ext cx="4267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 calcmode="lin" valueType="num">
                                      <p:cBhvr>
                                        <p:cTn id="7" dur="500" decel="50000" fill="hold">
                                          <p:stCondLst>
                                            <p:cond delay="0"/>
                                          </p:stCondLst>
                                        </p:cTn>
                                        <p:tgtEl>
                                          <p:spTgt spid="7373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373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373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373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373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373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373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373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73732">
                                            <p:txEl>
                                              <p:pRg st="1" end="1"/>
                                            </p:txEl>
                                          </p:spTgt>
                                        </p:tgtEl>
                                        <p:attrNameLst>
                                          <p:attrName>style.visibility</p:attrName>
                                        </p:attrNameLst>
                                      </p:cBhvr>
                                      <p:to>
                                        <p:strVal val="visible"/>
                                      </p:to>
                                    </p:set>
                                    <p:anim calcmode="lin" valueType="num">
                                      <p:cBhvr>
                                        <p:cTn id="19" dur="500" decel="50000" fill="hold">
                                          <p:stCondLst>
                                            <p:cond delay="0"/>
                                          </p:stCondLst>
                                        </p:cTn>
                                        <p:tgtEl>
                                          <p:spTgt spid="7373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373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373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7373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373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373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373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37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altLang="en-US" sz="2600" dirty="0" smtClean="0"/>
              <a:t>Bonding </a:t>
            </a:r>
            <a:r>
              <a:rPr lang="en-US" altLang="en-US" sz="2600" dirty="0" smtClean="0"/>
              <a:t>in Metals</a:t>
            </a:r>
            <a:br>
              <a:rPr lang="en-US" altLang="en-US" sz="2600" dirty="0" smtClean="0"/>
            </a:br>
            <a:r>
              <a:rPr lang="en-US" altLang="en-US" sz="2600" dirty="0" smtClean="0"/>
              <a:t>What is a metallic bond?</a:t>
            </a:r>
          </a:p>
        </p:txBody>
      </p:sp>
      <p:sp>
        <p:nvSpPr>
          <p:cNvPr id="77827" name="Rectangle 3"/>
          <p:cNvSpPr>
            <a:spLocks noGrp="1" noChangeArrowheads="1"/>
          </p:cNvSpPr>
          <p:nvPr>
            <p:ph type="body" sz="half" idx="1"/>
          </p:nvPr>
        </p:nvSpPr>
        <p:spPr>
          <a:xfrm>
            <a:off x="228600" y="1143000"/>
            <a:ext cx="4305300" cy="5334000"/>
          </a:xfrm>
        </p:spPr>
        <p:txBody>
          <a:bodyPr/>
          <a:lstStyle/>
          <a:p>
            <a:pPr eaLnBrk="1" hangingPunct="1">
              <a:defRPr/>
            </a:pPr>
            <a:r>
              <a:rPr lang="en-US" altLang="en-US" sz="3600" dirty="0" smtClean="0"/>
              <a:t>An </a:t>
            </a:r>
            <a:r>
              <a:rPr lang="en-US" altLang="en-US" sz="3600" b="1" u="sng" dirty="0" smtClean="0">
                <a:solidFill>
                  <a:srgbClr val="FFFF00"/>
                </a:solidFill>
              </a:rPr>
              <a:t>attraction</a:t>
            </a:r>
            <a:r>
              <a:rPr lang="en-US" altLang="en-US" sz="3600" dirty="0" smtClean="0"/>
              <a:t> between a positive </a:t>
            </a:r>
            <a:r>
              <a:rPr lang="en-US" altLang="en-US" sz="3600" b="1" u="sng" dirty="0" smtClean="0">
                <a:solidFill>
                  <a:srgbClr val="FFFF00"/>
                </a:solidFill>
              </a:rPr>
              <a:t>metal</a:t>
            </a:r>
            <a:r>
              <a:rPr lang="en-US" altLang="en-US" sz="3600" dirty="0" smtClean="0"/>
              <a:t> ion and electrons surrounding it</a:t>
            </a:r>
          </a:p>
        </p:txBody>
      </p:sp>
      <p:pic>
        <p:nvPicPr>
          <p:cNvPr id="31748" name="Picture 12" descr="fig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7275" y="1981200"/>
            <a:ext cx="4276725"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Scale>
                                      <p:cBhvr>
                                        <p:cTn id="7" dur="1000" decel="50000" fill="hold">
                                          <p:stCondLst>
                                            <p:cond delay="0"/>
                                          </p:stCondLst>
                                        </p:cTn>
                                        <p:tgtEl>
                                          <p:spTgt spid="7782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7827">
                                            <p:txEl>
                                              <p:pRg st="0" end="0"/>
                                            </p:txEl>
                                          </p:spTgt>
                                        </p:tgtEl>
                                        <p:attrNameLst>
                                          <p:attrName>ppt_x</p:attrName>
                                          <p:attrName>ppt_y</p:attrName>
                                        </p:attrNameLst>
                                      </p:cBhvr>
                                    </p:animMotion>
                                    <p:animEffect transition="in" filter="fade">
                                      <p:cBhvr>
                                        <p:cTn id="9" dur="1000"/>
                                        <p:tgtEl>
                                          <p:spTgt spid="778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ltLang="en-US" sz="2600" smtClean="0"/>
              <a:t>What happens when an atom gains an electron? What type of ion does it become?</a:t>
            </a:r>
          </a:p>
        </p:txBody>
      </p:sp>
      <p:sp>
        <p:nvSpPr>
          <p:cNvPr id="22532" name="Rectangle 4"/>
          <p:cNvSpPr>
            <a:spLocks noGrp="1" noChangeArrowheads="1"/>
          </p:cNvSpPr>
          <p:nvPr>
            <p:ph type="body" sz="half" idx="1"/>
          </p:nvPr>
        </p:nvSpPr>
        <p:spPr/>
        <p:txBody>
          <a:bodyPr/>
          <a:lstStyle/>
          <a:p>
            <a:pPr eaLnBrk="1" hangingPunct="1">
              <a:defRPr/>
            </a:pPr>
            <a:r>
              <a:rPr lang="en-US" altLang="en-US" sz="3600" dirty="0" smtClean="0"/>
              <a:t>When an atom gains an </a:t>
            </a:r>
            <a:r>
              <a:rPr lang="en-US" altLang="en-US" sz="3600" b="1" u="sng" dirty="0" smtClean="0">
                <a:solidFill>
                  <a:srgbClr val="FFFF00"/>
                </a:solidFill>
              </a:rPr>
              <a:t>electron</a:t>
            </a:r>
            <a:r>
              <a:rPr lang="en-US" altLang="en-US" sz="3600" dirty="0" smtClean="0"/>
              <a:t>, it gains a </a:t>
            </a:r>
            <a:r>
              <a:rPr lang="en-US" altLang="en-US" sz="3600" b="1" u="sng" dirty="0" smtClean="0">
                <a:solidFill>
                  <a:srgbClr val="FFFF00"/>
                </a:solidFill>
              </a:rPr>
              <a:t>negative</a:t>
            </a:r>
            <a:r>
              <a:rPr lang="en-US" altLang="en-US" sz="3600" dirty="0" smtClean="0"/>
              <a:t> charge and becomes a negative </a:t>
            </a:r>
            <a:r>
              <a:rPr lang="en-US" altLang="en-US" sz="3600" b="1" u="sng" dirty="0" smtClean="0">
                <a:solidFill>
                  <a:srgbClr val="FFFF00"/>
                </a:solidFill>
              </a:rPr>
              <a:t>ion.</a:t>
            </a:r>
            <a:endParaRPr lang="en-US" altLang="en-US" sz="3600" b="1" u="sng" dirty="0" smtClean="0">
              <a:solidFill>
                <a:srgbClr val="FFFF00"/>
              </a:solidFill>
            </a:endParaRPr>
          </a:p>
        </p:txBody>
      </p:sp>
      <p:pic>
        <p:nvPicPr>
          <p:cNvPr id="5124" name="Picture 8" descr="Image of a model of a neutral chlorine atom changing to a negatively charged choride io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29000" y="3352800"/>
            <a:ext cx="5715000" cy="2952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checkerboard(across)">
                                      <p:cBhvr>
                                        <p:cTn id="7" dur="500"/>
                                        <p:tgtEl>
                                          <p:spTgt spid="225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altLang="en-US" sz="2600" smtClean="0"/>
              <a:t>How are metal atoms bonded in solid metal?</a:t>
            </a:r>
          </a:p>
        </p:txBody>
      </p:sp>
      <p:sp>
        <p:nvSpPr>
          <p:cNvPr id="75780" name="Rectangle 4"/>
          <p:cNvSpPr>
            <a:spLocks noGrp="1" noChangeArrowheads="1"/>
          </p:cNvSpPr>
          <p:nvPr>
            <p:ph type="body" sz="half" idx="1"/>
          </p:nvPr>
        </p:nvSpPr>
        <p:spPr>
          <a:xfrm>
            <a:off x="228600" y="1143000"/>
            <a:ext cx="4305300" cy="5181600"/>
          </a:xfrm>
        </p:spPr>
        <p:txBody>
          <a:bodyPr/>
          <a:lstStyle/>
          <a:p>
            <a:pPr eaLnBrk="1" hangingPunct="1">
              <a:defRPr/>
            </a:pPr>
            <a:r>
              <a:rPr lang="en-US" altLang="en-US" sz="3600" smtClean="0"/>
              <a:t>A </a:t>
            </a:r>
            <a:r>
              <a:rPr lang="en-US" altLang="en-US" sz="3600" b="1" u="sng" smtClean="0">
                <a:solidFill>
                  <a:srgbClr val="FFFF00"/>
                </a:solidFill>
              </a:rPr>
              <a:t>metal</a:t>
            </a:r>
            <a:r>
              <a:rPr lang="en-US" altLang="en-US" sz="3600" smtClean="0"/>
              <a:t> consists of positively charged metal </a:t>
            </a:r>
            <a:r>
              <a:rPr lang="en-US" altLang="en-US" sz="3600" b="1" u="sng" smtClean="0">
                <a:solidFill>
                  <a:srgbClr val="FFFF00"/>
                </a:solidFill>
                <a:effectLst/>
              </a:rPr>
              <a:t>ions</a:t>
            </a:r>
            <a:r>
              <a:rPr lang="en-US" altLang="en-US" sz="3600" smtClean="0"/>
              <a:t> embedded in a “sea” of valence </a:t>
            </a:r>
            <a:r>
              <a:rPr lang="en-US" altLang="en-US" sz="3600" b="1" u="sng" smtClean="0">
                <a:solidFill>
                  <a:srgbClr val="FFFF00"/>
                </a:solidFill>
              </a:rPr>
              <a:t>electrons</a:t>
            </a:r>
          </a:p>
        </p:txBody>
      </p:sp>
      <p:pic>
        <p:nvPicPr>
          <p:cNvPr id="32772" name="Picture 11" descr="45a43a72-0001b-031dd-400cb8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143000"/>
            <a:ext cx="2857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 calcmode="lin" valueType="num">
                                      <p:cBhvr>
                                        <p:cTn id="7" dur="500" fill="hold"/>
                                        <p:tgtEl>
                                          <p:spTgt spid="7578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578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578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57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p:txBody>
          <a:bodyPr/>
          <a:lstStyle/>
          <a:p>
            <a:pPr eaLnBrk="1" hangingPunct="1">
              <a:defRPr/>
            </a:pPr>
            <a:r>
              <a:rPr lang="en-US" altLang="en-US" sz="2600" smtClean="0"/>
              <a:t>How does metallic bonding result in useful properties of metals and their alloys?</a:t>
            </a:r>
          </a:p>
        </p:txBody>
      </p:sp>
      <p:sp>
        <p:nvSpPr>
          <p:cNvPr id="80901" name="Rectangle 5"/>
          <p:cNvSpPr>
            <a:spLocks noGrp="1" noChangeArrowheads="1"/>
          </p:cNvSpPr>
          <p:nvPr>
            <p:ph type="body" sz="half" idx="1"/>
          </p:nvPr>
        </p:nvSpPr>
        <p:spPr>
          <a:xfrm>
            <a:off x="228600" y="1143000"/>
            <a:ext cx="4876800" cy="4953000"/>
          </a:xfrm>
        </p:spPr>
        <p:txBody>
          <a:bodyPr/>
          <a:lstStyle/>
          <a:p>
            <a:pPr eaLnBrk="1" hangingPunct="1">
              <a:lnSpc>
                <a:spcPct val="90000"/>
              </a:lnSpc>
              <a:defRPr/>
            </a:pPr>
            <a:r>
              <a:rPr lang="en-US" altLang="en-US" sz="3200" smtClean="0"/>
              <a:t>The “sea of electrons” </a:t>
            </a:r>
            <a:r>
              <a:rPr lang="en-US" altLang="en-US" sz="3200" b="1" u="sng" smtClean="0">
                <a:solidFill>
                  <a:srgbClr val="FFFF00"/>
                </a:solidFill>
              </a:rPr>
              <a:t>model</a:t>
            </a:r>
            <a:r>
              <a:rPr lang="en-US" altLang="en-US" sz="3200" smtClean="0"/>
              <a:t> of solid metals explains their ability to </a:t>
            </a:r>
            <a:r>
              <a:rPr lang="en-US" altLang="en-US" sz="3200" b="1" u="sng" smtClean="0">
                <a:solidFill>
                  <a:srgbClr val="FFFF00"/>
                </a:solidFill>
              </a:rPr>
              <a:t>conduct</a:t>
            </a:r>
            <a:r>
              <a:rPr lang="en-US" altLang="en-US" sz="3200" smtClean="0"/>
              <a:t> heat and electricity, the ease with which they can be made to change </a:t>
            </a:r>
            <a:r>
              <a:rPr lang="en-US" altLang="en-US" sz="3200" b="1" u="sng" smtClean="0">
                <a:solidFill>
                  <a:srgbClr val="FFFF00"/>
                </a:solidFill>
              </a:rPr>
              <a:t>shape</a:t>
            </a:r>
            <a:r>
              <a:rPr lang="en-US" altLang="en-US" sz="3200" smtClean="0"/>
              <a:t>, and their luster</a:t>
            </a:r>
          </a:p>
          <a:p>
            <a:pPr eaLnBrk="1" hangingPunct="1">
              <a:lnSpc>
                <a:spcPct val="90000"/>
              </a:lnSpc>
              <a:defRPr/>
            </a:pPr>
            <a:r>
              <a:rPr lang="en-US" altLang="en-US" sz="3200" b="1" u="sng" smtClean="0">
                <a:solidFill>
                  <a:srgbClr val="FFFF00"/>
                </a:solidFill>
              </a:rPr>
              <a:t>Alloy</a:t>
            </a:r>
            <a:r>
              <a:rPr lang="en-US" altLang="en-US" sz="3200" smtClean="0"/>
              <a:t> – a material made of two or more elements that has the properties of a metal</a:t>
            </a:r>
          </a:p>
          <a:p>
            <a:pPr eaLnBrk="1" hangingPunct="1">
              <a:lnSpc>
                <a:spcPct val="90000"/>
              </a:lnSpc>
              <a:defRPr/>
            </a:pPr>
            <a:endParaRPr lang="en-US" altLang="en-US" sz="3200" smtClean="0"/>
          </a:p>
        </p:txBody>
      </p:sp>
      <p:pic>
        <p:nvPicPr>
          <p:cNvPr id="33796" name="Picture 9" descr="foil-pop-up-sheets"/>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838200"/>
            <a:ext cx="3505200" cy="2328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7" name="Picture 11" descr="metal_pen_key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895600"/>
            <a:ext cx="31908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3" descr="titanium_mens_r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47244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80901">
                                            <p:txEl>
                                              <p:pRg st="0" end="0"/>
                                            </p:txEl>
                                          </p:spTgt>
                                        </p:tgtEl>
                                        <p:attrNameLst>
                                          <p:attrName>style.visibility</p:attrName>
                                        </p:attrNameLst>
                                      </p:cBhvr>
                                      <p:to>
                                        <p:strVal val="visible"/>
                                      </p:to>
                                    </p:set>
                                    <p:anim calcmode="lin" valueType="num">
                                      <p:cBhvr>
                                        <p:cTn id="7" dur="1000" fill="hold"/>
                                        <p:tgtEl>
                                          <p:spTgt spid="80901">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80901">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80901">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8090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80901">
                                            <p:txEl>
                                              <p:pRg st="1" end="1"/>
                                            </p:txEl>
                                          </p:spTgt>
                                        </p:tgtEl>
                                        <p:attrNameLst>
                                          <p:attrName>style.visibility</p:attrName>
                                        </p:attrNameLst>
                                      </p:cBhvr>
                                      <p:to>
                                        <p:strVal val="visible"/>
                                      </p:to>
                                    </p:set>
                                    <p:anim calcmode="lin" valueType="num">
                                      <p:cBhvr>
                                        <p:cTn id="15" dur="1000" fill="hold"/>
                                        <p:tgtEl>
                                          <p:spTgt spid="80901">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80901">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80901">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809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altLang="en-US" smtClean="0"/>
              <a:t>What are some metallic properties?</a:t>
            </a:r>
          </a:p>
        </p:txBody>
      </p:sp>
      <p:sp>
        <p:nvSpPr>
          <p:cNvPr id="87043" name="Rectangle 3"/>
          <p:cNvSpPr>
            <a:spLocks noGrp="1" noChangeArrowheads="1"/>
          </p:cNvSpPr>
          <p:nvPr>
            <p:ph type="body" sz="half" idx="1"/>
          </p:nvPr>
        </p:nvSpPr>
        <p:spPr>
          <a:xfrm>
            <a:off x="228600" y="1143000"/>
            <a:ext cx="4305300" cy="5715000"/>
          </a:xfrm>
        </p:spPr>
        <p:txBody>
          <a:bodyPr/>
          <a:lstStyle/>
          <a:p>
            <a:pPr eaLnBrk="1" hangingPunct="1">
              <a:lnSpc>
                <a:spcPct val="80000"/>
              </a:lnSpc>
              <a:defRPr/>
            </a:pPr>
            <a:r>
              <a:rPr lang="en-US" altLang="en-US" sz="2800" smtClean="0"/>
              <a:t>Heat conductivity – heat </a:t>
            </a:r>
            <a:r>
              <a:rPr lang="en-US" altLang="en-US" sz="2800" b="1" u="sng" smtClean="0">
                <a:solidFill>
                  <a:srgbClr val="FFFF00"/>
                </a:solidFill>
              </a:rPr>
              <a:t>travels</a:t>
            </a:r>
            <a:r>
              <a:rPr lang="en-US" altLang="en-US" sz="2800" smtClean="0"/>
              <a:t> easily through metals</a:t>
            </a:r>
          </a:p>
          <a:p>
            <a:pPr eaLnBrk="1" hangingPunct="1">
              <a:lnSpc>
                <a:spcPct val="80000"/>
              </a:lnSpc>
              <a:defRPr/>
            </a:pPr>
            <a:r>
              <a:rPr lang="en-US" altLang="en-US" sz="2800" smtClean="0"/>
              <a:t>Electrical conductivity – metals conduct electricity </a:t>
            </a:r>
            <a:r>
              <a:rPr lang="en-US" altLang="en-US" sz="2800" b="1" u="sng" smtClean="0">
                <a:solidFill>
                  <a:srgbClr val="FFFF00"/>
                </a:solidFill>
              </a:rPr>
              <a:t>easily</a:t>
            </a:r>
            <a:r>
              <a:rPr lang="en-US" altLang="en-US" sz="2800" smtClean="0"/>
              <a:t> because the electrons in a metal can move freely among the atoms</a:t>
            </a:r>
          </a:p>
          <a:p>
            <a:pPr eaLnBrk="1" hangingPunct="1">
              <a:lnSpc>
                <a:spcPct val="80000"/>
              </a:lnSpc>
              <a:defRPr/>
            </a:pPr>
            <a:r>
              <a:rPr lang="en-US" altLang="en-US" sz="2800" smtClean="0"/>
              <a:t>Changes in Shape – ductile (</a:t>
            </a:r>
            <a:r>
              <a:rPr lang="en-US" altLang="en-US" sz="2800" b="1" u="sng" smtClean="0">
                <a:solidFill>
                  <a:srgbClr val="FFFF00"/>
                </a:solidFill>
              </a:rPr>
              <a:t>bends</a:t>
            </a:r>
            <a:r>
              <a:rPr lang="en-US" altLang="en-US" sz="2800" smtClean="0"/>
              <a:t> easily) and malleable (</a:t>
            </a:r>
            <a:r>
              <a:rPr lang="en-US" altLang="en-US" sz="2800" b="1" u="sng" smtClean="0">
                <a:solidFill>
                  <a:srgbClr val="FFFF00"/>
                </a:solidFill>
              </a:rPr>
              <a:t>rolled</a:t>
            </a:r>
            <a:r>
              <a:rPr lang="en-US" altLang="en-US" sz="2800" smtClean="0"/>
              <a:t> into thin sheets)</a:t>
            </a:r>
          </a:p>
          <a:p>
            <a:pPr eaLnBrk="1" hangingPunct="1">
              <a:lnSpc>
                <a:spcPct val="80000"/>
              </a:lnSpc>
              <a:defRPr/>
            </a:pPr>
            <a:r>
              <a:rPr lang="en-US" altLang="en-US" sz="2800" smtClean="0"/>
              <a:t>Luster – </a:t>
            </a:r>
            <a:r>
              <a:rPr lang="en-US" altLang="en-US" sz="2800" b="1" u="sng" smtClean="0">
                <a:solidFill>
                  <a:srgbClr val="FFFF00"/>
                </a:solidFill>
              </a:rPr>
              <a:t>shiny</a:t>
            </a:r>
            <a:r>
              <a:rPr lang="en-US" altLang="en-US" sz="2800" smtClean="0"/>
              <a:t> and reflective</a:t>
            </a:r>
          </a:p>
        </p:txBody>
      </p:sp>
      <p:pic>
        <p:nvPicPr>
          <p:cNvPr id="34820" name="Picture 6" descr="gold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990600"/>
            <a:ext cx="1905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8" descr="walcowka_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86000"/>
            <a:ext cx="28575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10" descr="39197167_gol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343400"/>
            <a:ext cx="2667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linds(horizontal)">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blinds(horizontal)">
                                      <p:cBhvr>
                                        <p:cTn id="12" dur="5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blinds(horizontal)">
                                      <p:cBhvr>
                                        <p:cTn id="17" dur="500"/>
                                        <p:tgtEl>
                                          <p:spTgt spid="870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blinds(horizontal)">
                                      <p:cBhvr>
                                        <p:cTn id="22"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altLang="en-US" sz="2600" dirty="0" smtClean="0"/>
              <a:t>In the bond between sodium and </a:t>
            </a:r>
            <a:r>
              <a:rPr lang="en-US" altLang="en-US" sz="2600" dirty="0" smtClean="0"/>
              <a:t>chlorine,</a:t>
            </a:r>
            <a:br>
              <a:rPr lang="en-US" altLang="en-US" sz="2600" dirty="0" smtClean="0"/>
            </a:br>
            <a:r>
              <a:rPr lang="en-US" altLang="en-US" sz="2600" dirty="0" smtClean="0"/>
              <a:t>what </a:t>
            </a:r>
            <a:r>
              <a:rPr lang="en-US" altLang="en-US" sz="2600" dirty="0" smtClean="0"/>
              <a:t>changes each atom into an ion?</a:t>
            </a:r>
          </a:p>
        </p:txBody>
      </p:sp>
      <p:sp>
        <p:nvSpPr>
          <p:cNvPr id="24580" name="Rectangle 4"/>
          <p:cNvSpPr>
            <a:spLocks noGrp="1" noChangeArrowheads="1"/>
          </p:cNvSpPr>
          <p:nvPr>
            <p:ph type="body" sz="half" idx="1"/>
          </p:nvPr>
        </p:nvSpPr>
        <p:spPr/>
        <p:txBody>
          <a:bodyPr/>
          <a:lstStyle/>
          <a:p>
            <a:pPr eaLnBrk="1" hangingPunct="1">
              <a:defRPr/>
            </a:pPr>
            <a:r>
              <a:rPr lang="en-US" altLang="en-US" sz="3600" dirty="0" smtClean="0"/>
              <a:t>The </a:t>
            </a:r>
            <a:r>
              <a:rPr lang="en-US" altLang="en-US" sz="3600" b="1" u="sng" dirty="0" smtClean="0">
                <a:solidFill>
                  <a:srgbClr val="FFFF00"/>
                </a:solidFill>
              </a:rPr>
              <a:t>transfer</a:t>
            </a:r>
            <a:r>
              <a:rPr lang="en-US" altLang="en-US" sz="3600" dirty="0" smtClean="0"/>
              <a:t> of sodium’s one valence </a:t>
            </a:r>
            <a:r>
              <a:rPr lang="en-US" altLang="en-US" sz="3600" b="1" u="sng" dirty="0" smtClean="0">
                <a:solidFill>
                  <a:srgbClr val="FFFF00"/>
                </a:solidFill>
              </a:rPr>
              <a:t>electron</a:t>
            </a:r>
            <a:r>
              <a:rPr lang="en-US" altLang="en-US" sz="3600" dirty="0" smtClean="0"/>
              <a:t> to </a:t>
            </a:r>
            <a:r>
              <a:rPr lang="en-US" altLang="en-US" sz="3600" dirty="0" smtClean="0"/>
              <a:t>chlorine.</a:t>
            </a:r>
            <a:endParaRPr lang="en-US" altLang="en-US" sz="3600" dirty="0" smtClean="0"/>
          </a:p>
        </p:txBody>
      </p:sp>
      <p:pic>
        <p:nvPicPr>
          <p:cNvPr id="6148" name="Picture 8" descr="Art:Ionic bondAn atom of sodium (Na) donates one of its electrons to an atom of chlorine (Cl) in a chemical reaction. The resulting positive ion (Na+) and negative ion (Cl-) form a stable molecule (sodium chloride, or common table salt) based on this ionic bond."/>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19600" y="1752600"/>
            <a:ext cx="4572000" cy="4049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Effect transition="in" filter="circle(in)">
                                      <p:cBhvr>
                                        <p:cTn id="7" dur="2000"/>
                                        <p:tgtEl>
                                          <p:spTgt spid="245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altLang="en-US" sz="2600" smtClean="0"/>
              <a:t>What type of ion does sodium become after it transfers its’ one valence electron? </a:t>
            </a:r>
          </a:p>
        </p:txBody>
      </p:sp>
      <p:sp>
        <p:nvSpPr>
          <p:cNvPr id="26628" name="Rectangle 4"/>
          <p:cNvSpPr>
            <a:spLocks noGrp="1" noChangeArrowheads="1"/>
          </p:cNvSpPr>
          <p:nvPr>
            <p:ph type="body" sz="half" idx="1"/>
          </p:nvPr>
        </p:nvSpPr>
        <p:spPr/>
        <p:txBody>
          <a:bodyPr/>
          <a:lstStyle/>
          <a:p>
            <a:pPr eaLnBrk="1" hangingPunct="1">
              <a:defRPr/>
            </a:pPr>
            <a:r>
              <a:rPr lang="en-US" altLang="en-US" sz="3600" dirty="0" smtClean="0"/>
              <a:t>The sodium </a:t>
            </a:r>
            <a:r>
              <a:rPr lang="en-US" altLang="en-US" sz="3600" b="1" u="sng" dirty="0" smtClean="0">
                <a:solidFill>
                  <a:srgbClr val="FFFF00"/>
                </a:solidFill>
              </a:rPr>
              <a:t>atom</a:t>
            </a:r>
            <a:r>
              <a:rPr lang="en-US" altLang="en-US" sz="3600" dirty="0" smtClean="0"/>
              <a:t> becomes a </a:t>
            </a:r>
            <a:r>
              <a:rPr lang="en-US" altLang="en-US" sz="3600" b="1" u="sng" dirty="0" smtClean="0">
                <a:solidFill>
                  <a:srgbClr val="FFFF00"/>
                </a:solidFill>
              </a:rPr>
              <a:t>positive</a:t>
            </a:r>
            <a:r>
              <a:rPr lang="en-US" altLang="en-US" sz="3600" dirty="0" smtClean="0"/>
              <a:t> ion </a:t>
            </a:r>
            <a:r>
              <a:rPr lang="en-US" altLang="en-US" sz="3600" b="1" u="sng" dirty="0" smtClean="0">
                <a:solidFill>
                  <a:srgbClr val="FFFF00"/>
                </a:solidFill>
              </a:rPr>
              <a:t>(Na</a:t>
            </a:r>
            <a:r>
              <a:rPr lang="en-US" altLang="en-US" sz="3600" b="1" u="sng" baseline="30000" dirty="0" smtClean="0">
                <a:solidFill>
                  <a:srgbClr val="FFFF00"/>
                </a:solidFill>
              </a:rPr>
              <a:t>+</a:t>
            </a:r>
            <a:r>
              <a:rPr lang="en-US" altLang="en-US" sz="3600" b="1" u="sng" dirty="0" smtClean="0">
                <a:solidFill>
                  <a:srgbClr val="FFFF00"/>
                </a:solidFill>
              </a:rPr>
              <a:t>).</a:t>
            </a:r>
            <a:endParaRPr lang="en-US" altLang="en-US" sz="3600" b="1" u="sng" dirty="0" smtClean="0">
              <a:solidFill>
                <a:srgbClr val="FFFF00"/>
              </a:solidFill>
            </a:endParaRPr>
          </a:p>
        </p:txBody>
      </p:sp>
      <p:pic>
        <p:nvPicPr>
          <p:cNvPr id="7172" name="Picture 10" descr="salt_molecule_ionized"/>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1676400"/>
            <a:ext cx="3068638" cy="339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 calcmode="lin" valueType="num">
                                      <p:cBhvr>
                                        <p:cTn id="7" dur="1000" fill="hold"/>
                                        <p:tgtEl>
                                          <p:spTgt spid="2662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662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66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altLang="en-US" sz="2600" smtClean="0"/>
              <a:t>What type of ion does chlorine become after it accepts sodium's one valence electron?</a:t>
            </a:r>
          </a:p>
        </p:txBody>
      </p:sp>
      <p:sp>
        <p:nvSpPr>
          <p:cNvPr id="28676" name="Rectangle 4"/>
          <p:cNvSpPr>
            <a:spLocks noGrp="1" noChangeArrowheads="1"/>
          </p:cNvSpPr>
          <p:nvPr>
            <p:ph type="body" sz="half" idx="1"/>
          </p:nvPr>
        </p:nvSpPr>
        <p:spPr>
          <a:xfrm>
            <a:off x="228600" y="1143000"/>
            <a:ext cx="4724400" cy="4953000"/>
          </a:xfrm>
        </p:spPr>
        <p:txBody>
          <a:bodyPr/>
          <a:lstStyle/>
          <a:p>
            <a:pPr eaLnBrk="1" hangingPunct="1">
              <a:defRPr/>
            </a:pPr>
            <a:r>
              <a:rPr lang="en-US" altLang="en-US" sz="3600" dirty="0" smtClean="0"/>
              <a:t>The chlorine </a:t>
            </a:r>
            <a:r>
              <a:rPr lang="en-US" altLang="en-US" sz="3600" b="1" u="sng" dirty="0" smtClean="0">
                <a:solidFill>
                  <a:srgbClr val="FFFF00"/>
                </a:solidFill>
              </a:rPr>
              <a:t>atom</a:t>
            </a:r>
            <a:r>
              <a:rPr lang="en-US" altLang="en-US" sz="3600" dirty="0" smtClean="0"/>
              <a:t> becomes a </a:t>
            </a:r>
            <a:r>
              <a:rPr lang="en-US" altLang="en-US" sz="3600" b="1" u="sng" dirty="0" smtClean="0">
                <a:solidFill>
                  <a:srgbClr val="FFFF00"/>
                </a:solidFill>
              </a:rPr>
              <a:t>negative</a:t>
            </a:r>
            <a:r>
              <a:rPr lang="en-US" altLang="en-US" sz="3600" dirty="0" smtClean="0"/>
              <a:t> ion </a:t>
            </a:r>
            <a:r>
              <a:rPr lang="en-US" altLang="en-US" sz="3600" b="1" u="sng" dirty="0" smtClean="0">
                <a:solidFill>
                  <a:srgbClr val="FFFF00"/>
                </a:solidFill>
              </a:rPr>
              <a:t>(Cl</a:t>
            </a:r>
            <a:r>
              <a:rPr lang="en-US" altLang="en-US" sz="3600" b="1" u="sng" baseline="30000" dirty="0" smtClean="0">
                <a:solidFill>
                  <a:srgbClr val="FFFF00"/>
                </a:solidFill>
              </a:rPr>
              <a:t>-</a:t>
            </a:r>
            <a:r>
              <a:rPr lang="en-US" altLang="en-US" sz="3600" b="1" u="sng" dirty="0" smtClean="0">
                <a:solidFill>
                  <a:srgbClr val="FFFF00"/>
                </a:solidFill>
              </a:rPr>
              <a:t>).</a:t>
            </a:r>
            <a:endParaRPr lang="en-US" altLang="en-US" sz="3600" b="1" u="sng" dirty="0" smtClean="0">
              <a:solidFill>
                <a:srgbClr val="FFFF00"/>
              </a:solidFill>
            </a:endParaRPr>
          </a:p>
        </p:txBody>
      </p:sp>
      <p:pic>
        <p:nvPicPr>
          <p:cNvPr id="8196" name="Picture 8" descr="salt_molecule_ionized"/>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34000" y="1981200"/>
            <a:ext cx="2720975" cy="2705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 calcmode="lin" valueType="num">
                                      <p:cBhvr>
                                        <p:cTn id="7" dur="500" fill="hold"/>
                                        <p:tgtEl>
                                          <p:spTgt spid="28676">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8676">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8676">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8676">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86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en-US" sz="2600" dirty="0" smtClean="0"/>
              <a:t>Why are sodium and </a:t>
            </a:r>
            <a:r>
              <a:rPr lang="en-US" altLang="en-US" sz="2600" dirty="0" smtClean="0"/>
              <a:t>chlorine</a:t>
            </a:r>
            <a:br>
              <a:rPr lang="en-US" altLang="en-US" sz="2600" dirty="0" smtClean="0"/>
            </a:br>
            <a:r>
              <a:rPr lang="en-US" altLang="en-US" sz="2600" dirty="0" smtClean="0"/>
              <a:t>attracted </a:t>
            </a:r>
            <a:r>
              <a:rPr lang="en-US" altLang="en-US" sz="2600" dirty="0" smtClean="0"/>
              <a:t>to one another?</a:t>
            </a:r>
          </a:p>
        </p:txBody>
      </p:sp>
      <p:sp>
        <p:nvSpPr>
          <p:cNvPr id="30724" name="Rectangle 4"/>
          <p:cNvSpPr>
            <a:spLocks noGrp="1" noChangeArrowheads="1"/>
          </p:cNvSpPr>
          <p:nvPr>
            <p:ph type="body" sz="half" idx="1"/>
          </p:nvPr>
        </p:nvSpPr>
        <p:spPr/>
        <p:txBody>
          <a:bodyPr/>
          <a:lstStyle/>
          <a:p>
            <a:pPr eaLnBrk="1" hangingPunct="1">
              <a:defRPr/>
            </a:pPr>
            <a:r>
              <a:rPr lang="en-US" altLang="en-US" sz="3600" b="1" u="sng" smtClean="0">
                <a:solidFill>
                  <a:srgbClr val="FFFF00"/>
                </a:solidFill>
              </a:rPr>
              <a:t>Negative</a:t>
            </a:r>
            <a:r>
              <a:rPr lang="en-US" altLang="en-US" sz="3600" smtClean="0"/>
              <a:t> and Positive electric charges </a:t>
            </a:r>
            <a:r>
              <a:rPr lang="en-US" altLang="en-US" sz="3600" b="1" u="sng" smtClean="0">
                <a:solidFill>
                  <a:srgbClr val="FFFF00"/>
                </a:solidFill>
              </a:rPr>
              <a:t>attract</a:t>
            </a:r>
            <a:r>
              <a:rPr lang="en-US" altLang="en-US" sz="3600" smtClean="0"/>
              <a:t> each other; Na</a:t>
            </a:r>
            <a:r>
              <a:rPr lang="en-US" altLang="en-US" sz="3600" baseline="30000" smtClean="0"/>
              <a:t>+</a:t>
            </a:r>
            <a:r>
              <a:rPr lang="en-US" altLang="en-US" sz="3600" smtClean="0"/>
              <a:t> and Cl</a:t>
            </a:r>
            <a:r>
              <a:rPr lang="en-US" altLang="en-US" sz="3600" baseline="30000" smtClean="0"/>
              <a:t>-</a:t>
            </a:r>
            <a:r>
              <a:rPr lang="en-US" altLang="en-US" sz="3600" smtClean="0"/>
              <a:t> come </a:t>
            </a:r>
            <a:r>
              <a:rPr lang="en-US" altLang="en-US" sz="3600" b="1" u="sng" smtClean="0">
                <a:solidFill>
                  <a:srgbClr val="FFFF00"/>
                </a:solidFill>
              </a:rPr>
              <a:t>together</a:t>
            </a:r>
            <a:r>
              <a:rPr lang="en-US" altLang="en-US" sz="3600" smtClean="0"/>
              <a:t> to form sodium </a:t>
            </a:r>
            <a:r>
              <a:rPr lang="en-US" altLang="en-US" sz="3600" b="1" u="sng" smtClean="0">
                <a:solidFill>
                  <a:srgbClr val="FFFF00"/>
                </a:solidFill>
              </a:rPr>
              <a:t>chloride</a:t>
            </a:r>
          </a:p>
        </p:txBody>
      </p:sp>
      <p:pic>
        <p:nvPicPr>
          <p:cNvPr id="9220" name="Picture 7" descr="ionic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609600"/>
            <a:ext cx="20288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5" descr="orbi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648200"/>
            <a:ext cx="4371975"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7" descr="Image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524000"/>
            <a:ext cx="312420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fade">
                                      <p:cBhvr>
                                        <p:cTn id="7" dur="2000"/>
                                        <p:tgtEl>
                                          <p:spTgt spid="30724">
                                            <p:txEl>
                                              <p:pRg st="0" end="0"/>
                                            </p:txEl>
                                          </p:spTgt>
                                        </p:tgtEl>
                                      </p:cBhvr>
                                    </p:animEffect>
                                    <p:anim calcmode="lin" valueType="num">
                                      <p:cBhvr>
                                        <p:cTn id="8" dur="2000" fill="hold"/>
                                        <p:tgtEl>
                                          <p:spTgt spid="3072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072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0724">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en-US" smtClean="0"/>
              <a:t>Why do atoms not have a charge but ions do?</a:t>
            </a:r>
          </a:p>
        </p:txBody>
      </p:sp>
      <p:sp>
        <p:nvSpPr>
          <p:cNvPr id="40964" name="Rectangle 4"/>
          <p:cNvSpPr>
            <a:spLocks noGrp="1" noChangeArrowheads="1"/>
          </p:cNvSpPr>
          <p:nvPr>
            <p:ph type="body" sz="half" idx="1"/>
          </p:nvPr>
        </p:nvSpPr>
        <p:spPr>
          <a:xfrm>
            <a:off x="228600" y="1143000"/>
            <a:ext cx="8610600" cy="4953000"/>
          </a:xfrm>
        </p:spPr>
        <p:txBody>
          <a:bodyPr/>
          <a:lstStyle/>
          <a:p>
            <a:pPr eaLnBrk="1" hangingPunct="1">
              <a:defRPr/>
            </a:pPr>
            <a:r>
              <a:rPr lang="en-US" altLang="en-US" sz="3600" smtClean="0"/>
              <a:t>An atom has an </a:t>
            </a:r>
            <a:r>
              <a:rPr lang="en-US" altLang="en-US" sz="3600" b="1" u="sng" smtClean="0">
                <a:solidFill>
                  <a:srgbClr val="FFFF00"/>
                </a:solidFill>
              </a:rPr>
              <a:t>equal</a:t>
            </a:r>
            <a:r>
              <a:rPr lang="en-US" altLang="en-US" sz="3600" smtClean="0"/>
              <a:t> number of electrons and </a:t>
            </a:r>
            <a:r>
              <a:rPr lang="en-US" altLang="en-US" sz="3600" b="1" u="sng" smtClean="0">
                <a:solidFill>
                  <a:srgbClr val="FFFF00"/>
                </a:solidFill>
              </a:rPr>
              <a:t>protons</a:t>
            </a:r>
            <a:r>
              <a:rPr lang="en-US" altLang="en-US" sz="3600" smtClean="0"/>
              <a:t>, ions have an </a:t>
            </a:r>
            <a:r>
              <a:rPr lang="en-US" altLang="en-US" sz="3600" b="1" u="sng" smtClean="0">
                <a:solidFill>
                  <a:srgbClr val="FFFF00"/>
                </a:solidFill>
              </a:rPr>
              <a:t>unequal</a:t>
            </a:r>
            <a:r>
              <a:rPr lang="en-US" altLang="en-US" sz="3600" smtClean="0"/>
              <a:t> number</a:t>
            </a:r>
          </a:p>
        </p:txBody>
      </p:sp>
      <p:pic>
        <p:nvPicPr>
          <p:cNvPr id="10244" name="Picture 8" descr="Image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05200"/>
            <a:ext cx="6715125"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 calcmode="lin" valueType="num">
                                      <p:cBhvr>
                                        <p:cTn id="7" dur="500" fill="hold"/>
                                        <p:tgtEl>
                                          <p:spTgt spid="409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altLang="en-US" smtClean="0"/>
              <a:t>What is an ionic bond?</a:t>
            </a:r>
          </a:p>
        </p:txBody>
      </p:sp>
      <p:sp>
        <p:nvSpPr>
          <p:cNvPr id="32772" name="Rectangle 4"/>
          <p:cNvSpPr>
            <a:spLocks noGrp="1" noChangeArrowheads="1"/>
          </p:cNvSpPr>
          <p:nvPr>
            <p:ph type="body" sz="half" idx="1"/>
          </p:nvPr>
        </p:nvSpPr>
        <p:spPr/>
        <p:txBody>
          <a:bodyPr/>
          <a:lstStyle/>
          <a:p>
            <a:pPr eaLnBrk="1" hangingPunct="1">
              <a:defRPr/>
            </a:pPr>
            <a:r>
              <a:rPr lang="en-US" altLang="en-US" sz="3200" smtClean="0"/>
              <a:t>The </a:t>
            </a:r>
            <a:r>
              <a:rPr lang="en-US" altLang="en-US" sz="3200" b="1" u="sng" smtClean="0">
                <a:solidFill>
                  <a:srgbClr val="FFFF00"/>
                </a:solidFill>
              </a:rPr>
              <a:t>attraction</a:t>
            </a:r>
            <a:r>
              <a:rPr lang="en-US" altLang="en-US" sz="3200" smtClean="0"/>
              <a:t> between two </a:t>
            </a:r>
            <a:r>
              <a:rPr lang="en-US" altLang="en-US" sz="3200" b="1" u="sng" smtClean="0">
                <a:solidFill>
                  <a:srgbClr val="FFFF00"/>
                </a:solidFill>
              </a:rPr>
              <a:t>oppositely</a:t>
            </a:r>
            <a:r>
              <a:rPr lang="en-US" altLang="en-US" sz="3200" smtClean="0"/>
              <a:t> charged </a:t>
            </a:r>
            <a:r>
              <a:rPr lang="en-US" altLang="en-US" sz="3200" b="1" u="sng" smtClean="0">
                <a:solidFill>
                  <a:srgbClr val="FFFF00"/>
                </a:solidFill>
              </a:rPr>
              <a:t>ions</a:t>
            </a:r>
          </a:p>
          <a:p>
            <a:pPr eaLnBrk="1" hangingPunct="1">
              <a:defRPr/>
            </a:pPr>
            <a:r>
              <a:rPr lang="en-US" altLang="en-US" sz="3200" smtClean="0"/>
              <a:t>When the </a:t>
            </a:r>
            <a:r>
              <a:rPr lang="en-US" altLang="en-US" sz="3200" b="1" u="sng" smtClean="0">
                <a:solidFill>
                  <a:srgbClr val="FFFF00"/>
                </a:solidFill>
              </a:rPr>
              <a:t>two</a:t>
            </a:r>
            <a:r>
              <a:rPr lang="en-US" altLang="en-US" sz="3200" smtClean="0"/>
              <a:t> ions come together, the </a:t>
            </a:r>
            <a:r>
              <a:rPr lang="en-US" altLang="en-US" sz="3200" b="1" u="sng" smtClean="0">
                <a:solidFill>
                  <a:srgbClr val="FFFF00"/>
                </a:solidFill>
              </a:rPr>
              <a:t>opposite</a:t>
            </a:r>
            <a:r>
              <a:rPr lang="en-US" altLang="en-US" sz="3200" smtClean="0"/>
              <a:t> charges cancel out (Na </a:t>
            </a:r>
            <a:r>
              <a:rPr lang="en-US" altLang="en-US" sz="3200" b="1" u="sng" smtClean="0">
                <a:solidFill>
                  <a:srgbClr val="FFFF00"/>
                </a:solidFill>
              </a:rPr>
              <a:t>1+</a:t>
            </a:r>
            <a:r>
              <a:rPr lang="en-US" altLang="en-US" sz="3200" smtClean="0"/>
              <a:t> and Cl </a:t>
            </a:r>
            <a:r>
              <a:rPr lang="en-US" altLang="en-US" sz="3200" b="1" u="sng" smtClean="0">
                <a:solidFill>
                  <a:srgbClr val="FFFF00"/>
                </a:solidFill>
              </a:rPr>
              <a:t> 1-</a:t>
            </a:r>
            <a:r>
              <a:rPr lang="en-US" altLang="en-US" sz="3200" smtClean="0"/>
              <a:t>)</a:t>
            </a:r>
          </a:p>
        </p:txBody>
      </p:sp>
      <p:pic>
        <p:nvPicPr>
          <p:cNvPr id="11268" name="Picture 10" descr="Ionic Bond Animation"/>
          <p:cNvPicPr>
            <a:picLocks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05400" y="1676400"/>
            <a:ext cx="2890838" cy="3405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ipe(down)">
                                      <p:cBhvr>
                                        <p:cTn id="7" dur="580">
                                          <p:stCondLst>
                                            <p:cond delay="0"/>
                                          </p:stCondLst>
                                        </p:cTn>
                                        <p:tgtEl>
                                          <p:spTgt spid="32772">
                                            <p:txEl>
                                              <p:pRg st="0" end="0"/>
                                            </p:txEl>
                                          </p:spTgt>
                                        </p:tgtEl>
                                      </p:cBhvr>
                                    </p:animEffect>
                                    <p:anim calcmode="lin" valueType="num">
                                      <p:cBhvr>
                                        <p:cTn id="8" dur="1822" tmFilter="0,0; 0.14,0.36; 0.43,0.73; 0.71,0.91; 1.0,1.0">
                                          <p:stCondLst>
                                            <p:cond delay="0"/>
                                          </p:stCondLst>
                                        </p:cTn>
                                        <p:tgtEl>
                                          <p:spTgt spid="3277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77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77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77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77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2772">
                                            <p:txEl>
                                              <p:pRg st="0" end="0"/>
                                            </p:txEl>
                                          </p:spTgt>
                                        </p:tgtEl>
                                      </p:cBhvr>
                                      <p:to x="100000" y="60000"/>
                                    </p:animScale>
                                    <p:animScale>
                                      <p:cBhvr>
                                        <p:cTn id="14" dur="166" decel="50000">
                                          <p:stCondLst>
                                            <p:cond delay="676"/>
                                          </p:stCondLst>
                                        </p:cTn>
                                        <p:tgtEl>
                                          <p:spTgt spid="32772">
                                            <p:txEl>
                                              <p:pRg st="0" end="0"/>
                                            </p:txEl>
                                          </p:spTgt>
                                        </p:tgtEl>
                                      </p:cBhvr>
                                      <p:to x="100000" y="100000"/>
                                    </p:animScale>
                                    <p:animScale>
                                      <p:cBhvr>
                                        <p:cTn id="15" dur="26">
                                          <p:stCondLst>
                                            <p:cond delay="1312"/>
                                          </p:stCondLst>
                                        </p:cTn>
                                        <p:tgtEl>
                                          <p:spTgt spid="32772">
                                            <p:txEl>
                                              <p:pRg st="0" end="0"/>
                                            </p:txEl>
                                          </p:spTgt>
                                        </p:tgtEl>
                                      </p:cBhvr>
                                      <p:to x="100000" y="80000"/>
                                    </p:animScale>
                                    <p:animScale>
                                      <p:cBhvr>
                                        <p:cTn id="16" dur="166" decel="50000">
                                          <p:stCondLst>
                                            <p:cond delay="1338"/>
                                          </p:stCondLst>
                                        </p:cTn>
                                        <p:tgtEl>
                                          <p:spTgt spid="32772">
                                            <p:txEl>
                                              <p:pRg st="0" end="0"/>
                                            </p:txEl>
                                          </p:spTgt>
                                        </p:tgtEl>
                                      </p:cBhvr>
                                      <p:to x="100000" y="100000"/>
                                    </p:animScale>
                                    <p:animScale>
                                      <p:cBhvr>
                                        <p:cTn id="17" dur="26">
                                          <p:stCondLst>
                                            <p:cond delay="1642"/>
                                          </p:stCondLst>
                                        </p:cTn>
                                        <p:tgtEl>
                                          <p:spTgt spid="32772">
                                            <p:txEl>
                                              <p:pRg st="0" end="0"/>
                                            </p:txEl>
                                          </p:spTgt>
                                        </p:tgtEl>
                                      </p:cBhvr>
                                      <p:to x="100000" y="90000"/>
                                    </p:animScale>
                                    <p:animScale>
                                      <p:cBhvr>
                                        <p:cTn id="18" dur="166" decel="50000">
                                          <p:stCondLst>
                                            <p:cond delay="1668"/>
                                          </p:stCondLst>
                                        </p:cTn>
                                        <p:tgtEl>
                                          <p:spTgt spid="32772">
                                            <p:txEl>
                                              <p:pRg st="0" end="0"/>
                                            </p:txEl>
                                          </p:spTgt>
                                        </p:tgtEl>
                                      </p:cBhvr>
                                      <p:to x="100000" y="100000"/>
                                    </p:animScale>
                                    <p:animScale>
                                      <p:cBhvr>
                                        <p:cTn id="19" dur="26">
                                          <p:stCondLst>
                                            <p:cond delay="1808"/>
                                          </p:stCondLst>
                                        </p:cTn>
                                        <p:tgtEl>
                                          <p:spTgt spid="32772">
                                            <p:txEl>
                                              <p:pRg st="0" end="0"/>
                                            </p:txEl>
                                          </p:spTgt>
                                        </p:tgtEl>
                                      </p:cBhvr>
                                      <p:to x="100000" y="95000"/>
                                    </p:animScale>
                                    <p:animScale>
                                      <p:cBhvr>
                                        <p:cTn id="20" dur="166" decel="50000">
                                          <p:stCondLst>
                                            <p:cond delay="1834"/>
                                          </p:stCondLst>
                                        </p:cTn>
                                        <p:tgtEl>
                                          <p:spTgt spid="32772">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2772">
                                            <p:txEl>
                                              <p:pRg st="1" end="1"/>
                                            </p:txEl>
                                          </p:spTgt>
                                        </p:tgtEl>
                                        <p:attrNameLst>
                                          <p:attrName>style.visibility</p:attrName>
                                        </p:attrNameLst>
                                      </p:cBhvr>
                                      <p:to>
                                        <p:strVal val="visible"/>
                                      </p:to>
                                    </p:set>
                                    <p:animEffect transition="in" filter="wipe(down)">
                                      <p:cBhvr>
                                        <p:cTn id="25" dur="580">
                                          <p:stCondLst>
                                            <p:cond delay="0"/>
                                          </p:stCondLst>
                                        </p:cTn>
                                        <p:tgtEl>
                                          <p:spTgt spid="32772">
                                            <p:txEl>
                                              <p:pRg st="1" end="1"/>
                                            </p:txEl>
                                          </p:spTgt>
                                        </p:tgtEl>
                                      </p:cBhvr>
                                    </p:animEffect>
                                    <p:anim calcmode="lin" valueType="num">
                                      <p:cBhvr>
                                        <p:cTn id="26" dur="1822" tmFilter="0,0; 0.14,0.36; 0.43,0.73; 0.71,0.91; 1.0,1.0">
                                          <p:stCondLst>
                                            <p:cond delay="0"/>
                                          </p:stCondLst>
                                        </p:cTn>
                                        <p:tgtEl>
                                          <p:spTgt spid="3277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277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277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277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277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2772">
                                            <p:txEl>
                                              <p:pRg st="1" end="1"/>
                                            </p:txEl>
                                          </p:spTgt>
                                        </p:tgtEl>
                                      </p:cBhvr>
                                      <p:to x="100000" y="60000"/>
                                    </p:animScale>
                                    <p:animScale>
                                      <p:cBhvr>
                                        <p:cTn id="32" dur="166" decel="50000">
                                          <p:stCondLst>
                                            <p:cond delay="676"/>
                                          </p:stCondLst>
                                        </p:cTn>
                                        <p:tgtEl>
                                          <p:spTgt spid="32772">
                                            <p:txEl>
                                              <p:pRg st="1" end="1"/>
                                            </p:txEl>
                                          </p:spTgt>
                                        </p:tgtEl>
                                      </p:cBhvr>
                                      <p:to x="100000" y="100000"/>
                                    </p:animScale>
                                    <p:animScale>
                                      <p:cBhvr>
                                        <p:cTn id="33" dur="26">
                                          <p:stCondLst>
                                            <p:cond delay="1312"/>
                                          </p:stCondLst>
                                        </p:cTn>
                                        <p:tgtEl>
                                          <p:spTgt spid="32772">
                                            <p:txEl>
                                              <p:pRg st="1" end="1"/>
                                            </p:txEl>
                                          </p:spTgt>
                                        </p:tgtEl>
                                      </p:cBhvr>
                                      <p:to x="100000" y="80000"/>
                                    </p:animScale>
                                    <p:animScale>
                                      <p:cBhvr>
                                        <p:cTn id="34" dur="166" decel="50000">
                                          <p:stCondLst>
                                            <p:cond delay="1338"/>
                                          </p:stCondLst>
                                        </p:cTn>
                                        <p:tgtEl>
                                          <p:spTgt spid="32772">
                                            <p:txEl>
                                              <p:pRg st="1" end="1"/>
                                            </p:txEl>
                                          </p:spTgt>
                                        </p:tgtEl>
                                      </p:cBhvr>
                                      <p:to x="100000" y="100000"/>
                                    </p:animScale>
                                    <p:animScale>
                                      <p:cBhvr>
                                        <p:cTn id="35" dur="26">
                                          <p:stCondLst>
                                            <p:cond delay="1642"/>
                                          </p:stCondLst>
                                        </p:cTn>
                                        <p:tgtEl>
                                          <p:spTgt spid="32772">
                                            <p:txEl>
                                              <p:pRg st="1" end="1"/>
                                            </p:txEl>
                                          </p:spTgt>
                                        </p:tgtEl>
                                      </p:cBhvr>
                                      <p:to x="100000" y="90000"/>
                                    </p:animScale>
                                    <p:animScale>
                                      <p:cBhvr>
                                        <p:cTn id="36" dur="166" decel="50000">
                                          <p:stCondLst>
                                            <p:cond delay="1668"/>
                                          </p:stCondLst>
                                        </p:cTn>
                                        <p:tgtEl>
                                          <p:spTgt spid="32772">
                                            <p:txEl>
                                              <p:pRg st="1" end="1"/>
                                            </p:txEl>
                                          </p:spTgt>
                                        </p:tgtEl>
                                      </p:cBhvr>
                                      <p:to x="100000" y="100000"/>
                                    </p:animScale>
                                    <p:animScale>
                                      <p:cBhvr>
                                        <p:cTn id="37" dur="26">
                                          <p:stCondLst>
                                            <p:cond delay="1808"/>
                                          </p:stCondLst>
                                        </p:cTn>
                                        <p:tgtEl>
                                          <p:spTgt spid="32772">
                                            <p:txEl>
                                              <p:pRg st="1" end="1"/>
                                            </p:txEl>
                                          </p:spTgt>
                                        </p:tgtEl>
                                      </p:cBhvr>
                                      <p:to x="100000" y="95000"/>
                                    </p:animScale>
                                    <p:animScale>
                                      <p:cBhvr>
                                        <p:cTn id="38" dur="166" decel="50000">
                                          <p:stCondLst>
                                            <p:cond delay="1834"/>
                                          </p:stCondLst>
                                        </p:cTn>
                                        <p:tgtEl>
                                          <p:spTgt spid="3277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1366</TotalTime>
  <Words>1063</Words>
  <Application>Microsoft Office PowerPoint</Application>
  <PresentationFormat>On-screen Show (4:3)</PresentationFormat>
  <Paragraphs>88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Tahoma</vt:lpstr>
      <vt:lpstr>Arial</vt:lpstr>
      <vt:lpstr>Wingdings</vt:lpstr>
      <vt:lpstr>Calibri</vt:lpstr>
      <vt:lpstr>Times New Roman</vt:lpstr>
      <vt:lpstr>Shimmer</vt:lpstr>
      <vt:lpstr>Ionic Bonds What is an Ion?</vt:lpstr>
      <vt:lpstr>What happens when an atom loses an electron? What type of ion does it become? </vt:lpstr>
      <vt:lpstr>What happens when an atom gains an electron? What type of ion does it become?</vt:lpstr>
      <vt:lpstr>In the bond between sodium and chlorine, what changes each atom into an ion?</vt:lpstr>
      <vt:lpstr>What type of ion does sodium become after it transfers its’ one valence electron? </vt:lpstr>
      <vt:lpstr>What type of ion does chlorine become after it accepts sodium's one valence electron?</vt:lpstr>
      <vt:lpstr>Why are sodium and chlorine attracted to one another?</vt:lpstr>
      <vt:lpstr>Why do atoms not have a charge but ions do?</vt:lpstr>
      <vt:lpstr>What is an ionic bond?</vt:lpstr>
      <vt:lpstr>What charge do compounds have?</vt:lpstr>
      <vt:lpstr>If Mg has a charge of 2+ and Cl has a charge of 1-, how many Cl ions would be needed to cancel out the 2+ charge of Mg?</vt:lpstr>
      <vt:lpstr>Checkpoint: What effect does gaining an electron have on the charge of an atom?</vt:lpstr>
      <vt:lpstr>What is a polyatomic ion?</vt:lpstr>
      <vt:lpstr>How do you name Ionic Compounds?</vt:lpstr>
      <vt:lpstr>What are the characteristic properties of ionic compounds?</vt:lpstr>
      <vt:lpstr>What is a Crystal?</vt:lpstr>
      <vt:lpstr>Covalent Bonds What is a covalent bond?</vt:lpstr>
      <vt:lpstr>How are covalent bonds different from ionic bonds?</vt:lpstr>
      <vt:lpstr>How many bonds can each atom form?</vt:lpstr>
      <vt:lpstr>What is a double bond?</vt:lpstr>
      <vt:lpstr>What is a molecular compound?</vt:lpstr>
      <vt:lpstr>Checkpoint: Why are molecular compounds poor conductors?</vt:lpstr>
      <vt:lpstr>Do the atoms share the electrons equally?</vt:lpstr>
      <vt:lpstr>What is a covalent bond called where the electrons are shared unequally?</vt:lpstr>
      <vt:lpstr>If two atoms pull equally on the electrons, what is this bond called?</vt:lpstr>
      <vt:lpstr>Checkpoint:  What makes a covalent bond polar?</vt:lpstr>
      <vt:lpstr>Why don’t water and oil mix?</vt:lpstr>
      <vt:lpstr>What does chemistry have to with laundry?</vt:lpstr>
      <vt:lpstr>Bonding in Metals What is a metallic bond?</vt:lpstr>
      <vt:lpstr>How are metal atoms bonded in solid metal?</vt:lpstr>
      <vt:lpstr>How does metallic bonding result in useful properties of metals and their alloys?</vt:lpstr>
      <vt:lpstr>What are some metallic properties?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Sections 3 Ionic Bonds</dc:title>
  <dc:creator>Owner</dc:creator>
  <cp:lastModifiedBy>David Edinger</cp:lastModifiedBy>
  <cp:revision>19</cp:revision>
  <dcterms:created xsi:type="dcterms:W3CDTF">2008-03-02T18:25:36Z</dcterms:created>
  <dcterms:modified xsi:type="dcterms:W3CDTF">2014-09-21T20:33:16Z</dcterms:modified>
</cp:coreProperties>
</file>