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9" r:id="rId3"/>
    <p:sldId id="272" r:id="rId4"/>
    <p:sldId id="271" r:id="rId5"/>
    <p:sldId id="257" r:id="rId6"/>
    <p:sldId id="260" r:id="rId7"/>
    <p:sldId id="287" r:id="rId8"/>
    <p:sldId id="261" r:id="rId9"/>
    <p:sldId id="273" r:id="rId10"/>
    <p:sldId id="274" r:id="rId11"/>
    <p:sldId id="276" r:id="rId12"/>
    <p:sldId id="275" r:id="rId13"/>
    <p:sldId id="280" r:id="rId14"/>
    <p:sldId id="281" r:id="rId15"/>
    <p:sldId id="263" r:id="rId16"/>
    <p:sldId id="282" r:id="rId17"/>
    <p:sldId id="278" r:id="rId18"/>
    <p:sldId id="258" r:id="rId19"/>
    <p:sldId id="284" r:id="rId20"/>
    <p:sldId id="285" r:id="rId21"/>
    <p:sldId id="262" r:id="rId22"/>
    <p:sldId id="288" r:id="rId23"/>
    <p:sldId id="259" r:id="rId24"/>
    <p:sldId id="264" r:id="rId25"/>
    <p:sldId id="267" r:id="rId26"/>
    <p:sldId id="265" r:id="rId27"/>
    <p:sldId id="266" r:id="rId28"/>
    <p:sldId id="286" r:id="rId2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6699FF"/>
    <a:srgbClr val="FFFF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94662" autoAdjust="0"/>
  </p:normalViewPr>
  <p:slideViewPr>
    <p:cSldViewPr>
      <p:cViewPr>
        <p:scale>
          <a:sx n="80" d="100"/>
          <a:sy n="80" d="100"/>
        </p:scale>
        <p:origin x="-1618" y="-1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122"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6CFE55-BE35-4794-BC70-2E47FE46F1D3}" type="slidenum">
              <a:rPr lang="en-US" altLang="en-US"/>
              <a:pPr>
                <a:defRPr/>
              </a:pPr>
              <a:t>‹#›</a:t>
            </a:fld>
            <a:endParaRPr lang="en-US" altLang="en-US"/>
          </a:p>
        </p:txBody>
      </p:sp>
    </p:spTree>
    <p:extLst>
      <p:ext uri="{BB962C8B-B14F-4D97-AF65-F5344CB8AC3E}">
        <p14:creationId xmlns:p14="http://schemas.microsoft.com/office/powerpoint/2010/main" val="198779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C58C8835-BCBC-414D-9AF2-3EC037CCDEA7}" type="slidenum">
              <a:rPr lang="en-US" altLang="en-US"/>
              <a:pPr>
                <a:defRPr/>
              </a:pPr>
              <a:t>‹#›</a:t>
            </a:fld>
            <a:endParaRPr lang="en-US" altLang="en-US"/>
          </a:p>
        </p:txBody>
      </p:sp>
    </p:spTree>
    <p:extLst>
      <p:ext uri="{BB962C8B-B14F-4D97-AF65-F5344CB8AC3E}">
        <p14:creationId xmlns:p14="http://schemas.microsoft.com/office/powerpoint/2010/main" val="739007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885384C3-C240-4F28-A1C4-83E5183F7626}" type="slidenum">
              <a:rPr lang="en-US" altLang="en-US"/>
              <a:pPr>
                <a:defRPr/>
              </a:pPr>
              <a:t>‹#›</a:t>
            </a:fld>
            <a:endParaRPr lang="en-US" altLang="en-US"/>
          </a:p>
        </p:txBody>
      </p:sp>
    </p:spTree>
    <p:extLst>
      <p:ext uri="{BB962C8B-B14F-4D97-AF65-F5344CB8AC3E}">
        <p14:creationId xmlns:p14="http://schemas.microsoft.com/office/powerpoint/2010/main" val="39788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1E55D84A-E969-459F-B208-25632AC0D38A}" type="slidenum">
              <a:rPr lang="en-US" altLang="en-US"/>
              <a:pPr>
                <a:defRPr/>
              </a:pPr>
              <a:t>‹#›</a:t>
            </a:fld>
            <a:endParaRPr lang="en-US" altLang="en-US"/>
          </a:p>
        </p:txBody>
      </p:sp>
    </p:spTree>
    <p:extLst>
      <p:ext uri="{BB962C8B-B14F-4D97-AF65-F5344CB8AC3E}">
        <p14:creationId xmlns:p14="http://schemas.microsoft.com/office/powerpoint/2010/main" val="177513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8"/>
          <p:cNvSpPr>
            <a:spLocks noGrp="1" noChangeArrowheads="1"/>
          </p:cNvSpPr>
          <p:nvPr>
            <p:ph type="sldNum" sz="quarter" idx="12"/>
          </p:nvPr>
        </p:nvSpPr>
        <p:spPr>
          <a:ln/>
        </p:spPr>
        <p:txBody>
          <a:bodyPr/>
          <a:lstStyle>
            <a:lvl1pPr>
              <a:defRPr/>
            </a:lvl1pPr>
          </a:lstStyle>
          <a:p>
            <a:pPr>
              <a:defRPr/>
            </a:pPr>
            <a:fld id="{05C3622C-FB7A-43BD-9CD8-4EEECF7F579A}" type="slidenum">
              <a:rPr lang="en-US" altLang="en-US"/>
              <a:pPr>
                <a:defRPr/>
              </a:pPr>
              <a:t>‹#›</a:t>
            </a:fld>
            <a:endParaRPr lang="en-US" altLang="en-US"/>
          </a:p>
        </p:txBody>
      </p:sp>
    </p:spTree>
    <p:extLst>
      <p:ext uri="{BB962C8B-B14F-4D97-AF65-F5344CB8AC3E}">
        <p14:creationId xmlns:p14="http://schemas.microsoft.com/office/powerpoint/2010/main" val="120630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40C61A39-040B-4ACD-8928-F3A53BA410DD}" type="slidenum">
              <a:rPr lang="en-US" altLang="en-US"/>
              <a:pPr>
                <a:defRPr/>
              </a:pPr>
              <a:t>‹#›</a:t>
            </a:fld>
            <a:endParaRPr lang="en-US" altLang="en-US"/>
          </a:p>
        </p:txBody>
      </p:sp>
    </p:spTree>
    <p:extLst>
      <p:ext uri="{BB962C8B-B14F-4D97-AF65-F5344CB8AC3E}">
        <p14:creationId xmlns:p14="http://schemas.microsoft.com/office/powerpoint/2010/main" val="328851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8"/>
          <p:cNvSpPr>
            <a:spLocks noGrp="1" noChangeArrowheads="1"/>
          </p:cNvSpPr>
          <p:nvPr>
            <p:ph type="sldNum" sz="quarter" idx="12"/>
          </p:nvPr>
        </p:nvSpPr>
        <p:spPr>
          <a:ln/>
        </p:spPr>
        <p:txBody>
          <a:bodyPr/>
          <a:lstStyle>
            <a:lvl1pPr>
              <a:defRPr/>
            </a:lvl1pPr>
          </a:lstStyle>
          <a:p>
            <a:pPr>
              <a:defRPr/>
            </a:pPr>
            <a:fld id="{193C356B-22C9-4018-924C-CD6EF9BDC86A}" type="slidenum">
              <a:rPr lang="en-US" altLang="en-US"/>
              <a:pPr>
                <a:defRPr/>
              </a:pPr>
              <a:t>‹#›</a:t>
            </a:fld>
            <a:endParaRPr lang="en-US" altLang="en-US"/>
          </a:p>
        </p:txBody>
      </p:sp>
    </p:spTree>
    <p:extLst>
      <p:ext uri="{BB962C8B-B14F-4D97-AF65-F5344CB8AC3E}">
        <p14:creationId xmlns:p14="http://schemas.microsoft.com/office/powerpoint/2010/main" val="165274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8"/>
          <p:cNvSpPr>
            <a:spLocks noGrp="1" noChangeArrowheads="1"/>
          </p:cNvSpPr>
          <p:nvPr>
            <p:ph type="sldNum" sz="quarter" idx="12"/>
          </p:nvPr>
        </p:nvSpPr>
        <p:spPr>
          <a:ln/>
        </p:spPr>
        <p:txBody>
          <a:bodyPr/>
          <a:lstStyle>
            <a:lvl1pPr>
              <a:defRPr/>
            </a:lvl1pPr>
          </a:lstStyle>
          <a:p>
            <a:pPr>
              <a:defRPr/>
            </a:pPr>
            <a:fld id="{7F4290D3-24E4-41B8-BE65-18E99227BAC6}" type="slidenum">
              <a:rPr lang="en-US" altLang="en-US"/>
              <a:pPr>
                <a:defRPr/>
              </a:pPr>
              <a:t>‹#›</a:t>
            </a:fld>
            <a:endParaRPr lang="en-US" altLang="en-US"/>
          </a:p>
        </p:txBody>
      </p:sp>
    </p:spTree>
    <p:extLst>
      <p:ext uri="{BB962C8B-B14F-4D97-AF65-F5344CB8AC3E}">
        <p14:creationId xmlns:p14="http://schemas.microsoft.com/office/powerpoint/2010/main" val="429066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8"/>
          <p:cNvSpPr>
            <a:spLocks noGrp="1" noChangeArrowheads="1"/>
          </p:cNvSpPr>
          <p:nvPr>
            <p:ph type="sldNum" sz="quarter" idx="12"/>
          </p:nvPr>
        </p:nvSpPr>
        <p:spPr>
          <a:ln/>
        </p:spPr>
        <p:txBody>
          <a:bodyPr/>
          <a:lstStyle>
            <a:lvl1pPr>
              <a:defRPr/>
            </a:lvl1pPr>
          </a:lstStyle>
          <a:p>
            <a:pPr>
              <a:defRPr/>
            </a:pPr>
            <a:fld id="{81B37496-FF1F-408E-BB94-C3F4FFB5B4AA}" type="slidenum">
              <a:rPr lang="en-US" altLang="en-US"/>
              <a:pPr>
                <a:defRPr/>
              </a:pPr>
              <a:t>‹#›</a:t>
            </a:fld>
            <a:endParaRPr lang="en-US" altLang="en-US"/>
          </a:p>
        </p:txBody>
      </p:sp>
    </p:spTree>
    <p:extLst>
      <p:ext uri="{BB962C8B-B14F-4D97-AF65-F5344CB8AC3E}">
        <p14:creationId xmlns:p14="http://schemas.microsoft.com/office/powerpoint/2010/main" val="257139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A0C8F5AD-DBC0-4B41-916A-8C5E511CBAE0}" type="slidenum">
              <a:rPr lang="en-US" altLang="en-US"/>
              <a:pPr>
                <a:defRPr/>
              </a:pPr>
              <a:t>‹#›</a:t>
            </a:fld>
            <a:endParaRPr lang="en-US" altLang="en-US"/>
          </a:p>
        </p:txBody>
      </p:sp>
    </p:spTree>
    <p:extLst>
      <p:ext uri="{BB962C8B-B14F-4D97-AF65-F5344CB8AC3E}">
        <p14:creationId xmlns:p14="http://schemas.microsoft.com/office/powerpoint/2010/main" val="300706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758DE1FA-7D4E-4107-B52F-BC1757B82DC7}" type="slidenum">
              <a:rPr lang="en-US" altLang="en-US"/>
              <a:pPr>
                <a:defRPr/>
              </a:pPr>
              <a:t>‹#›</a:t>
            </a:fld>
            <a:endParaRPr lang="en-US" altLang="en-US"/>
          </a:p>
        </p:txBody>
      </p:sp>
    </p:spTree>
    <p:extLst>
      <p:ext uri="{BB962C8B-B14F-4D97-AF65-F5344CB8AC3E}">
        <p14:creationId xmlns:p14="http://schemas.microsoft.com/office/powerpoint/2010/main" val="241475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en-US" altLang="en-US"/>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31BDA9EC-7D9E-42DD-8047-BCDBAD1C8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29tqil5Om-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thumb/9/95/Saw_Cut_Control_Joint_in_Concrete.jpg/220px-Saw_Cut_Control_Joint_in_Concrete.jpg" TargetMode="External"/><Relationship Id="rId2" Type="http://schemas.openxmlformats.org/officeDocument/2006/relationships/hyperlink" Target="http://upload.wikimedia.org/wikipedia/commons/thumb/2/20/BridgeExpansionJoint.jpg/220px-BridgeExpansionJoint.jpg" TargetMode="External"/><Relationship Id="rId1" Type="http://schemas.openxmlformats.org/officeDocument/2006/relationships/slideLayout" Target="../slideLayouts/slideLayout2.xml"/><Relationship Id="rId5" Type="http://schemas.openxmlformats.org/officeDocument/2006/relationships/hyperlink" Target="http://www.youtube.com/watch?v=ZgTTUuJZAFs" TargetMode="External"/><Relationship Id="rId4" Type="http://schemas.openxmlformats.org/officeDocument/2006/relationships/hyperlink" Target="http://www.kshb.com/dpp/weather/weather_news/extreme-heat-can-contribute-to-train-derailments" TargetMode="External"/></Relationships>
</file>

<file path=ppt/slides/_rels/slide1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hyperlink" Target="https://www.youtube.com/watch?v=I9gKzea3Cno" TargetMode="External"/><Relationship Id="rId4" Type="http://schemas.openxmlformats.org/officeDocument/2006/relationships/slide" Target="slide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H121LimOa4c" TargetMode="External"/><Relationship Id="rId2" Type="http://schemas.openxmlformats.org/officeDocument/2006/relationships/slide" Target="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 Target="slide18.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het.colorado.edu/en/simulation/states-of-matter-bas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ta73_bQ1d2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latin typeface="Comic Sans MS" pitchFamily="66" charset="0"/>
              </a:rPr>
              <a:t>Temperature and Heat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400" smtClean="0">
                <a:latin typeface="Comic Sans MS" pitchFamily="66" charset="0"/>
              </a:rPr>
              <a:t>Combining Different Temperatures</a:t>
            </a:r>
          </a:p>
        </p:txBody>
      </p:sp>
      <p:sp>
        <p:nvSpPr>
          <p:cNvPr id="12291" name="Rectangle 3"/>
          <p:cNvSpPr>
            <a:spLocks noGrp="1" noChangeArrowheads="1"/>
          </p:cNvSpPr>
          <p:nvPr>
            <p:ph type="body" idx="1"/>
          </p:nvPr>
        </p:nvSpPr>
        <p:spPr>
          <a:xfrm>
            <a:off x="566738" y="1752600"/>
            <a:ext cx="8001000" cy="4724400"/>
          </a:xfrm>
        </p:spPr>
        <p:txBody>
          <a:bodyPr/>
          <a:lstStyle/>
          <a:p>
            <a:pPr marL="571500" indent="-571500" algn="ctr" eaLnBrk="1" hangingPunct="1">
              <a:lnSpc>
                <a:spcPct val="80000"/>
              </a:lnSpc>
              <a:buFont typeface="Wingdings" pitchFamily="2" charset="2"/>
              <a:buNone/>
            </a:pPr>
            <a:r>
              <a:rPr lang="en-US" altLang="en-US" sz="1500" b="1" u="sng" smtClean="0">
                <a:latin typeface="Comic Sans MS" pitchFamily="66" charset="0"/>
              </a:rPr>
              <a:t>Overview</a:t>
            </a:r>
          </a:p>
          <a:p>
            <a:pPr marL="571500" indent="-571500" eaLnBrk="1" hangingPunct="1">
              <a:lnSpc>
                <a:spcPct val="80000"/>
              </a:lnSpc>
              <a:buFont typeface="Wingdings" pitchFamily="2" charset="2"/>
              <a:buNone/>
            </a:pPr>
            <a:r>
              <a:rPr lang="en-US" altLang="en-US" sz="1500" smtClean="0">
                <a:latin typeface="Comic Sans MS" pitchFamily="66" charset="0"/>
              </a:rPr>
              <a:t>	For this activity you will mix different amounts of hot and cold water.</a:t>
            </a:r>
          </a:p>
          <a:p>
            <a:pPr marL="571500" indent="-571500" eaLnBrk="1" hangingPunct="1">
              <a:lnSpc>
                <a:spcPct val="80000"/>
              </a:lnSpc>
              <a:buFont typeface="Wingdings" pitchFamily="2" charset="2"/>
              <a:buNone/>
            </a:pPr>
            <a:endParaRPr lang="en-US" altLang="en-US" sz="1500" smtClean="0">
              <a:latin typeface="Comic Sans MS" pitchFamily="66" charset="0"/>
            </a:endParaRPr>
          </a:p>
          <a:p>
            <a:pPr marL="571500" indent="-571500" eaLnBrk="1" hangingPunct="1">
              <a:lnSpc>
                <a:spcPct val="80000"/>
              </a:lnSpc>
            </a:pPr>
            <a:r>
              <a:rPr lang="en-US" altLang="en-US" sz="1500" b="1" u="sng" smtClean="0">
                <a:latin typeface="Comic Sans MS" pitchFamily="66" charset="0"/>
              </a:rPr>
              <a:t>Materials</a:t>
            </a:r>
            <a:r>
              <a:rPr lang="en-US" altLang="en-US" sz="1500" b="1" smtClean="0">
                <a:latin typeface="Comic Sans MS" pitchFamily="66" charset="0"/>
              </a:rPr>
              <a:t>:</a:t>
            </a:r>
          </a:p>
          <a:p>
            <a:pPr marL="1347788" lvl="2" indent="-438150" eaLnBrk="1" hangingPunct="1">
              <a:lnSpc>
                <a:spcPct val="80000"/>
              </a:lnSpc>
              <a:buFont typeface="Wingdings" pitchFamily="2" charset="2"/>
              <a:buChar char="n"/>
            </a:pPr>
            <a:r>
              <a:rPr lang="en-US" altLang="en-US" sz="1400" smtClean="0">
                <a:latin typeface="Comic Sans MS" pitchFamily="66" charset="0"/>
              </a:rPr>
              <a:t>3 - 250 mL beakers</a:t>
            </a:r>
          </a:p>
          <a:p>
            <a:pPr marL="1347788" lvl="2" indent="-438150" eaLnBrk="1" hangingPunct="1">
              <a:lnSpc>
                <a:spcPct val="80000"/>
              </a:lnSpc>
              <a:buFont typeface="Wingdings" pitchFamily="2" charset="2"/>
              <a:buChar char="n"/>
            </a:pPr>
            <a:r>
              <a:rPr lang="en-US" altLang="en-US" sz="1400" smtClean="0">
                <a:latin typeface="Comic Sans MS" pitchFamily="66" charset="0"/>
              </a:rPr>
              <a:t>2 - 100 mL graduated cylinder</a:t>
            </a:r>
          </a:p>
          <a:p>
            <a:pPr marL="1347788" lvl="2" indent="-438150" eaLnBrk="1" hangingPunct="1">
              <a:lnSpc>
                <a:spcPct val="80000"/>
              </a:lnSpc>
              <a:buFont typeface="Wingdings" pitchFamily="2" charset="2"/>
              <a:buChar char="n"/>
            </a:pPr>
            <a:r>
              <a:rPr lang="en-US" altLang="en-US" sz="1400" smtClean="0">
                <a:latin typeface="Comic Sans MS" pitchFamily="66" charset="0"/>
              </a:rPr>
              <a:t>three Celsius thermometers</a:t>
            </a:r>
          </a:p>
          <a:p>
            <a:pPr marL="1347788" lvl="2" indent="-438150" eaLnBrk="1" hangingPunct="1">
              <a:lnSpc>
                <a:spcPct val="80000"/>
              </a:lnSpc>
              <a:buFont typeface="Wingdings" pitchFamily="2" charset="2"/>
              <a:buChar char="n"/>
            </a:pPr>
            <a:r>
              <a:rPr lang="en-US" altLang="en-US" sz="1400" smtClean="0">
                <a:latin typeface="Comic Sans MS" pitchFamily="66" charset="0"/>
              </a:rPr>
              <a:t>hot and cold water</a:t>
            </a:r>
          </a:p>
          <a:p>
            <a:pPr marL="571500" indent="-571500" eaLnBrk="1" hangingPunct="1">
              <a:lnSpc>
                <a:spcPct val="80000"/>
              </a:lnSpc>
            </a:pPr>
            <a:r>
              <a:rPr lang="en-US" altLang="en-US" sz="1600" b="1" u="sng" smtClean="0">
                <a:latin typeface="Comic Sans MS" pitchFamily="66" charset="0"/>
              </a:rPr>
              <a:t>Procedures</a:t>
            </a:r>
            <a:r>
              <a:rPr lang="en-US" altLang="en-US" sz="1600" b="1" smtClean="0">
                <a:latin typeface="Comic Sans MS" pitchFamily="66" charset="0"/>
              </a:rPr>
              <a:t>:</a:t>
            </a:r>
            <a:endParaRPr lang="en-US" altLang="en-US" sz="1600" smtClean="0">
              <a:latin typeface="Comic Sans MS" pitchFamily="66" charset="0"/>
            </a:endParaRP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Label the three beakers (H, C, M).</a:t>
            </a: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Using the graduated cylinder, measure the amount of cold water specified by the data table and pour it into the beaker labeled “C.”  Measure and record the temperature.</a:t>
            </a: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Using the graduated cylinder, measure the amount of hot water specified by the table and pour it into the beaker labeled “H.”  Measure and record the temperature.</a:t>
            </a: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Predict what the temperature will be after combining the beakers.</a:t>
            </a: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Pour the hot and cold water into the beaker labeled “M.”  Measure and record the water temperature.</a:t>
            </a:r>
          </a:p>
          <a:p>
            <a:pPr marL="966788" lvl="1" indent="-495300" eaLnBrk="1" hangingPunct="1">
              <a:lnSpc>
                <a:spcPct val="80000"/>
              </a:lnSpc>
              <a:buFont typeface="Wingdings" pitchFamily="2" charset="2"/>
              <a:buAutoNum type="arabicPeriod"/>
            </a:pPr>
            <a:r>
              <a:rPr lang="en-US" altLang="en-US" sz="1500" smtClean="0">
                <a:latin typeface="Comic Sans MS" pitchFamily="66" charset="0"/>
              </a:rPr>
              <a:t>Repeat steps 2-5 for the remaining mixtures specified by the data table.</a:t>
            </a:r>
          </a:p>
          <a:p>
            <a:pPr marL="571500" indent="-571500" eaLnBrk="1" hangingPunct="1">
              <a:lnSpc>
                <a:spcPct val="80000"/>
              </a:lnSpc>
              <a:buFont typeface="Wingdings" pitchFamily="2" charset="2"/>
              <a:buAutoNum type="arabicPeriod"/>
            </a:pPr>
            <a:endParaRPr lang="en-US" altLang="en-US" sz="150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latin typeface="Comic Sans MS" pitchFamily="66" charset="0"/>
              </a:rPr>
              <a:t>Data Table</a:t>
            </a:r>
          </a:p>
        </p:txBody>
      </p:sp>
      <p:graphicFrame>
        <p:nvGraphicFramePr>
          <p:cNvPr id="28844" name="Group 172"/>
          <p:cNvGraphicFramePr>
            <a:graphicFrameLocks noGrp="1"/>
          </p:cNvGraphicFramePr>
          <p:nvPr/>
        </p:nvGraphicFramePr>
        <p:xfrm>
          <a:off x="762000" y="2211388"/>
          <a:ext cx="7772400" cy="3567112"/>
        </p:xfrm>
        <a:graphic>
          <a:graphicData uri="http://schemas.openxmlformats.org/drawingml/2006/table">
            <a:tbl>
              <a:tblPr/>
              <a:tblGrid>
                <a:gridCol w="1528763"/>
                <a:gridCol w="1560512"/>
                <a:gridCol w="1560513"/>
                <a:gridCol w="1562100"/>
                <a:gridCol w="1560512"/>
              </a:tblGrid>
              <a:tr h="1141412">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Comic Sans MS" pitchFamily="66" charset="0"/>
                          <a:cs typeface="Times New Roman" pitchFamily="18" charset="0"/>
                        </a:rPr>
                        <a:t>Mixture</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Hot Water</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Temperature (</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Cold Water</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Temperature (</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Predicted Mixed</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Temperature (</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Actual Mixed</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Temperature (</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0803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100 mL hot;</a:t>
                      </a:r>
                      <a:endParaRPr kumimoji="0" lang="en-US" alt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100 mL cold</a:t>
                      </a:r>
                      <a:endParaRPr kumimoji="0" lang="en-US" altLang="en-US"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0962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50 mL hot;</a:t>
                      </a:r>
                      <a:endParaRPr kumimoji="0" lang="en-US" alt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150 mL cold</a:t>
                      </a:r>
                      <a:endParaRPr kumimoji="0" lang="en-US" altLang="en-US"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0803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150 mL hot;</a:t>
                      </a:r>
                      <a:endParaRPr kumimoji="0" lang="en-US" altLang="en-US"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50 mL cold</a:t>
                      </a:r>
                      <a:endParaRPr kumimoji="0" lang="en-US" altLang="en-US"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latin typeface="Comic Sans MS" pitchFamily="66" charset="0"/>
              </a:rPr>
              <a:t>Questions</a:t>
            </a:r>
          </a:p>
        </p:txBody>
      </p:sp>
      <p:sp>
        <p:nvSpPr>
          <p:cNvPr id="26627"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altLang="en-US" sz="1900" smtClean="0">
                <a:latin typeface="Comic Sans MS" pitchFamily="66" charset="0"/>
              </a:rPr>
              <a:t>How does the temperature of the different mixtures compare to the original temperatures of the water?</a:t>
            </a:r>
          </a:p>
          <a:p>
            <a:pPr marL="609600" indent="-609600" eaLnBrk="1" hangingPunct="1">
              <a:lnSpc>
                <a:spcPct val="80000"/>
              </a:lnSpc>
              <a:buFontTx/>
              <a:buAutoNum type="arabicPeriod"/>
            </a:pPr>
            <a:r>
              <a:rPr lang="en-US" altLang="en-US" sz="1900" smtClean="0">
                <a:latin typeface="Comic Sans MS" pitchFamily="66" charset="0"/>
              </a:rPr>
              <a:t>For which mixture did your prediction come closest?</a:t>
            </a:r>
          </a:p>
          <a:p>
            <a:pPr marL="609600" indent="-609600" eaLnBrk="1" hangingPunct="1">
              <a:lnSpc>
                <a:spcPct val="80000"/>
              </a:lnSpc>
              <a:buFontTx/>
              <a:buAutoNum type="arabicPeriod"/>
            </a:pPr>
            <a:r>
              <a:rPr lang="en-US" altLang="en-US" sz="1900" smtClean="0">
                <a:latin typeface="Comic Sans MS" pitchFamily="66" charset="0"/>
              </a:rPr>
              <a:t>For which mixture was your prediction farthest off?</a:t>
            </a:r>
          </a:p>
          <a:p>
            <a:pPr marL="609600" indent="-609600" eaLnBrk="1" hangingPunct="1">
              <a:lnSpc>
                <a:spcPct val="80000"/>
              </a:lnSpc>
              <a:buFontTx/>
              <a:buAutoNum type="arabicPeriod"/>
            </a:pPr>
            <a:r>
              <a:rPr lang="en-US" altLang="en-US" sz="1900" smtClean="0">
                <a:latin typeface="Comic Sans MS" pitchFamily="66" charset="0"/>
              </a:rPr>
              <a:t>Could the temperature of the mixture (hot and cold) ever reach the temperature of the hot or cold water?  Explain your reasoning. </a:t>
            </a:r>
          </a:p>
          <a:p>
            <a:pPr marL="609600" indent="-609600" eaLnBrk="1" hangingPunct="1">
              <a:lnSpc>
                <a:spcPct val="80000"/>
              </a:lnSpc>
              <a:buFontTx/>
              <a:buAutoNum type="arabicPeriod"/>
            </a:pPr>
            <a:r>
              <a:rPr lang="en-US" altLang="en-US" sz="1900" smtClean="0">
                <a:latin typeface="Comic Sans MS" pitchFamily="66" charset="0"/>
              </a:rPr>
              <a:t>Although the hot water was the same temperature in each beaker, the impact observed when it was combined with the cold water varied.  Why did they all have a different effect?</a:t>
            </a:r>
          </a:p>
          <a:p>
            <a:pPr marL="609600" indent="-609600" eaLnBrk="1" hangingPunct="1">
              <a:lnSpc>
                <a:spcPct val="80000"/>
              </a:lnSpc>
              <a:buFontTx/>
              <a:buAutoNum type="arabicPeriod"/>
            </a:pPr>
            <a:r>
              <a:rPr lang="en-US" altLang="en-US" sz="1900" smtClean="0">
                <a:latin typeface="Comic Sans MS" pitchFamily="66" charset="0"/>
              </a:rPr>
              <a:t>What factors could have impacted the accuracy of your data? </a:t>
            </a:r>
          </a:p>
          <a:p>
            <a:pPr marL="609600" indent="-609600" eaLnBrk="1" hangingPunct="1">
              <a:lnSpc>
                <a:spcPct val="80000"/>
              </a:lnSpc>
              <a:buFontTx/>
              <a:buAutoNum type="arabicPeriod"/>
            </a:pPr>
            <a:r>
              <a:rPr lang="en-US" altLang="en-US" sz="1900" smtClean="0">
                <a:latin typeface="Comic Sans MS" pitchFamily="66" charset="0"/>
              </a:rPr>
              <a:t>What did you learn about mixing temperatures from this activity?</a:t>
            </a:r>
          </a:p>
          <a:p>
            <a:pPr marL="609600" indent="-609600" eaLnBrk="1" hangingPunct="1">
              <a:lnSpc>
                <a:spcPct val="80000"/>
              </a:lnSpc>
              <a:buFontTx/>
              <a:buAutoNum type="arabicPeriod"/>
            </a:pPr>
            <a:r>
              <a:rPr lang="en-US" altLang="en-US" sz="1900" smtClean="0">
                <a:latin typeface="Comic Sans MS" pitchFamily="66" charset="0"/>
              </a:rPr>
              <a:t>What would you predict the temperature to be if 200 mL of hot water (≈100</a:t>
            </a:r>
            <a:r>
              <a:rPr lang="en-US" altLang="en-US" sz="1900" baseline="30000" smtClean="0">
                <a:latin typeface="Comic Sans MS" pitchFamily="66" charset="0"/>
              </a:rPr>
              <a:t>0</a:t>
            </a:r>
            <a:r>
              <a:rPr lang="en-US" altLang="en-US" sz="1900" smtClean="0">
                <a:latin typeface="Comic Sans MS" pitchFamily="66" charset="0"/>
              </a:rPr>
              <a:t>C) is mixed with 50 mL of cold water (≈0</a:t>
            </a:r>
            <a:r>
              <a:rPr lang="en-US" altLang="en-US" sz="1900" baseline="30000" smtClean="0">
                <a:latin typeface="Comic Sans MS" pitchFamily="66" charset="0"/>
              </a:rPr>
              <a:t>0</a:t>
            </a:r>
            <a:r>
              <a:rPr lang="en-US" altLang="en-US" sz="1900" smtClean="0">
                <a:latin typeface="Comic Sans MS" pitchFamily="66" charset="0"/>
              </a:rPr>
              <a:t>C) ?  Explain your reasoning.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dissolve">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dissolve">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dissolve">
                                      <p:cBhvr>
                                        <p:cTn id="37" dur="500"/>
                                        <p:tgtEl>
                                          <p:spTgt spid="266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dissolve">
                                      <p:cBhvr>
                                        <p:cTn id="42"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latin typeface="Comic Sans MS" pitchFamily="66" charset="0"/>
              </a:rPr>
              <a:t>Heating and Cooling a Metal Strip</a:t>
            </a:r>
          </a:p>
        </p:txBody>
      </p:sp>
      <p:sp>
        <p:nvSpPr>
          <p:cNvPr id="34819" name="Rectangle 3"/>
          <p:cNvSpPr>
            <a:spLocks noGrp="1" noChangeArrowheads="1"/>
          </p:cNvSpPr>
          <p:nvPr>
            <p:ph type="body" idx="1"/>
          </p:nvPr>
        </p:nvSpPr>
        <p:spPr>
          <a:xfrm>
            <a:off x="566738" y="1752600"/>
            <a:ext cx="8001000" cy="4419600"/>
          </a:xfrm>
        </p:spPr>
        <p:txBody>
          <a:bodyPr/>
          <a:lstStyle/>
          <a:p>
            <a:pPr marL="571500" indent="-571500" eaLnBrk="1" hangingPunct="1">
              <a:lnSpc>
                <a:spcPct val="80000"/>
              </a:lnSpc>
              <a:buFont typeface="Wingdings" pitchFamily="2" charset="2"/>
              <a:buAutoNum type="arabicPeriod"/>
            </a:pPr>
            <a:r>
              <a:rPr lang="en-US" altLang="en-US" sz="2100" smtClean="0">
                <a:latin typeface="Comic Sans MS" pitchFamily="66" charset="0"/>
              </a:rPr>
              <a:t>Plug in the hot plate and allow it to heat up for 3-5 minutes.</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Have a conversation with the members of your group regarding what you think will happen once you heat and cool the metal strip.</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Using the hot plate, heat the metal strip with the printed side facing upward.  It is not necessary to touch the metal strip on the hot plate.</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Take note of what you observe as the metal strip is heated with the hot plate.</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Allow the strip to cool for a few minutes.</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Gently rub the metal strip on an ice cube with the printed side facing upward.  </a:t>
            </a:r>
          </a:p>
          <a:p>
            <a:pPr marL="571500" indent="-571500" eaLnBrk="1" hangingPunct="1">
              <a:lnSpc>
                <a:spcPct val="80000"/>
              </a:lnSpc>
              <a:buFont typeface="Wingdings" pitchFamily="2" charset="2"/>
              <a:buAutoNum type="arabicPeriod"/>
            </a:pPr>
            <a:r>
              <a:rPr lang="en-US" altLang="en-US" sz="2100" smtClean="0">
                <a:latin typeface="Comic Sans MS" pitchFamily="66" charset="0"/>
              </a:rPr>
              <a:t>Take note of what you observe as the metal strip is being cooled with the 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dissolve">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dissolve">
                                      <p:cBhvr>
                                        <p:cTn id="22" dur="5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dissolve">
                                      <p:cBhvr>
                                        <p:cTn id="27" dur="500"/>
                                        <p:tgtEl>
                                          <p:spTgt spid="348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dissolve">
                                      <p:cBhvr>
                                        <p:cTn id="32" dur="500"/>
                                        <p:tgtEl>
                                          <p:spTgt spid="348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819">
                                            <p:txEl>
                                              <p:pRg st="6" end="6"/>
                                            </p:txEl>
                                          </p:spTgt>
                                        </p:tgtEl>
                                        <p:attrNameLst>
                                          <p:attrName>style.visibility</p:attrName>
                                        </p:attrNameLst>
                                      </p:cBhvr>
                                      <p:to>
                                        <p:strVal val="visible"/>
                                      </p:to>
                                    </p:set>
                                    <p:animEffect transition="in" filter="dissolve">
                                      <p:cBhvr>
                                        <p:cTn id="37"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latin typeface="Comic Sans MS" pitchFamily="66" charset="0"/>
              </a:rPr>
              <a:t>Discussion Questions</a:t>
            </a:r>
          </a:p>
        </p:txBody>
      </p:sp>
      <p:sp>
        <p:nvSpPr>
          <p:cNvPr id="35843" name="Rectangle 3"/>
          <p:cNvSpPr>
            <a:spLocks noGrp="1" noChangeArrowheads="1"/>
          </p:cNvSpPr>
          <p:nvPr>
            <p:ph type="body" idx="1"/>
          </p:nvPr>
        </p:nvSpPr>
        <p:spPr>
          <a:xfrm>
            <a:off x="566738" y="1752600"/>
            <a:ext cx="8001000" cy="4495800"/>
          </a:xfrm>
        </p:spPr>
        <p:txBody>
          <a:bodyPr/>
          <a:lstStyle/>
          <a:p>
            <a:pPr marL="571500" indent="-571500" eaLnBrk="1" hangingPunct="1">
              <a:buFont typeface="Wingdings" pitchFamily="2" charset="2"/>
              <a:buAutoNum type="arabicPeriod"/>
            </a:pPr>
            <a:r>
              <a:rPr lang="en-US" altLang="en-US" sz="2600" smtClean="0">
                <a:latin typeface="Comic Sans MS" pitchFamily="66" charset="0"/>
              </a:rPr>
              <a:t>What observations did you make after putting the metal strip over the hot plate?  Be specific!!!</a:t>
            </a:r>
          </a:p>
          <a:p>
            <a:pPr marL="571500" indent="-571500" eaLnBrk="1" hangingPunct="1">
              <a:buFont typeface="Wingdings" pitchFamily="2" charset="2"/>
              <a:buAutoNum type="arabicPeriod"/>
            </a:pPr>
            <a:r>
              <a:rPr lang="en-US" altLang="en-US" sz="2600" smtClean="0">
                <a:latin typeface="Comic Sans MS" pitchFamily="66" charset="0"/>
              </a:rPr>
              <a:t>Why/how did this happen?</a:t>
            </a:r>
          </a:p>
          <a:p>
            <a:pPr marL="571500" indent="-571500" eaLnBrk="1" hangingPunct="1">
              <a:buFont typeface="Wingdings" pitchFamily="2" charset="2"/>
              <a:buAutoNum type="arabicPeriod"/>
            </a:pPr>
            <a:r>
              <a:rPr lang="en-US" altLang="en-US" sz="2600" smtClean="0">
                <a:latin typeface="Comic Sans MS" pitchFamily="66" charset="0"/>
              </a:rPr>
              <a:t>What observations did you make after rubbing the metal strip on the ice cube? Be specific!!!</a:t>
            </a:r>
          </a:p>
          <a:p>
            <a:pPr marL="571500" indent="-571500" eaLnBrk="1" hangingPunct="1">
              <a:buFont typeface="Wingdings" pitchFamily="2" charset="2"/>
              <a:buAutoNum type="arabicPeriod"/>
            </a:pPr>
            <a:r>
              <a:rPr lang="en-US" altLang="en-US" sz="2600" smtClean="0">
                <a:latin typeface="Comic Sans MS" pitchFamily="66" charset="0"/>
              </a:rPr>
              <a:t>Why/how did this happen?</a:t>
            </a:r>
          </a:p>
          <a:p>
            <a:pPr marL="571500" indent="-571500" eaLnBrk="1" hangingPunct="1">
              <a:buFont typeface="Wingdings" pitchFamily="2" charset="2"/>
              <a:buAutoNum type="arabicPeriod"/>
            </a:pPr>
            <a:r>
              <a:rPr lang="en-US" altLang="en-US" sz="2600" smtClean="0">
                <a:latin typeface="Comic Sans MS" pitchFamily="66" charset="0"/>
              </a:rPr>
              <a:t>What do you think would have happened if it was heated or cooled to a greater degree?</a:t>
            </a:r>
          </a:p>
        </p:txBody>
      </p:sp>
      <p:sp>
        <p:nvSpPr>
          <p:cNvPr id="35844" name="Text Box 4"/>
          <p:cNvSpPr txBox="1">
            <a:spLocks noChangeArrowheads="1"/>
          </p:cNvSpPr>
          <p:nvPr/>
        </p:nvSpPr>
        <p:spPr bwMode="auto">
          <a:xfrm>
            <a:off x="2895600" y="5943600"/>
            <a:ext cx="3352800" cy="6794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The metal strip is actually know as a </a:t>
            </a:r>
            <a:r>
              <a:rPr lang="en-US" altLang="en-US" sz="1800" b="1" u="sng">
                <a:latin typeface="Comic Sans MS" pitchFamily="66" charset="0"/>
              </a:rPr>
              <a:t>bi</a:t>
            </a:r>
            <a:r>
              <a:rPr lang="en-US" altLang="en-US" sz="1800">
                <a:latin typeface="Comic Sans MS" pitchFamily="66" charset="0"/>
              </a:rPr>
              <a:t>metal strip.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ssolve">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dissolve">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dissolve">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dissolve">
                                      <p:cBhvr>
                                        <p:cTn id="22" dur="500"/>
                                        <p:tgtEl>
                                          <p:spTgt spid="358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dissolve">
                                      <p:cBhvr>
                                        <p:cTn id="27" dur="500"/>
                                        <p:tgtEl>
                                          <p:spTgt spid="358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5844"/>
                                        </p:tgtEl>
                                        <p:attrNameLst>
                                          <p:attrName>style.visibility</p:attrName>
                                        </p:attrNameLst>
                                      </p:cBhvr>
                                      <p:to>
                                        <p:strVal val="visible"/>
                                      </p:to>
                                    </p:set>
                                    <p:animEffect transition="in" filter="box(in)">
                                      <p:cBhvr>
                                        <p:cTn id="32"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latin typeface="Comic Sans MS" pitchFamily="66" charset="0"/>
              </a:rPr>
              <a:t>Thermal Expansion</a:t>
            </a:r>
          </a:p>
        </p:txBody>
      </p:sp>
      <p:sp>
        <p:nvSpPr>
          <p:cNvPr id="12292" name="Rectangle 4"/>
          <p:cNvSpPr>
            <a:spLocks noGrp="1" noChangeArrowheads="1"/>
          </p:cNvSpPr>
          <p:nvPr>
            <p:ph type="body" idx="1"/>
          </p:nvPr>
        </p:nvSpPr>
        <p:spPr/>
        <p:txBody>
          <a:bodyPr/>
          <a:lstStyle/>
          <a:p>
            <a:pPr eaLnBrk="1" hangingPunct="1">
              <a:lnSpc>
                <a:spcPct val="90000"/>
              </a:lnSpc>
            </a:pPr>
            <a:r>
              <a:rPr lang="en-US" altLang="en-US" sz="2100" smtClean="0">
                <a:latin typeface="Comic Sans MS" pitchFamily="66" charset="0"/>
              </a:rPr>
              <a:t>the increase in volume of a substance due to an increase in temperature – the particles themselves </a:t>
            </a:r>
            <a:r>
              <a:rPr lang="en-US" altLang="en-US" sz="2100" b="1" smtClean="0">
                <a:latin typeface="Comic Sans MS" pitchFamily="66" charset="0"/>
              </a:rPr>
              <a:t>DO NOT</a:t>
            </a:r>
            <a:r>
              <a:rPr lang="en-US" altLang="en-US" sz="2100" smtClean="0">
                <a:latin typeface="Comic Sans MS" pitchFamily="66" charset="0"/>
              </a:rPr>
              <a:t> expand</a:t>
            </a:r>
          </a:p>
          <a:p>
            <a:pPr eaLnBrk="1" hangingPunct="1">
              <a:lnSpc>
                <a:spcPct val="90000"/>
              </a:lnSpc>
            </a:pPr>
            <a:r>
              <a:rPr lang="en-US" altLang="en-US" sz="2100" smtClean="0">
                <a:latin typeface="Comic Sans MS" pitchFamily="66" charset="0"/>
              </a:rPr>
              <a:t>as a substance gets hotter the particles move faster and spread out</a:t>
            </a:r>
          </a:p>
          <a:p>
            <a:pPr eaLnBrk="1" hangingPunct="1">
              <a:lnSpc>
                <a:spcPct val="90000"/>
              </a:lnSpc>
            </a:pPr>
            <a:r>
              <a:rPr lang="en-US" altLang="en-US" sz="2100" smtClean="0">
                <a:latin typeface="Comic Sans MS" pitchFamily="66" charset="0"/>
              </a:rPr>
              <a:t>most matter expands when it’s heated and contracts when it’s cooled  </a:t>
            </a:r>
          </a:p>
          <a:p>
            <a:pPr lvl="1" eaLnBrk="1" hangingPunct="1">
              <a:lnSpc>
                <a:spcPct val="90000"/>
              </a:lnSpc>
            </a:pPr>
            <a:r>
              <a:rPr lang="en-US" altLang="en-US" sz="1900" b="1" smtClean="0">
                <a:latin typeface="Comic Sans MS" pitchFamily="66" charset="0"/>
              </a:rPr>
              <a:t>Exception</a:t>
            </a:r>
            <a:r>
              <a:rPr lang="en-US" altLang="en-US" sz="1900" smtClean="0">
                <a:latin typeface="Comic Sans MS" pitchFamily="66" charset="0"/>
              </a:rPr>
              <a:t> - water actually expands as it cools from 4</a:t>
            </a:r>
            <a:r>
              <a:rPr lang="en-US" altLang="en-US" sz="1900" baseline="30000" smtClean="0">
                <a:latin typeface="Comic Sans MS" pitchFamily="66" charset="0"/>
              </a:rPr>
              <a:t>0</a:t>
            </a:r>
            <a:r>
              <a:rPr lang="en-US" altLang="en-US" sz="1900" smtClean="0">
                <a:latin typeface="Comic Sans MS" pitchFamily="66" charset="0"/>
              </a:rPr>
              <a:t>C to 0</a:t>
            </a:r>
            <a:r>
              <a:rPr lang="en-US" altLang="en-US" sz="1900" baseline="30000" smtClean="0">
                <a:latin typeface="Comic Sans MS" pitchFamily="66" charset="0"/>
              </a:rPr>
              <a:t>0</a:t>
            </a:r>
            <a:r>
              <a:rPr lang="en-US" altLang="en-US" sz="1900" smtClean="0">
                <a:latin typeface="Comic Sans MS" pitchFamily="66" charset="0"/>
              </a:rPr>
              <a:t>C</a:t>
            </a:r>
          </a:p>
          <a:p>
            <a:pPr eaLnBrk="1" hangingPunct="1">
              <a:lnSpc>
                <a:spcPct val="90000"/>
              </a:lnSpc>
            </a:pPr>
            <a:r>
              <a:rPr lang="en-US" altLang="en-US" sz="2100" smtClean="0">
                <a:latin typeface="Comic Sans MS" pitchFamily="66" charset="0"/>
              </a:rPr>
              <a:t>different substances expand at different rates</a:t>
            </a:r>
          </a:p>
          <a:p>
            <a:pPr eaLnBrk="1" hangingPunct="1">
              <a:lnSpc>
                <a:spcPct val="90000"/>
              </a:lnSpc>
            </a:pPr>
            <a:r>
              <a:rPr lang="en-US" altLang="en-US" sz="2100" smtClean="0">
                <a:latin typeface="Comic Sans MS" pitchFamily="66" charset="0"/>
              </a:rPr>
              <a:t>gases generally expand or contract more than liquids, and liquids expand or contract more than solids	</a:t>
            </a:r>
          </a:p>
          <a:p>
            <a:pPr eaLnBrk="1" hangingPunct="1">
              <a:lnSpc>
                <a:spcPct val="90000"/>
              </a:lnSpc>
            </a:pPr>
            <a:r>
              <a:rPr lang="en-US" altLang="en-US" sz="2100" smtClean="0">
                <a:latin typeface="Comic Sans MS" pitchFamily="66" charset="0"/>
              </a:rPr>
              <a:t>Example:</a:t>
            </a:r>
          </a:p>
          <a:p>
            <a:pPr lvl="1" eaLnBrk="1" hangingPunct="1">
              <a:lnSpc>
                <a:spcPct val="90000"/>
              </a:lnSpc>
            </a:pPr>
            <a:r>
              <a:rPr lang="en-US" altLang="en-US" sz="2000" smtClean="0">
                <a:latin typeface="Comic Sans MS" pitchFamily="66" charset="0"/>
                <a:hlinkClick r:id="rId2"/>
              </a:rPr>
              <a:t>Bimetal strips in thermostats </a:t>
            </a:r>
            <a:endParaRPr lang="en-US" altLang="en-US" sz="2000" smtClean="0">
              <a:latin typeface="Comic Sans MS" pitchFamily="66" charset="0"/>
            </a:endParaRPr>
          </a:p>
        </p:txBody>
      </p:sp>
      <p:sp>
        <p:nvSpPr>
          <p:cNvPr id="12294" name="Text Box 6"/>
          <p:cNvSpPr txBox="1">
            <a:spLocks noChangeArrowheads="1"/>
          </p:cNvSpPr>
          <p:nvPr/>
        </p:nvSpPr>
        <p:spPr bwMode="auto">
          <a:xfrm>
            <a:off x="2819400" y="3124200"/>
            <a:ext cx="33528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As the particles spread out, the volume of a substance increases.  What happens to the substance’s density?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dissolve">
                                      <p:cBhvr>
                                        <p:cTn id="7" dur="500"/>
                                        <p:tgtEl>
                                          <p:spTgt spid="122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dissolve">
                                      <p:cBhvr>
                                        <p:cTn id="12" dur="500"/>
                                        <p:tgtEl>
                                          <p:spTgt spid="122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box(in)">
                                      <p:cBhvr>
                                        <p:cTn id="17" dur="500"/>
                                        <p:tgtEl>
                                          <p:spTgt spid="122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12294"/>
                                        </p:tgtEl>
                                      </p:cBhvr>
                                    </p:animEffect>
                                    <p:set>
                                      <p:cBhvr>
                                        <p:cTn id="22" dur="1" fill="hold">
                                          <p:stCondLst>
                                            <p:cond delay="499"/>
                                          </p:stCondLst>
                                        </p:cTn>
                                        <p:tgtEl>
                                          <p:spTgt spid="1229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2">
                                            <p:txEl>
                                              <p:pRg st="2" end="2"/>
                                            </p:txEl>
                                          </p:spTgt>
                                        </p:tgtEl>
                                        <p:attrNameLst>
                                          <p:attrName>style.visibility</p:attrName>
                                        </p:attrNameLst>
                                      </p:cBhvr>
                                      <p:to>
                                        <p:strVal val="visible"/>
                                      </p:to>
                                    </p:set>
                                    <p:animEffect transition="in" filter="dissolve">
                                      <p:cBhvr>
                                        <p:cTn id="27" dur="500"/>
                                        <p:tgtEl>
                                          <p:spTgt spid="12292">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292">
                                            <p:txEl>
                                              <p:pRg st="3" end="3"/>
                                            </p:txEl>
                                          </p:spTgt>
                                        </p:tgtEl>
                                        <p:attrNameLst>
                                          <p:attrName>style.visibility</p:attrName>
                                        </p:attrNameLst>
                                      </p:cBhvr>
                                      <p:to>
                                        <p:strVal val="visible"/>
                                      </p:to>
                                    </p:set>
                                    <p:animEffect transition="in" filter="dissolve">
                                      <p:cBhvr>
                                        <p:cTn id="32" dur="500"/>
                                        <p:tgtEl>
                                          <p:spTgt spid="12292">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292">
                                            <p:txEl>
                                              <p:pRg st="4" end="4"/>
                                            </p:txEl>
                                          </p:spTgt>
                                        </p:tgtEl>
                                        <p:attrNameLst>
                                          <p:attrName>style.visibility</p:attrName>
                                        </p:attrNameLst>
                                      </p:cBhvr>
                                      <p:to>
                                        <p:strVal val="visible"/>
                                      </p:to>
                                    </p:set>
                                    <p:animEffect transition="in" filter="dissolve">
                                      <p:cBhvr>
                                        <p:cTn id="37" dur="500"/>
                                        <p:tgtEl>
                                          <p:spTgt spid="12292">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292">
                                            <p:txEl>
                                              <p:pRg st="5" end="5"/>
                                            </p:txEl>
                                          </p:spTgt>
                                        </p:tgtEl>
                                        <p:attrNameLst>
                                          <p:attrName>style.visibility</p:attrName>
                                        </p:attrNameLst>
                                      </p:cBhvr>
                                      <p:to>
                                        <p:strVal val="visible"/>
                                      </p:to>
                                    </p:set>
                                    <p:animEffect transition="in" filter="dissolve">
                                      <p:cBhvr>
                                        <p:cTn id="42" dur="500"/>
                                        <p:tgtEl>
                                          <p:spTgt spid="12292">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292">
                                            <p:txEl>
                                              <p:pRg st="6" end="6"/>
                                            </p:txEl>
                                          </p:spTgt>
                                        </p:tgtEl>
                                        <p:attrNameLst>
                                          <p:attrName>style.visibility</p:attrName>
                                        </p:attrNameLst>
                                      </p:cBhvr>
                                      <p:to>
                                        <p:strVal val="visible"/>
                                      </p:to>
                                    </p:set>
                                    <p:animEffect transition="in" filter="dissolve">
                                      <p:cBhvr>
                                        <p:cTn id="47" dur="500"/>
                                        <p:tgtEl>
                                          <p:spTgt spid="12292">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292">
                                            <p:txEl>
                                              <p:pRg st="7" end="7"/>
                                            </p:txEl>
                                          </p:spTgt>
                                        </p:tgtEl>
                                        <p:attrNameLst>
                                          <p:attrName>style.visibility</p:attrName>
                                        </p:attrNameLst>
                                      </p:cBhvr>
                                      <p:to>
                                        <p:strVal val="visible"/>
                                      </p:to>
                                    </p:set>
                                    <p:animEffect transition="in" filter="dissolve">
                                      <p:cBhvr>
                                        <p:cTn id="52" dur="500"/>
                                        <p:tgtEl>
                                          <p:spTgt spid="122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P spid="12294" grpId="0" animBg="1"/>
      <p:bldP spid="1229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400" smtClean="0">
                <a:latin typeface="Comic Sans MS" pitchFamily="66" charset="0"/>
              </a:rPr>
              <a:t>Thermal Expansion &amp; Contraction</a:t>
            </a:r>
            <a:br>
              <a:rPr lang="en-US" altLang="en-US" sz="3400" smtClean="0">
                <a:latin typeface="Comic Sans MS" pitchFamily="66" charset="0"/>
              </a:rPr>
            </a:br>
            <a:r>
              <a:rPr lang="en-US" altLang="en-US" sz="3400" smtClean="0">
                <a:latin typeface="Comic Sans MS" pitchFamily="66" charset="0"/>
              </a:rPr>
              <a:t>(A closer look)</a:t>
            </a:r>
          </a:p>
        </p:txBody>
      </p:sp>
      <p:sp>
        <p:nvSpPr>
          <p:cNvPr id="36868" name="Oval 4"/>
          <p:cNvSpPr>
            <a:spLocks noChangeArrowheads="1"/>
          </p:cNvSpPr>
          <p:nvPr/>
        </p:nvSpPr>
        <p:spPr bwMode="auto">
          <a:xfrm>
            <a:off x="12954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0" name="Oval 6"/>
          <p:cNvSpPr>
            <a:spLocks noChangeArrowheads="1"/>
          </p:cNvSpPr>
          <p:nvPr/>
        </p:nvSpPr>
        <p:spPr bwMode="auto">
          <a:xfrm>
            <a:off x="19050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1" name="Oval 7"/>
          <p:cNvSpPr>
            <a:spLocks noChangeArrowheads="1"/>
          </p:cNvSpPr>
          <p:nvPr/>
        </p:nvSpPr>
        <p:spPr bwMode="auto">
          <a:xfrm>
            <a:off x="25146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2" name="Oval 8"/>
          <p:cNvSpPr>
            <a:spLocks noChangeArrowheads="1"/>
          </p:cNvSpPr>
          <p:nvPr/>
        </p:nvSpPr>
        <p:spPr bwMode="auto">
          <a:xfrm>
            <a:off x="31242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3" name="Oval 9"/>
          <p:cNvSpPr>
            <a:spLocks noChangeArrowheads="1"/>
          </p:cNvSpPr>
          <p:nvPr/>
        </p:nvSpPr>
        <p:spPr bwMode="auto">
          <a:xfrm>
            <a:off x="12954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4" name="Oval 10"/>
          <p:cNvSpPr>
            <a:spLocks noChangeArrowheads="1"/>
          </p:cNvSpPr>
          <p:nvPr/>
        </p:nvSpPr>
        <p:spPr bwMode="auto">
          <a:xfrm>
            <a:off x="19050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5" name="Oval 11"/>
          <p:cNvSpPr>
            <a:spLocks noChangeArrowheads="1"/>
          </p:cNvSpPr>
          <p:nvPr/>
        </p:nvSpPr>
        <p:spPr bwMode="auto">
          <a:xfrm>
            <a:off x="25146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6" name="Oval 12"/>
          <p:cNvSpPr>
            <a:spLocks noChangeArrowheads="1"/>
          </p:cNvSpPr>
          <p:nvPr/>
        </p:nvSpPr>
        <p:spPr bwMode="auto">
          <a:xfrm>
            <a:off x="31242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7" name="Oval 13"/>
          <p:cNvSpPr>
            <a:spLocks noChangeArrowheads="1"/>
          </p:cNvSpPr>
          <p:nvPr/>
        </p:nvSpPr>
        <p:spPr bwMode="auto">
          <a:xfrm>
            <a:off x="12954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8" name="Oval 14"/>
          <p:cNvSpPr>
            <a:spLocks noChangeArrowheads="1"/>
          </p:cNvSpPr>
          <p:nvPr/>
        </p:nvSpPr>
        <p:spPr bwMode="auto">
          <a:xfrm>
            <a:off x="19050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79" name="Oval 15"/>
          <p:cNvSpPr>
            <a:spLocks noChangeArrowheads="1"/>
          </p:cNvSpPr>
          <p:nvPr/>
        </p:nvSpPr>
        <p:spPr bwMode="auto">
          <a:xfrm>
            <a:off x="25146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0" name="Oval 16"/>
          <p:cNvSpPr>
            <a:spLocks noChangeArrowheads="1"/>
          </p:cNvSpPr>
          <p:nvPr/>
        </p:nvSpPr>
        <p:spPr bwMode="auto">
          <a:xfrm>
            <a:off x="31242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1" name="Rectangle 17"/>
          <p:cNvSpPr>
            <a:spLocks noChangeArrowheads="1"/>
          </p:cNvSpPr>
          <p:nvPr/>
        </p:nvSpPr>
        <p:spPr bwMode="auto">
          <a:xfrm>
            <a:off x="1066800" y="2667000"/>
            <a:ext cx="2667000" cy="16002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2" name="Oval 18"/>
          <p:cNvSpPr>
            <a:spLocks noChangeArrowheads="1"/>
          </p:cNvSpPr>
          <p:nvPr/>
        </p:nvSpPr>
        <p:spPr bwMode="auto">
          <a:xfrm>
            <a:off x="56388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3" name="Oval 19"/>
          <p:cNvSpPr>
            <a:spLocks noChangeArrowheads="1"/>
          </p:cNvSpPr>
          <p:nvPr/>
        </p:nvSpPr>
        <p:spPr bwMode="auto">
          <a:xfrm>
            <a:off x="62484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4" name="Oval 20"/>
          <p:cNvSpPr>
            <a:spLocks noChangeArrowheads="1"/>
          </p:cNvSpPr>
          <p:nvPr/>
        </p:nvSpPr>
        <p:spPr bwMode="auto">
          <a:xfrm>
            <a:off x="68580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5" name="Oval 21"/>
          <p:cNvSpPr>
            <a:spLocks noChangeArrowheads="1"/>
          </p:cNvSpPr>
          <p:nvPr/>
        </p:nvSpPr>
        <p:spPr bwMode="auto">
          <a:xfrm>
            <a:off x="7467600" y="27432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6" name="Oval 22"/>
          <p:cNvSpPr>
            <a:spLocks noChangeArrowheads="1"/>
          </p:cNvSpPr>
          <p:nvPr/>
        </p:nvSpPr>
        <p:spPr bwMode="auto">
          <a:xfrm>
            <a:off x="56388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7" name="Oval 23"/>
          <p:cNvSpPr>
            <a:spLocks noChangeArrowheads="1"/>
          </p:cNvSpPr>
          <p:nvPr/>
        </p:nvSpPr>
        <p:spPr bwMode="auto">
          <a:xfrm>
            <a:off x="62484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8" name="Oval 24"/>
          <p:cNvSpPr>
            <a:spLocks noChangeArrowheads="1"/>
          </p:cNvSpPr>
          <p:nvPr/>
        </p:nvSpPr>
        <p:spPr bwMode="auto">
          <a:xfrm>
            <a:off x="68580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89" name="Oval 25"/>
          <p:cNvSpPr>
            <a:spLocks noChangeArrowheads="1"/>
          </p:cNvSpPr>
          <p:nvPr/>
        </p:nvSpPr>
        <p:spPr bwMode="auto">
          <a:xfrm>
            <a:off x="7467600" y="32766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90" name="Oval 26"/>
          <p:cNvSpPr>
            <a:spLocks noChangeArrowheads="1"/>
          </p:cNvSpPr>
          <p:nvPr/>
        </p:nvSpPr>
        <p:spPr bwMode="auto">
          <a:xfrm>
            <a:off x="56388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91" name="Oval 27"/>
          <p:cNvSpPr>
            <a:spLocks noChangeArrowheads="1"/>
          </p:cNvSpPr>
          <p:nvPr/>
        </p:nvSpPr>
        <p:spPr bwMode="auto">
          <a:xfrm>
            <a:off x="62484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92" name="Oval 28"/>
          <p:cNvSpPr>
            <a:spLocks noChangeArrowheads="1"/>
          </p:cNvSpPr>
          <p:nvPr/>
        </p:nvSpPr>
        <p:spPr bwMode="auto">
          <a:xfrm>
            <a:off x="68580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93" name="Oval 29"/>
          <p:cNvSpPr>
            <a:spLocks noChangeArrowheads="1"/>
          </p:cNvSpPr>
          <p:nvPr/>
        </p:nvSpPr>
        <p:spPr bwMode="auto">
          <a:xfrm>
            <a:off x="7467600" y="3810000"/>
            <a:ext cx="381000" cy="381000"/>
          </a:xfrm>
          <a:prstGeom prst="ellipse">
            <a:avLst/>
          </a:prstGeom>
          <a:solidFill>
            <a:srgbClr val="C0C0C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6894" name="Rectangle 30"/>
          <p:cNvSpPr>
            <a:spLocks noChangeArrowheads="1"/>
          </p:cNvSpPr>
          <p:nvPr/>
        </p:nvSpPr>
        <p:spPr bwMode="auto">
          <a:xfrm>
            <a:off x="5410200" y="2667000"/>
            <a:ext cx="2667000" cy="16002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grpSp>
        <p:nvGrpSpPr>
          <p:cNvPr id="36904" name="Group 40"/>
          <p:cNvGrpSpPr>
            <a:grpSpLocks/>
          </p:cNvGrpSpPr>
          <p:nvPr/>
        </p:nvGrpSpPr>
        <p:grpSpPr bwMode="auto">
          <a:xfrm>
            <a:off x="3886200" y="1676400"/>
            <a:ext cx="1397000" cy="641350"/>
            <a:chOff x="2448" y="1200"/>
            <a:chExt cx="880" cy="404"/>
          </a:xfrm>
        </p:grpSpPr>
        <p:sp>
          <p:nvSpPr>
            <p:cNvPr id="18466" name="Text Box 31"/>
            <p:cNvSpPr txBox="1">
              <a:spLocks noChangeArrowheads="1"/>
            </p:cNvSpPr>
            <p:nvPr/>
          </p:nvSpPr>
          <p:spPr bwMode="auto">
            <a:xfrm>
              <a:off x="2544" y="1200"/>
              <a:ext cx="74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b="1">
                  <a:latin typeface="Comic Sans MS" pitchFamily="66" charset="0"/>
                </a:rPr>
                <a:t>Piece of </a:t>
              </a:r>
            </a:p>
            <a:p>
              <a:pPr algn="ctr" eaLnBrk="1" hangingPunct="1">
                <a:spcBef>
                  <a:spcPct val="0"/>
                </a:spcBef>
                <a:buClrTx/>
                <a:buFontTx/>
                <a:buNone/>
              </a:pPr>
              <a:r>
                <a:rPr lang="en-US" altLang="en-US" sz="1800" b="1">
                  <a:latin typeface="Comic Sans MS" pitchFamily="66" charset="0"/>
                </a:rPr>
                <a:t>Metal</a:t>
              </a:r>
            </a:p>
          </p:txBody>
        </p:sp>
        <p:sp>
          <p:nvSpPr>
            <p:cNvPr id="18467" name="Line 32"/>
            <p:cNvSpPr>
              <a:spLocks noChangeShapeType="1"/>
            </p:cNvSpPr>
            <p:nvPr/>
          </p:nvSpPr>
          <p:spPr bwMode="auto">
            <a:xfrm>
              <a:off x="3184" y="1440"/>
              <a:ext cx="144" cy="96"/>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8" name="Line 33"/>
            <p:cNvSpPr>
              <a:spLocks noChangeShapeType="1"/>
            </p:cNvSpPr>
            <p:nvPr/>
          </p:nvSpPr>
          <p:spPr bwMode="auto">
            <a:xfrm flipH="1">
              <a:off x="2448" y="1440"/>
              <a:ext cx="144" cy="96"/>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99" name="Text Box 35"/>
          <p:cNvSpPr txBox="1">
            <a:spLocks noChangeArrowheads="1"/>
          </p:cNvSpPr>
          <p:nvPr/>
        </p:nvSpPr>
        <p:spPr bwMode="auto">
          <a:xfrm>
            <a:off x="1752600" y="5691188"/>
            <a:ext cx="1273175" cy="404812"/>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Expansion</a:t>
            </a:r>
          </a:p>
        </p:txBody>
      </p:sp>
      <p:sp>
        <p:nvSpPr>
          <p:cNvPr id="36900" name="Text Box 36"/>
          <p:cNvSpPr txBox="1">
            <a:spLocks noChangeArrowheads="1"/>
          </p:cNvSpPr>
          <p:nvPr/>
        </p:nvSpPr>
        <p:spPr bwMode="auto">
          <a:xfrm>
            <a:off x="6096000" y="5691188"/>
            <a:ext cx="1463675" cy="404812"/>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Contraction</a:t>
            </a:r>
          </a:p>
        </p:txBody>
      </p:sp>
      <p:pic>
        <p:nvPicPr>
          <p:cNvPr id="36901" name="Picture 37" descr="MM900236357[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58975" y="4572000"/>
            <a:ext cx="7842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3" name="Picture 39" descr="j01410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828800"/>
            <a:ext cx="16002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6904"/>
                                        </p:tgtEl>
                                        <p:attrNameLst>
                                          <p:attrName>style.visibility</p:attrName>
                                        </p:attrNameLst>
                                      </p:cBhvr>
                                      <p:to>
                                        <p:strVal val="visible"/>
                                      </p:to>
                                    </p:set>
                                    <p:animEffect transition="in" filter="box(in)">
                                      <p:cBhvr>
                                        <p:cTn id="7" dur="500"/>
                                        <p:tgtEl>
                                          <p:spTgt spid="369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mph" presetSubtype="0" grpId="0" nodeType="clickEffect">
                                  <p:stCondLst>
                                    <p:cond delay="0"/>
                                  </p:stCondLst>
                                  <p:childTnLst>
                                    <p:set>
                                      <p:cBhvr rctx="PPT">
                                        <p:cTn id="11" dur="indefinite"/>
                                        <p:tgtEl>
                                          <p:spTgt spid="36881"/>
                                        </p:tgtEl>
                                        <p:attrNameLst>
                                          <p:attrName>style.opacity</p:attrName>
                                        </p:attrNameLst>
                                      </p:cBhvr>
                                      <p:to>
                                        <p:strVal val="0.5"/>
                                      </p:to>
                                    </p:set>
                                    <p:animEffect filter="image" prLst="opacity: 0.5">
                                      <p:cBhvr rctx="IE">
                                        <p:cTn id="12" dur="indefinite"/>
                                        <p:tgtEl>
                                          <p:spTgt spid="368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6901"/>
                                        </p:tgtEl>
                                        <p:attrNameLst>
                                          <p:attrName>style.visibility</p:attrName>
                                        </p:attrNameLst>
                                      </p:cBhvr>
                                      <p:to>
                                        <p:strVal val="visible"/>
                                      </p:to>
                                    </p:set>
                                    <p:animEffect transition="in" filter="wipe(down)">
                                      <p:cBhvr>
                                        <p:cTn id="17" dur="500"/>
                                        <p:tgtEl>
                                          <p:spTgt spid="36901"/>
                                        </p:tgtEl>
                                      </p:cBhvr>
                                    </p:animEffect>
                                  </p:childTnLst>
                                </p:cTn>
                              </p:par>
                            </p:childTnLst>
                          </p:cTn>
                        </p:par>
                        <p:par>
                          <p:cTn id="18" fill="hold" nodeType="afterGroup">
                            <p:stCondLst>
                              <p:cond delay="500"/>
                            </p:stCondLst>
                            <p:childTnLst>
                              <p:par>
                                <p:cTn id="19" presetID="64" presetClass="path" presetSubtype="0" accel="50000" decel="50000" fill="hold" grpId="0" nodeType="afterEffect">
                                  <p:stCondLst>
                                    <p:cond delay="2000"/>
                                  </p:stCondLst>
                                  <p:childTnLst>
                                    <p:animMotion origin="layout" path="M 2.77556E-17 -2.05365E-6 L -0.0375 -0.04995 " pathEditMode="relative" rAng="0" ptsTypes="AA">
                                      <p:cBhvr>
                                        <p:cTn id="20" dur="3000" fill="hold"/>
                                        <p:tgtEl>
                                          <p:spTgt spid="36868"/>
                                        </p:tgtEl>
                                        <p:attrNameLst>
                                          <p:attrName>ppt_x</p:attrName>
                                          <p:attrName>ppt_y</p:attrName>
                                        </p:attrNameLst>
                                      </p:cBhvr>
                                      <p:rCtr x="-1875" y="-2498"/>
                                    </p:animMotion>
                                  </p:childTnLst>
                                </p:cTn>
                              </p:par>
                              <p:par>
                                <p:cTn id="21" presetID="64" presetClass="path" presetSubtype="0" accel="50000" decel="50000" fill="hold" grpId="0" nodeType="withEffect">
                                  <p:stCondLst>
                                    <p:cond delay="0"/>
                                  </p:stCondLst>
                                  <p:childTnLst>
                                    <p:animMotion origin="layout" path="M 3.33333E-6 0.01665 L -0.00417 -0.0555 " pathEditMode="relative" rAng="0" ptsTypes="AA">
                                      <p:cBhvr>
                                        <p:cTn id="22" dur="3000" fill="hold"/>
                                        <p:tgtEl>
                                          <p:spTgt spid="36870"/>
                                        </p:tgtEl>
                                        <p:attrNameLst>
                                          <p:attrName>ppt_x</p:attrName>
                                          <p:attrName>ppt_y</p:attrName>
                                        </p:attrNameLst>
                                      </p:cBhvr>
                                      <p:rCtr x="-208" y="-3608"/>
                                    </p:animMotion>
                                  </p:childTnLst>
                                </p:cTn>
                              </p:par>
                              <p:par>
                                <p:cTn id="23" presetID="64" presetClass="path" presetSubtype="0" accel="50000" decel="50000" fill="hold" grpId="0" nodeType="withEffect">
                                  <p:stCondLst>
                                    <p:cond delay="0"/>
                                  </p:stCondLst>
                                  <p:childTnLst>
                                    <p:animMotion origin="layout" path="M -3.33333E-6 0.01665 L -0.00416 -0.0555 " pathEditMode="relative" rAng="0" ptsTypes="AA">
                                      <p:cBhvr>
                                        <p:cTn id="24" dur="3000" fill="hold"/>
                                        <p:tgtEl>
                                          <p:spTgt spid="36871"/>
                                        </p:tgtEl>
                                        <p:attrNameLst>
                                          <p:attrName>ppt_x</p:attrName>
                                          <p:attrName>ppt_y</p:attrName>
                                        </p:attrNameLst>
                                      </p:cBhvr>
                                      <p:rCtr x="-208" y="-3608"/>
                                    </p:animMotion>
                                  </p:childTnLst>
                                </p:cTn>
                              </p:par>
                              <p:par>
                                <p:cTn id="25" presetID="64" presetClass="path" presetSubtype="0" accel="50000" decel="50000" fill="hold" grpId="0" nodeType="withEffect">
                                  <p:stCondLst>
                                    <p:cond delay="0"/>
                                  </p:stCondLst>
                                  <p:childTnLst>
                                    <p:animMotion origin="layout" path="M -3.33333E-6 -2.46994E-6 L 0.03334 -0.0555 " pathEditMode="relative" rAng="0" ptsTypes="AA">
                                      <p:cBhvr>
                                        <p:cTn id="26" dur="3000" fill="hold"/>
                                        <p:tgtEl>
                                          <p:spTgt spid="36872"/>
                                        </p:tgtEl>
                                        <p:attrNameLst>
                                          <p:attrName>ppt_x</p:attrName>
                                          <p:attrName>ppt_y</p:attrName>
                                        </p:attrNameLst>
                                      </p:cBhvr>
                                      <p:rCtr x="1667" y="-2775"/>
                                    </p:animMotion>
                                  </p:childTnLst>
                                </p:cTn>
                              </p:par>
                              <p:par>
                                <p:cTn id="27" presetID="64" presetClass="path" presetSubtype="0" accel="50000" decel="50000" fill="hold" grpId="0" nodeType="withEffect">
                                  <p:stCondLst>
                                    <p:cond delay="0"/>
                                  </p:stCondLst>
                                  <p:childTnLst>
                                    <p:animMotion origin="layout" path="M 2.77556E-17 2.11841E-6 L -0.05417 -0.02775 " pathEditMode="relative" rAng="0" ptsTypes="AA">
                                      <p:cBhvr>
                                        <p:cTn id="28" dur="3000" fill="hold"/>
                                        <p:tgtEl>
                                          <p:spTgt spid="36873"/>
                                        </p:tgtEl>
                                        <p:attrNameLst>
                                          <p:attrName>ppt_x</p:attrName>
                                          <p:attrName>ppt_y</p:attrName>
                                        </p:attrNameLst>
                                      </p:cBhvr>
                                      <p:rCtr x="-2708" y="-1388"/>
                                    </p:animMotion>
                                  </p:childTnLst>
                                </p:cTn>
                              </p:par>
                              <p:par>
                                <p:cTn id="29" presetID="64" presetClass="path" presetSubtype="0" accel="50000" decel="50000" fill="hold" grpId="0" nodeType="withEffect">
                                  <p:stCondLst>
                                    <p:cond delay="0"/>
                                  </p:stCondLst>
                                  <p:childTnLst>
                                    <p:animMotion origin="layout" path="M 0.00208 0.00832 L -0.01875 -0.04163 " pathEditMode="relative" rAng="0" ptsTypes="AA">
                                      <p:cBhvr>
                                        <p:cTn id="30" dur="3000" fill="hold"/>
                                        <p:tgtEl>
                                          <p:spTgt spid="36874"/>
                                        </p:tgtEl>
                                        <p:attrNameLst>
                                          <p:attrName>ppt_x</p:attrName>
                                          <p:attrName>ppt_y</p:attrName>
                                        </p:attrNameLst>
                                      </p:cBhvr>
                                      <p:rCtr x="-1042" y="-2498"/>
                                    </p:animMotion>
                                  </p:childTnLst>
                                </p:cTn>
                              </p:par>
                              <p:par>
                                <p:cTn id="31" presetID="64" presetClass="path" presetSubtype="0" accel="50000" decel="50000" fill="hold" grpId="0" nodeType="withEffect">
                                  <p:stCondLst>
                                    <p:cond delay="0"/>
                                  </p:stCondLst>
                                  <p:childTnLst>
                                    <p:animMotion origin="layout" path="M 0.02084 -0.00555 L -0.02916 0.02775 " pathEditMode="relative" rAng="0" ptsTypes="AA">
                                      <p:cBhvr>
                                        <p:cTn id="32" dur="3000" fill="hold"/>
                                        <p:tgtEl>
                                          <p:spTgt spid="36875"/>
                                        </p:tgtEl>
                                        <p:attrNameLst>
                                          <p:attrName>ppt_x</p:attrName>
                                          <p:attrName>ppt_y</p:attrName>
                                        </p:attrNameLst>
                                      </p:cBhvr>
                                      <p:rCtr x="-2500" y="1665"/>
                                    </p:animMotion>
                                  </p:childTnLst>
                                </p:cTn>
                              </p:par>
                              <p:par>
                                <p:cTn id="33" presetID="64" presetClass="path" presetSubtype="0" accel="50000" decel="50000" fill="hold" grpId="0" nodeType="withEffect">
                                  <p:stCondLst>
                                    <p:cond delay="0"/>
                                  </p:stCondLst>
                                  <p:childTnLst>
                                    <p:animMotion origin="layout" path="M 5.55112E-17 2.11841E-6 L 0.0375 -0.01665 " pathEditMode="relative" rAng="0" ptsTypes="AA">
                                      <p:cBhvr>
                                        <p:cTn id="34" dur="3000" fill="hold"/>
                                        <p:tgtEl>
                                          <p:spTgt spid="36876"/>
                                        </p:tgtEl>
                                        <p:attrNameLst>
                                          <p:attrName>ppt_x</p:attrName>
                                          <p:attrName>ppt_y</p:attrName>
                                        </p:attrNameLst>
                                      </p:cBhvr>
                                      <p:rCtr x="1875" y="-833"/>
                                    </p:animMotion>
                                  </p:childTnLst>
                                </p:cTn>
                              </p:par>
                              <p:par>
                                <p:cTn id="35" presetID="64" presetClass="path" presetSubtype="0" accel="50000" decel="50000" fill="hold" grpId="0" nodeType="withEffect">
                                  <p:stCondLst>
                                    <p:cond delay="0"/>
                                  </p:stCondLst>
                                  <p:childTnLst>
                                    <p:animMotion origin="layout" path="M 2.77556E-17 -3.70953E-6 L -0.0375 0.02776 " pathEditMode="relative" rAng="0" ptsTypes="AA">
                                      <p:cBhvr>
                                        <p:cTn id="36" dur="3000" fill="hold"/>
                                        <p:tgtEl>
                                          <p:spTgt spid="36877"/>
                                        </p:tgtEl>
                                        <p:attrNameLst>
                                          <p:attrName>ppt_x</p:attrName>
                                          <p:attrName>ppt_y</p:attrName>
                                        </p:attrNameLst>
                                      </p:cBhvr>
                                      <p:rCtr x="-1875" y="1388"/>
                                    </p:animMotion>
                                  </p:childTnLst>
                                </p:cTn>
                              </p:par>
                              <p:par>
                                <p:cTn id="37" presetID="64" presetClass="path" presetSubtype="0" accel="50000" decel="50000" fill="hold" grpId="0" nodeType="withEffect">
                                  <p:stCondLst>
                                    <p:cond delay="0"/>
                                  </p:stCondLst>
                                  <p:childTnLst>
                                    <p:animMotion origin="layout" path="M 3.33333E-6 -0.00555 L -0.02084 0.04441 " pathEditMode="relative" rAng="0" ptsTypes="AA">
                                      <p:cBhvr>
                                        <p:cTn id="38" dur="3000" fill="hold"/>
                                        <p:tgtEl>
                                          <p:spTgt spid="36878"/>
                                        </p:tgtEl>
                                        <p:attrNameLst>
                                          <p:attrName>ppt_x</p:attrName>
                                          <p:attrName>ppt_y</p:attrName>
                                        </p:attrNameLst>
                                      </p:cBhvr>
                                      <p:rCtr x="-1042" y="2498"/>
                                    </p:animMotion>
                                  </p:childTnLst>
                                </p:cTn>
                              </p:par>
                              <p:par>
                                <p:cTn id="39" presetID="64" presetClass="path" presetSubtype="0" accel="50000" decel="50000" fill="hold" grpId="0" nodeType="withEffect">
                                  <p:stCondLst>
                                    <p:cond delay="0"/>
                                  </p:stCondLst>
                                  <p:childTnLst>
                                    <p:animMotion origin="layout" path="M -3.33333E-6 -0.00555 L 0.0375 0.02221 " pathEditMode="relative" rAng="0" ptsTypes="AA">
                                      <p:cBhvr>
                                        <p:cTn id="40" dur="3000" fill="hold"/>
                                        <p:tgtEl>
                                          <p:spTgt spid="36879"/>
                                        </p:tgtEl>
                                        <p:attrNameLst>
                                          <p:attrName>ppt_x</p:attrName>
                                          <p:attrName>ppt_y</p:attrName>
                                        </p:attrNameLst>
                                      </p:cBhvr>
                                      <p:rCtr x="1875" y="1388"/>
                                    </p:animMotion>
                                  </p:childTnLst>
                                </p:cTn>
                              </p:par>
                              <p:par>
                                <p:cTn id="41" presetID="64" presetClass="path" presetSubtype="0" accel="50000" decel="50000" fill="hold" grpId="0" nodeType="withEffect">
                                  <p:stCondLst>
                                    <p:cond delay="0"/>
                                  </p:stCondLst>
                                  <p:childTnLst>
                                    <p:animMotion origin="layout" path="M 5.55112E-17 -3.70953E-6 L 0.04583 -0.00555 " pathEditMode="relative" rAng="0" ptsTypes="AA">
                                      <p:cBhvr>
                                        <p:cTn id="42" dur="3000" fill="hold"/>
                                        <p:tgtEl>
                                          <p:spTgt spid="36880"/>
                                        </p:tgtEl>
                                        <p:attrNameLst>
                                          <p:attrName>ppt_x</p:attrName>
                                          <p:attrName>ppt_y</p:attrName>
                                        </p:attrNameLst>
                                      </p:cBhvr>
                                      <p:rCtr x="2292" y="-278"/>
                                    </p:animMotion>
                                  </p:childTnLst>
                                </p:cTn>
                              </p:par>
                              <p:par>
                                <p:cTn id="43" presetID="6" presetClass="emph" presetSubtype="0" fill="hold" grpId="1" nodeType="withEffect">
                                  <p:stCondLst>
                                    <p:cond delay="0"/>
                                  </p:stCondLst>
                                  <p:childTnLst>
                                    <p:animScale>
                                      <p:cBhvr>
                                        <p:cTn id="44" dur="3000" fill="hold"/>
                                        <p:tgtEl>
                                          <p:spTgt spid="36881"/>
                                        </p:tgtEl>
                                      </p:cBhvr>
                                      <p:by x="150000" y="150000"/>
                                    </p:animScale>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36903"/>
                                        </p:tgtEl>
                                        <p:attrNameLst>
                                          <p:attrName>style.visibility</p:attrName>
                                        </p:attrNameLst>
                                      </p:cBhvr>
                                      <p:to>
                                        <p:strVal val="visible"/>
                                      </p:to>
                                    </p:set>
                                    <p:animEffect transition="in" filter="wipe(up)">
                                      <p:cBhvr>
                                        <p:cTn id="49" dur="500"/>
                                        <p:tgtEl>
                                          <p:spTgt spid="3690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mph" presetSubtype="0" grpId="0" nodeType="clickEffect">
                                  <p:stCondLst>
                                    <p:cond delay="0"/>
                                  </p:stCondLst>
                                  <p:childTnLst>
                                    <p:set>
                                      <p:cBhvr rctx="PPT">
                                        <p:cTn id="53" dur="indefinite"/>
                                        <p:tgtEl>
                                          <p:spTgt spid="36894"/>
                                        </p:tgtEl>
                                        <p:attrNameLst>
                                          <p:attrName>style.opacity</p:attrName>
                                        </p:attrNameLst>
                                      </p:cBhvr>
                                      <p:to>
                                        <p:strVal val="0.5"/>
                                      </p:to>
                                    </p:set>
                                    <p:animEffect filter="image" prLst="opacity: 0.5">
                                      <p:cBhvr rctx="IE">
                                        <p:cTn id="54" dur="indefinite"/>
                                        <p:tgtEl>
                                          <p:spTgt spid="3689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64" presetClass="path" presetSubtype="0" accel="50000" decel="50000" fill="hold" grpId="0" nodeType="clickEffect">
                                  <p:stCondLst>
                                    <p:cond delay="0"/>
                                  </p:stCondLst>
                                  <p:childTnLst>
                                    <p:animMotion origin="layout" path="M 0.02031 0.02775 L 0.00365 0.00555 " pathEditMode="relative" rAng="0" ptsTypes="AA">
                                      <p:cBhvr>
                                        <p:cTn id="58" dur="3000" spd="-100000" fill="hold"/>
                                        <p:tgtEl>
                                          <p:spTgt spid="36882"/>
                                        </p:tgtEl>
                                        <p:attrNameLst>
                                          <p:attrName>ppt_x</p:attrName>
                                          <p:attrName>ppt_y</p:attrName>
                                        </p:attrNameLst>
                                      </p:cBhvr>
                                      <p:rCtr x="-833" y="-1110"/>
                                    </p:animMotion>
                                  </p:childTnLst>
                                </p:cTn>
                              </p:par>
                              <p:par>
                                <p:cTn id="59" presetID="64" presetClass="path" presetSubtype="0" accel="50000" decel="50000" fill="hold" grpId="0" nodeType="withEffect">
                                  <p:stCondLst>
                                    <p:cond delay="0"/>
                                  </p:stCondLst>
                                  <p:childTnLst>
                                    <p:animMotion origin="layout" path="M 3.33333E-6 0.04996 L 3.33333E-6 0.00416 " pathEditMode="relative" rAng="0" ptsTypes="AA">
                                      <p:cBhvr>
                                        <p:cTn id="60" dur="3000" spd="-100000" fill="hold"/>
                                        <p:tgtEl>
                                          <p:spTgt spid="36883"/>
                                        </p:tgtEl>
                                        <p:attrNameLst>
                                          <p:attrName>ppt_x</p:attrName>
                                          <p:attrName>ppt_y</p:attrName>
                                        </p:attrNameLst>
                                      </p:cBhvr>
                                      <p:rCtr x="0" y="-2290"/>
                                    </p:animMotion>
                                  </p:childTnLst>
                                </p:cTn>
                              </p:par>
                              <p:par>
                                <p:cTn id="61" presetID="64" presetClass="path" presetSubtype="0" accel="50000" decel="50000" fill="hold" grpId="0" nodeType="withEffect">
                                  <p:stCondLst>
                                    <p:cond delay="0"/>
                                  </p:stCondLst>
                                  <p:childTnLst>
                                    <p:animMotion origin="layout" path="M -0.01666 0.02775 L -0.00416 -2.05365E-6 " pathEditMode="relative" rAng="0" ptsTypes="AA">
                                      <p:cBhvr>
                                        <p:cTn id="62" dur="3000" spd="-100000" fill="hold"/>
                                        <p:tgtEl>
                                          <p:spTgt spid="36884"/>
                                        </p:tgtEl>
                                        <p:attrNameLst>
                                          <p:attrName>ppt_x</p:attrName>
                                          <p:attrName>ppt_y</p:attrName>
                                        </p:attrNameLst>
                                      </p:cBhvr>
                                      <p:rCtr x="625" y="-1388"/>
                                    </p:animMotion>
                                  </p:childTnLst>
                                </p:cTn>
                              </p:par>
                              <p:par>
                                <p:cTn id="63" presetID="64" presetClass="path" presetSubtype="0" accel="50000" decel="50000" fill="hold" grpId="0" nodeType="withEffect">
                                  <p:stCondLst>
                                    <p:cond delay="0"/>
                                  </p:stCondLst>
                                  <p:childTnLst>
                                    <p:animMotion origin="layout" path="M -0.02396 0.034 L 0.00104 0.0007 " pathEditMode="relative" rAng="0" ptsTypes="AA">
                                      <p:cBhvr>
                                        <p:cTn id="64" dur="3000" spd="-100000" fill="hold"/>
                                        <p:tgtEl>
                                          <p:spTgt spid="36885"/>
                                        </p:tgtEl>
                                        <p:attrNameLst>
                                          <p:attrName>ppt_x</p:attrName>
                                          <p:attrName>ppt_y</p:attrName>
                                        </p:attrNameLst>
                                      </p:cBhvr>
                                      <p:rCtr x="1250" y="-1665"/>
                                    </p:animMotion>
                                  </p:childTnLst>
                                </p:cTn>
                              </p:par>
                              <p:par>
                                <p:cTn id="65" presetID="64" presetClass="path" presetSubtype="0" accel="50000" decel="50000" fill="hold" grpId="0" nodeType="withEffect">
                                  <p:stCondLst>
                                    <p:cond delay="0"/>
                                  </p:stCondLst>
                                  <p:childTnLst>
                                    <p:animMotion origin="layout" path="M 0.02708 2.11841E-6 L 0.00625 2.11841E-6 " pathEditMode="relative" rAng="0" ptsTypes="AA">
                                      <p:cBhvr>
                                        <p:cTn id="66" dur="3000" spd="-100000" fill="hold"/>
                                        <p:tgtEl>
                                          <p:spTgt spid="36886"/>
                                        </p:tgtEl>
                                        <p:attrNameLst>
                                          <p:attrName>ppt_x</p:attrName>
                                          <p:attrName>ppt_y</p:attrName>
                                        </p:attrNameLst>
                                      </p:cBhvr>
                                      <p:rCtr x="-1042" y="0"/>
                                    </p:animMotion>
                                  </p:childTnLst>
                                </p:cTn>
                              </p:par>
                              <p:par>
                                <p:cTn id="67" presetID="64" presetClass="path" presetSubtype="0" accel="50000" decel="50000" fill="hold" grpId="0" nodeType="withEffect">
                                  <p:stCondLst>
                                    <p:cond delay="0"/>
                                  </p:stCondLst>
                                  <p:childTnLst>
                                    <p:animMotion origin="layout" path="M 0.0125 0.00555 L -0.00417 -0.01665 " pathEditMode="relative" rAng="0" ptsTypes="AA">
                                      <p:cBhvr>
                                        <p:cTn id="68" dur="3000" spd="-100000" fill="hold"/>
                                        <p:tgtEl>
                                          <p:spTgt spid="36887"/>
                                        </p:tgtEl>
                                        <p:attrNameLst>
                                          <p:attrName>ppt_x</p:attrName>
                                          <p:attrName>ppt_y</p:attrName>
                                        </p:attrNameLst>
                                      </p:cBhvr>
                                      <p:rCtr x="-833" y="-1110"/>
                                    </p:animMotion>
                                  </p:childTnLst>
                                </p:cTn>
                              </p:par>
                              <p:par>
                                <p:cTn id="69" presetID="64" presetClass="path" presetSubtype="0" accel="50000" decel="50000" fill="hold" grpId="0" nodeType="withEffect">
                                  <p:stCondLst>
                                    <p:cond delay="0"/>
                                  </p:stCondLst>
                                  <p:childTnLst>
                                    <p:animMotion origin="layout" path="M 0.0125 -0.01665 L -0.00416 0.00555 " pathEditMode="relative" rAng="0" ptsTypes="AA">
                                      <p:cBhvr>
                                        <p:cTn id="70" dur="3000" fill="hold"/>
                                        <p:tgtEl>
                                          <p:spTgt spid="36888"/>
                                        </p:tgtEl>
                                        <p:attrNameLst>
                                          <p:attrName>ppt_x</p:attrName>
                                          <p:attrName>ppt_y</p:attrName>
                                        </p:attrNameLst>
                                      </p:cBhvr>
                                      <p:rCtr x="-833" y="1110"/>
                                    </p:animMotion>
                                  </p:childTnLst>
                                </p:cTn>
                              </p:par>
                              <p:par>
                                <p:cTn id="71" presetID="64" presetClass="path" presetSubtype="0" accel="50000" decel="50000" fill="hold" grpId="0" nodeType="withEffect">
                                  <p:stCondLst>
                                    <p:cond delay="0"/>
                                  </p:stCondLst>
                                  <p:childTnLst>
                                    <p:animMotion origin="layout" path="M -0.02917 0.00555 L 3.33333E-6 2.53469E-6 " pathEditMode="relative" rAng="0" ptsTypes="AA">
                                      <p:cBhvr>
                                        <p:cTn id="72" dur="3000" spd="-100000" fill="hold"/>
                                        <p:tgtEl>
                                          <p:spTgt spid="36889"/>
                                        </p:tgtEl>
                                        <p:attrNameLst>
                                          <p:attrName>ppt_x</p:attrName>
                                          <p:attrName>ppt_y</p:attrName>
                                        </p:attrNameLst>
                                      </p:cBhvr>
                                      <p:rCtr x="1458" y="-278"/>
                                    </p:animMotion>
                                  </p:childTnLst>
                                </p:cTn>
                              </p:par>
                              <p:par>
                                <p:cTn id="73" presetID="64" presetClass="path" presetSubtype="0" accel="50000" decel="50000" fill="hold" grpId="0" nodeType="withEffect">
                                  <p:stCondLst>
                                    <p:cond delay="0"/>
                                  </p:stCondLst>
                                  <p:childTnLst>
                                    <p:animMotion origin="layout" path="M 0.02917 -0.02775 L 0 -3.70953E-6 " pathEditMode="relative" rAng="0" ptsTypes="AA">
                                      <p:cBhvr>
                                        <p:cTn id="74" dur="3000" spd="-100000" fill="hold"/>
                                        <p:tgtEl>
                                          <p:spTgt spid="36890"/>
                                        </p:tgtEl>
                                        <p:attrNameLst>
                                          <p:attrName>ppt_x</p:attrName>
                                          <p:attrName>ppt_y</p:attrName>
                                        </p:attrNameLst>
                                      </p:cBhvr>
                                      <p:rCtr x="-1458" y="1388"/>
                                    </p:animMotion>
                                  </p:childTnLst>
                                </p:cTn>
                              </p:par>
                              <p:par>
                                <p:cTn id="75" presetID="64" presetClass="path" presetSubtype="0" accel="50000" decel="50000" fill="hold" grpId="0" nodeType="withEffect">
                                  <p:stCondLst>
                                    <p:cond delay="0"/>
                                  </p:stCondLst>
                                  <p:childTnLst>
                                    <p:animMotion origin="layout" path="M 0.0125 -0.02775 L 3.33333E-6 -3.70953E-6 " pathEditMode="relative" rAng="0" ptsTypes="AA">
                                      <p:cBhvr>
                                        <p:cTn id="76" dur="3000" spd="-100000" fill="hold"/>
                                        <p:tgtEl>
                                          <p:spTgt spid="36891"/>
                                        </p:tgtEl>
                                        <p:attrNameLst>
                                          <p:attrName>ppt_x</p:attrName>
                                          <p:attrName>ppt_y</p:attrName>
                                        </p:attrNameLst>
                                      </p:cBhvr>
                                      <p:rCtr x="-625" y="1388"/>
                                    </p:animMotion>
                                  </p:childTnLst>
                                </p:cTn>
                              </p:par>
                              <p:par>
                                <p:cTn id="77" presetID="64" presetClass="path" presetSubtype="0" accel="50000" decel="50000" fill="hold" grpId="0" nodeType="withEffect">
                                  <p:stCondLst>
                                    <p:cond delay="0"/>
                                  </p:stCondLst>
                                  <p:childTnLst>
                                    <p:animMotion origin="layout" path="M -0.0125 -0.03885 L -3.33333E-6 -0.00555 " pathEditMode="relative" rAng="0" ptsTypes="AA">
                                      <p:cBhvr>
                                        <p:cTn id="78" dur="3000" spd="-100000" fill="hold"/>
                                        <p:tgtEl>
                                          <p:spTgt spid="36892"/>
                                        </p:tgtEl>
                                        <p:attrNameLst>
                                          <p:attrName>ppt_x</p:attrName>
                                          <p:attrName>ppt_y</p:attrName>
                                        </p:attrNameLst>
                                      </p:cBhvr>
                                      <p:rCtr x="625" y="1665"/>
                                    </p:animMotion>
                                  </p:childTnLst>
                                </p:cTn>
                              </p:par>
                              <p:par>
                                <p:cTn id="79" presetID="64" presetClass="path" presetSubtype="0" accel="50000" decel="50000" fill="hold" grpId="0" nodeType="withEffect">
                                  <p:stCondLst>
                                    <p:cond delay="0"/>
                                  </p:stCondLst>
                                  <p:childTnLst>
                                    <p:animMotion origin="layout" path="M -0.02917 -0.02775 L -0.00417 -0.00555 " pathEditMode="relative" rAng="0" ptsTypes="AA">
                                      <p:cBhvr>
                                        <p:cTn id="80" dur="3000" spd="-100000" fill="hold"/>
                                        <p:tgtEl>
                                          <p:spTgt spid="36893"/>
                                        </p:tgtEl>
                                        <p:attrNameLst>
                                          <p:attrName>ppt_x</p:attrName>
                                          <p:attrName>ppt_y</p:attrName>
                                        </p:attrNameLst>
                                      </p:cBhvr>
                                      <p:rCtr x="1250" y="1110"/>
                                    </p:animMotion>
                                  </p:childTnLst>
                                </p:cTn>
                              </p:par>
                              <p:par>
                                <p:cTn id="81" presetID="6" presetClass="emph" presetSubtype="0" fill="hold" grpId="1" nodeType="withEffect">
                                  <p:stCondLst>
                                    <p:cond delay="0"/>
                                  </p:stCondLst>
                                  <p:childTnLst>
                                    <p:animScale>
                                      <p:cBhvr>
                                        <p:cTn id="82" dur="3000" fill="hold"/>
                                        <p:tgtEl>
                                          <p:spTgt spid="36894"/>
                                        </p:tgtEl>
                                      </p:cBhvr>
                                      <p:by x="75000" y="75000"/>
                                    </p:animScale>
                                  </p:childTnLst>
                                </p:cTn>
                              </p:par>
                              <p:par>
                                <p:cTn id="83" presetID="42" presetClass="path" presetSubtype="0" accel="50000" decel="50000" fill="hold" nodeType="withEffect">
                                  <p:stCondLst>
                                    <p:cond delay="0"/>
                                  </p:stCondLst>
                                  <p:childTnLst>
                                    <p:animMotion origin="layout" path="M 0.00417 7.41427E-8 L 0.0 0.02549 " pathEditMode="relative" rAng="0" ptsTypes="AA">
                                      <p:cBhvr>
                                        <p:cTn id="84" dur="3000" fill="hold"/>
                                        <p:tgtEl>
                                          <p:spTgt spid="36903"/>
                                        </p:tgtEl>
                                        <p:attrNameLst>
                                          <p:attrName>ppt_x</p:attrName>
                                          <p:attrName>ppt_y</p:attrName>
                                        </p:attrNameLst>
                                      </p:cBhvr>
                                      <p:rCtr x="-208" y="1274"/>
                                    </p:animMotion>
                                  </p:childTnLst>
                                </p:cTn>
                              </p:par>
                            </p:childTnLst>
                          </p:cTn>
                        </p:par>
                      </p:childTnLst>
                    </p:cTn>
                  </p:par>
                  <p:par>
                    <p:cTn id="85" fill="hold" nodeType="clickPar">
                      <p:stCondLst>
                        <p:cond delay="indefinite"/>
                      </p:stCondLst>
                      <p:childTnLst>
                        <p:par>
                          <p:cTn id="86" fill="hold" nodeType="withGroup">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36899"/>
                                        </p:tgtEl>
                                        <p:attrNameLst>
                                          <p:attrName>style.visibility</p:attrName>
                                        </p:attrNameLst>
                                      </p:cBhvr>
                                      <p:to>
                                        <p:strVal val="visible"/>
                                      </p:to>
                                    </p:set>
                                    <p:animEffect transition="in" filter="box(in)">
                                      <p:cBhvr>
                                        <p:cTn id="89" dur="500"/>
                                        <p:tgtEl>
                                          <p:spTgt spid="3689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36900"/>
                                        </p:tgtEl>
                                        <p:attrNameLst>
                                          <p:attrName>style.visibility</p:attrName>
                                        </p:attrNameLst>
                                      </p:cBhvr>
                                      <p:to>
                                        <p:strVal val="visible"/>
                                      </p:to>
                                    </p:set>
                                    <p:animEffect transition="in" filter="box(in)">
                                      <p:cBhvr>
                                        <p:cTn id="94" dur="500"/>
                                        <p:tgtEl>
                                          <p:spTgt spid="36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animBg="1"/>
      <p:bldP spid="36879" grpId="0" animBg="1"/>
      <p:bldP spid="36880" grpId="0" animBg="1"/>
      <p:bldP spid="36881" grpId="0" animBg="1"/>
      <p:bldP spid="36881" grpId="1" animBg="1"/>
      <p:bldP spid="36882" grpId="0" animBg="1"/>
      <p:bldP spid="36883" grpId="0" animBg="1"/>
      <p:bldP spid="36884" grpId="0" animBg="1"/>
      <p:bldP spid="36885" grpId="0" animBg="1"/>
      <p:bldP spid="36886" grpId="0" animBg="1"/>
      <p:bldP spid="36887" grpId="0" animBg="1"/>
      <p:bldP spid="36888" grpId="0" animBg="1"/>
      <p:bldP spid="36889" grpId="0" animBg="1"/>
      <p:bldP spid="36890" grpId="0" animBg="1"/>
      <p:bldP spid="36891" grpId="0" animBg="1"/>
      <p:bldP spid="36892" grpId="0" animBg="1"/>
      <p:bldP spid="36893" grpId="0" animBg="1"/>
      <p:bldP spid="36894" grpId="0" animBg="1"/>
      <p:bldP spid="36894" grpId="1" animBg="1"/>
      <p:bldP spid="36899" grpId="0" animBg="1"/>
      <p:bldP spid="3690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400" smtClean="0">
                <a:latin typeface="Comic Sans MS" pitchFamily="66" charset="0"/>
              </a:rPr>
              <a:t>Applications of Thermal Expansion and Contraction</a:t>
            </a:r>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smtClean="0">
                <a:latin typeface="Comic Sans MS" pitchFamily="66" charset="0"/>
              </a:rPr>
              <a:t>	</a:t>
            </a:r>
            <a:r>
              <a:rPr lang="en-US" altLang="en-US" sz="2600" i="1" smtClean="0">
                <a:latin typeface="Comic Sans MS" pitchFamily="66" charset="0"/>
              </a:rPr>
              <a:t>Try to apply and/or explain the concepts of thermal expansion and contraction as they pertain to the following examples.</a:t>
            </a:r>
          </a:p>
          <a:p>
            <a:pPr eaLnBrk="1" hangingPunct="1">
              <a:lnSpc>
                <a:spcPct val="90000"/>
              </a:lnSpc>
              <a:buFont typeface="Wingdings" pitchFamily="2" charset="2"/>
              <a:buNone/>
            </a:pPr>
            <a:endParaRPr lang="en-US" altLang="en-US" sz="1600" i="1" smtClean="0">
              <a:latin typeface="Comic Sans MS" pitchFamily="66" charset="0"/>
            </a:endParaRPr>
          </a:p>
          <a:p>
            <a:pPr lvl="1" eaLnBrk="1" hangingPunct="1">
              <a:lnSpc>
                <a:spcPct val="90000"/>
              </a:lnSpc>
            </a:pPr>
            <a:r>
              <a:rPr lang="en-US" altLang="en-US" sz="2200" smtClean="0">
                <a:latin typeface="Comic Sans MS" pitchFamily="66" charset="0"/>
              </a:rPr>
              <a:t>expansion joints in </a:t>
            </a:r>
            <a:r>
              <a:rPr lang="en-US" altLang="en-US" sz="2200" smtClean="0">
                <a:latin typeface="Comic Sans MS" pitchFamily="66" charset="0"/>
                <a:hlinkClick r:id="rId2"/>
              </a:rPr>
              <a:t>bridges</a:t>
            </a:r>
            <a:r>
              <a:rPr lang="en-US" altLang="en-US" sz="2200" smtClean="0">
                <a:latin typeface="Comic Sans MS" pitchFamily="66" charset="0"/>
              </a:rPr>
              <a:t> or </a:t>
            </a:r>
            <a:r>
              <a:rPr lang="en-US" altLang="en-US" sz="2200" smtClean="0">
                <a:latin typeface="Comic Sans MS" pitchFamily="66" charset="0"/>
                <a:hlinkClick r:id="rId3"/>
              </a:rPr>
              <a:t>sidewalks</a:t>
            </a:r>
            <a:endParaRPr lang="en-US" altLang="en-US" sz="2200" smtClean="0">
              <a:latin typeface="Comic Sans MS" pitchFamily="66" charset="0"/>
            </a:endParaRPr>
          </a:p>
          <a:p>
            <a:pPr lvl="1" eaLnBrk="1" hangingPunct="1">
              <a:lnSpc>
                <a:spcPct val="90000"/>
              </a:lnSpc>
            </a:pPr>
            <a:r>
              <a:rPr lang="en-US" altLang="en-US" sz="2200" smtClean="0">
                <a:latin typeface="Comic Sans MS" pitchFamily="66" charset="0"/>
              </a:rPr>
              <a:t>thermometers</a:t>
            </a:r>
          </a:p>
          <a:p>
            <a:pPr lvl="1" eaLnBrk="1" hangingPunct="1">
              <a:lnSpc>
                <a:spcPct val="90000"/>
              </a:lnSpc>
            </a:pPr>
            <a:r>
              <a:rPr lang="en-US" altLang="en-US" sz="2200" smtClean="0">
                <a:latin typeface="Comic Sans MS" pitchFamily="66" charset="0"/>
              </a:rPr>
              <a:t>hard to open jar lid</a:t>
            </a:r>
          </a:p>
          <a:p>
            <a:pPr lvl="1" eaLnBrk="1" hangingPunct="1">
              <a:lnSpc>
                <a:spcPct val="90000"/>
              </a:lnSpc>
            </a:pPr>
            <a:r>
              <a:rPr lang="en-US" altLang="en-US" sz="2200" smtClean="0">
                <a:latin typeface="Comic Sans MS" pitchFamily="66" charset="0"/>
                <a:hlinkClick r:id="rId4"/>
              </a:rPr>
              <a:t>railroad tracks and train derailments</a:t>
            </a:r>
            <a:endParaRPr lang="en-US" altLang="en-US" sz="2200" smtClean="0">
              <a:latin typeface="Comic Sans MS" pitchFamily="66" charset="0"/>
            </a:endParaRPr>
          </a:p>
          <a:p>
            <a:pPr lvl="1" eaLnBrk="1" hangingPunct="1">
              <a:lnSpc>
                <a:spcPct val="90000"/>
              </a:lnSpc>
            </a:pPr>
            <a:r>
              <a:rPr lang="en-US" altLang="en-US" sz="2200" smtClean="0">
                <a:latin typeface="Comic Sans MS" pitchFamily="66" charset="0"/>
              </a:rPr>
              <a:t>telephone/power lines</a:t>
            </a:r>
          </a:p>
          <a:p>
            <a:pPr lvl="1" eaLnBrk="1" hangingPunct="1">
              <a:lnSpc>
                <a:spcPct val="90000"/>
              </a:lnSpc>
            </a:pPr>
            <a:r>
              <a:rPr lang="en-US" altLang="en-US" sz="2200" smtClean="0">
                <a:latin typeface="Comic Sans MS" pitchFamily="66" charset="0"/>
              </a:rPr>
              <a:t>potholes </a:t>
            </a:r>
          </a:p>
          <a:p>
            <a:pPr lvl="1" eaLnBrk="1" hangingPunct="1">
              <a:lnSpc>
                <a:spcPct val="90000"/>
              </a:lnSpc>
            </a:pPr>
            <a:r>
              <a:rPr lang="en-US" altLang="en-US" sz="2200" smtClean="0">
                <a:latin typeface="Comic Sans MS" pitchFamily="66" charset="0"/>
                <a:hlinkClick r:id="rId5"/>
              </a:rPr>
              <a:t>objects filled with gas </a:t>
            </a:r>
            <a:r>
              <a:rPr lang="en-US" altLang="en-US" sz="2000" smtClean="0">
                <a:latin typeface="Comic Sans MS" pitchFamily="66" charset="0"/>
              </a:rPr>
              <a:t>(tire, balloon, athletic ball, etc.)</a:t>
            </a:r>
          </a:p>
        </p:txBody>
      </p:sp>
      <p:sp>
        <p:nvSpPr>
          <p:cNvPr id="32772" name="Text Box 4"/>
          <p:cNvSpPr txBox="1">
            <a:spLocks noChangeArrowheads="1"/>
          </p:cNvSpPr>
          <p:nvPr/>
        </p:nvSpPr>
        <p:spPr bwMode="auto">
          <a:xfrm>
            <a:off x="1752600" y="6019800"/>
            <a:ext cx="5562600" cy="6794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What are some personal examples or experiences with thermal expansion and contraction?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box(in)">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latin typeface="Comic Sans MS" pitchFamily="66" charset="0"/>
              </a:rPr>
              <a:t>Heat</a:t>
            </a:r>
          </a:p>
        </p:txBody>
      </p:sp>
      <p:sp>
        <p:nvSpPr>
          <p:cNvPr id="7171" name="Rectangle 3"/>
          <p:cNvSpPr>
            <a:spLocks noGrp="1" noChangeArrowheads="1"/>
          </p:cNvSpPr>
          <p:nvPr>
            <p:ph type="body" idx="1"/>
          </p:nvPr>
        </p:nvSpPr>
        <p:spPr>
          <a:xfrm>
            <a:off x="566738" y="1752600"/>
            <a:ext cx="8001000" cy="4800600"/>
          </a:xfrm>
        </p:spPr>
        <p:txBody>
          <a:bodyPr/>
          <a:lstStyle/>
          <a:p>
            <a:pPr eaLnBrk="1" hangingPunct="1">
              <a:lnSpc>
                <a:spcPct val="80000"/>
              </a:lnSpc>
            </a:pPr>
            <a:r>
              <a:rPr lang="en-US" altLang="en-US" sz="2100" smtClean="0">
                <a:latin typeface="Comic Sans MS" pitchFamily="66" charset="0"/>
              </a:rPr>
              <a:t>flow or transfer of energy from an object at a higher temperature to an object at a lower temperature, until thermal equilibrium is reached</a:t>
            </a:r>
          </a:p>
          <a:p>
            <a:pPr eaLnBrk="1" hangingPunct="1">
              <a:lnSpc>
                <a:spcPct val="80000"/>
              </a:lnSpc>
            </a:pPr>
            <a:r>
              <a:rPr lang="en-US" altLang="en-US" sz="2100" smtClean="0">
                <a:latin typeface="Comic Sans MS" pitchFamily="66" charset="0"/>
              </a:rPr>
              <a:t>matter does not have heat, it has thermal energy</a:t>
            </a:r>
          </a:p>
          <a:p>
            <a:pPr eaLnBrk="1" hangingPunct="1">
              <a:lnSpc>
                <a:spcPct val="80000"/>
              </a:lnSpc>
            </a:pPr>
            <a:r>
              <a:rPr lang="en-US" altLang="en-US" sz="2100" smtClean="0">
                <a:latin typeface="Comic Sans MS" pitchFamily="66" charset="0"/>
              </a:rPr>
              <a:t>typically expressed in units of joules (J) and calories (cal)</a:t>
            </a:r>
          </a:p>
          <a:p>
            <a:pPr lvl="1" eaLnBrk="1" hangingPunct="1">
              <a:lnSpc>
                <a:spcPct val="80000"/>
              </a:lnSpc>
            </a:pPr>
            <a:r>
              <a:rPr lang="en-US" altLang="en-US" sz="2000" smtClean="0">
                <a:latin typeface="Comic Sans MS" pitchFamily="66" charset="0"/>
              </a:rPr>
              <a:t> </a:t>
            </a:r>
            <a:r>
              <a:rPr lang="en-US" altLang="en-US" sz="2000" b="1" u="sng" smtClean="0">
                <a:latin typeface="Comic Sans MS" pitchFamily="66" charset="0"/>
              </a:rPr>
              <a:t>C</a:t>
            </a:r>
            <a:r>
              <a:rPr lang="en-US" altLang="en-US" sz="2000" smtClean="0">
                <a:latin typeface="Comic Sans MS" pitchFamily="66" charset="0"/>
              </a:rPr>
              <a:t>alorie is really a kilocalorie and represents food energy</a:t>
            </a:r>
          </a:p>
          <a:p>
            <a:pPr lvl="1" eaLnBrk="1" hangingPunct="1">
              <a:lnSpc>
                <a:spcPct val="80000"/>
              </a:lnSpc>
            </a:pPr>
            <a:r>
              <a:rPr lang="en-US" altLang="en-US" sz="2000" smtClean="0">
                <a:latin typeface="Comic Sans MS" pitchFamily="66" charset="0"/>
              </a:rPr>
              <a:t>4.187 joules = 1 calorie</a:t>
            </a:r>
          </a:p>
          <a:p>
            <a:pPr eaLnBrk="1" hangingPunct="1">
              <a:lnSpc>
                <a:spcPct val="80000"/>
              </a:lnSpc>
            </a:pPr>
            <a:r>
              <a:rPr lang="en-US" altLang="en-US" sz="2100" smtClean="0">
                <a:latin typeface="Comic Sans MS" pitchFamily="66" charset="0"/>
              </a:rPr>
              <a:t>scientists believed that heat was an invisible, weightless fluid capable of flowing </a:t>
            </a:r>
            <a:r>
              <a:rPr lang="en-US" altLang="en-US" sz="2100" smtClean="0">
                <a:latin typeface="Comic Sans MS" pitchFamily="66" charset="0"/>
                <a:sym typeface="Wingdings" pitchFamily="2" charset="2"/>
              </a:rPr>
              <a:t>caloric</a:t>
            </a:r>
          </a:p>
          <a:p>
            <a:pPr lvl="1" eaLnBrk="1" hangingPunct="1">
              <a:lnSpc>
                <a:spcPct val="80000"/>
              </a:lnSpc>
            </a:pPr>
            <a:r>
              <a:rPr lang="en-US" altLang="en-US" sz="2000" smtClean="0">
                <a:latin typeface="Comic Sans MS" pitchFamily="66" charset="0"/>
              </a:rPr>
              <a:t>Count Rumford (Benjamin Thompson) challenged the idea of caloric when he discovered that heat was being produced when holes were drilled into cannon barrels</a:t>
            </a:r>
          </a:p>
          <a:p>
            <a:pPr eaLnBrk="1" hangingPunct="1">
              <a:lnSpc>
                <a:spcPct val="80000"/>
              </a:lnSpc>
            </a:pPr>
            <a:r>
              <a:rPr lang="en-US" altLang="en-US" sz="2100" smtClean="0">
                <a:latin typeface="Comic Sans MS" pitchFamily="66" charset="0"/>
              </a:rPr>
              <a:t>3 types of heat transfer: </a:t>
            </a:r>
            <a:r>
              <a:rPr lang="en-US" altLang="en-US" sz="2100" smtClean="0">
                <a:latin typeface="Comic Sans MS" pitchFamily="66" charset="0"/>
                <a:hlinkClick r:id="rId2" action="ppaction://hlinksldjump"/>
              </a:rPr>
              <a:t>conduction</a:t>
            </a:r>
            <a:r>
              <a:rPr lang="en-US" altLang="en-US" sz="2100" smtClean="0">
                <a:latin typeface="Comic Sans MS" pitchFamily="66" charset="0"/>
              </a:rPr>
              <a:t>, </a:t>
            </a:r>
            <a:r>
              <a:rPr lang="en-US" altLang="en-US" sz="2100" smtClean="0">
                <a:latin typeface="Comic Sans MS" pitchFamily="66" charset="0"/>
                <a:hlinkClick r:id="rId3" action="ppaction://hlinksldjump"/>
              </a:rPr>
              <a:t>convection</a:t>
            </a:r>
            <a:r>
              <a:rPr lang="en-US" altLang="en-US" sz="2100" smtClean="0">
                <a:latin typeface="Comic Sans MS" pitchFamily="66" charset="0"/>
              </a:rPr>
              <a:t>, </a:t>
            </a:r>
            <a:r>
              <a:rPr lang="en-US" altLang="en-US" sz="2100" smtClean="0">
                <a:latin typeface="Comic Sans MS" pitchFamily="66" charset="0"/>
                <a:hlinkClick r:id="rId4" action="ppaction://hlinksldjump"/>
              </a:rPr>
              <a:t>radiation</a:t>
            </a:r>
            <a:endParaRPr lang="en-US" altLang="en-US" sz="2100" smtClean="0">
              <a:latin typeface="Comic Sans MS" pitchFamily="66" charset="0"/>
            </a:endParaRPr>
          </a:p>
        </p:txBody>
      </p:sp>
      <p:sp>
        <p:nvSpPr>
          <p:cNvPr id="7172" name="Text Box 4"/>
          <p:cNvSpPr txBox="1">
            <a:spLocks noChangeArrowheads="1"/>
          </p:cNvSpPr>
          <p:nvPr/>
        </p:nvSpPr>
        <p:spPr bwMode="auto">
          <a:xfrm>
            <a:off x="6248400" y="2971800"/>
            <a:ext cx="25908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Why does an ice cube feel cold while a paper cup filled with coffee feels hot?</a:t>
            </a:r>
          </a:p>
        </p:txBody>
      </p:sp>
      <p:sp>
        <p:nvSpPr>
          <p:cNvPr id="20485" name="Rectangle 1"/>
          <p:cNvSpPr>
            <a:spLocks noChangeArrowheads="1"/>
          </p:cNvSpPr>
          <p:nvPr/>
        </p:nvSpPr>
        <p:spPr bwMode="auto">
          <a:xfrm>
            <a:off x="2209800" y="6400800"/>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400">
                <a:latin typeface="Comic Sans MS" pitchFamily="66" charset="0"/>
                <a:hlinkClick r:id="rId5"/>
              </a:rPr>
              <a:t>Boiling Water in a Paper Cup</a:t>
            </a:r>
            <a:endParaRPr lang="en-US" altLang="en-US" sz="14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box(in)">
                                      <p:cBhvr>
                                        <p:cTn id="12" dur="500"/>
                                        <p:tgtEl>
                                          <p:spTgt spid="71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7172"/>
                                        </p:tgtEl>
                                      </p:cBhvr>
                                    </p:animEffect>
                                    <p:set>
                                      <p:cBhvr>
                                        <p:cTn id="17" dur="1" fill="hold">
                                          <p:stCondLst>
                                            <p:cond delay="499"/>
                                          </p:stCondLst>
                                        </p:cTn>
                                        <p:tgtEl>
                                          <p:spTgt spid="7172"/>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dissolve">
                                      <p:cBhvr>
                                        <p:cTn id="22" dur="500"/>
                                        <p:tgtEl>
                                          <p:spTgt spid="717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71">
                                            <p:txEl>
                                              <p:pRg st="2" end="2"/>
                                            </p:txEl>
                                          </p:spTgt>
                                        </p:tgtEl>
                                        <p:attrNameLst>
                                          <p:attrName>style.visibility</p:attrName>
                                        </p:attrNameLst>
                                      </p:cBhvr>
                                      <p:to>
                                        <p:strVal val="visible"/>
                                      </p:to>
                                    </p:set>
                                    <p:animEffect transition="in" filter="dissolve">
                                      <p:cBhvr>
                                        <p:cTn id="27" dur="500"/>
                                        <p:tgtEl>
                                          <p:spTgt spid="717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71">
                                            <p:txEl>
                                              <p:pRg st="3" end="3"/>
                                            </p:txEl>
                                          </p:spTgt>
                                        </p:tgtEl>
                                        <p:attrNameLst>
                                          <p:attrName>style.visibility</p:attrName>
                                        </p:attrNameLst>
                                      </p:cBhvr>
                                      <p:to>
                                        <p:strVal val="visible"/>
                                      </p:to>
                                    </p:set>
                                    <p:animEffect transition="in" filter="dissolve">
                                      <p:cBhvr>
                                        <p:cTn id="32" dur="500"/>
                                        <p:tgtEl>
                                          <p:spTgt spid="7171">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Effect transition="in" filter="dissolve">
                                      <p:cBhvr>
                                        <p:cTn id="37" dur="500"/>
                                        <p:tgtEl>
                                          <p:spTgt spid="717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dissolve">
                                      <p:cBhvr>
                                        <p:cTn id="42" dur="500"/>
                                        <p:tgtEl>
                                          <p:spTgt spid="7171">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171">
                                            <p:txEl>
                                              <p:pRg st="6" end="6"/>
                                            </p:txEl>
                                          </p:spTgt>
                                        </p:tgtEl>
                                        <p:attrNameLst>
                                          <p:attrName>style.visibility</p:attrName>
                                        </p:attrNameLst>
                                      </p:cBhvr>
                                      <p:to>
                                        <p:strVal val="visible"/>
                                      </p:to>
                                    </p:set>
                                    <p:animEffect transition="in" filter="dissolve">
                                      <p:cBhvr>
                                        <p:cTn id="47" dur="500"/>
                                        <p:tgtEl>
                                          <p:spTgt spid="7171">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71">
                                            <p:txEl>
                                              <p:pRg st="7" end="7"/>
                                            </p:txEl>
                                          </p:spTgt>
                                        </p:tgtEl>
                                        <p:attrNameLst>
                                          <p:attrName>style.visibility</p:attrName>
                                        </p:attrNameLst>
                                      </p:cBhvr>
                                      <p:to>
                                        <p:strVal val="visible"/>
                                      </p:to>
                                    </p:set>
                                    <p:animEffect transition="in" filter="dissolve">
                                      <p:cBhvr>
                                        <p:cTn id="52"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2" grpId="0" animBg="1"/>
      <p:bldP spid="717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latin typeface="Comic Sans MS" pitchFamily="66" charset="0"/>
              </a:rPr>
              <a:t>Using the Conductometer</a:t>
            </a:r>
          </a:p>
        </p:txBody>
      </p:sp>
      <p:sp>
        <p:nvSpPr>
          <p:cNvPr id="21507"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en-US" altLang="en-US" smtClean="0">
                <a:latin typeface="Comic Sans MS" pitchFamily="66" charset="0"/>
              </a:rPr>
              <a:t>Place an equal amount of wax in the divots of each rod (A,B,S,N,C).</a:t>
            </a:r>
          </a:p>
          <a:p>
            <a:pPr marL="571500" indent="-571500" eaLnBrk="1" hangingPunct="1">
              <a:buFont typeface="Wingdings" pitchFamily="2" charset="2"/>
              <a:buAutoNum type="arabicPeriod"/>
            </a:pPr>
            <a:r>
              <a:rPr lang="en-US" altLang="en-US" smtClean="0">
                <a:latin typeface="Comic Sans MS" pitchFamily="66" charset="0"/>
              </a:rPr>
              <a:t>Light the candle.</a:t>
            </a:r>
          </a:p>
          <a:p>
            <a:pPr marL="571500" indent="-571500" eaLnBrk="1" hangingPunct="1">
              <a:buFont typeface="Wingdings" pitchFamily="2" charset="2"/>
              <a:buAutoNum type="arabicPeriod"/>
            </a:pPr>
            <a:r>
              <a:rPr lang="en-US" altLang="en-US" smtClean="0">
                <a:latin typeface="Comic Sans MS" pitchFamily="66" charset="0"/>
              </a:rPr>
              <a:t>With the wax filled divots facing upward, place the central heating disk directly over the candle.</a:t>
            </a:r>
          </a:p>
          <a:p>
            <a:pPr marL="571500" indent="-571500" eaLnBrk="1" hangingPunct="1">
              <a:buFont typeface="Wingdings" pitchFamily="2" charset="2"/>
              <a:buAutoNum type="arabicPeriod"/>
            </a:pPr>
            <a:r>
              <a:rPr lang="en-US" altLang="en-US" smtClean="0">
                <a:latin typeface="Comic Sans MS" pitchFamily="66" charset="0"/>
              </a:rPr>
              <a:t>Observe the order in which the wax melts.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latin typeface="Comic Sans MS" pitchFamily="66" charset="0"/>
              </a:rPr>
              <a:t>Watch It Spread</a:t>
            </a:r>
          </a:p>
        </p:txBody>
      </p:sp>
      <p:sp>
        <p:nvSpPr>
          <p:cNvPr id="4099" name="Rectangle 3"/>
          <p:cNvSpPr>
            <a:spLocks noGrp="1" noChangeArrowheads="1"/>
          </p:cNvSpPr>
          <p:nvPr>
            <p:ph type="body" idx="1"/>
          </p:nvPr>
        </p:nvSpPr>
        <p:spPr>
          <a:xfrm>
            <a:off x="566738" y="1676400"/>
            <a:ext cx="8001000" cy="4648200"/>
          </a:xfrm>
        </p:spPr>
        <p:txBody>
          <a:bodyPr/>
          <a:lstStyle/>
          <a:p>
            <a:pPr algn="ctr" eaLnBrk="1" hangingPunct="1">
              <a:lnSpc>
                <a:spcPct val="80000"/>
              </a:lnSpc>
              <a:buFont typeface="Wingdings" pitchFamily="2" charset="2"/>
              <a:buNone/>
            </a:pPr>
            <a:r>
              <a:rPr lang="en-US" altLang="en-US" sz="1400" b="1" u="sng" smtClean="0">
                <a:latin typeface="Comic Sans MS" pitchFamily="66" charset="0"/>
              </a:rPr>
              <a:t>Overview</a:t>
            </a:r>
            <a:endParaRPr lang="en-US" altLang="en-US" sz="1400" smtClean="0">
              <a:latin typeface="Comic Sans MS" pitchFamily="66" charset="0"/>
            </a:endParaRPr>
          </a:p>
          <a:p>
            <a:pPr eaLnBrk="1" hangingPunct="1">
              <a:lnSpc>
                <a:spcPct val="80000"/>
              </a:lnSpc>
              <a:buFont typeface="Wingdings" pitchFamily="2" charset="2"/>
              <a:buNone/>
            </a:pPr>
            <a:r>
              <a:rPr lang="en-US" altLang="en-US" sz="1400" smtClean="0">
                <a:latin typeface="Comic Sans MS" pitchFamily="66" charset="0"/>
              </a:rPr>
              <a:t>	For this introductory activity you will observe food coloring after it is placed into water of various temperatures.</a:t>
            </a:r>
          </a:p>
          <a:p>
            <a:pPr eaLnBrk="1" hangingPunct="1">
              <a:lnSpc>
                <a:spcPct val="80000"/>
              </a:lnSpc>
              <a:buFont typeface="Wingdings" pitchFamily="2" charset="2"/>
              <a:buNone/>
            </a:pPr>
            <a:endParaRPr lang="en-US" altLang="en-US" sz="200" smtClean="0">
              <a:latin typeface="Comic Sans MS" pitchFamily="66" charset="0"/>
            </a:endParaRPr>
          </a:p>
          <a:p>
            <a:pPr eaLnBrk="1" hangingPunct="1">
              <a:lnSpc>
                <a:spcPct val="80000"/>
              </a:lnSpc>
            </a:pPr>
            <a:r>
              <a:rPr lang="en-US" altLang="en-US" sz="1400" b="1" u="sng" smtClean="0">
                <a:latin typeface="Comic Sans MS" pitchFamily="66" charset="0"/>
              </a:rPr>
              <a:t>Hypothesis</a:t>
            </a:r>
            <a:r>
              <a:rPr lang="en-US" altLang="en-US" sz="1400" smtClean="0">
                <a:latin typeface="Comic Sans MS" pitchFamily="66" charset="0"/>
              </a:rPr>
              <a:t>: ? </a:t>
            </a:r>
          </a:p>
          <a:p>
            <a:pPr eaLnBrk="1" hangingPunct="1">
              <a:lnSpc>
                <a:spcPct val="80000"/>
              </a:lnSpc>
            </a:pPr>
            <a:r>
              <a:rPr lang="en-US" altLang="en-US" sz="1400" b="1" u="sng" smtClean="0">
                <a:latin typeface="Comic Sans MS" pitchFamily="66" charset="0"/>
              </a:rPr>
              <a:t>Materials</a:t>
            </a:r>
            <a:r>
              <a:rPr lang="en-US" altLang="en-US" sz="1400" smtClean="0">
                <a:latin typeface="Comic Sans MS" pitchFamily="66" charset="0"/>
              </a:rPr>
              <a:t>:</a:t>
            </a:r>
          </a:p>
          <a:p>
            <a:pPr lvl="1" eaLnBrk="1" hangingPunct="1">
              <a:lnSpc>
                <a:spcPct val="80000"/>
              </a:lnSpc>
            </a:pPr>
            <a:r>
              <a:rPr lang="en-US" altLang="en-US" sz="1400" smtClean="0">
                <a:latin typeface="Comic Sans MS" pitchFamily="66" charset="0"/>
              </a:rPr>
              <a:t>food coloring</a:t>
            </a:r>
          </a:p>
          <a:p>
            <a:pPr lvl="1" eaLnBrk="1" hangingPunct="1">
              <a:lnSpc>
                <a:spcPct val="80000"/>
              </a:lnSpc>
            </a:pPr>
            <a:r>
              <a:rPr lang="en-US" altLang="en-US" sz="1400" smtClean="0">
                <a:latin typeface="Comic Sans MS" pitchFamily="66" charset="0"/>
              </a:rPr>
              <a:t>three 250 mL beakers</a:t>
            </a:r>
          </a:p>
          <a:p>
            <a:pPr lvl="1" eaLnBrk="1" hangingPunct="1">
              <a:lnSpc>
                <a:spcPct val="80000"/>
              </a:lnSpc>
            </a:pPr>
            <a:r>
              <a:rPr lang="en-US" altLang="en-US" sz="1400" smtClean="0">
                <a:latin typeface="Comic Sans MS" pitchFamily="66" charset="0"/>
              </a:rPr>
              <a:t>water of various temperatures (hot, room temperature, cold) </a:t>
            </a:r>
          </a:p>
          <a:p>
            <a:pPr lvl="1" eaLnBrk="1" hangingPunct="1">
              <a:lnSpc>
                <a:spcPct val="80000"/>
              </a:lnSpc>
            </a:pPr>
            <a:r>
              <a:rPr lang="en-US" altLang="en-US" sz="1400" smtClean="0">
                <a:latin typeface="Comic Sans MS" pitchFamily="66" charset="0"/>
              </a:rPr>
              <a:t>clock/timer</a:t>
            </a:r>
          </a:p>
          <a:p>
            <a:pPr lvl="1" eaLnBrk="1" hangingPunct="1">
              <a:lnSpc>
                <a:spcPct val="80000"/>
              </a:lnSpc>
            </a:pPr>
            <a:r>
              <a:rPr lang="en-US" altLang="en-US" sz="1400" smtClean="0">
                <a:latin typeface="Comic Sans MS" pitchFamily="66" charset="0"/>
              </a:rPr>
              <a:t>data table</a:t>
            </a:r>
          </a:p>
          <a:p>
            <a:pPr eaLnBrk="1" hangingPunct="1">
              <a:lnSpc>
                <a:spcPct val="80000"/>
              </a:lnSpc>
            </a:pPr>
            <a:r>
              <a:rPr lang="en-US" altLang="en-US" sz="1400" b="1" u="sng" smtClean="0">
                <a:latin typeface="Comic Sans MS" pitchFamily="66" charset="0"/>
              </a:rPr>
              <a:t>Procedures</a:t>
            </a:r>
            <a:r>
              <a:rPr lang="en-US" altLang="en-US" sz="1400" smtClean="0">
                <a:latin typeface="Comic Sans MS" pitchFamily="66" charset="0"/>
              </a:rPr>
              <a:t>:</a:t>
            </a:r>
          </a:p>
          <a:p>
            <a:pPr lvl="1" eaLnBrk="1" hangingPunct="1">
              <a:lnSpc>
                <a:spcPct val="80000"/>
              </a:lnSpc>
              <a:buFont typeface="Wingdings" pitchFamily="2" charset="2"/>
              <a:buAutoNum type="arabicPeriod"/>
            </a:pPr>
            <a:r>
              <a:rPr lang="en-US" altLang="en-US" sz="1400" smtClean="0">
                <a:latin typeface="Comic Sans MS" pitchFamily="66" charset="0"/>
              </a:rPr>
              <a:t>Write a hypothesis on the back of your data table.</a:t>
            </a:r>
          </a:p>
          <a:p>
            <a:pPr lvl="1" eaLnBrk="1" hangingPunct="1">
              <a:lnSpc>
                <a:spcPct val="80000"/>
              </a:lnSpc>
              <a:buFont typeface="Wingdings" pitchFamily="2" charset="2"/>
              <a:buAutoNum type="arabicPeriod"/>
            </a:pPr>
            <a:r>
              <a:rPr lang="en-US" altLang="en-US" sz="1400" smtClean="0">
                <a:latin typeface="Comic Sans MS" pitchFamily="66" charset="0"/>
              </a:rPr>
              <a:t>Label the beakers and fill them with 100 mL of hot, room temperature, and cold water.</a:t>
            </a:r>
          </a:p>
          <a:p>
            <a:pPr lvl="1" eaLnBrk="1" hangingPunct="1">
              <a:lnSpc>
                <a:spcPct val="80000"/>
              </a:lnSpc>
              <a:buFont typeface="Wingdings" pitchFamily="2" charset="2"/>
              <a:buAutoNum type="arabicPeriod"/>
            </a:pPr>
            <a:r>
              <a:rPr lang="en-US" altLang="en-US" sz="1400" smtClean="0">
                <a:latin typeface="Comic Sans MS" pitchFamily="66" charset="0"/>
              </a:rPr>
              <a:t>Place a drop of food coloring into each of the beakers.</a:t>
            </a:r>
          </a:p>
          <a:p>
            <a:pPr lvl="1" eaLnBrk="1" hangingPunct="1">
              <a:lnSpc>
                <a:spcPct val="80000"/>
              </a:lnSpc>
              <a:buFont typeface="Wingdings" pitchFamily="2" charset="2"/>
              <a:buAutoNum type="arabicPeriod"/>
            </a:pPr>
            <a:r>
              <a:rPr lang="en-US" altLang="en-US" sz="1400" smtClean="0">
                <a:latin typeface="Comic Sans MS" pitchFamily="66" charset="0"/>
              </a:rPr>
              <a:t>Each member of the group should rate how much the food coloring has diffused in the beaker over a ten minute period of time:</a:t>
            </a:r>
          </a:p>
          <a:p>
            <a:pPr lvl="2" eaLnBrk="1" hangingPunct="1">
              <a:lnSpc>
                <a:spcPct val="80000"/>
              </a:lnSpc>
            </a:pPr>
            <a:r>
              <a:rPr lang="en-US" altLang="en-US" sz="1300" smtClean="0">
                <a:latin typeface="Comic Sans MS" pitchFamily="66" charset="0"/>
              </a:rPr>
              <a:t>1 = small amount (≈1-33%)</a:t>
            </a:r>
          </a:p>
          <a:p>
            <a:pPr lvl="2" eaLnBrk="1" hangingPunct="1">
              <a:lnSpc>
                <a:spcPct val="80000"/>
              </a:lnSpc>
            </a:pPr>
            <a:r>
              <a:rPr lang="en-US" altLang="en-US" sz="1300" smtClean="0">
                <a:latin typeface="Comic Sans MS" pitchFamily="66" charset="0"/>
              </a:rPr>
              <a:t>2 = medium amount (≈33-67%)</a:t>
            </a:r>
          </a:p>
          <a:p>
            <a:pPr lvl="2" eaLnBrk="1" hangingPunct="1">
              <a:lnSpc>
                <a:spcPct val="80000"/>
              </a:lnSpc>
            </a:pPr>
            <a:r>
              <a:rPr lang="en-US" altLang="en-US" sz="1300" smtClean="0">
                <a:latin typeface="Comic Sans MS" pitchFamily="66" charset="0"/>
              </a:rPr>
              <a:t>3 = large amount (≈67-100%).</a:t>
            </a:r>
          </a:p>
          <a:p>
            <a:pPr lvl="1" eaLnBrk="1" hangingPunct="1">
              <a:lnSpc>
                <a:spcPct val="80000"/>
              </a:lnSpc>
              <a:buFont typeface="Wingdings" pitchFamily="2" charset="2"/>
              <a:buAutoNum type="arabicPeriod"/>
            </a:pPr>
            <a:r>
              <a:rPr lang="en-US" altLang="en-US" sz="1400" smtClean="0">
                <a:latin typeface="Comic Sans MS" pitchFamily="66" charset="0"/>
              </a:rPr>
              <a:t>Average your results and create a line graph of your average data with the rating on the y-axis and the timed intervals on the x-axis.</a:t>
            </a:r>
          </a:p>
        </p:txBody>
      </p:sp>
      <p:sp>
        <p:nvSpPr>
          <p:cNvPr id="4100" name="TextBox 1"/>
          <p:cNvSpPr txBox="1">
            <a:spLocks noChangeArrowheads="1"/>
          </p:cNvSpPr>
          <p:nvPr/>
        </p:nvSpPr>
        <p:spPr bwMode="auto">
          <a:xfrm>
            <a:off x="76200" y="6369050"/>
            <a:ext cx="9150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1">
                <a:latin typeface="Comic Sans MS" pitchFamily="66" charset="0"/>
              </a:rPr>
              <a:t>Do not touch/move the beakers once the water and food coloring are in them.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latin typeface="Comic Sans MS" pitchFamily="66" charset="0"/>
              </a:rPr>
              <a:t>Discussion Questions</a:t>
            </a:r>
          </a:p>
        </p:txBody>
      </p:sp>
      <p:sp>
        <p:nvSpPr>
          <p:cNvPr id="22531" name="Rectangle 3"/>
          <p:cNvSpPr>
            <a:spLocks noGrp="1" noChangeArrowheads="1"/>
          </p:cNvSpPr>
          <p:nvPr>
            <p:ph type="body" idx="1"/>
          </p:nvPr>
        </p:nvSpPr>
        <p:spPr>
          <a:xfrm>
            <a:off x="566738" y="1752600"/>
            <a:ext cx="8001000" cy="2971800"/>
          </a:xfrm>
        </p:spPr>
        <p:txBody>
          <a:bodyPr/>
          <a:lstStyle/>
          <a:p>
            <a:pPr marL="571500" indent="-571500" eaLnBrk="1" hangingPunct="1">
              <a:lnSpc>
                <a:spcPct val="90000"/>
              </a:lnSpc>
              <a:buFont typeface="Wingdings" pitchFamily="2" charset="2"/>
              <a:buAutoNum type="arabicPeriod"/>
            </a:pPr>
            <a:r>
              <a:rPr lang="en-US" altLang="en-US" smtClean="0">
                <a:latin typeface="Comic Sans MS" pitchFamily="66" charset="0"/>
              </a:rPr>
              <a:t>What is the order in which the wax melts.</a:t>
            </a:r>
          </a:p>
          <a:p>
            <a:pPr marL="571500" indent="-571500" eaLnBrk="1" hangingPunct="1">
              <a:lnSpc>
                <a:spcPct val="90000"/>
              </a:lnSpc>
              <a:buFont typeface="Wingdings" pitchFamily="2" charset="2"/>
              <a:buAutoNum type="arabicPeriod"/>
            </a:pPr>
            <a:r>
              <a:rPr lang="en-US" altLang="en-US" smtClean="0">
                <a:latin typeface="Comic Sans MS" pitchFamily="66" charset="0"/>
              </a:rPr>
              <a:t>What impacted how quickly the wax melted in each rod?</a:t>
            </a:r>
          </a:p>
          <a:p>
            <a:pPr marL="571500" indent="-571500" eaLnBrk="1" hangingPunct="1">
              <a:lnSpc>
                <a:spcPct val="90000"/>
              </a:lnSpc>
              <a:buFont typeface="Wingdings" pitchFamily="2" charset="2"/>
              <a:buAutoNum type="arabicPeriod"/>
            </a:pPr>
            <a:r>
              <a:rPr lang="en-US" altLang="en-US" smtClean="0">
                <a:latin typeface="Comic Sans MS" pitchFamily="66" charset="0"/>
              </a:rPr>
              <a:t>What factors could have impacted the accuracy of your results?</a:t>
            </a:r>
          </a:p>
        </p:txBody>
      </p:sp>
      <p:sp>
        <p:nvSpPr>
          <p:cNvPr id="40965" name="Text Box 5"/>
          <p:cNvSpPr txBox="1">
            <a:spLocks noChangeArrowheads="1"/>
          </p:cNvSpPr>
          <p:nvPr/>
        </p:nvSpPr>
        <p:spPr bwMode="auto">
          <a:xfrm>
            <a:off x="3819525" y="4667250"/>
            <a:ext cx="1819275" cy="13525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800100" indent="-34290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257300" indent="-3429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714500" indent="-3429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171700" indent="-3429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628900" indent="-3429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3086100" indent="-3429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543300" indent="-3429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4000500" indent="-3429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AutoNum type="arabicPeriod"/>
            </a:pPr>
            <a:r>
              <a:rPr lang="en-US" altLang="en-US" sz="1600">
                <a:latin typeface="Comic Sans MS" pitchFamily="66" charset="0"/>
              </a:rPr>
              <a:t>Copper (C)</a:t>
            </a:r>
          </a:p>
          <a:p>
            <a:pPr eaLnBrk="1" hangingPunct="1">
              <a:spcBef>
                <a:spcPct val="0"/>
              </a:spcBef>
              <a:buClrTx/>
              <a:buFontTx/>
              <a:buAutoNum type="arabicPeriod"/>
            </a:pPr>
            <a:r>
              <a:rPr lang="en-US" altLang="en-US" sz="1600">
                <a:latin typeface="Comic Sans MS" pitchFamily="66" charset="0"/>
              </a:rPr>
              <a:t>Aluminum (A)</a:t>
            </a:r>
          </a:p>
          <a:p>
            <a:pPr eaLnBrk="1" hangingPunct="1">
              <a:spcBef>
                <a:spcPct val="0"/>
              </a:spcBef>
              <a:buClrTx/>
              <a:buFontTx/>
              <a:buAutoNum type="arabicPeriod"/>
            </a:pPr>
            <a:r>
              <a:rPr lang="en-US" altLang="en-US" sz="1600">
                <a:latin typeface="Comic Sans MS" pitchFamily="66" charset="0"/>
              </a:rPr>
              <a:t>Brass (B)</a:t>
            </a:r>
          </a:p>
          <a:p>
            <a:pPr eaLnBrk="1" hangingPunct="1">
              <a:spcBef>
                <a:spcPct val="0"/>
              </a:spcBef>
              <a:buClrTx/>
              <a:buFontTx/>
              <a:buAutoNum type="arabicPeriod"/>
            </a:pPr>
            <a:r>
              <a:rPr lang="en-US" altLang="en-US" sz="1600">
                <a:latin typeface="Comic Sans MS" pitchFamily="66" charset="0"/>
              </a:rPr>
              <a:t>Steel (S)</a:t>
            </a:r>
          </a:p>
          <a:p>
            <a:pPr eaLnBrk="1" hangingPunct="1">
              <a:spcBef>
                <a:spcPct val="0"/>
              </a:spcBef>
              <a:buClrTx/>
              <a:buFontTx/>
              <a:buAutoNum type="arabicPeriod"/>
            </a:pPr>
            <a:r>
              <a:rPr lang="en-US" altLang="en-US" sz="1600">
                <a:latin typeface="Comic Sans MS" pitchFamily="66" charset="0"/>
              </a:rPr>
              <a:t>Nickel (N)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box(in)">
                                      <p:cBhvr>
                                        <p:cTn id="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latin typeface="Comic Sans MS" pitchFamily="66" charset="0"/>
              </a:rPr>
              <a:t>Specific Heat Capacity</a:t>
            </a:r>
          </a:p>
        </p:txBody>
      </p:sp>
      <p:sp>
        <p:nvSpPr>
          <p:cNvPr id="11267" name="Rectangle 3"/>
          <p:cNvSpPr>
            <a:spLocks noGrp="1" noChangeArrowheads="1"/>
          </p:cNvSpPr>
          <p:nvPr>
            <p:ph type="body" idx="1"/>
          </p:nvPr>
        </p:nvSpPr>
        <p:spPr>
          <a:xfrm>
            <a:off x="533400" y="1752600"/>
            <a:ext cx="8001000" cy="3810000"/>
          </a:xfrm>
        </p:spPr>
        <p:txBody>
          <a:bodyPr/>
          <a:lstStyle/>
          <a:p>
            <a:pPr eaLnBrk="1" hangingPunct="1">
              <a:lnSpc>
                <a:spcPct val="90000"/>
              </a:lnSpc>
            </a:pPr>
            <a:r>
              <a:rPr lang="en-US" altLang="en-US" sz="2000" smtClean="0">
                <a:latin typeface="Comic Sans MS" pitchFamily="66" charset="0"/>
              </a:rPr>
              <a:t>the amount of energy needed to change the temperature of 1 kg of a substance by 1</a:t>
            </a:r>
            <a:r>
              <a:rPr lang="en-US" altLang="en-US" sz="2000" baseline="30000" smtClean="0">
                <a:latin typeface="Comic Sans MS" pitchFamily="66" charset="0"/>
              </a:rPr>
              <a:t>0</a:t>
            </a:r>
            <a:r>
              <a:rPr lang="en-US" altLang="en-US" sz="2000" smtClean="0">
                <a:latin typeface="Comic Sans MS" pitchFamily="66" charset="0"/>
              </a:rPr>
              <a:t>C</a:t>
            </a:r>
          </a:p>
          <a:p>
            <a:pPr eaLnBrk="1" hangingPunct="1">
              <a:lnSpc>
                <a:spcPct val="90000"/>
              </a:lnSpc>
            </a:pPr>
            <a:r>
              <a:rPr lang="en-US" altLang="en-US" sz="2000" smtClean="0">
                <a:latin typeface="Comic Sans MS" pitchFamily="66" charset="0"/>
              </a:rPr>
              <a:t>how easily substances change temperatures</a:t>
            </a:r>
          </a:p>
          <a:p>
            <a:pPr eaLnBrk="1" hangingPunct="1">
              <a:lnSpc>
                <a:spcPct val="90000"/>
              </a:lnSpc>
            </a:pPr>
            <a:r>
              <a:rPr lang="en-US" altLang="en-US" sz="2000" smtClean="0">
                <a:latin typeface="Comic Sans MS" pitchFamily="66" charset="0"/>
              </a:rPr>
              <a:t>increases as the size of the particles that make up the substance increase</a:t>
            </a:r>
          </a:p>
          <a:p>
            <a:pPr eaLnBrk="1" hangingPunct="1">
              <a:lnSpc>
                <a:spcPct val="90000"/>
              </a:lnSpc>
            </a:pPr>
            <a:r>
              <a:rPr lang="en-US" altLang="en-US" sz="1900" smtClean="0">
                <a:latin typeface="Comic Sans MS" pitchFamily="66" charset="0"/>
              </a:rPr>
              <a:t>the higher the value </a:t>
            </a:r>
            <a:r>
              <a:rPr lang="en-US" altLang="en-US" sz="1900" smtClean="0">
                <a:latin typeface="Comic Sans MS" pitchFamily="66" charset="0"/>
                <a:sym typeface="Wingdings" pitchFamily="2" charset="2"/>
              </a:rPr>
              <a:t> the more energy and the longer it takes to heat up or cool down</a:t>
            </a:r>
          </a:p>
          <a:p>
            <a:pPr lvl="2" eaLnBrk="1" hangingPunct="1">
              <a:lnSpc>
                <a:spcPct val="90000"/>
              </a:lnSpc>
            </a:pPr>
            <a:r>
              <a:rPr lang="en-US" altLang="en-US" sz="1600" smtClean="0">
                <a:latin typeface="Comic Sans MS" pitchFamily="66" charset="0"/>
                <a:sym typeface="Wingdings" pitchFamily="2" charset="2"/>
              </a:rPr>
              <a:t>i.e. – with a specific heat of 0.11 cal/g</a:t>
            </a:r>
            <a:r>
              <a:rPr lang="en-US" altLang="en-US" sz="1600" smtClean="0">
                <a:latin typeface="Comic Sans MS" pitchFamily="66" charset="0"/>
                <a:sym typeface="Symbol" pitchFamily="18" charset="2"/>
              </a:rPr>
              <a:t></a:t>
            </a:r>
            <a:r>
              <a:rPr lang="en-US" altLang="en-US" sz="1600" baseline="30000" smtClean="0">
                <a:latin typeface="Comic Sans MS" pitchFamily="66" charset="0"/>
                <a:sym typeface="Symbol" pitchFamily="18" charset="2"/>
              </a:rPr>
              <a:t>0</a:t>
            </a:r>
            <a:r>
              <a:rPr lang="en-US" altLang="en-US" sz="1600" smtClean="0">
                <a:latin typeface="Comic Sans MS" pitchFamily="66" charset="0"/>
                <a:sym typeface="Symbol" pitchFamily="18" charset="2"/>
              </a:rPr>
              <a:t>C</a:t>
            </a:r>
            <a:r>
              <a:rPr lang="en-US" altLang="en-US" sz="1600" smtClean="0">
                <a:solidFill>
                  <a:srgbClr val="000000"/>
                </a:solidFill>
                <a:latin typeface="Comic Sans MS" pitchFamily="66" charset="0"/>
                <a:sym typeface="Symbol" pitchFamily="18" charset="2"/>
              </a:rPr>
              <a:t> (444 </a:t>
            </a:r>
            <a:r>
              <a:rPr lang="en-US" altLang="en-US" sz="1700" smtClean="0">
                <a:solidFill>
                  <a:srgbClr val="000000"/>
                </a:solidFill>
                <a:latin typeface="Comic Sans MS" pitchFamily="66" charset="0"/>
                <a:sym typeface="Wingdings" pitchFamily="2" charset="2"/>
              </a:rPr>
              <a:t>J/kg</a:t>
            </a:r>
            <a:r>
              <a:rPr lang="en-US" altLang="en-US" sz="1700" smtClean="0">
                <a:solidFill>
                  <a:srgbClr val="000000"/>
                </a:solidFill>
                <a:latin typeface="Comic Sans MS" pitchFamily="66" charset="0"/>
                <a:sym typeface="Symbol" pitchFamily="18" charset="2"/>
              </a:rPr>
              <a:t></a:t>
            </a:r>
            <a:r>
              <a:rPr lang="en-US" altLang="en-US" sz="1700" baseline="30000" smtClean="0">
                <a:solidFill>
                  <a:srgbClr val="000000"/>
                </a:solidFill>
                <a:latin typeface="Comic Sans MS" pitchFamily="66" charset="0"/>
                <a:sym typeface="Symbol" pitchFamily="18" charset="2"/>
              </a:rPr>
              <a:t>0</a:t>
            </a:r>
            <a:r>
              <a:rPr lang="en-US" altLang="en-US" sz="1700" smtClean="0">
                <a:solidFill>
                  <a:srgbClr val="000000"/>
                </a:solidFill>
                <a:latin typeface="Comic Sans MS" pitchFamily="66" charset="0"/>
                <a:sym typeface="Symbol" pitchFamily="18" charset="2"/>
              </a:rPr>
              <a:t>C</a:t>
            </a:r>
            <a:r>
              <a:rPr lang="en-US" altLang="en-US" sz="1600" smtClean="0">
                <a:solidFill>
                  <a:srgbClr val="000000"/>
                </a:solidFill>
                <a:latin typeface="Comic Sans MS" pitchFamily="66" charset="0"/>
                <a:sym typeface="Symbol" pitchFamily="18" charset="2"/>
              </a:rPr>
              <a:t>)</a:t>
            </a:r>
            <a:r>
              <a:rPr lang="en-US" altLang="en-US" sz="1600" smtClean="0">
                <a:latin typeface="Comic Sans MS" pitchFamily="66" charset="0"/>
                <a:sym typeface="Symbol" pitchFamily="18" charset="2"/>
              </a:rPr>
              <a:t>, nickel will take longer to heat up and cool down compared to copper which has a specific heat value of </a:t>
            </a:r>
            <a:r>
              <a:rPr lang="en-US" altLang="en-US" sz="1600" smtClean="0">
                <a:latin typeface="Comic Sans MS" pitchFamily="66" charset="0"/>
                <a:sym typeface="Wingdings" pitchFamily="2" charset="2"/>
              </a:rPr>
              <a:t>0.09 cal/g</a:t>
            </a:r>
            <a:r>
              <a:rPr lang="en-US" altLang="en-US" sz="1600" smtClean="0">
                <a:latin typeface="Comic Sans MS" pitchFamily="66" charset="0"/>
                <a:sym typeface="Symbol" pitchFamily="18" charset="2"/>
              </a:rPr>
              <a:t></a:t>
            </a:r>
            <a:r>
              <a:rPr lang="en-US" altLang="en-US" sz="1600" baseline="30000" smtClean="0">
                <a:latin typeface="Comic Sans MS" pitchFamily="66" charset="0"/>
                <a:sym typeface="Symbol" pitchFamily="18" charset="2"/>
              </a:rPr>
              <a:t>0</a:t>
            </a:r>
            <a:r>
              <a:rPr lang="en-US" altLang="en-US" sz="1600" smtClean="0">
                <a:latin typeface="Comic Sans MS" pitchFamily="66" charset="0"/>
                <a:sym typeface="Symbol" pitchFamily="18" charset="2"/>
              </a:rPr>
              <a:t>C (387 J/kg</a:t>
            </a:r>
            <a:r>
              <a:rPr lang="en-US" altLang="en-US" sz="1600" baseline="30000" smtClean="0">
                <a:latin typeface="Comic Sans MS" pitchFamily="66" charset="0"/>
                <a:sym typeface="Symbol" pitchFamily="18" charset="2"/>
              </a:rPr>
              <a:t>0</a:t>
            </a:r>
            <a:r>
              <a:rPr lang="en-US" altLang="en-US" sz="1600" smtClean="0">
                <a:latin typeface="Comic Sans MS" pitchFamily="66" charset="0"/>
                <a:sym typeface="Symbol" pitchFamily="18" charset="2"/>
              </a:rPr>
              <a:t>C)</a:t>
            </a:r>
            <a:r>
              <a:rPr lang="en-US" altLang="en-US" sz="1400" smtClean="0">
                <a:latin typeface="Comic Sans MS" pitchFamily="66" charset="0"/>
                <a:sym typeface="Symbol" pitchFamily="18" charset="2"/>
              </a:rPr>
              <a:t> </a:t>
            </a:r>
            <a:endParaRPr lang="en-US" altLang="en-US" sz="1600" smtClean="0">
              <a:latin typeface="Comic Sans MS" pitchFamily="66" charset="0"/>
              <a:sym typeface="Symbol" pitchFamily="18" charset="2"/>
            </a:endParaRPr>
          </a:p>
          <a:p>
            <a:pPr eaLnBrk="1" hangingPunct="1">
              <a:lnSpc>
                <a:spcPct val="90000"/>
              </a:lnSpc>
            </a:pPr>
            <a:r>
              <a:rPr lang="en-US" altLang="en-US" sz="1800" smtClean="0">
                <a:latin typeface="Comic Sans MS" pitchFamily="66" charset="0"/>
              </a:rPr>
              <a:t>can be used to help </a:t>
            </a:r>
            <a:r>
              <a:rPr lang="en-US" altLang="en-US" sz="1800" smtClean="0">
                <a:latin typeface="Comic Sans MS" pitchFamily="66" charset="0"/>
                <a:hlinkClick r:id="rId2" action="ppaction://hlinksldjump"/>
              </a:rPr>
              <a:t>calculate heat lost or gained</a:t>
            </a:r>
            <a:r>
              <a:rPr lang="en-US" altLang="en-US" sz="1800" smtClean="0">
                <a:latin typeface="Comic Sans MS" pitchFamily="66" charset="0"/>
              </a:rPr>
              <a:t> by a substance</a:t>
            </a:r>
          </a:p>
          <a:p>
            <a:pPr lvl="1" eaLnBrk="1" hangingPunct="1">
              <a:lnSpc>
                <a:spcPct val="90000"/>
              </a:lnSpc>
            </a:pPr>
            <a:r>
              <a:rPr lang="en-US" altLang="en-US" sz="1700" b="1" smtClean="0">
                <a:latin typeface="Comic Sans MS" pitchFamily="66" charset="0"/>
              </a:rPr>
              <a:t>formula</a:t>
            </a:r>
            <a:r>
              <a:rPr lang="en-US" altLang="en-US" sz="1700" smtClean="0">
                <a:latin typeface="Comic Sans MS" pitchFamily="66" charset="0"/>
              </a:rPr>
              <a:t>: </a:t>
            </a:r>
            <a:r>
              <a:rPr lang="en-US" altLang="en-US" sz="1800" smtClean="0">
                <a:latin typeface="Comic Sans MS" pitchFamily="66" charset="0"/>
              </a:rPr>
              <a:t>M</a:t>
            </a:r>
            <a:r>
              <a:rPr lang="en-US" altLang="en-US" sz="1800" b="1" u="sng" smtClean="0">
                <a:latin typeface="Comic Sans MS" pitchFamily="66" charset="0"/>
              </a:rPr>
              <a:t>C</a:t>
            </a:r>
            <a:r>
              <a:rPr lang="en-US" altLang="en-US" sz="1800" smtClean="0">
                <a:latin typeface="Comic Sans MS" pitchFamily="66" charset="0"/>
              </a:rPr>
              <a:t>∆T</a:t>
            </a:r>
          </a:p>
        </p:txBody>
      </p:sp>
      <p:sp>
        <p:nvSpPr>
          <p:cNvPr id="11268" name="Text Box 4"/>
          <p:cNvSpPr txBox="1">
            <a:spLocks noChangeArrowheads="1"/>
          </p:cNvSpPr>
          <p:nvPr/>
        </p:nvSpPr>
        <p:spPr bwMode="auto">
          <a:xfrm>
            <a:off x="2743200" y="5410200"/>
            <a:ext cx="3810000" cy="1228725"/>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Explain how/why bodies of water in our area are warmer towards the end of the summer compared to the beginning.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ssolve">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dissolve">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dissolve">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dissolve">
                                      <p:cBhvr>
                                        <p:cTn id="32" dur="500"/>
                                        <p:tgtEl>
                                          <p:spTgt spid="112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dissolve">
                                      <p:cBhvr>
                                        <p:cTn id="37" dur="500"/>
                                        <p:tgtEl>
                                          <p:spTgt spid="1126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268"/>
                                        </p:tgtEl>
                                        <p:attrNameLst>
                                          <p:attrName>style.visibility</p:attrName>
                                        </p:attrNameLst>
                                      </p:cBhvr>
                                      <p:to>
                                        <p:strVal val="visible"/>
                                      </p:to>
                                    </p:set>
                                    <p:animEffect transition="in" filter="box(in)">
                                      <p:cBhvr>
                                        <p:cTn id="42"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latin typeface="Comic Sans MS" pitchFamily="66" charset="0"/>
              </a:rPr>
              <a:t>Table of Specific Heat Values</a:t>
            </a:r>
          </a:p>
        </p:txBody>
      </p:sp>
      <p:graphicFrame>
        <p:nvGraphicFramePr>
          <p:cNvPr id="44132" name="Group 100"/>
          <p:cNvGraphicFramePr>
            <a:graphicFrameLocks noGrp="1"/>
          </p:cNvGraphicFramePr>
          <p:nvPr/>
        </p:nvGraphicFramePr>
        <p:xfrm>
          <a:off x="990600" y="1827213"/>
          <a:ext cx="7239000" cy="4192587"/>
        </p:xfrm>
        <a:graphic>
          <a:graphicData uri="http://schemas.openxmlformats.org/drawingml/2006/table">
            <a:tbl>
              <a:tblPr/>
              <a:tblGrid>
                <a:gridCol w="2971800"/>
                <a:gridCol w="2133600"/>
                <a:gridCol w="2133600"/>
              </a:tblGrid>
              <a:tr h="59848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mic Sans MS" pitchFamily="66" charset="0"/>
                          <a:cs typeface="Times New Roman" pitchFamily="18" charset="0"/>
                        </a:rPr>
                        <a:t>Substance</a:t>
                      </a:r>
                      <a:endParaRPr kumimoji="0" lang="en-US" altLang="en-US" sz="2000" b="1" i="0" u="none" strike="noStrike" cap="none" normalizeH="0" baseline="0" dirty="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Specific Heat</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rPr>
                        <a:t>(cal/g</a:t>
                      </a: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sym typeface="Symbol" pitchFamily="18" charset="2"/>
                        </a:rPr>
                        <a:t></a:t>
                      </a:r>
                      <a:r>
                        <a:rPr kumimoji="0" lang="en-US" altLang="en-US" sz="1600" b="0" i="1"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sym typeface="Symbol" pitchFamily="18" charset="2"/>
                        </a:rPr>
                        <a:t>C)</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Specific Heat</a:t>
                      </a:r>
                      <a:endParaRPr kumimoji="0" lang="en-US" alt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rPr>
                        <a:t>(J/kg</a:t>
                      </a: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sym typeface="Symbol" pitchFamily="18" charset="2"/>
                        </a:rPr>
                        <a:t></a:t>
                      </a:r>
                      <a:r>
                        <a:rPr kumimoji="0" lang="en-US" altLang="en-US" sz="1600" b="0" i="1"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0" i="1" u="none" strike="noStrike" cap="none" normalizeH="0" baseline="0" smtClean="0">
                          <a:ln>
                            <a:noFill/>
                          </a:ln>
                          <a:solidFill>
                            <a:schemeClr val="tx1"/>
                          </a:solidFill>
                          <a:effectLst/>
                          <a:latin typeface="Comic Sans MS" pitchFamily="66" charset="0"/>
                          <a:cs typeface="Times New Roman" pitchFamily="18" charset="0"/>
                          <a:sym typeface="Symbol" pitchFamily="18" charset="2"/>
                        </a:rPr>
                        <a:t>C)</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Air</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0.25</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1,046</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Aluminum</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0.22</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899</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Copper</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0.09</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omic Sans MS" pitchFamily="66" charset="0"/>
                          <a:cs typeface="Arial" charset="0"/>
                        </a:rPr>
                        <a:t>387</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Glass</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0.20</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837</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Ice (-20</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 to 0</a:t>
                      </a:r>
                      <a:r>
                        <a:rPr kumimoji="0" lang="en-US" altLang="en-US" sz="1600" b="1" i="0" u="none" strike="noStrike" cap="none" normalizeH="0" baseline="30000" smtClean="0">
                          <a:ln>
                            <a:noFill/>
                          </a:ln>
                          <a:solidFill>
                            <a:schemeClr val="tx1"/>
                          </a:solidFill>
                          <a:effectLst/>
                          <a:latin typeface="Comic Sans MS" pitchFamily="66" charset="0"/>
                          <a:cs typeface="Times New Roman" pitchFamily="18" charset="0"/>
                        </a:rPr>
                        <a:t>0</a:t>
                      </a: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0.50</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2,090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Iron</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0.11</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448</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Mercury</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0.03</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138</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Ocean Water</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0.93</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3,894</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Water</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1.00</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Arial" charset="0"/>
                        </a:rPr>
                        <a:t>4,187</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Wood</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0.42</a:t>
                      </a:r>
                      <a:endParaRPr kumimoji="0" lang="en-US" altLang="en-US" sz="1600" b="1" i="0" u="none" strike="noStrike" cap="none" normalizeH="0" baseline="0" smtClean="0">
                        <a:ln>
                          <a:noFill/>
                        </a:ln>
                        <a:solidFill>
                          <a:schemeClr val="tx1"/>
                        </a:solidFill>
                        <a:effectLst/>
                        <a:latin typeface="Comic Sans MS" pitchFamily="66"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omic Sans MS" pitchFamily="66" charset="0"/>
                          <a:cs typeface="Arial" charset="0"/>
                        </a:rPr>
                        <a:t>1760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85775" y="304800"/>
            <a:ext cx="8112125" cy="1216025"/>
          </a:xfrm>
        </p:spPr>
        <p:txBody>
          <a:bodyPr/>
          <a:lstStyle/>
          <a:p>
            <a:pPr eaLnBrk="1" hangingPunct="1"/>
            <a:r>
              <a:rPr lang="en-US" altLang="en-US" sz="3200" smtClean="0">
                <a:latin typeface="Comic Sans MS" pitchFamily="66" charset="0"/>
              </a:rPr>
              <a:t>Thermal Energy vs. Temperature vs. Heat</a:t>
            </a:r>
          </a:p>
        </p:txBody>
      </p:sp>
      <p:graphicFrame>
        <p:nvGraphicFramePr>
          <p:cNvPr id="8273" name="Group 81"/>
          <p:cNvGraphicFramePr>
            <a:graphicFrameLocks noGrp="1"/>
          </p:cNvGraphicFramePr>
          <p:nvPr/>
        </p:nvGraphicFramePr>
        <p:xfrm>
          <a:off x="1066800" y="1828800"/>
          <a:ext cx="7010400" cy="4224338"/>
        </p:xfrm>
        <a:graphic>
          <a:graphicData uri="http://schemas.openxmlformats.org/drawingml/2006/table">
            <a:tbl>
              <a:tblPr/>
              <a:tblGrid>
                <a:gridCol w="2336800"/>
                <a:gridCol w="2336800"/>
                <a:gridCol w="2336800"/>
              </a:tblGrid>
              <a:tr h="525542">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mic Sans MS" pitchFamily="66" charset="0"/>
                          <a:cs typeface="Times New Roman" pitchFamily="18" charset="0"/>
                        </a:rPr>
                        <a:t>Thermal Energy</a:t>
                      </a:r>
                      <a:endParaRPr kumimoji="0" lang="en-US" altLang="en-US" sz="20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mic Sans MS" pitchFamily="66" charset="0"/>
                          <a:cs typeface="Times New Roman" pitchFamily="18" charset="0"/>
                        </a:rPr>
                        <a:t>Temperature</a:t>
                      </a:r>
                      <a:endParaRPr kumimoji="0" lang="en-US" altLang="en-US" sz="20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Comic Sans MS" pitchFamily="66" charset="0"/>
                          <a:cs typeface="Times New Roman" pitchFamily="18" charset="0"/>
                        </a:rPr>
                        <a:t>Heat</a:t>
                      </a:r>
                      <a:endParaRPr kumimoji="0" lang="en-US" altLang="en-US" sz="2000" b="0" i="0" u="none" strike="noStrike" cap="none" normalizeH="0" baseline="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1310837">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the total energy of the particles in a substance</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a measure the </a:t>
                      </a:r>
                      <a:r>
                        <a:rPr kumimoji="0" lang="en-US" altLang="en-US" sz="1600" b="0" i="0" u="sng" strike="noStrike" cap="none" normalizeH="0" baseline="0" dirty="0" smtClean="0">
                          <a:ln>
                            <a:noFill/>
                          </a:ln>
                          <a:solidFill>
                            <a:schemeClr val="tx1"/>
                          </a:solidFill>
                          <a:effectLst/>
                          <a:latin typeface="Comic Sans MS" pitchFamily="66" charset="0"/>
                          <a:cs typeface="Times New Roman" pitchFamily="18" charset="0"/>
                        </a:rPr>
                        <a:t>average</a:t>
                      </a: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 kinetic energy of all the particles in an object</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the transfer of energy between objects that are at different temperatures</a:t>
                      </a:r>
                      <a:endParaRPr kumimoji="0" lang="en-US" altLang="en-US" sz="1600" b="0" i="0" u="none" strike="noStrike" cap="none" normalizeH="0" baseline="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FBFBF"/>
                    </a:solidFill>
                  </a:tcPr>
                </a:tc>
              </a:tr>
              <a:tr h="104790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expressed in joules</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expressed in degrees Fahrenheit, Celsius, or Kelvin</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expressed in joules or calories</a:t>
                      </a:r>
                      <a:endParaRPr kumimoji="0" lang="en-US" altLang="en-US" sz="1600" b="0" i="0" u="none" strike="noStrike" cap="none" normalizeH="0" baseline="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FBFBF"/>
                    </a:solidFill>
                  </a:tcPr>
                </a:tc>
              </a:tr>
              <a:tr h="1340051">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varies with the mass and temperature of a substance</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does not vary with the mass of a substance</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mic Sans MS" pitchFamily="66" charset="0"/>
                          <a:cs typeface="Times New Roman" pitchFamily="18" charset="0"/>
                        </a:rPr>
                        <a:t>varies with the mass, specific heat capacity, and temperature change of a substance</a:t>
                      </a:r>
                      <a:endParaRPr kumimoji="0" lang="en-US" altLang="en-US" sz="1600" b="0" i="0" u="none" strike="noStrike" cap="none" normalizeH="0" baseline="0" dirty="0" smtClean="0">
                        <a:ln>
                          <a:noFill/>
                        </a:ln>
                        <a:solidFill>
                          <a:schemeClr val="tx1"/>
                        </a:solidFill>
                        <a:effectLst/>
                        <a:latin typeface="Arial" charset="0"/>
                        <a:cs typeface="Arial" charset="0"/>
                      </a:endParaRPr>
                    </a:p>
                  </a:txBody>
                  <a:tcPr marT="45727" marB="45727"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FBF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latin typeface="Comic Sans MS" pitchFamily="66" charset="0"/>
              </a:rPr>
              <a:t>Conduction</a:t>
            </a:r>
          </a:p>
        </p:txBody>
      </p:sp>
      <p:sp>
        <p:nvSpPr>
          <p:cNvPr id="13315" name="Rectangle 3"/>
          <p:cNvSpPr>
            <a:spLocks noGrp="1" noChangeArrowheads="1"/>
          </p:cNvSpPr>
          <p:nvPr>
            <p:ph type="body" idx="1"/>
          </p:nvPr>
        </p:nvSpPr>
        <p:spPr>
          <a:xfrm>
            <a:off x="457200" y="1828800"/>
            <a:ext cx="8001000" cy="2895600"/>
          </a:xfrm>
        </p:spPr>
        <p:txBody>
          <a:bodyPr/>
          <a:lstStyle/>
          <a:p>
            <a:pPr eaLnBrk="1" hangingPunct="1"/>
            <a:r>
              <a:rPr lang="en-US" altLang="en-US" sz="2600" smtClean="0">
                <a:latin typeface="Comic Sans MS" pitchFamily="66" charset="0"/>
              </a:rPr>
              <a:t>transfer of thermal energy through a substance, or from one substance to another by direct contact of particles</a:t>
            </a:r>
          </a:p>
          <a:p>
            <a:pPr eaLnBrk="1" hangingPunct="1"/>
            <a:r>
              <a:rPr lang="en-US" altLang="en-US" sz="2600" smtClean="0">
                <a:latin typeface="Comic Sans MS" pitchFamily="66" charset="0"/>
              </a:rPr>
              <a:t>takes place in solids, liquids, and gases, but takes place best in solids because the particles of a solid are in direct contact with each other</a:t>
            </a:r>
          </a:p>
        </p:txBody>
      </p:sp>
      <p:sp>
        <p:nvSpPr>
          <p:cNvPr id="26628" name="AutoShape 4">
            <a:hlinkClick r:id="rId2" action="ppaction://hlinksldjump" highlightClick="1"/>
          </p:cNvPr>
          <p:cNvSpPr>
            <a:spLocks noChangeArrowheads="1"/>
          </p:cNvSpPr>
          <p:nvPr/>
        </p:nvSpPr>
        <p:spPr bwMode="auto">
          <a:xfrm>
            <a:off x="8305800" y="5943600"/>
            <a:ext cx="533400" cy="4572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3317" name="Text Box 5"/>
          <p:cNvSpPr txBox="1">
            <a:spLocks noChangeArrowheads="1"/>
          </p:cNvSpPr>
          <p:nvPr/>
        </p:nvSpPr>
        <p:spPr bwMode="auto">
          <a:xfrm>
            <a:off x="3124200" y="4495800"/>
            <a:ext cx="4419600" cy="150336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Unfortunately for someone, after being touched, the heat will transfer from the iron to the hand.  What are some other real-life examples where heat is transferred by conduction?</a:t>
            </a:r>
          </a:p>
        </p:txBody>
      </p:sp>
      <p:pic>
        <p:nvPicPr>
          <p:cNvPr id="13322" name="Picture 10" descr="View details"/>
          <p:cNvPicPr>
            <a:picLocks noChangeAspect="1" noChangeArrowheads="1"/>
          </p:cNvPicPr>
          <p:nvPr/>
        </p:nvPicPr>
        <p:blipFill>
          <a:blip r:embed="rId3">
            <a:extLst>
              <a:ext uri="{28A0092B-C50C-407E-A947-70E740481C1C}">
                <a14:useLocalDpi xmlns:a14="http://schemas.microsoft.com/office/drawing/2010/main" val="0"/>
              </a:ext>
            </a:extLst>
          </a:blip>
          <a:srcRect l="16364" r="12727"/>
          <a:stretch>
            <a:fillRect/>
          </a:stretch>
        </p:blipFill>
        <p:spPr bwMode="auto">
          <a:xfrm>
            <a:off x="762000" y="4572000"/>
            <a:ext cx="99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MP900422532[1]"/>
          <p:cNvPicPr>
            <a:picLocks noChangeAspect="1" noChangeArrowheads="1"/>
          </p:cNvPicPr>
          <p:nvPr/>
        </p:nvPicPr>
        <p:blipFill>
          <a:blip r:embed="rId4">
            <a:clrChange>
              <a:clrFrom>
                <a:srgbClr val="FDFEF8"/>
              </a:clrFrom>
              <a:clrTo>
                <a:srgbClr val="FDFEF8">
                  <a:alpha val="0"/>
                </a:srgbClr>
              </a:clrTo>
            </a:clrChange>
            <a:lum bright="8000" contrast="8000"/>
            <a:extLst>
              <a:ext uri="{28A0092B-C50C-407E-A947-70E740481C1C}">
                <a14:useLocalDpi xmlns:a14="http://schemas.microsoft.com/office/drawing/2010/main" val="0"/>
              </a:ext>
            </a:extLst>
          </a:blip>
          <a:srcRect/>
          <a:stretch>
            <a:fillRect/>
          </a:stretch>
        </p:blipFill>
        <p:spPr bwMode="auto">
          <a:xfrm>
            <a:off x="0" y="41910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3322"/>
                                        </p:tgtEl>
                                        <p:attrNameLst>
                                          <p:attrName>style.visibility</p:attrName>
                                        </p:attrNameLst>
                                      </p:cBhvr>
                                      <p:to>
                                        <p:strVal val="visible"/>
                                      </p:to>
                                    </p:set>
                                    <p:animEffect transition="in" filter="dissolve">
                                      <p:cBhvr>
                                        <p:cTn id="17" dur="500"/>
                                        <p:tgtEl>
                                          <p:spTgt spid="13322"/>
                                        </p:tgtEl>
                                      </p:cBhvr>
                                    </p:animEffect>
                                  </p:childTnLst>
                                </p:cTn>
                              </p:par>
                            </p:childTnLst>
                          </p:cTn>
                        </p:par>
                        <p:par>
                          <p:cTn id="18" fill="hold" nodeType="afterGroup">
                            <p:stCondLst>
                              <p:cond delay="500"/>
                            </p:stCondLst>
                            <p:childTnLst>
                              <p:par>
                                <p:cTn id="19" presetID="29" presetClass="entr" presetSubtype="0" fill="hold" nodeType="afterEffect">
                                  <p:stCondLst>
                                    <p:cond delay="0"/>
                                  </p:stCondLst>
                                  <p:childTnLst>
                                    <p:set>
                                      <p:cBhvr>
                                        <p:cTn id="20" dur="1" fill="hold">
                                          <p:stCondLst>
                                            <p:cond delay="0"/>
                                          </p:stCondLst>
                                        </p:cTn>
                                        <p:tgtEl>
                                          <p:spTgt spid="13320"/>
                                        </p:tgtEl>
                                        <p:attrNameLst>
                                          <p:attrName>style.visibility</p:attrName>
                                        </p:attrNameLst>
                                      </p:cBhvr>
                                      <p:to>
                                        <p:strVal val="visible"/>
                                      </p:to>
                                    </p:set>
                                    <p:anim calcmode="lin" valueType="num">
                                      <p:cBhvr>
                                        <p:cTn id="21" dur="1000" fill="hold"/>
                                        <p:tgtEl>
                                          <p:spTgt spid="13320"/>
                                        </p:tgtEl>
                                        <p:attrNameLst>
                                          <p:attrName>ppt_x</p:attrName>
                                        </p:attrNameLst>
                                      </p:cBhvr>
                                      <p:tavLst>
                                        <p:tav tm="0">
                                          <p:val>
                                            <p:strVal val="#ppt_x-.2"/>
                                          </p:val>
                                        </p:tav>
                                        <p:tav tm="100000">
                                          <p:val>
                                            <p:strVal val="#ppt_x"/>
                                          </p:val>
                                        </p:tav>
                                      </p:tavLst>
                                    </p:anim>
                                    <p:anim calcmode="lin" valueType="num">
                                      <p:cBhvr>
                                        <p:cTn id="22" dur="1000" fill="hold"/>
                                        <p:tgtEl>
                                          <p:spTgt spid="1332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3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3317"/>
                                        </p:tgtEl>
                                        <p:attrNameLst>
                                          <p:attrName>style.visibility</p:attrName>
                                        </p:attrNameLst>
                                      </p:cBhvr>
                                      <p:to>
                                        <p:strVal val="visible"/>
                                      </p:to>
                                    </p:set>
                                    <p:animEffect transition="in" filter="box(in)">
                                      <p:cBhvr>
                                        <p:cTn id="28"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latin typeface="Comic Sans MS" pitchFamily="66" charset="0"/>
              </a:rPr>
              <a:t>Conductors and Insulators</a:t>
            </a:r>
          </a:p>
        </p:txBody>
      </p:sp>
      <p:sp>
        <p:nvSpPr>
          <p:cNvPr id="17412" name="Rectangle 4"/>
          <p:cNvSpPr>
            <a:spLocks noGrp="1" noChangeArrowheads="1"/>
          </p:cNvSpPr>
          <p:nvPr>
            <p:ph type="body" sz="half" idx="1"/>
          </p:nvPr>
        </p:nvSpPr>
        <p:spPr>
          <a:xfrm>
            <a:off x="533400" y="1752600"/>
            <a:ext cx="3924300" cy="3505200"/>
          </a:xfrm>
          <a:noFill/>
          <a:ln w="25400" cap="flat">
            <a:solidFill>
              <a:schemeClr val="tx1"/>
            </a:solidFill>
            <a:prstDash val="sysDot"/>
            <a:miter lim="800000"/>
            <a:headEnd/>
            <a:tailEnd/>
          </a:ln>
        </p:spPr>
        <p:txBody>
          <a:bodyPr/>
          <a:lstStyle/>
          <a:p>
            <a:pPr eaLnBrk="1" hangingPunct="1">
              <a:lnSpc>
                <a:spcPct val="90000"/>
              </a:lnSpc>
            </a:pPr>
            <a:r>
              <a:rPr lang="en-US" altLang="en-US" sz="2600" smtClean="0">
                <a:latin typeface="Comic Sans MS" pitchFamily="66" charset="0"/>
              </a:rPr>
              <a:t>Conductors</a:t>
            </a:r>
          </a:p>
          <a:p>
            <a:pPr lvl="1" eaLnBrk="1" hangingPunct="1">
              <a:lnSpc>
                <a:spcPct val="90000"/>
              </a:lnSpc>
            </a:pPr>
            <a:r>
              <a:rPr lang="en-US" altLang="en-US" sz="2200" smtClean="0">
                <a:latin typeface="Comic Sans MS" pitchFamily="66" charset="0"/>
              </a:rPr>
              <a:t>substances that conduct thermal energy well</a:t>
            </a:r>
          </a:p>
          <a:p>
            <a:pPr lvl="1" eaLnBrk="1" hangingPunct="1">
              <a:lnSpc>
                <a:spcPct val="90000"/>
              </a:lnSpc>
            </a:pPr>
            <a:r>
              <a:rPr lang="en-US" altLang="en-US" sz="2200" smtClean="0">
                <a:latin typeface="Comic Sans MS" pitchFamily="66" charset="0"/>
              </a:rPr>
              <a:t>particles are close together</a:t>
            </a:r>
          </a:p>
          <a:p>
            <a:pPr lvl="1" eaLnBrk="1" hangingPunct="1">
              <a:lnSpc>
                <a:spcPct val="90000"/>
              </a:lnSpc>
            </a:pPr>
            <a:r>
              <a:rPr lang="en-US" altLang="en-US" sz="2200" smtClean="0">
                <a:latin typeface="Comic Sans MS" pitchFamily="66" charset="0"/>
              </a:rPr>
              <a:t>different metals are common conductors</a:t>
            </a:r>
          </a:p>
        </p:txBody>
      </p:sp>
      <p:sp>
        <p:nvSpPr>
          <p:cNvPr id="17413" name="Rectangle 5"/>
          <p:cNvSpPr>
            <a:spLocks noGrp="1" noChangeArrowheads="1"/>
          </p:cNvSpPr>
          <p:nvPr>
            <p:ph type="body" sz="half" idx="2"/>
          </p:nvPr>
        </p:nvSpPr>
        <p:spPr>
          <a:xfrm>
            <a:off x="4648200" y="1752600"/>
            <a:ext cx="3924300" cy="3505200"/>
          </a:xfrm>
          <a:noFill/>
          <a:ln w="25400" cap="flat">
            <a:solidFill>
              <a:schemeClr val="tx1"/>
            </a:solidFill>
            <a:prstDash val="sysDot"/>
            <a:miter lim="800000"/>
            <a:headEnd/>
            <a:tailEnd/>
          </a:ln>
        </p:spPr>
        <p:txBody>
          <a:bodyPr/>
          <a:lstStyle/>
          <a:p>
            <a:pPr eaLnBrk="1" hangingPunct="1">
              <a:lnSpc>
                <a:spcPct val="90000"/>
              </a:lnSpc>
            </a:pPr>
            <a:r>
              <a:rPr lang="en-US" altLang="en-US" sz="2600" smtClean="0">
                <a:latin typeface="Comic Sans MS" pitchFamily="66" charset="0"/>
              </a:rPr>
              <a:t>Insulators</a:t>
            </a:r>
          </a:p>
          <a:p>
            <a:pPr lvl="1" eaLnBrk="1" hangingPunct="1">
              <a:lnSpc>
                <a:spcPct val="90000"/>
              </a:lnSpc>
            </a:pPr>
            <a:r>
              <a:rPr lang="en-US" altLang="en-US" sz="2200" smtClean="0">
                <a:latin typeface="Comic Sans MS" pitchFamily="66" charset="0"/>
              </a:rPr>
              <a:t>substances that do not conduct thermal energy well </a:t>
            </a:r>
            <a:r>
              <a:rPr lang="en-US" altLang="en-US" sz="2200" smtClean="0">
                <a:latin typeface="Comic Sans MS" pitchFamily="66" charset="0"/>
                <a:sym typeface="Wingdings" pitchFamily="2" charset="2"/>
              </a:rPr>
              <a:t> they delay heat transfer</a:t>
            </a:r>
            <a:endParaRPr lang="en-US" altLang="en-US" sz="2200" smtClean="0">
              <a:latin typeface="Comic Sans MS" pitchFamily="66" charset="0"/>
            </a:endParaRPr>
          </a:p>
          <a:p>
            <a:pPr lvl="1" eaLnBrk="1" hangingPunct="1">
              <a:lnSpc>
                <a:spcPct val="90000"/>
              </a:lnSpc>
            </a:pPr>
            <a:r>
              <a:rPr lang="en-US" altLang="en-US" sz="2200" smtClean="0">
                <a:latin typeface="Comic Sans MS" pitchFamily="66" charset="0"/>
              </a:rPr>
              <a:t>particles are far apart</a:t>
            </a:r>
          </a:p>
          <a:p>
            <a:pPr lvl="1" eaLnBrk="1" hangingPunct="1">
              <a:lnSpc>
                <a:spcPct val="90000"/>
              </a:lnSpc>
            </a:pPr>
            <a:r>
              <a:rPr lang="en-US" altLang="en-US" sz="2200" smtClean="0">
                <a:latin typeface="Comic Sans MS" pitchFamily="66" charset="0"/>
              </a:rPr>
              <a:t>different plastics are common insulators</a:t>
            </a:r>
          </a:p>
        </p:txBody>
      </p:sp>
      <p:sp>
        <p:nvSpPr>
          <p:cNvPr id="17414" name="Text Box 6"/>
          <p:cNvSpPr txBox="1">
            <a:spLocks noChangeArrowheads="1"/>
          </p:cNvSpPr>
          <p:nvPr/>
        </p:nvSpPr>
        <p:spPr bwMode="auto">
          <a:xfrm>
            <a:off x="2590800" y="5410200"/>
            <a:ext cx="3886200" cy="6794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What are some common conductors and insulators?</a:t>
            </a:r>
          </a:p>
        </p:txBody>
      </p:sp>
      <p:sp>
        <p:nvSpPr>
          <p:cNvPr id="27654" name="AutoShape 7">
            <a:hlinkClick r:id="rId2" action="ppaction://hlinksldjump" highlightClick="1"/>
          </p:cNvPr>
          <p:cNvSpPr>
            <a:spLocks noChangeArrowheads="1"/>
          </p:cNvSpPr>
          <p:nvPr/>
        </p:nvSpPr>
        <p:spPr bwMode="auto">
          <a:xfrm>
            <a:off x="8305800" y="5943600"/>
            <a:ext cx="533400" cy="4572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2" name="Rectangle 1"/>
          <p:cNvSpPr>
            <a:spLocks noChangeArrowheads="1"/>
          </p:cNvSpPr>
          <p:nvPr/>
        </p:nvSpPr>
        <p:spPr bwMode="auto">
          <a:xfrm>
            <a:off x="3619500" y="6294438"/>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a:latin typeface="Comic Sans MS" pitchFamily="66" charset="0"/>
                <a:hlinkClick r:id="rId3"/>
              </a:rPr>
              <a:t>Melting Blocks</a:t>
            </a:r>
            <a:r>
              <a:rPr lang="en-US" altLang="en-US" sz="120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bg/>
                                          </p:spTgt>
                                        </p:tgtEl>
                                        <p:attrNameLst>
                                          <p:attrName>style.visibility</p:attrName>
                                        </p:attrNameLst>
                                      </p:cBhvr>
                                      <p:to>
                                        <p:strVal val="visible"/>
                                      </p:to>
                                    </p:set>
                                    <p:animEffect transition="in" filter="dissolve">
                                      <p:cBhvr>
                                        <p:cTn id="7" dur="500"/>
                                        <p:tgtEl>
                                          <p:spTgt spid="17412">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2">
                                            <p:txEl>
                                              <p:pRg st="0" end="0"/>
                                            </p:txEl>
                                          </p:spTgt>
                                        </p:tgtEl>
                                        <p:attrNameLst>
                                          <p:attrName>style.visibility</p:attrName>
                                        </p:attrNameLst>
                                      </p:cBhvr>
                                      <p:to>
                                        <p:strVal val="visible"/>
                                      </p:to>
                                    </p:set>
                                    <p:animEffect transition="in" filter="dissolve">
                                      <p:cBhvr>
                                        <p:cTn id="12" dur="500"/>
                                        <p:tgtEl>
                                          <p:spTgt spid="1741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2">
                                            <p:txEl>
                                              <p:pRg st="1" end="1"/>
                                            </p:txEl>
                                          </p:spTgt>
                                        </p:tgtEl>
                                        <p:attrNameLst>
                                          <p:attrName>style.visibility</p:attrName>
                                        </p:attrNameLst>
                                      </p:cBhvr>
                                      <p:to>
                                        <p:strVal val="visible"/>
                                      </p:to>
                                    </p:set>
                                    <p:animEffect transition="in" filter="dissolve">
                                      <p:cBhvr>
                                        <p:cTn id="17" dur="500"/>
                                        <p:tgtEl>
                                          <p:spTgt spid="1741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2">
                                            <p:txEl>
                                              <p:pRg st="2" end="2"/>
                                            </p:txEl>
                                          </p:spTgt>
                                        </p:tgtEl>
                                        <p:attrNameLst>
                                          <p:attrName>style.visibility</p:attrName>
                                        </p:attrNameLst>
                                      </p:cBhvr>
                                      <p:to>
                                        <p:strVal val="visible"/>
                                      </p:to>
                                    </p:set>
                                    <p:animEffect transition="in" filter="dissolve">
                                      <p:cBhvr>
                                        <p:cTn id="22" dur="500"/>
                                        <p:tgtEl>
                                          <p:spTgt spid="1741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2">
                                            <p:txEl>
                                              <p:pRg st="3" end="3"/>
                                            </p:txEl>
                                          </p:spTgt>
                                        </p:tgtEl>
                                        <p:attrNameLst>
                                          <p:attrName>style.visibility</p:attrName>
                                        </p:attrNameLst>
                                      </p:cBhvr>
                                      <p:to>
                                        <p:strVal val="visible"/>
                                      </p:to>
                                    </p:set>
                                    <p:animEffect transition="in" filter="dissolve">
                                      <p:cBhvr>
                                        <p:cTn id="27" dur="500"/>
                                        <p:tgtEl>
                                          <p:spTgt spid="1741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413">
                                            <p:bg/>
                                          </p:spTgt>
                                        </p:tgtEl>
                                        <p:attrNameLst>
                                          <p:attrName>style.visibility</p:attrName>
                                        </p:attrNameLst>
                                      </p:cBhvr>
                                      <p:to>
                                        <p:strVal val="visible"/>
                                      </p:to>
                                    </p:set>
                                    <p:animEffect transition="in" filter="dissolve">
                                      <p:cBhvr>
                                        <p:cTn id="32" dur="500"/>
                                        <p:tgtEl>
                                          <p:spTgt spid="17413">
                                            <p:bg/>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7413">
                                            <p:txEl>
                                              <p:pRg st="0" end="0"/>
                                            </p:txEl>
                                          </p:spTgt>
                                        </p:tgtEl>
                                        <p:attrNameLst>
                                          <p:attrName>style.visibility</p:attrName>
                                        </p:attrNameLst>
                                      </p:cBhvr>
                                      <p:to>
                                        <p:strVal val="visible"/>
                                      </p:to>
                                    </p:set>
                                    <p:animEffect transition="in" filter="dissolve">
                                      <p:cBhvr>
                                        <p:cTn id="37" dur="500"/>
                                        <p:tgtEl>
                                          <p:spTgt spid="1741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413">
                                            <p:txEl>
                                              <p:pRg st="1" end="1"/>
                                            </p:txEl>
                                          </p:spTgt>
                                        </p:tgtEl>
                                        <p:attrNameLst>
                                          <p:attrName>style.visibility</p:attrName>
                                        </p:attrNameLst>
                                      </p:cBhvr>
                                      <p:to>
                                        <p:strVal val="visible"/>
                                      </p:to>
                                    </p:set>
                                    <p:animEffect transition="in" filter="dissolve">
                                      <p:cBhvr>
                                        <p:cTn id="42" dur="500"/>
                                        <p:tgtEl>
                                          <p:spTgt spid="1741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413">
                                            <p:txEl>
                                              <p:pRg st="2" end="2"/>
                                            </p:txEl>
                                          </p:spTgt>
                                        </p:tgtEl>
                                        <p:attrNameLst>
                                          <p:attrName>style.visibility</p:attrName>
                                        </p:attrNameLst>
                                      </p:cBhvr>
                                      <p:to>
                                        <p:strVal val="visible"/>
                                      </p:to>
                                    </p:set>
                                    <p:animEffect transition="in" filter="dissolve">
                                      <p:cBhvr>
                                        <p:cTn id="47" dur="500"/>
                                        <p:tgtEl>
                                          <p:spTgt spid="17413">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413">
                                            <p:txEl>
                                              <p:pRg st="3" end="3"/>
                                            </p:txEl>
                                          </p:spTgt>
                                        </p:tgtEl>
                                        <p:attrNameLst>
                                          <p:attrName>style.visibility</p:attrName>
                                        </p:attrNameLst>
                                      </p:cBhvr>
                                      <p:to>
                                        <p:strVal val="visible"/>
                                      </p:to>
                                    </p:set>
                                    <p:animEffect transition="in" filter="dissolve">
                                      <p:cBhvr>
                                        <p:cTn id="52" dur="500"/>
                                        <p:tgtEl>
                                          <p:spTgt spid="17413">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box(in)">
                                      <p:cBhvr>
                                        <p:cTn id="57" dur="2000"/>
                                        <p:tgtEl>
                                          <p:spTgt spid="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7414"/>
                                        </p:tgtEl>
                                        <p:attrNameLst>
                                          <p:attrName>style.visibility</p:attrName>
                                        </p:attrNameLst>
                                      </p:cBhvr>
                                      <p:to>
                                        <p:strVal val="visible"/>
                                      </p:to>
                                    </p:set>
                                    <p:animEffect transition="in" filter="box(in)">
                                      <p:cBhvr>
                                        <p:cTn id="62"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animBg="1"/>
      <p:bldP spid="17413" grpId="0" build="p" animBg="1"/>
      <p:bldP spid="17414" grpId="0" animBg="1"/>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latin typeface="Comic Sans MS" pitchFamily="66" charset="0"/>
              </a:rPr>
              <a:t>Convection</a:t>
            </a:r>
          </a:p>
        </p:txBody>
      </p:sp>
      <p:sp>
        <p:nvSpPr>
          <p:cNvPr id="14339" name="Rectangle 3"/>
          <p:cNvSpPr>
            <a:spLocks noGrp="1" noChangeArrowheads="1"/>
          </p:cNvSpPr>
          <p:nvPr>
            <p:ph type="body" idx="1"/>
          </p:nvPr>
        </p:nvSpPr>
        <p:spPr>
          <a:xfrm>
            <a:off x="566738" y="1752600"/>
            <a:ext cx="8001000" cy="2667000"/>
          </a:xfrm>
        </p:spPr>
        <p:txBody>
          <a:bodyPr/>
          <a:lstStyle/>
          <a:p>
            <a:pPr eaLnBrk="1" hangingPunct="1"/>
            <a:r>
              <a:rPr lang="en-US" altLang="en-US" sz="2600" smtClean="0">
                <a:latin typeface="Comic Sans MS" pitchFamily="66" charset="0"/>
              </a:rPr>
              <a:t>transfer of thermal energy through fluids (</a:t>
            </a:r>
            <a:r>
              <a:rPr lang="en-US" altLang="en-US" sz="2600" b="1" smtClean="0">
                <a:latin typeface="Comic Sans MS" pitchFamily="66" charset="0"/>
              </a:rPr>
              <a:t>liquids</a:t>
            </a:r>
            <a:r>
              <a:rPr lang="en-US" altLang="en-US" sz="2600" smtClean="0">
                <a:latin typeface="Comic Sans MS" pitchFamily="66" charset="0"/>
              </a:rPr>
              <a:t> or </a:t>
            </a:r>
            <a:r>
              <a:rPr lang="en-US" altLang="en-US" sz="2600" b="1" smtClean="0">
                <a:latin typeface="Comic Sans MS" pitchFamily="66" charset="0"/>
              </a:rPr>
              <a:t>gases)</a:t>
            </a:r>
            <a:r>
              <a:rPr lang="en-US" altLang="en-US" sz="2600" smtClean="0">
                <a:latin typeface="Comic Sans MS" pitchFamily="66" charset="0"/>
              </a:rPr>
              <a:t> by means of up and down movements called </a:t>
            </a:r>
            <a:r>
              <a:rPr lang="en-US" altLang="en-US" sz="2600" u="sng" smtClean="0">
                <a:latin typeface="Comic Sans MS" pitchFamily="66" charset="0"/>
              </a:rPr>
              <a:t>convection currents</a:t>
            </a:r>
            <a:endParaRPr lang="en-US" altLang="en-US" sz="2600" b="1" u="sng" smtClean="0">
              <a:latin typeface="Comic Sans MS" pitchFamily="66" charset="0"/>
            </a:endParaRPr>
          </a:p>
          <a:p>
            <a:pPr lvl="1" eaLnBrk="1" hangingPunct="1"/>
            <a:r>
              <a:rPr lang="en-US" altLang="en-US" sz="2200" smtClean="0">
                <a:latin typeface="Comic Sans MS" pitchFamily="66" charset="0"/>
              </a:rPr>
              <a:t>the circular motion of liquids or gases due to density differences that result from temperature differences </a:t>
            </a:r>
          </a:p>
        </p:txBody>
      </p:sp>
      <p:sp>
        <p:nvSpPr>
          <p:cNvPr id="28676" name="AutoShape 4">
            <a:hlinkClick r:id="rId2" action="ppaction://hlinksldjump" highlightClick="1"/>
          </p:cNvPr>
          <p:cNvSpPr>
            <a:spLocks noChangeArrowheads="1"/>
          </p:cNvSpPr>
          <p:nvPr/>
        </p:nvSpPr>
        <p:spPr bwMode="auto">
          <a:xfrm>
            <a:off x="8307388" y="5943600"/>
            <a:ext cx="531812" cy="4572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4341" name="Text Box 5"/>
          <p:cNvSpPr txBox="1">
            <a:spLocks noChangeArrowheads="1"/>
          </p:cNvSpPr>
          <p:nvPr/>
        </p:nvSpPr>
        <p:spPr bwMode="auto">
          <a:xfrm>
            <a:off x="1295400" y="4343400"/>
            <a:ext cx="3810000" cy="1503363"/>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Sea and land breezes result from uneven heating of the Earth’s and the resulting convection currents.  Explain how this happens.</a:t>
            </a:r>
          </a:p>
        </p:txBody>
      </p:sp>
      <p:pic>
        <p:nvPicPr>
          <p:cNvPr id="14344" name="Picture 8" descr="MC90030568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7438" y="3709988"/>
            <a:ext cx="25146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MC900305681[1]"/>
          <p:cNvPicPr>
            <a:picLocks noChangeAspect="1" noChangeArrowheads="1"/>
          </p:cNvPicPr>
          <p:nvPr/>
        </p:nvPicPr>
        <p:blipFill>
          <a:blip r:embed="rId3">
            <a:extLst>
              <a:ext uri="{28A0092B-C50C-407E-A947-70E740481C1C}">
                <a14:useLocalDpi xmlns:a14="http://schemas.microsoft.com/office/drawing/2010/main" val="0"/>
              </a:ext>
            </a:extLst>
          </a:blip>
          <a:srcRect t="75620"/>
          <a:stretch>
            <a:fillRect/>
          </a:stretch>
        </p:blipFill>
        <p:spPr bwMode="auto">
          <a:xfrm>
            <a:off x="6175375" y="5559425"/>
            <a:ext cx="25114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descr="MM900236357[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404100" y="5321300"/>
            <a:ext cx="1682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AutoShape 12"/>
          <p:cNvSpPr>
            <a:spLocks noChangeArrowheads="1"/>
          </p:cNvSpPr>
          <p:nvPr/>
        </p:nvSpPr>
        <p:spPr bwMode="auto">
          <a:xfrm rot="-5204502">
            <a:off x="6851651" y="4340225"/>
            <a:ext cx="762000" cy="307975"/>
          </a:xfrm>
          <a:prstGeom prst="curvedDownArrow">
            <a:avLst>
              <a:gd name="adj1" fmla="val 1466"/>
              <a:gd name="adj2" fmla="val 50951"/>
              <a:gd name="adj3" fmla="val 33333"/>
            </a:avLst>
          </a:prstGeom>
          <a:solidFill>
            <a:srgbClr val="0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4349" name="AutoShape 13"/>
          <p:cNvSpPr>
            <a:spLocks noChangeArrowheads="1"/>
          </p:cNvSpPr>
          <p:nvPr/>
        </p:nvSpPr>
        <p:spPr bwMode="auto">
          <a:xfrm rot="5276558">
            <a:off x="7389813" y="4418012"/>
            <a:ext cx="762000" cy="307975"/>
          </a:xfrm>
          <a:prstGeom prst="curvedDownArrow">
            <a:avLst>
              <a:gd name="adj1" fmla="val 1466"/>
              <a:gd name="adj2" fmla="val 50951"/>
              <a:gd name="adj3" fmla="val 33333"/>
            </a:avLst>
          </a:prstGeom>
          <a:solidFill>
            <a:srgbClr val="0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4351" name="Text Box 15"/>
          <p:cNvSpPr txBox="1">
            <a:spLocks noChangeArrowheads="1"/>
          </p:cNvSpPr>
          <p:nvPr/>
        </p:nvSpPr>
        <p:spPr bwMode="auto">
          <a:xfrm>
            <a:off x="838200" y="4191000"/>
            <a:ext cx="4724400" cy="17780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As the air gets heated by the flame, the particles move faster and spread out.  This increases the volume of the air inside the balloon, which lowers the density.  This decrease in density causes the balloon to rise.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dissolve">
                                      <p:cBhvr>
                                        <p:cTn id="17" dur="500"/>
                                        <p:tgtEl>
                                          <p:spTgt spid="14344"/>
                                        </p:tgtEl>
                                      </p:cBhvr>
                                    </p:animEffect>
                                  </p:childTnLst>
                                </p:cTn>
                              </p:par>
                              <p:par>
                                <p:cTn id="18" presetID="9" presetClass="entr" presetSubtype="0" fill="hold" nodeType="withEffect">
                                  <p:stCondLst>
                                    <p:cond delay="0"/>
                                  </p:stCondLst>
                                  <p:childTnLst>
                                    <p:set>
                                      <p:cBhvr>
                                        <p:cTn id="19" dur="1" fill="hold">
                                          <p:stCondLst>
                                            <p:cond delay="0"/>
                                          </p:stCondLst>
                                        </p:cTn>
                                        <p:tgtEl>
                                          <p:spTgt spid="14345"/>
                                        </p:tgtEl>
                                        <p:attrNameLst>
                                          <p:attrName>style.visibility</p:attrName>
                                        </p:attrNameLst>
                                      </p:cBhvr>
                                      <p:to>
                                        <p:strVal val="visible"/>
                                      </p:to>
                                    </p:set>
                                    <p:animEffect transition="in" filter="dissolve">
                                      <p:cBhvr>
                                        <p:cTn id="20" dur="500"/>
                                        <p:tgtEl>
                                          <p:spTgt spid="143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mph" presetSubtype="0" nodeType="clickEffect">
                                  <p:stCondLst>
                                    <p:cond delay="0"/>
                                  </p:stCondLst>
                                  <p:childTnLst>
                                    <p:set>
                                      <p:cBhvr rctx="PPT">
                                        <p:cTn id="24" dur="indefinite"/>
                                        <p:tgtEl>
                                          <p:spTgt spid="14344"/>
                                        </p:tgtEl>
                                        <p:attrNameLst>
                                          <p:attrName>style.opacity</p:attrName>
                                        </p:attrNameLst>
                                      </p:cBhvr>
                                      <p:to>
                                        <p:strVal val="0.25"/>
                                      </p:to>
                                    </p:set>
                                    <p:animEffect filter="image" prLst="opacity: 0.25">
                                      <p:cBhvr rctx="IE">
                                        <p:cTn id="25" dur="indefinite"/>
                                        <p:tgtEl>
                                          <p:spTgt spid="143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4346"/>
                                        </p:tgtEl>
                                        <p:attrNameLst>
                                          <p:attrName>style.visibility</p:attrName>
                                        </p:attrNameLst>
                                      </p:cBhvr>
                                      <p:to>
                                        <p:strVal val="visible"/>
                                      </p:to>
                                    </p:set>
                                    <p:animEffect transition="in" filter="wipe(down)">
                                      <p:cBhvr>
                                        <p:cTn id="30" dur="500"/>
                                        <p:tgtEl>
                                          <p:spTgt spid="1434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14346"/>
                                        </p:tgtEl>
                                        <p:attrNameLst>
                                          <p:attrName>style.visibility</p:attrName>
                                        </p:attrNameLst>
                                      </p:cBhvr>
                                      <p:to>
                                        <p:strVal val="visible"/>
                                      </p:to>
                                    </p:set>
                                    <p:animEffect transition="in" filter="wipe(down)">
                                      <p:cBhvr>
                                        <p:cTn id="35" dur="500"/>
                                        <p:tgtEl>
                                          <p:spTgt spid="1434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repeatCount="indefinite" fill="hold" grpId="0" nodeType="clickEffect">
                                  <p:stCondLst>
                                    <p:cond delay="0"/>
                                  </p:stCondLst>
                                  <p:childTnLst>
                                    <p:set>
                                      <p:cBhvr>
                                        <p:cTn id="39" dur="1" fill="hold">
                                          <p:stCondLst>
                                            <p:cond delay="0"/>
                                          </p:stCondLst>
                                        </p:cTn>
                                        <p:tgtEl>
                                          <p:spTgt spid="14348"/>
                                        </p:tgtEl>
                                        <p:attrNameLst>
                                          <p:attrName>style.visibility</p:attrName>
                                        </p:attrNameLst>
                                      </p:cBhvr>
                                      <p:to>
                                        <p:strVal val="visible"/>
                                      </p:to>
                                    </p:set>
                                    <p:animEffect transition="in" filter="wipe(down)">
                                      <p:cBhvr>
                                        <p:cTn id="40" dur="3000"/>
                                        <p:tgtEl>
                                          <p:spTgt spid="14348"/>
                                        </p:tgtEl>
                                      </p:cBhvr>
                                    </p:animEffect>
                                  </p:childTnLst>
                                </p:cTn>
                              </p:par>
                              <p:par>
                                <p:cTn id="41" presetID="22" presetClass="entr" presetSubtype="1" repeatCount="indefinite" fill="hold" grpId="0" nodeType="withEffect">
                                  <p:stCondLst>
                                    <p:cond delay="0"/>
                                  </p:stCondLst>
                                  <p:childTnLst>
                                    <p:set>
                                      <p:cBhvr>
                                        <p:cTn id="42" dur="1" fill="hold">
                                          <p:stCondLst>
                                            <p:cond delay="0"/>
                                          </p:stCondLst>
                                        </p:cTn>
                                        <p:tgtEl>
                                          <p:spTgt spid="14349"/>
                                        </p:tgtEl>
                                        <p:attrNameLst>
                                          <p:attrName>style.visibility</p:attrName>
                                        </p:attrNameLst>
                                      </p:cBhvr>
                                      <p:to>
                                        <p:strVal val="visible"/>
                                      </p:to>
                                    </p:set>
                                    <p:animEffect transition="in" filter="wipe(up)">
                                      <p:cBhvr>
                                        <p:cTn id="43" dur="3000"/>
                                        <p:tgtEl>
                                          <p:spTgt spid="1434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4351"/>
                                        </p:tgtEl>
                                        <p:attrNameLst>
                                          <p:attrName>style.visibility</p:attrName>
                                        </p:attrNameLst>
                                      </p:cBhvr>
                                      <p:to>
                                        <p:strVal val="visible"/>
                                      </p:to>
                                    </p:set>
                                    <p:animEffect transition="in" filter="box(in)">
                                      <p:cBhvr>
                                        <p:cTn id="48" dur="500"/>
                                        <p:tgtEl>
                                          <p:spTgt spid="1435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xit" presetSubtype="16" fill="hold" grpId="1" nodeType="clickEffect">
                                  <p:stCondLst>
                                    <p:cond delay="0"/>
                                  </p:stCondLst>
                                  <p:childTnLst>
                                    <p:animEffect transition="out" filter="box(in)">
                                      <p:cBhvr>
                                        <p:cTn id="52" dur="500"/>
                                        <p:tgtEl>
                                          <p:spTgt spid="14351"/>
                                        </p:tgtEl>
                                      </p:cBhvr>
                                    </p:animEffect>
                                    <p:set>
                                      <p:cBhvr>
                                        <p:cTn id="53" dur="1" fill="hold">
                                          <p:stCondLst>
                                            <p:cond delay="499"/>
                                          </p:stCondLst>
                                        </p:cTn>
                                        <p:tgtEl>
                                          <p:spTgt spid="14351"/>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4341"/>
                                        </p:tgtEl>
                                        <p:attrNameLst>
                                          <p:attrName>style.visibility</p:attrName>
                                        </p:attrNameLst>
                                      </p:cBhvr>
                                      <p:to>
                                        <p:strVal val="visible"/>
                                      </p:to>
                                    </p:set>
                                    <p:animEffect transition="in" filter="box(in)">
                                      <p:cBhvr>
                                        <p:cTn id="58"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1" grpId="0" animBg="1"/>
      <p:bldP spid="14348" grpId="0" animBg="1"/>
      <p:bldP spid="14349" grpId="0" animBg="1"/>
      <p:bldP spid="14351" grpId="0" animBg="1"/>
      <p:bldP spid="14351"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latin typeface="Comic Sans MS" pitchFamily="66" charset="0"/>
              </a:rPr>
              <a:t>Radiation</a:t>
            </a:r>
          </a:p>
        </p:txBody>
      </p:sp>
      <p:sp>
        <p:nvSpPr>
          <p:cNvPr id="15363" name="Rectangle 3"/>
          <p:cNvSpPr>
            <a:spLocks noGrp="1" noChangeArrowheads="1"/>
          </p:cNvSpPr>
          <p:nvPr>
            <p:ph type="body" idx="1"/>
          </p:nvPr>
        </p:nvSpPr>
        <p:spPr>
          <a:xfrm>
            <a:off x="566738" y="1752600"/>
            <a:ext cx="8001000" cy="2667000"/>
          </a:xfrm>
        </p:spPr>
        <p:txBody>
          <a:bodyPr/>
          <a:lstStyle/>
          <a:p>
            <a:pPr eaLnBrk="1" hangingPunct="1">
              <a:lnSpc>
                <a:spcPct val="80000"/>
              </a:lnSpc>
            </a:pPr>
            <a:r>
              <a:rPr lang="en-US" altLang="en-US" sz="2600" smtClean="0">
                <a:latin typeface="Comic Sans MS" pitchFamily="66" charset="0"/>
              </a:rPr>
              <a:t>transfer of thermal (radiant) energy as electromagnetic waves, such as visible light or infrared waves</a:t>
            </a:r>
          </a:p>
          <a:p>
            <a:pPr eaLnBrk="1" hangingPunct="1">
              <a:lnSpc>
                <a:spcPct val="80000"/>
              </a:lnSpc>
            </a:pPr>
            <a:r>
              <a:rPr lang="en-US" altLang="en-US" sz="2600" smtClean="0">
                <a:latin typeface="Comic Sans MS" pitchFamily="66" charset="0"/>
              </a:rPr>
              <a:t>energy can be  transferred through matter or empty space</a:t>
            </a:r>
          </a:p>
          <a:p>
            <a:pPr eaLnBrk="1" hangingPunct="1">
              <a:lnSpc>
                <a:spcPct val="80000"/>
              </a:lnSpc>
            </a:pPr>
            <a:r>
              <a:rPr lang="en-US" altLang="en-US" sz="2600" smtClean="0">
                <a:latin typeface="Comic Sans MS" pitchFamily="66" charset="0"/>
              </a:rPr>
              <a:t>darker objects absorb more radiant energy than lighter objects</a:t>
            </a:r>
          </a:p>
          <a:p>
            <a:pPr eaLnBrk="1" hangingPunct="1">
              <a:lnSpc>
                <a:spcPct val="80000"/>
              </a:lnSpc>
            </a:pPr>
            <a:endParaRPr lang="en-US" altLang="en-US" sz="2600" smtClean="0"/>
          </a:p>
        </p:txBody>
      </p:sp>
      <p:sp>
        <p:nvSpPr>
          <p:cNvPr id="29700" name="AutoShape 4">
            <a:hlinkClick r:id="rId2" action="ppaction://hlinksldjump" highlightClick="1"/>
          </p:cNvPr>
          <p:cNvSpPr>
            <a:spLocks noChangeArrowheads="1"/>
          </p:cNvSpPr>
          <p:nvPr/>
        </p:nvSpPr>
        <p:spPr bwMode="auto">
          <a:xfrm>
            <a:off x="8305800" y="5943600"/>
            <a:ext cx="533400" cy="4572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pic>
        <p:nvPicPr>
          <p:cNvPr id="15366" name="Picture 6" descr="MCj04347360000[1]"/>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38200" y="4191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8" name="Group 8"/>
          <p:cNvGrpSpPr>
            <a:grpSpLocks/>
          </p:cNvGrpSpPr>
          <p:nvPr/>
        </p:nvGrpSpPr>
        <p:grpSpPr bwMode="auto">
          <a:xfrm>
            <a:off x="2028825" y="5014913"/>
            <a:ext cx="833438" cy="242887"/>
            <a:chOff x="1182" y="3063"/>
            <a:chExt cx="525" cy="153"/>
          </a:xfrm>
        </p:grpSpPr>
        <p:sp>
          <p:nvSpPr>
            <p:cNvPr id="29711" name="Freeform 9"/>
            <p:cNvSpPr>
              <a:spLocks/>
            </p:cNvSpPr>
            <p:nvPr/>
          </p:nvSpPr>
          <p:spPr bwMode="auto">
            <a:xfrm rot="10800000">
              <a:off x="1182" y="3063"/>
              <a:ext cx="432" cy="144"/>
            </a:xfrm>
            <a:custGeom>
              <a:avLst/>
              <a:gdLst>
                <a:gd name="T0" fmla="*/ 0 w 304"/>
                <a:gd name="T1" fmla="*/ 4 h 208"/>
                <a:gd name="T2" fmla="*/ 563 w 304"/>
                <a:gd name="T3" fmla="*/ 4 h 208"/>
                <a:gd name="T4" fmla="*/ 1117 w 304"/>
                <a:gd name="T5" fmla="*/ 1 h 208"/>
                <a:gd name="T6" fmla="*/ 1117 w 304"/>
                <a:gd name="T7" fmla="*/ 8 h 208"/>
                <a:gd name="T8" fmla="*/ 1688 w 304"/>
                <a:gd name="T9" fmla="*/ 4 h 208"/>
                <a:gd name="T10" fmla="*/ 1688 w 304"/>
                <a:gd name="T11" fmla="*/ 12 h 208"/>
                <a:gd name="T12" fmla="*/ 2809 w 304"/>
                <a:gd name="T13" fmla="*/ 8 h 208"/>
                <a:gd name="T14" fmla="*/ 2248 w 304"/>
                <a:gd name="T15" fmla="*/ 15 h 208"/>
                <a:gd name="T16" fmla="*/ 3368 w 304"/>
                <a:gd name="T17" fmla="*/ 12 h 208"/>
                <a:gd name="T18" fmla="*/ 3368 w 304"/>
                <a:gd name="T19" fmla="*/ 15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2" name="Line 10"/>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71" name="Group 11"/>
          <p:cNvGrpSpPr>
            <a:grpSpLocks/>
          </p:cNvGrpSpPr>
          <p:nvPr/>
        </p:nvGrpSpPr>
        <p:grpSpPr bwMode="auto">
          <a:xfrm>
            <a:off x="1690688" y="5243513"/>
            <a:ext cx="833437" cy="242887"/>
            <a:chOff x="1182" y="3063"/>
            <a:chExt cx="525" cy="153"/>
          </a:xfrm>
        </p:grpSpPr>
        <p:sp>
          <p:nvSpPr>
            <p:cNvPr id="29709" name="Freeform 12"/>
            <p:cNvSpPr>
              <a:spLocks/>
            </p:cNvSpPr>
            <p:nvPr/>
          </p:nvSpPr>
          <p:spPr bwMode="auto">
            <a:xfrm rot="10800000">
              <a:off x="1182" y="3063"/>
              <a:ext cx="432" cy="144"/>
            </a:xfrm>
            <a:custGeom>
              <a:avLst/>
              <a:gdLst>
                <a:gd name="T0" fmla="*/ 0 w 304"/>
                <a:gd name="T1" fmla="*/ 4 h 208"/>
                <a:gd name="T2" fmla="*/ 563 w 304"/>
                <a:gd name="T3" fmla="*/ 4 h 208"/>
                <a:gd name="T4" fmla="*/ 1117 w 304"/>
                <a:gd name="T5" fmla="*/ 1 h 208"/>
                <a:gd name="T6" fmla="*/ 1117 w 304"/>
                <a:gd name="T7" fmla="*/ 8 h 208"/>
                <a:gd name="T8" fmla="*/ 1688 w 304"/>
                <a:gd name="T9" fmla="*/ 4 h 208"/>
                <a:gd name="T10" fmla="*/ 1688 w 304"/>
                <a:gd name="T11" fmla="*/ 12 h 208"/>
                <a:gd name="T12" fmla="*/ 2809 w 304"/>
                <a:gd name="T13" fmla="*/ 8 h 208"/>
                <a:gd name="T14" fmla="*/ 2248 w 304"/>
                <a:gd name="T15" fmla="*/ 15 h 208"/>
                <a:gd name="T16" fmla="*/ 3368 w 304"/>
                <a:gd name="T17" fmla="*/ 12 h 208"/>
                <a:gd name="T18" fmla="*/ 3368 w 304"/>
                <a:gd name="T19" fmla="*/ 15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10" name="Line 13"/>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374" name="Group 14"/>
          <p:cNvGrpSpPr>
            <a:grpSpLocks/>
          </p:cNvGrpSpPr>
          <p:nvPr/>
        </p:nvGrpSpPr>
        <p:grpSpPr bwMode="auto">
          <a:xfrm>
            <a:off x="2224088" y="5210175"/>
            <a:ext cx="561975" cy="228600"/>
            <a:chOff x="1182" y="3063"/>
            <a:chExt cx="525" cy="153"/>
          </a:xfrm>
        </p:grpSpPr>
        <p:sp>
          <p:nvSpPr>
            <p:cNvPr id="29707" name="Freeform 15"/>
            <p:cNvSpPr>
              <a:spLocks/>
            </p:cNvSpPr>
            <p:nvPr/>
          </p:nvSpPr>
          <p:spPr bwMode="auto">
            <a:xfrm rot="10800000">
              <a:off x="1182" y="3063"/>
              <a:ext cx="432" cy="144"/>
            </a:xfrm>
            <a:custGeom>
              <a:avLst/>
              <a:gdLst>
                <a:gd name="T0" fmla="*/ 0 w 304"/>
                <a:gd name="T1" fmla="*/ 4 h 208"/>
                <a:gd name="T2" fmla="*/ 563 w 304"/>
                <a:gd name="T3" fmla="*/ 4 h 208"/>
                <a:gd name="T4" fmla="*/ 1117 w 304"/>
                <a:gd name="T5" fmla="*/ 1 h 208"/>
                <a:gd name="T6" fmla="*/ 1117 w 304"/>
                <a:gd name="T7" fmla="*/ 8 h 208"/>
                <a:gd name="T8" fmla="*/ 1688 w 304"/>
                <a:gd name="T9" fmla="*/ 4 h 208"/>
                <a:gd name="T10" fmla="*/ 1688 w 304"/>
                <a:gd name="T11" fmla="*/ 12 h 208"/>
                <a:gd name="T12" fmla="*/ 2809 w 304"/>
                <a:gd name="T13" fmla="*/ 8 h 208"/>
                <a:gd name="T14" fmla="*/ 2248 w 304"/>
                <a:gd name="T15" fmla="*/ 15 h 208"/>
                <a:gd name="T16" fmla="*/ 3368 w 304"/>
                <a:gd name="T17" fmla="*/ 12 h 208"/>
                <a:gd name="T18" fmla="*/ 3368 w 304"/>
                <a:gd name="T19" fmla="*/ 15 h 2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 h="208">
                  <a:moveTo>
                    <a:pt x="0" y="56"/>
                  </a:moveTo>
                  <a:cubicBezTo>
                    <a:pt x="16" y="60"/>
                    <a:pt x="32" y="64"/>
                    <a:pt x="48" y="56"/>
                  </a:cubicBezTo>
                  <a:cubicBezTo>
                    <a:pt x="64" y="48"/>
                    <a:pt x="88" y="0"/>
                    <a:pt x="96" y="8"/>
                  </a:cubicBezTo>
                  <a:cubicBezTo>
                    <a:pt x="104" y="16"/>
                    <a:pt x="88" y="96"/>
                    <a:pt x="96" y="104"/>
                  </a:cubicBezTo>
                  <a:cubicBezTo>
                    <a:pt x="104" y="112"/>
                    <a:pt x="136" y="48"/>
                    <a:pt x="144" y="56"/>
                  </a:cubicBezTo>
                  <a:cubicBezTo>
                    <a:pt x="152" y="64"/>
                    <a:pt x="128" y="144"/>
                    <a:pt x="144" y="152"/>
                  </a:cubicBezTo>
                  <a:cubicBezTo>
                    <a:pt x="160" y="160"/>
                    <a:pt x="232" y="96"/>
                    <a:pt x="240" y="104"/>
                  </a:cubicBezTo>
                  <a:cubicBezTo>
                    <a:pt x="248" y="112"/>
                    <a:pt x="184" y="192"/>
                    <a:pt x="192" y="200"/>
                  </a:cubicBezTo>
                  <a:cubicBezTo>
                    <a:pt x="200" y="208"/>
                    <a:pt x="272" y="152"/>
                    <a:pt x="288" y="152"/>
                  </a:cubicBezTo>
                  <a:cubicBezTo>
                    <a:pt x="304" y="152"/>
                    <a:pt x="296" y="176"/>
                    <a:pt x="288" y="200"/>
                  </a:cubicBezTo>
                </a:path>
              </a:pathLst>
            </a:custGeom>
            <a:noFill/>
            <a:ln w="19050">
              <a:solidFill>
                <a:schemeClr val="tx1"/>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8" name="Line 16"/>
            <p:cNvSpPr>
              <a:spLocks noChangeShapeType="1"/>
            </p:cNvSpPr>
            <p:nvPr/>
          </p:nvSpPr>
          <p:spPr bwMode="auto">
            <a:xfrm>
              <a:off x="1611" y="3168"/>
              <a:ext cx="96" cy="48"/>
            </a:xfrm>
            <a:prstGeom prst="line">
              <a:avLst/>
            </a:prstGeom>
            <a:noFill/>
            <a:ln w="1905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5396" name="Picture 36" descr="Globe"/>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00400" y="5486400"/>
            <a:ext cx="3810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7" name="Text Box 37"/>
          <p:cNvSpPr txBox="1">
            <a:spLocks noChangeArrowheads="1"/>
          </p:cNvSpPr>
          <p:nvPr/>
        </p:nvSpPr>
        <p:spPr bwMode="auto">
          <a:xfrm>
            <a:off x="4800600" y="4419600"/>
            <a:ext cx="3505200"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Notice how the visible light from the sun travels through space and heats the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539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repeatCount="indefinite" fill="hold" nodeType="clickEffect">
                                  <p:stCondLst>
                                    <p:cond delay="0"/>
                                  </p:stCondLst>
                                  <p:childTnLst>
                                    <p:set>
                                      <p:cBhvr>
                                        <p:cTn id="27" dur="1" fill="hold">
                                          <p:stCondLst>
                                            <p:cond delay="0"/>
                                          </p:stCondLst>
                                        </p:cTn>
                                        <p:tgtEl>
                                          <p:spTgt spid="15368"/>
                                        </p:tgtEl>
                                        <p:attrNameLst>
                                          <p:attrName>style.visibility</p:attrName>
                                        </p:attrNameLst>
                                      </p:cBhvr>
                                      <p:to>
                                        <p:strVal val="visible"/>
                                      </p:to>
                                    </p:set>
                                    <p:animEffect transition="in" filter="wipe(left)">
                                      <p:cBhvr>
                                        <p:cTn id="28" dur="500"/>
                                        <p:tgtEl>
                                          <p:spTgt spid="1536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repeatCount="indefinite" fill="hold" nodeType="clickEffect">
                                  <p:stCondLst>
                                    <p:cond delay="500"/>
                                  </p:stCondLst>
                                  <p:childTnLst>
                                    <p:set>
                                      <p:cBhvr>
                                        <p:cTn id="32" dur="1" fill="hold">
                                          <p:stCondLst>
                                            <p:cond delay="0"/>
                                          </p:stCondLst>
                                        </p:cTn>
                                        <p:tgtEl>
                                          <p:spTgt spid="15374"/>
                                        </p:tgtEl>
                                        <p:attrNameLst>
                                          <p:attrName>style.visibility</p:attrName>
                                        </p:attrNameLst>
                                      </p:cBhvr>
                                      <p:to>
                                        <p:strVal val="visible"/>
                                      </p:to>
                                    </p:set>
                                    <p:animEffect transition="in" filter="wipe(left)">
                                      <p:cBhvr>
                                        <p:cTn id="33" dur="500"/>
                                        <p:tgtEl>
                                          <p:spTgt spid="1537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repeatCount="indefinite" fill="hold" nodeType="clickEffect">
                                  <p:stCondLst>
                                    <p:cond delay="1000"/>
                                  </p:stCondLst>
                                  <p:childTnLst>
                                    <p:set>
                                      <p:cBhvr>
                                        <p:cTn id="37" dur="1" fill="hold">
                                          <p:stCondLst>
                                            <p:cond delay="0"/>
                                          </p:stCondLst>
                                        </p:cTn>
                                        <p:tgtEl>
                                          <p:spTgt spid="15371"/>
                                        </p:tgtEl>
                                        <p:attrNameLst>
                                          <p:attrName>style.visibility</p:attrName>
                                        </p:attrNameLst>
                                      </p:cBhvr>
                                      <p:to>
                                        <p:strVal val="visible"/>
                                      </p:to>
                                    </p:set>
                                    <p:animEffect transition="in" filter="wipe(left)">
                                      <p:cBhvr>
                                        <p:cTn id="38" dur="500"/>
                                        <p:tgtEl>
                                          <p:spTgt spid="1537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5397"/>
                                        </p:tgtEl>
                                        <p:attrNameLst>
                                          <p:attrName>style.visibility</p:attrName>
                                        </p:attrNameLst>
                                      </p:cBhvr>
                                      <p:to>
                                        <p:strVal val="visible"/>
                                      </p:to>
                                    </p:set>
                                    <p:animEffect transition="in" filter="box(in)">
                                      <p:cBhvr>
                                        <p:cTn id="43" dur="500"/>
                                        <p:tgtEl>
                                          <p:spTgt spid="15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9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304800"/>
            <a:ext cx="8001000" cy="1216025"/>
          </a:xfrm>
        </p:spPr>
        <p:txBody>
          <a:bodyPr/>
          <a:lstStyle/>
          <a:p>
            <a:pPr eaLnBrk="1" hangingPunct="1"/>
            <a:r>
              <a:rPr lang="en-US" altLang="en-US" smtClean="0">
                <a:latin typeface="Comic Sans MS" pitchFamily="66" charset="0"/>
              </a:rPr>
              <a:t>Calculating Heat – Sample Problem</a:t>
            </a:r>
          </a:p>
        </p:txBody>
      </p:sp>
      <p:sp>
        <p:nvSpPr>
          <p:cNvPr id="30723" name="Rectangle 3"/>
          <p:cNvSpPr>
            <a:spLocks noGrp="1" noChangeArrowheads="1"/>
          </p:cNvSpPr>
          <p:nvPr>
            <p:ph type="body" idx="1"/>
          </p:nvPr>
        </p:nvSpPr>
        <p:spPr>
          <a:xfrm>
            <a:off x="566738" y="1752600"/>
            <a:ext cx="8272462" cy="4267200"/>
          </a:xfrm>
        </p:spPr>
        <p:txBody>
          <a:bodyPr/>
          <a:lstStyle/>
          <a:p>
            <a:pPr marL="571500" indent="-571500" eaLnBrk="1" hangingPunct="1"/>
            <a:r>
              <a:rPr lang="en-US" altLang="en-US" sz="2300" smtClean="0">
                <a:solidFill>
                  <a:srgbClr val="000000"/>
                </a:solidFill>
                <a:latin typeface="Comic Sans MS" pitchFamily="66" charset="0"/>
                <a:cs typeface="Times New Roman" pitchFamily="18" charset="0"/>
              </a:rPr>
              <a:t>How many joules are needed to raise the temperature of 100 kilograms of copper from 10 </a:t>
            </a:r>
            <a:r>
              <a:rPr lang="en-US" altLang="en-US" sz="2300" smtClean="0">
                <a:solidFill>
                  <a:srgbClr val="000000"/>
                </a:solidFill>
                <a:latin typeface="Times New Roman" pitchFamily="18" charset="0"/>
                <a:cs typeface="Times New Roman" pitchFamily="18" charset="0"/>
                <a:sym typeface="Symbol" pitchFamily="18" charset="2"/>
              </a:rPr>
              <a:t></a:t>
            </a:r>
            <a:r>
              <a:rPr lang="en-US" altLang="en-US" sz="2300" smtClean="0">
                <a:solidFill>
                  <a:srgbClr val="000000"/>
                </a:solidFill>
                <a:latin typeface="Comic Sans MS" pitchFamily="66" charset="0"/>
                <a:cs typeface="Times New Roman" pitchFamily="18" charset="0"/>
              </a:rPr>
              <a:t>C to  100 </a:t>
            </a:r>
            <a:r>
              <a:rPr lang="en-US" altLang="en-US" sz="2300" smtClean="0">
                <a:solidFill>
                  <a:srgbClr val="000000"/>
                </a:solidFill>
                <a:latin typeface="Times New Roman" pitchFamily="18" charset="0"/>
                <a:cs typeface="Times New Roman" pitchFamily="18" charset="0"/>
                <a:sym typeface="Symbol" pitchFamily="18" charset="2"/>
              </a:rPr>
              <a:t></a:t>
            </a:r>
            <a:r>
              <a:rPr lang="en-US" altLang="en-US" sz="2300" smtClean="0">
                <a:solidFill>
                  <a:srgbClr val="000000"/>
                </a:solidFill>
                <a:latin typeface="Comic Sans MS" pitchFamily="66" charset="0"/>
                <a:cs typeface="Times New Roman" pitchFamily="18" charset="0"/>
              </a:rPr>
              <a:t>C?  The specific heat of copper is 387 J/kg·</a:t>
            </a:r>
            <a:r>
              <a:rPr lang="en-US" altLang="en-US" sz="2300" smtClean="0">
                <a:solidFill>
                  <a:srgbClr val="000000"/>
                </a:solidFill>
                <a:latin typeface="Times New Roman" pitchFamily="18" charset="0"/>
                <a:cs typeface="Times New Roman" pitchFamily="18" charset="0"/>
                <a:sym typeface="Symbol" pitchFamily="18" charset="2"/>
              </a:rPr>
              <a:t></a:t>
            </a:r>
            <a:r>
              <a:rPr lang="en-US" altLang="en-US" sz="2300" smtClean="0">
                <a:solidFill>
                  <a:srgbClr val="000000"/>
                </a:solidFill>
                <a:latin typeface="Comic Sans MS" pitchFamily="66" charset="0"/>
                <a:cs typeface="Times New Roman" pitchFamily="18" charset="0"/>
              </a:rPr>
              <a:t>C.</a:t>
            </a:r>
            <a:endParaRPr lang="en-US" altLang="en-US" sz="2300" smtClean="0"/>
          </a:p>
        </p:txBody>
      </p:sp>
      <p:sp>
        <p:nvSpPr>
          <p:cNvPr id="41988" name="Text Box 4"/>
          <p:cNvSpPr txBox="1">
            <a:spLocks noChangeArrowheads="1"/>
          </p:cNvSpPr>
          <p:nvPr/>
        </p:nvSpPr>
        <p:spPr bwMode="auto">
          <a:xfrm>
            <a:off x="228600" y="3048000"/>
            <a:ext cx="2209800" cy="608013"/>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3200">
                <a:latin typeface="Comic Sans MS" pitchFamily="66" charset="0"/>
              </a:rPr>
              <a:t>Q = mc∆T</a:t>
            </a:r>
          </a:p>
        </p:txBody>
      </p:sp>
      <p:sp>
        <p:nvSpPr>
          <p:cNvPr id="41989" name="Text Box 5"/>
          <p:cNvSpPr txBox="1">
            <a:spLocks noChangeArrowheads="1"/>
          </p:cNvSpPr>
          <p:nvPr/>
        </p:nvSpPr>
        <p:spPr bwMode="auto">
          <a:xfrm>
            <a:off x="1905000" y="4191000"/>
            <a:ext cx="1290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2800">
                <a:latin typeface="Comic Sans MS" pitchFamily="66" charset="0"/>
              </a:rPr>
              <a:t>Heat =</a:t>
            </a:r>
          </a:p>
        </p:txBody>
      </p:sp>
      <p:sp>
        <p:nvSpPr>
          <p:cNvPr id="41990" name="Text Box 6"/>
          <p:cNvSpPr txBox="1">
            <a:spLocks noChangeArrowheads="1"/>
          </p:cNvSpPr>
          <p:nvPr/>
        </p:nvSpPr>
        <p:spPr bwMode="auto">
          <a:xfrm>
            <a:off x="3044825" y="4191000"/>
            <a:ext cx="1527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2800">
                <a:latin typeface="Comic Sans MS" pitchFamily="66" charset="0"/>
              </a:rPr>
              <a:t>(100 kg)</a:t>
            </a:r>
          </a:p>
        </p:txBody>
      </p:sp>
      <p:sp>
        <p:nvSpPr>
          <p:cNvPr id="41991" name="Oval 7"/>
          <p:cNvSpPr>
            <a:spLocks noChangeArrowheads="1"/>
          </p:cNvSpPr>
          <p:nvPr/>
        </p:nvSpPr>
        <p:spPr bwMode="auto">
          <a:xfrm>
            <a:off x="1524000" y="2133600"/>
            <a:ext cx="2133600" cy="457200"/>
          </a:xfrm>
          <a:prstGeom prst="ellipse">
            <a:avLst/>
          </a:prstGeom>
          <a:noFill/>
          <a:ln w="19050" cap="rnd">
            <a:solidFill>
              <a:schemeClr val="accent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41992" name="Line 8"/>
          <p:cNvSpPr>
            <a:spLocks noChangeShapeType="1"/>
          </p:cNvSpPr>
          <p:nvPr/>
        </p:nvSpPr>
        <p:spPr bwMode="auto">
          <a:xfrm>
            <a:off x="2590800" y="2590800"/>
            <a:ext cx="990600" cy="16002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Oval 10"/>
          <p:cNvSpPr>
            <a:spLocks noChangeArrowheads="1"/>
          </p:cNvSpPr>
          <p:nvPr/>
        </p:nvSpPr>
        <p:spPr bwMode="auto">
          <a:xfrm>
            <a:off x="4648200" y="2438400"/>
            <a:ext cx="1828800" cy="457200"/>
          </a:xfrm>
          <a:prstGeom prst="ellipse">
            <a:avLst/>
          </a:prstGeom>
          <a:noFill/>
          <a:ln w="19050" cap="rnd">
            <a:solidFill>
              <a:schemeClr val="accent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41995" name="Line 11"/>
          <p:cNvSpPr>
            <a:spLocks noChangeShapeType="1"/>
          </p:cNvSpPr>
          <p:nvPr/>
        </p:nvSpPr>
        <p:spPr bwMode="auto">
          <a:xfrm flipH="1">
            <a:off x="5257800" y="2971800"/>
            <a:ext cx="304800" cy="12954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6" name="Text Box 12"/>
          <p:cNvSpPr txBox="1">
            <a:spLocks noChangeArrowheads="1"/>
          </p:cNvSpPr>
          <p:nvPr/>
        </p:nvSpPr>
        <p:spPr bwMode="auto">
          <a:xfrm>
            <a:off x="1905000" y="5272088"/>
            <a:ext cx="3749675" cy="544512"/>
          </a:xfrm>
          <a:prstGeom prst="rect">
            <a:avLst/>
          </a:prstGeom>
          <a:noFill/>
          <a:ln w="254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2800">
                <a:latin typeface="Comic Sans MS" pitchFamily="66" charset="0"/>
              </a:rPr>
              <a:t>Heat =  </a:t>
            </a:r>
            <a:r>
              <a:rPr lang="en-US" altLang="en-US" sz="2800" b="1">
                <a:latin typeface="Comic Sans MS" pitchFamily="66" charset="0"/>
              </a:rPr>
              <a:t>3,483,000 J</a:t>
            </a:r>
          </a:p>
        </p:txBody>
      </p:sp>
      <p:sp>
        <p:nvSpPr>
          <p:cNvPr id="41997" name="Text Box 13"/>
          <p:cNvSpPr txBox="1">
            <a:spLocks noChangeArrowheads="1"/>
          </p:cNvSpPr>
          <p:nvPr/>
        </p:nvSpPr>
        <p:spPr bwMode="auto">
          <a:xfrm>
            <a:off x="5895975" y="4191000"/>
            <a:ext cx="1343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2800">
                <a:latin typeface="Comic Sans MS" pitchFamily="66" charset="0"/>
              </a:rPr>
              <a:t>(90 </a:t>
            </a:r>
            <a:r>
              <a:rPr lang="en-US" altLang="en-US" sz="2800">
                <a:solidFill>
                  <a:srgbClr val="000000"/>
                </a:solidFill>
                <a:latin typeface="Times New Roman" pitchFamily="18" charset="0"/>
                <a:cs typeface="Times New Roman" pitchFamily="18" charset="0"/>
                <a:sym typeface="Symbol" pitchFamily="18" charset="2"/>
              </a:rPr>
              <a:t></a:t>
            </a:r>
            <a:r>
              <a:rPr lang="en-US" altLang="en-US" sz="2800">
                <a:solidFill>
                  <a:srgbClr val="000000"/>
                </a:solidFill>
                <a:latin typeface="Comic Sans MS" pitchFamily="66" charset="0"/>
                <a:cs typeface="Times New Roman" pitchFamily="18" charset="0"/>
              </a:rPr>
              <a:t>C</a:t>
            </a:r>
            <a:r>
              <a:rPr lang="en-US" altLang="en-US" sz="2800">
                <a:latin typeface="Comic Sans MS" pitchFamily="66" charset="0"/>
                <a:cs typeface="Times New Roman" pitchFamily="18" charset="0"/>
              </a:rPr>
              <a:t>)</a:t>
            </a:r>
          </a:p>
        </p:txBody>
      </p:sp>
      <p:sp>
        <p:nvSpPr>
          <p:cNvPr id="41999" name="Oval 15"/>
          <p:cNvSpPr>
            <a:spLocks noChangeArrowheads="1"/>
          </p:cNvSpPr>
          <p:nvPr/>
        </p:nvSpPr>
        <p:spPr bwMode="auto">
          <a:xfrm>
            <a:off x="5562600" y="2133600"/>
            <a:ext cx="2362200" cy="457200"/>
          </a:xfrm>
          <a:prstGeom prst="ellipse">
            <a:avLst/>
          </a:prstGeom>
          <a:noFill/>
          <a:ln w="19050" cap="rnd">
            <a:solidFill>
              <a:schemeClr val="accent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42000" name="Line 16"/>
          <p:cNvSpPr>
            <a:spLocks noChangeShapeType="1"/>
          </p:cNvSpPr>
          <p:nvPr/>
        </p:nvSpPr>
        <p:spPr bwMode="auto">
          <a:xfrm flipH="1">
            <a:off x="6553200" y="2667000"/>
            <a:ext cx="457200" cy="16002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Text Box 17"/>
          <p:cNvSpPr txBox="1">
            <a:spLocks noChangeArrowheads="1"/>
          </p:cNvSpPr>
          <p:nvPr/>
        </p:nvSpPr>
        <p:spPr bwMode="auto">
          <a:xfrm>
            <a:off x="6900863" y="2871788"/>
            <a:ext cx="1295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400" i="1">
                <a:latin typeface="Comic Sans MS" pitchFamily="66" charset="0"/>
              </a:rPr>
              <a:t>Take the</a:t>
            </a:r>
          </a:p>
          <a:p>
            <a:pPr algn="ctr" eaLnBrk="1" hangingPunct="1">
              <a:spcBef>
                <a:spcPct val="0"/>
              </a:spcBef>
              <a:buClrTx/>
              <a:buFontTx/>
              <a:buNone/>
            </a:pPr>
            <a:r>
              <a:rPr lang="en-US" altLang="en-US" sz="1400" i="1">
                <a:latin typeface="Comic Sans MS" pitchFamily="66" charset="0"/>
              </a:rPr>
              <a:t>difference</a:t>
            </a:r>
          </a:p>
          <a:p>
            <a:pPr algn="ctr" eaLnBrk="1" hangingPunct="1">
              <a:spcBef>
                <a:spcPct val="0"/>
              </a:spcBef>
              <a:buClrTx/>
              <a:buFontTx/>
              <a:buNone/>
            </a:pPr>
            <a:r>
              <a:rPr lang="en-US" altLang="en-US" sz="1400" i="1">
                <a:latin typeface="Comic Sans MS" pitchFamily="66" charset="0"/>
              </a:rPr>
              <a:t>between 10</a:t>
            </a:r>
            <a:r>
              <a:rPr lang="en-US" altLang="en-US" sz="1400" i="1" baseline="30000">
                <a:latin typeface="Comic Sans MS" pitchFamily="66" charset="0"/>
              </a:rPr>
              <a:t>0</a:t>
            </a:r>
            <a:r>
              <a:rPr lang="en-US" altLang="en-US" sz="1400" i="1">
                <a:latin typeface="Comic Sans MS" pitchFamily="66" charset="0"/>
              </a:rPr>
              <a:t>C</a:t>
            </a:r>
          </a:p>
          <a:p>
            <a:pPr algn="ctr" eaLnBrk="1" hangingPunct="1">
              <a:spcBef>
                <a:spcPct val="0"/>
              </a:spcBef>
              <a:buClrTx/>
              <a:buFontTx/>
              <a:buNone/>
            </a:pPr>
            <a:r>
              <a:rPr lang="en-US" altLang="en-US" sz="1400" i="1">
                <a:latin typeface="Comic Sans MS" pitchFamily="66" charset="0"/>
              </a:rPr>
              <a:t>and 100</a:t>
            </a:r>
            <a:r>
              <a:rPr lang="en-US" altLang="en-US" sz="1400" i="1" baseline="30000">
                <a:latin typeface="Comic Sans MS" pitchFamily="66" charset="0"/>
              </a:rPr>
              <a:t>0</a:t>
            </a:r>
            <a:r>
              <a:rPr lang="en-US" altLang="en-US" sz="1400" i="1">
                <a:latin typeface="Comic Sans MS" pitchFamily="66" charset="0"/>
              </a:rPr>
              <a:t>C</a:t>
            </a:r>
          </a:p>
        </p:txBody>
      </p:sp>
      <p:sp>
        <p:nvSpPr>
          <p:cNvPr id="42002" name="Text Box 18"/>
          <p:cNvSpPr txBox="1">
            <a:spLocks noChangeArrowheads="1"/>
          </p:cNvSpPr>
          <p:nvPr/>
        </p:nvSpPr>
        <p:spPr bwMode="auto">
          <a:xfrm>
            <a:off x="209550" y="3852863"/>
            <a:ext cx="5048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i="1">
                <a:latin typeface="Comic Sans MS" pitchFamily="66" charset="0"/>
              </a:rPr>
              <a:t>heat</a:t>
            </a:r>
          </a:p>
        </p:txBody>
      </p:sp>
      <p:sp>
        <p:nvSpPr>
          <p:cNvPr id="42004" name="Line 20"/>
          <p:cNvSpPr>
            <a:spLocks noChangeShapeType="1"/>
          </p:cNvSpPr>
          <p:nvPr/>
        </p:nvSpPr>
        <p:spPr bwMode="auto">
          <a:xfrm>
            <a:off x="533400" y="3581400"/>
            <a:ext cx="0" cy="304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Text Box 21"/>
          <p:cNvSpPr txBox="1">
            <a:spLocks noChangeArrowheads="1"/>
          </p:cNvSpPr>
          <p:nvPr/>
        </p:nvSpPr>
        <p:spPr bwMode="auto">
          <a:xfrm>
            <a:off x="990600" y="3852863"/>
            <a:ext cx="5302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i="1">
                <a:latin typeface="Comic Sans MS" pitchFamily="66" charset="0"/>
              </a:rPr>
              <a:t>mass</a:t>
            </a:r>
          </a:p>
        </p:txBody>
      </p:sp>
      <p:sp>
        <p:nvSpPr>
          <p:cNvPr id="42006" name="Line 22"/>
          <p:cNvSpPr>
            <a:spLocks noChangeShapeType="1"/>
          </p:cNvSpPr>
          <p:nvPr/>
        </p:nvSpPr>
        <p:spPr bwMode="auto">
          <a:xfrm>
            <a:off x="1289050" y="3581400"/>
            <a:ext cx="0" cy="304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p:cNvSpPr txBox="1">
            <a:spLocks noChangeArrowheads="1"/>
          </p:cNvSpPr>
          <p:nvPr/>
        </p:nvSpPr>
        <p:spPr bwMode="auto">
          <a:xfrm>
            <a:off x="1155700" y="3840163"/>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i="1">
                <a:latin typeface="Comic Sans MS" pitchFamily="66" charset="0"/>
              </a:rPr>
              <a:t>specific</a:t>
            </a:r>
          </a:p>
          <a:p>
            <a:pPr algn="ctr" eaLnBrk="1" hangingPunct="1">
              <a:spcBef>
                <a:spcPct val="0"/>
              </a:spcBef>
              <a:buClrTx/>
              <a:buFontTx/>
              <a:buNone/>
            </a:pPr>
            <a:r>
              <a:rPr lang="en-US" altLang="en-US" sz="1200" i="1">
                <a:latin typeface="Comic Sans MS" pitchFamily="66" charset="0"/>
              </a:rPr>
              <a:t>heat</a:t>
            </a:r>
          </a:p>
        </p:txBody>
      </p:sp>
      <p:sp>
        <p:nvSpPr>
          <p:cNvPr id="42008" name="Line 24"/>
          <p:cNvSpPr>
            <a:spLocks noChangeShapeType="1"/>
          </p:cNvSpPr>
          <p:nvPr/>
        </p:nvSpPr>
        <p:spPr bwMode="auto">
          <a:xfrm>
            <a:off x="1558925" y="3568700"/>
            <a:ext cx="0" cy="304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9" name="Text Box 25"/>
          <p:cNvSpPr txBox="1">
            <a:spLocks noChangeArrowheads="1"/>
          </p:cNvSpPr>
          <p:nvPr/>
        </p:nvSpPr>
        <p:spPr bwMode="auto">
          <a:xfrm>
            <a:off x="1371600" y="3852863"/>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i="1">
                <a:latin typeface="Comic Sans MS" pitchFamily="66" charset="0"/>
              </a:rPr>
              <a:t>change in</a:t>
            </a:r>
          </a:p>
          <a:p>
            <a:pPr algn="ctr" eaLnBrk="1" hangingPunct="1">
              <a:spcBef>
                <a:spcPct val="0"/>
              </a:spcBef>
              <a:buClrTx/>
              <a:buFontTx/>
              <a:buNone/>
            </a:pPr>
            <a:r>
              <a:rPr lang="en-US" altLang="en-US" sz="1200" i="1">
                <a:latin typeface="Comic Sans MS" pitchFamily="66" charset="0"/>
              </a:rPr>
              <a:t>temperature</a:t>
            </a:r>
          </a:p>
        </p:txBody>
      </p:sp>
      <p:sp>
        <p:nvSpPr>
          <p:cNvPr id="42010" name="Line 26"/>
          <p:cNvSpPr>
            <a:spLocks noChangeShapeType="1"/>
          </p:cNvSpPr>
          <p:nvPr/>
        </p:nvSpPr>
        <p:spPr bwMode="auto">
          <a:xfrm>
            <a:off x="1939925" y="3581400"/>
            <a:ext cx="0" cy="304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13" name="Group 29"/>
          <p:cNvGrpSpPr>
            <a:grpSpLocks/>
          </p:cNvGrpSpPr>
          <p:nvPr/>
        </p:nvGrpSpPr>
        <p:grpSpPr bwMode="auto">
          <a:xfrm>
            <a:off x="4551363" y="4203700"/>
            <a:ext cx="1392237" cy="946150"/>
            <a:chOff x="2448" y="2640"/>
            <a:chExt cx="877" cy="596"/>
          </a:xfrm>
        </p:grpSpPr>
        <p:sp>
          <p:nvSpPr>
            <p:cNvPr id="30750" name="Text Box 9"/>
            <p:cNvSpPr txBox="1">
              <a:spLocks noChangeArrowheads="1"/>
            </p:cNvSpPr>
            <p:nvPr/>
          </p:nvSpPr>
          <p:spPr bwMode="auto">
            <a:xfrm>
              <a:off x="2448" y="2640"/>
              <a:ext cx="877"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spcBef>
                  <a:spcPct val="0"/>
                </a:spcBef>
                <a:buClrTx/>
                <a:buFontTx/>
                <a:buNone/>
              </a:pPr>
              <a:r>
                <a:rPr lang="en-US" altLang="en-US" sz="2800">
                  <a:latin typeface="Comic Sans MS" pitchFamily="66" charset="0"/>
                </a:rPr>
                <a:t> </a:t>
              </a:r>
              <a:r>
                <a:rPr lang="en-US" altLang="en-US" sz="2800" u="sng">
                  <a:solidFill>
                    <a:srgbClr val="000000"/>
                  </a:solidFill>
                  <a:latin typeface="Comic Sans MS" pitchFamily="66" charset="0"/>
                  <a:cs typeface="Times New Roman" pitchFamily="18" charset="0"/>
                </a:rPr>
                <a:t>387 J</a:t>
              </a:r>
              <a:r>
                <a:rPr lang="en-US" altLang="en-US" sz="2800">
                  <a:solidFill>
                    <a:srgbClr val="000000"/>
                  </a:solidFill>
                  <a:latin typeface="Comic Sans MS" pitchFamily="66" charset="0"/>
                  <a:cs typeface="Times New Roman" pitchFamily="18" charset="0"/>
                </a:rPr>
                <a:t> </a:t>
              </a:r>
            </a:p>
            <a:p>
              <a:pPr>
                <a:spcBef>
                  <a:spcPct val="0"/>
                </a:spcBef>
                <a:buClrTx/>
                <a:buFontTx/>
                <a:buNone/>
              </a:pPr>
              <a:r>
                <a:rPr lang="en-US" altLang="en-US" sz="2800">
                  <a:solidFill>
                    <a:srgbClr val="000000"/>
                  </a:solidFill>
                  <a:latin typeface="Comic Sans MS" pitchFamily="66" charset="0"/>
                  <a:cs typeface="Times New Roman" pitchFamily="18" charset="0"/>
                </a:rPr>
                <a:t>  kg·</a:t>
              </a:r>
              <a:r>
                <a:rPr lang="en-US" altLang="en-US" sz="2800">
                  <a:solidFill>
                    <a:srgbClr val="000000"/>
                  </a:solidFill>
                  <a:latin typeface="Times New Roman" pitchFamily="18" charset="0"/>
                  <a:cs typeface="Times New Roman" pitchFamily="18" charset="0"/>
                  <a:sym typeface="Symbol" pitchFamily="18" charset="2"/>
                </a:rPr>
                <a:t></a:t>
              </a:r>
              <a:r>
                <a:rPr lang="en-US" altLang="en-US" sz="2800">
                  <a:solidFill>
                    <a:srgbClr val="000000"/>
                  </a:solidFill>
                  <a:latin typeface="Comic Sans MS" pitchFamily="66" charset="0"/>
                  <a:cs typeface="Times New Roman" pitchFamily="18" charset="0"/>
                </a:rPr>
                <a:t>C </a:t>
              </a:r>
              <a:endParaRPr lang="en-US" altLang="en-US" sz="2800">
                <a:latin typeface="Comic Sans MS" pitchFamily="66" charset="0"/>
                <a:cs typeface="Times New Roman" pitchFamily="18" charset="0"/>
              </a:endParaRPr>
            </a:p>
          </p:txBody>
        </p:sp>
        <p:sp>
          <p:nvSpPr>
            <p:cNvPr id="30751" name="Freeform 27"/>
            <p:cNvSpPr>
              <a:spLocks/>
            </p:cNvSpPr>
            <p:nvPr/>
          </p:nvSpPr>
          <p:spPr bwMode="auto">
            <a:xfrm rot="732343">
              <a:off x="2448" y="2688"/>
              <a:ext cx="144" cy="528"/>
            </a:xfrm>
            <a:custGeom>
              <a:avLst/>
              <a:gdLst>
                <a:gd name="T0" fmla="*/ 552 w 104"/>
                <a:gd name="T1" fmla="*/ 0 h 384"/>
                <a:gd name="T2" fmla="*/ 76 w 104"/>
                <a:gd name="T3" fmla="*/ 1783 h 384"/>
                <a:gd name="T4" fmla="*/ 1014 w 104"/>
                <a:gd name="T5" fmla="*/ 3568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34925" cap="flat">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2" name="Freeform 28"/>
            <p:cNvSpPr>
              <a:spLocks/>
            </p:cNvSpPr>
            <p:nvPr/>
          </p:nvSpPr>
          <p:spPr bwMode="auto">
            <a:xfrm rot="-10501215">
              <a:off x="3167" y="2688"/>
              <a:ext cx="145" cy="528"/>
            </a:xfrm>
            <a:custGeom>
              <a:avLst/>
              <a:gdLst>
                <a:gd name="T0" fmla="*/ 576 w 104"/>
                <a:gd name="T1" fmla="*/ 0 h 384"/>
                <a:gd name="T2" fmla="*/ 78 w 104"/>
                <a:gd name="T3" fmla="*/ 1783 h 384"/>
                <a:gd name="T4" fmla="*/ 1065 w 104"/>
                <a:gd name="T5" fmla="*/ 3568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34925" cap="flat">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2014" name="Line 30"/>
          <p:cNvSpPr>
            <a:spLocks noChangeShapeType="1"/>
          </p:cNvSpPr>
          <p:nvPr/>
        </p:nvSpPr>
        <p:spPr bwMode="auto">
          <a:xfrm flipH="1">
            <a:off x="3962400" y="4343400"/>
            <a:ext cx="381000" cy="3810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5" name="Line 31"/>
          <p:cNvSpPr>
            <a:spLocks noChangeShapeType="1"/>
          </p:cNvSpPr>
          <p:nvPr/>
        </p:nvSpPr>
        <p:spPr bwMode="auto">
          <a:xfrm flipH="1">
            <a:off x="4876800" y="4724400"/>
            <a:ext cx="381000" cy="3810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6" name="Line 32"/>
          <p:cNvSpPr>
            <a:spLocks noChangeShapeType="1"/>
          </p:cNvSpPr>
          <p:nvPr/>
        </p:nvSpPr>
        <p:spPr bwMode="auto">
          <a:xfrm flipH="1">
            <a:off x="6705600" y="4267200"/>
            <a:ext cx="381000" cy="3810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p:cNvSpPr>
            <a:spLocks noChangeShapeType="1"/>
          </p:cNvSpPr>
          <p:nvPr/>
        </p:nvSpPr>
        <p:spPr bwMode="auto">
          <a:xfrm flipH="1">
            <a:off x="5334000" y="4724400"/>
            <a:ext cx="381000" cy="3810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9" name="AutoShape 34">
            <a:hlinkClick r:id="rId2" action="ppaction://hlinksldjump" highlightClick="1"/>
          </p:cNvPr>
          <p:cNvSpPr>
            <a:spLocks noChangeArrowheads="1"/>
          </p:cNvSpPr>
          <p:nvPr/>
        </p:nvSpPr>
        <p:spPr bwMode="auto">
          <a:xfrm>
            <a:off x="8305800" y="5943600"/>
            <a:ext cx="533400" cy="4572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ox(in)">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2004"/>
                                        </p:tgtEl>
                                        <p:attrNameLst>
                                          <p:attrName>style.visibility</p:attrName>
                                        </p:attrNameLst>
                                      </p:cBhvr>
                                      <p:to>
                                        <p:strVal val="visible"/>
                                      </p:to>
                                    </p:set>
                                    <p:animEffect transition="in" filter="wipe(up)">
                                      <p:cBhvr>
                                        <p:cTn id="12" dur="500"/>
                                        <p:tgtEl>
                                          <p:spTgt spid="420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2002"/>
                                        </p:tgtEl>
                                        <p:attrNameLst>
                                          <p:attrName>style.visibility</p:attrName>
                                        </p:attrNameLst>
                                      </p:cBhvr>
                                      <p:to>
                                        <p:strVal val="visible"/>
                                      </p:to>
                                    </p:set>
                                    <p:animEffect transition="in" filter="dissolve">
                                      <p:cBhvr>
                                        <p:cTn id="17" dur="500"/>
                                        <p:tgtEl>
                                          <p:spTgt spid="420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42002"/>
                                        </p:tgtEl>
                                      </p:cBhvr>
                                    </p:animEffect>
                                    <p:set>
                                      <p:cBhvr>
                                        <p:cTn id="22" dur="1" fill="hold">
                                          <p:stCondLst>
                                            <p:cond delay="499"/>
                                          </p:stCondLst>
                                        </p:cTn>
                                        <p:tgtEl>
                                          <p:spTgt spid="42002"/>
                                        </p:tgtEl>
                                        <p:attrNameLst>
                                          <p:attrName>style.visibility</p:attrName>
                                        </p:attrNameLst>
                                      </p:cBhvr>
                                      <p:to>
                                        <p:strVal val="hidden"/>
                                      </p:to>
                                    </p:set>
                                  </p:childTnLst>
                                </p:cTn>
                              </p:par>
                              <p:par>
                                <p:cTn id="23" presetID="22" presetClass="exit" presetSubtype="4" fill="hold" grpId="1" nodeType="withEffect">
                                  <p:stCondLst>
                                    <p:cond delay="0"/>
                                  </p:stCondLst>
                                  <p:childTnLst>
                                    <p:animEffect transition="out" filter="wipe(down)">
                                      <p:cBhvr>
                                        <p:cTn id="24" dur="500"/>
                                        <p:tgtEl>
                                          <p:spTgt spid="42004"/>
                                        </p:tgtEl>
                                      </p:cBhvr>
                                    </p:animEffect>
                                    <p:set>
                                      <p:cBhvr>
                                        <p:cTn id="25" dur="1" fill="hold">
                                          <p:stCondLst>
                                            <p:cond delay="499"/>
                                          </p:stCondLst>
                                        </p:cTn>
                                        <p:tgtEl>
                                          <p:spTgt spid="4200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42006"/>
                                        </p:tgtEl>
                                        <p:attrNameLst>
                                          <p:attrName>style.visibility</p:attrName>
                                        </p:attrNameLst>
                                      </p:cBhvr>
                                      <p:to>
                                        <p:strVal val="visible"/>
                                      </p:to>
                                    </p:set>
                                    <p:animEffect transition="in" filter="wipe(up)">
                                      <p:cBhvr>
                                        <p:cTn id="30" dur="500"/>
                                        <p:tgtEl>
                                          <p:spTgt spid="4200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2005"/>
                                        </p:tgtEl>
                                        <p:attrNameLst>
                                          <p:attrName>style.visibility</p:attrName>
                                        </p:attrNameLst>
                                      </p:cBhvr>
                                      <p:to>
                                        <p:strVal val="visible"/>
                                      </p:to>
                                    </p:set>
                                    <p:animEffect transition="in" filter="dissolve">
                                      <p:cBhvr>
                                        <p:cTn id="35" dur="500"/>
                                        <p:tgtEl>
                                          <p:spTgt spid="4200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42005"/>
                                        </p:tgtEl>
                                      </p:cBhvr>
                                    </p:animEffect>
                                    <p:set>
                                      <p:cBhvr>
                                        <p:cTn id="40" dur="1" fill="hold">
                                          <p:stCondLst>
                                            <p:cond delay="499"/>
                                          </p:stCondLst>
                                        </p:cTn>
                                        <p:tgtEl>
                                          <p:spTgt spid="42005"/>
                                        </p:tgtEl>
                                        <p:attrNameLst>
                                          <p:attrName>style.visibility</p:attrName>
                                        </p:attrNameLst>
                                      </p:cBhvr>
                                      <p:to>
                                        <p:strVal val="hidden"/>
                                      </p:to>
                                    </p:set>
                                  </p:childTnLst>
                                </p:cTn>
                              </p:par>
                              <p:par>
                                <p:cTn id="41" presetID="22" presetClass="exit" presetSubtype="4" fill="hold" grpId="1" nodeType="withEffect">
                                  <p:stCondLst>
                                    <p:cond delay="0"/>
                                  </p:stCondLst>
                                  <p:childTnLst>
                                    <p:animEffect transition="out" filter="wipe(down)">
                                      <p:cBhvr>
                                        <p:cTn id="42" dur="500"/>
                                        <p:tgtEl>
                                          <p:spTgt spid="42006"/>
                                        </p:tgtEl>
                                      </p:cBhvr>
                                    </p:animEffect>
                                    <p:set>
                                      <p:cBhvr>
                                        <p:cTn id="43" dur="1" fill="hold">
                                          <p:stCondLst>
                                            <p:cond delay="499"/>
                                          </p:stCondLst>
                                        </p:cTn>
                                        <p:tgtEl>
                                          <p:spTgt spid="42006"/>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42008"/>
                                        </p:tgtEl>
                                        <p:attrNameLst>
                                          <p:attrName>style.visibility</p:attrName>
                                        </p:attrNameLst>
                                      </p:cBhvr>
                                      <p:to>
                                        <p:strVal val="visible"/>
                                      </p:to>
                                    </p:set>
                                    <p:animEffect transition="in" filter="wipe(up)">
                                      <p:cBhvr>
                                        <p:cTn id="48" dur="500"/>
                                        <p:tgtEl>
                                          <p:spTgt spid="4200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2007"/>
                                        </p:tgtEl>
                                        <p:attrNameLst>
                                          <p:attrName>style.visibility</p:attrName>
                                        </p:attrNameLst>
                                      </p:cBhvr>
                                      <p:to>
                                        <p:strVal val="visible"/>
                                      </p:to>
                                    </p:set>
                                    <p:animEffect transition="in" filter="dissolve">
                                      <p:cBhvr>
                                        <p:cTn id="53" dur="500"/>
                                        <p:tgtEl>
                                          <p:spTgt spid="4200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xit" presetSubtype="16" fill="hold" grpId="1" nodeType="clickEffect">
                                  <p:stCondLst>
                                    <p:cond delay="0"/>
                                  </p:stCondLst>
                                  <p:childTnLst>
                                    <p:animEffect transition="out" filter="box(in)">
                                      <p:cBhvr>
                                        <p:cTn id="57" dur="500"/>
                                        <p:tgtEl>
                                          <p:spTgt spid="42007"/>
                                        </p:tgtEl>
                                      </p:cBhvr>
                                    </p:animEffect>
                                    <p:set>
                                      <p:cBhvr>
                                        <p:cTn id="58" dur="1" fill="hold">
                                          <p:stCondLst>
                                            <p:cond delay="499"/>
                                          </p:stCondLst>
                                        </p:cTn>
                                        <p:tgtEl>
                                          <p:spTgt spid="42007"/>
                                        </p:tgtEl>
                                        <p:attrNameLst>
                                          <p:attrName>style.visibility</p:attrName>
                                        </p:attrNameLst>
                                      </p:cBhvr>
                                      <p:to>
                                        <p:strVal val="hidden"/>
                                      </p:to>
                                    </p:set>
                                  </p:childTnLst>
                                </p:cTn>
                              </p:par>
                              <p:par>
                                <p:cTn id="59" presetID="22" presetClass="exit" presetSubtype="4" fill="hold" grpId="1" nodeType="withEffect">
                                  <p:stCondLst>
                                    <p:cond delay="0"/>
                                  </p:stCondLst>
                                  <p:childTnLst>
                                    <p:animEffect transition="out" filter="wipe(down)">
                                      <p:cBhvr>
                                        <p:cTn id="60" dur="500"/>
                                        <p:tgtEl>
                                          <p:spTgt spid="42008"/>
                                        </p:tgtEl>
                                      </p:cBhvr>
                                    </p:animEffect>
                                    <p:set>
                                      <p:cBhvr>
                                        <p:cTn id="61" dur="1" fill="hold">
                                          <p:stCondLst>
                                            <p:cond delay="499"/>
                                          </p:stCondLst>
                                        </p:cTn>
                                        <p:tgtEl>
                                          <p:spTgt spid="42008"/>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42010"/>
                                        </p:tgtEl>
                                        <p:attrNameLst>
                                          <p:attrName>style.visibility</p:attrName>
                                        </p:attrNameLst>
                                      </p:cBhvr>
                                      <p:to>
                                        <p:strVal val="visible"/>
                                      </p:to>
                                    </p:set>
                                    <p:animEffect transition="in" filter="wipe(up)">
                                      <p:cBhvr>
                                        <p:cTn id="66" dur="500"/>
                                        <p:tgtEl>
                                          <p:spTgt spid="4201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42009"/>
                                        </p:tgtEl>
                                        <p:attrNameLst>
                                          <p:attrName>style.visibility</p:attrName>
                                        </p:attrNameLst>
                                      </p:cBhvr>
                                      <p:to>
                                        <p:strVal val="visible"/>
                                      </p:to>
                                    </p:set>
                                    <p:animEffect transition="in" filter="dissolve">
                                      <p:cBhvr>
                                        <p:cTn id="71" dur="500"/>
                                        <p:tgtEl>
                                          <p:spTgt spid="4200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xit" presetSubtype="16" fill="hold" grpId="1" nodeType="clickEffect">
                                  <p:stCondLst>
                                    <p:cond delay="0"/>
                                  </p:stCondLst>
                                  <p:childTnLst>
                                    <p:animEffect transition="out" filter="box(in)">
                                      <p:cBhvr>
                                        <p:cTn id="75" dur="500"/>
                                        <p:tgtEl>
                                          <p:spTgt spid="42009"/>
                                        </p:tgtEl>
                                      </p:cBhvr>
                                    </p:animEffect>
                                    <p:set>
                                      <p:cBhvr>
                                        <p:cTn id="76" dur="1" fill="hold">
                                          <p:stCondLst>
                                            <p:cond delay="499"/>
                                          </p:stCondLst>
                                        </p:cTn>
                                        <p:tgtEl>
                                          <p:spTgt spid="42009"/>
                                        </p:tgtEl>
                                        <p:attrNameLst>
                                          <p:attrName>style.visibility</p:attrName>
                                        </p:attrNameLst>
                                      </p:cBhvr>
                                      <p:to>
                                        <p:strVal val="hidden"/>
                                      </p:to>
                                    </p:set>
                                  </p:childTnLst>
                                </p:cTn>
                              </p:par>
                              <p:par>
                                <p:cTn id="77" presetID="22" presetClass="exit" presetSubtype="4" fill="hold" grpId="1" nodeType="withEffect">
                                  <p:stCondLst>
                                    <p:cond delay="0"/>
                                  </p:stCondLst>
                                  <p:childTnLst>
                                    <p:animEffect transition="out" filter="wipe(down)">
                                      <p:cBhvr>
                                        <p:cTn id="78" dur="500"/>
                                        <p:tgtEl>
                                          <p:spTgt spid="42010"/>
                                        </p:tgtEl>
                                      </p:cBhvr>
                                    </p:animEffect>
                                    <p:set>
                                      <p:cBhvr>
                                        <p:cTn id="79" dur="1" fill="hold">
                                          <p:stCondLst>
                                            <p:cond delay="499"/>
                                          </p:stCondLst>
                                        </p:cTn>
                                        <p:tgtEl>
                                          <p:spTgt spid="42010"/>
                                        </p:tgtEl>
                                        <p:attrNameLst>
                                          <p:attrName>style.visibility</p:attrName>
                                        </p:attrNameLst>
                                      </p:cBhvr>
                                      <p:to>
                                        <p:strVal val="hidden"/>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ntr" presetSubtype="0" fill="hold" grpId="0" nodeType="clickEffect">
                                  <p:stCondLst>
                                    <p:cond delay="0"/>
                                  </p:stCondLst>
                                  <p:childTnLst>
                                    <p:set>
                                      <p:cBhvr>
                                        <p:cTn id="83" dur="1" fill="hold">
                                          <p:stCondLst>
                                            <p:cond delay="0"/>
                                          </p:stCondLst>
                                        </p:cTn>
                                        <p:tgtEl>
                                          <p:spTgt spid="41989"/>
                                        </p:tgtEl>
                                        <p:attrNameLst>
                                          <p:attrName>style.visibility</p:attrName>
                                        </p:attrNameLst>
                                      </p:cBhvr>
                                      <p:to>
                                        <p:strVal val="visible"/>
                                      </p:to>
                                    </p:set>
                                    <p:animEffect transition="in" filter="dissolve">
                                      <p:cBhvr>
                                        <p:cTn id="84" dur="500"/>
                                        <p:tgtEl>
                                          <p:spTgt spid="4198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41991"/>
                                        </p:tgtEl>
                                        <p:attrNameLst>
                                          <p:attrName>style.visibility</p:attrName>
                                        </p:attrNameLst>
                                      </p:cBhvr>
                                      <p:to>
                                        <p:strVal val="visible"/>
                                      </p:to>
                                    </p:set>
                                    <p:animEffect transition="in" filter="circle(in)">
                                      <p:cBhvr>
                                        <p:cTn id="89" dur="2000"/>
                                        <p:tgtEl>
                                          <p:spTgt spid="41991"/>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41992"/>
                                        </p:tgtEl>
                                        <p:attrNameLst>
                                          <p:attrName>style.visibility</p:attrName>
                                        </p:attrNameLst>
                                      </p:cBhvr>
                                      <p:to>
                                        <p:strVal val="visible"/>
                                      </p:to>
                                    </p:set>
                                    <p:animEffect transition="in" filter="wipe(up)">
                                      <p:cBhvr>
                                        <p:cTn id="94" dur="500"/>
                                        <p:tgtEl>
                                          <p:spTgt spid="4199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ntr" presetSubtype="0" fill="hold" grpId="0" nodeType="clickEffect">
                                  <p:stCondLst>
                                    <p:cond delay="0"/>
                                  </p:stCondLst>
                                  <p:childTnLst>
                                    <p:set>
                                      <p:cBhvr>
                                        <p:cTn id="98" dur="1" fill="hold">
                                          <p:stCondLst>
                                            <p:cond delay="0"/>
                                          </p:stCondLst>
                                        </p:cTn>
                                        <p:tgtEl>
                                          <p:spTgt spid="41990"/>
                                        </p:tgtEl>
                                        <p:attrNameLst>
                                          <p:attrName>style.visibility</p:attrName>
                                        </p:attrNameLst>
                                      </p:cBhvr>
                                      <p:to>
                                        <p:strVal val="visible"/>
                                      </p:to>
                                    </p:set>
                                    <p:animEffect transition="in" filter="dissolve">
                                      <p:cBhvr>
                                        <p:cTn id="99" dur="500"/>
                                        <p:tgtEl>
                                          <p:spTgt spid="41990"/>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xit" presetSubtype="4" fill="hold" grpId="1" nodeType="clickEffect">
                                  <p:stCondLst>
                                    <p:cond delay="0"/>
                                  </p:stCondLst>
                                  <p:childTnLst>
                                    <p:animEffect transition="out" filter="wipe(down)">
                                      <p:cBhvr>
                                        <p:cTn id="103" dur="500"/>
                                        <p:tgtEl>
                                          <p:spTgt spid="41992"/>
                                        </p:tgtEl>
                                      </p:cBhvr>
                                    </p:animEffect>
                                    <p:set>
                                      <p:cBhvr>
                                        <p:cTn id="104" dur="1" fill="hold">
                                          <p:stCondLst>
                                            <p:cond delay="499"/>
                                          </p:stCondLst>
                                        </p:cTn>
                                        <p:tgtEl>
                                          <p:spTgt spid="41992"/>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41994"/>
                                        </p:tgtEl>
                                        <p:attrNameLst>
                                          <p:attrName>style.visibility</p:attrName>
                                        </p:attrNameLst>
                                      </p:cBhvr>
                                      <p:to>
                                        <p:strVal val="visible"/>
                                      </p:to>
                                    </p:set>
                                    <p:animEffect transition="in" filter="circle(in)">
                                      <p:cBhvr>
                                        <p:cTn id="109" dur="2000"/>
                                        <p:tgtEl>
                                          <p:spTgt spid="41994"/>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41995"/>
                                        </p:tgtEl>
                                        <p:attrNameLst>
                                          <p:attrName>style.visibility</p:attrName>
                                        </p:attrNameLst>
                                      </p:cBhvr>
                                      <p:to>
                                        <p:strVal val="visible"/>
                                      </p:to>
                                    </p:set>
                                    <p:animEffect transition="in" filter="wipe(up)">
                                      <p:cBhvr>
                                        <p:cTn id="114" dur="500"/>
                                        <p:tgtEl>
                                          <p:spTgt spid="41995"/>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9" presetClass="entr" presetSubtype="0" fill="hold" nodeType="clickEffect">
                                  <p:stCondLst>
                                    <p:cond delay="0"/>
                                  </p:stCondLst>
                                  <p:childTnLst>
                                    <p:set>
                                      <p:cBhvr>
                                        <p:cTn id="118" dur="1" fill="hold">
                                          <p:stCondLst>
                                            <p:cond delay="0"/>
                                          </p:stCondLst>
                                        </p:cTn>
                                        <p:tgtEl>
                                          <p:spTgt spid="42013"/>
                                        </p:tgtEl>
                                        <p:attrNameLst>
                                          <p:attrName>style.visibility</p:attrName>
                                        </p:attrNameLst>
                                      </p:cBhvr>
                                      <p:to>
                                        <p:strVal val="visible"/>
                                      </p:to>
                                    </p:set>
                                    <p:animEffect transition="in" filter="dissolve">
                                      <p:cBhvr>
                                        <p:cTn id="119" dur="500"/>
                                        <p:tgtEl>
                                          <p:spTgt spid="42013"/>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xit" presetSubtype="4" fill="hold" grpId="1" nodeType="clickEffect">
                                  <p:stCondLst>
                                    <p:cond delay="0"/>
                                  </p:stCondLst>
                                  <p:childTnLst>
                                    <p:animEffect transition="out" filter="wipe(down)">
                                      <p:cBhvr>
                                        <p:cTn id="123" dur="500"/>
                                        <p:tgtEl>
                                          <p:spTgt spid="41995"/>
                                        </p:tgtEl>
                                      </p:cBhvr>
                                    </p:animEffect>
                                    <p:set>
                                      <p:cBhvr>
                                        <p:cTn id="124" dur="1" fill="hold">
                                          <p:stCondLst>
                                            <p:cond delay="499"/>
                                          </p:stCondLst>
                                        </p:cTn>
                                        <p:tgtEl>
                                          <p:spTgt spid="41995"/>
                                        </p:tgtEl>
                                        <p:attrNameLst>
                                          <p:attrName>style.visibility</p:attrName>
                                        </p:attrNameLst>
                                      </p:cBhvr>
                                      <p:to>
                                        <p:strVal val="hidden"/>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6" presetClass="entr" presetSubtype="16" fill="hold" grpId="0" nodeType="clickEffect">
                                  <p:stCondLst>
                                    <p:cond delay="0"/>
                                  </p:stCondLst>
                                  <p:childTnLst>
                                    <p:set>
                                      <p:cBhvr>
                                        <p:cTn id="128" dur="1" fill="hold">
                                          <p:stCondLst>
                                            <p:cond delay="0"/>
                                          </p:stCondLst>
                                        </p:cTn>
                                        <p:tgtEl>
                                          <p:spTgt spid="41999"/>
                                        </p:tgtEl>
                                        <p:attrNameLst>
                                          <p:attrName>style.visibility</p:attrName>
                                        </p:attrNameLst>
                                      </p:cBhvr>
                                      <p:to>
                                        <p:strVal val="visible"/>
                                      </p:to>
                                    </p:set>
                                    <p:animEffect transition="in" filter="circle(in)">
                                      <p:cBhvr>
                                        <p:cTn id="129" dur="2000"/>
                                        <p:tgtEl>
                                          <p:spTgt spid="41999"/>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1" fill="hold" grpId="0" nodeType="clickEffect">
                                  <p:stCondLst>
                                    <p:cond delay="0"/>
                                  </p:stCondLst>
                                  <p:childTnLst>
                                    <p:set>
                                      <p:cBhvr>
                                        <p:cTn id="133" dur="1" fill="hold">
                                          <p:stCondLst>
                                            <p:cond delay="0"/>
                                          </p:stCondLst>
                                        </p:cTn>
                                        <p:tgtEl>
                                          <p:spTgt spid="42000"/>
                                        </p:tgtEl>
                                        <p:attrNameLst>
                                          <p:attrName>style.visibility</p:attrName>
                                        </p:attrNameLst>
                                      </p:cBhvr>
                                      <p:to>
                                        <p:strVal val="visible"/>
                                      </p:to>
                                    </p:set>
                                    <p:animEffect transition="in" filter="wipe(up)">
                                      <p:cBhvr>
                                        <p:cTn id="134" dur="500"/>
                                        <p:tgtEl>
                                          <p:spTgt spid="42000"/>
                                        </p:tgtEl>
                                      </p:cBhvr>
                                    </p:animEffect>
                                  </p:childTnLst>
                                </p:cTn>
                              </p:par>
                            </p:childTnLst>
                          </p:cTn>
                        </p:par>
                        <p:par>
                          <p:cTn id="135" fill="hold" nodeType="afterGroup">
                            <p:stCondLst>
                              <p:cond delay="500"/>
                            </p:stCondLst>
                            <p:childTnLst>
                              <p:par>
                                <p:cTn id="136" presetID="9" presetClass="entr" presetSubtype="0" fill="hold" nodeType="afterEffect">
                                  <p:stCondLst>
                                    <p:cond delay="0"/>
                                  </p:stCondLst>
                                  <p:childTnLst>
                                    <p:set>
                                      <p:cBhvr>
                                        <p:cTn id="137" dur="1" fill="hold">
                                          <p:stCondLst>
                                            <p:cond delay="0"/>
                                          </p:stCondLst>
                                        </p:cTn>
                                        <p:tgtEl>
                                          <p:spTgt spid="42001"/>
                                        </p:tgtEl>
                                        <p:attrNameLst>
                                          <p:attrName>style.visibility</p:attrName>
                                        </p:attrNameLst>
                                      </p:cBhvr>
                                      <p:to>
                                        <p:strVal val="visible"/>
                                      </p:to>
                                    </p:set>
                                    <p:animEffect transition="in" filter="dissolve">
                                      <p:cBhvr>
                                        <p:cTn id="138" dur="500"/>
                                        <p:tgtEl>
                                          <p:spTgt spid="42001"/>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9" presetClass="entr" presetSubtype="0" fill="hold" grpId="0" nodeType="clickEffect">
                                  <p:stCondLst>
                                    <p:cond delay="0"/>
                                  </p:stCondLst>
                                  <p:childTnLst>
                                    <p:set>
                                      <p:cBhvr>
                                        <p:cTn id="142" dur="1" fill="hold">
                                          <p:stCondLst>
                                            <p:cond delay="0"/>
                                          </p:stCondLst>
                                        </p:cTn>
                                        <p:tgtEl>
                                          <p:spTgt spid="41997"/>
                                        </p:tgtEl>
                                        <p:attrNameLst>
                                          <p:attrName>style.visibility</p:attrName>
                                        </p:attrNameLst>
                                      </p:cBhvr>
                                      <p:to>
                                        <p:strVal val="visible"/>
                                      </p:to>
                                    </p:set>
                                    <p:animEffect transition="in" filter="dissolve">
                                      <p:cBhvr>
                                        <p:cTn id="143" dur="500"/>
                                        <p:tgtEl>
                                          <p:spTgt spid="41997"/>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9" presetClass="exit" presetSubtype="0" fill="hold" grpId="0" nodeType="clickEffect">
                                  <p:stCondLst>
                                    <p:cond delay="0"/>
                                  </p:stCondLst>
                                  <p:childTnLst>
                                    <p:animEffect transition="out" filter="dissolve">
                                      <p:cBhvr>
                                        <p:cTn id="147" dur="500"/>
                                        <p:tgtEl>
                                          <p:spTgt spid="42001"/>
                                        </p:tgtEl>
                                      </p:cBhvr>
                                    </p:animEffect>
                                    <p:set>
                                      <p:cBhvr>
                                        <p:cTn id="148" dur="1" fill="hold">
                                          <p:stCondLst>
                                            <p:cond delay="499"/>
                                          </p:stCondLst>
                                        </p:cTn>
                                        <p:tgtEl>
                                          <p:spTgt spid="42001"/>
                                        </p:tgtEl>
                                        <p:attrNameLst>
                                          <p:attrName>style.visibility</p:attrName>
                                        </p:attrNameLst>
                                      </p:cBhvr>
                                      <p:to>
                                        <p:strVal val="hidden"/>
                                      </p:to>
                                    </p:set>
                                  </p:childTnLst>
                                </p:cTn>
                              </p:par>
                              <p:par>
                                <p:cTn id="149" presetID="22" presetClass="exit" presetSubtype="4" fill="hold" grpId="1" nodeType="withEffect">
                                  <p:stCondLst>
                                    <p:cond delay="0"/>
                                  </p:stCondLst>
                                  <p:childTnLst>
                                    <p:animEffect transition="out" filter="wipe(down)">
                                      <p:cBhvr>
                                        <p:cTn id="150" dur="500"/>
                                        <p:tgtEl>
                                          <p:spTgt spid="42000"/>
                                        </p:tgtEl>
                                      </p:cBhvr>
                                    </p:animEffect>
                                    <p:set>
                                      <p:cBhvr>
                                        <p:cTn id="151" dur="1" fill="hold">
                                          <p:stCondLst>
                                            <p:cond delay="499"/>
                                          </p:stCondLst>
                                        </p:cTn>
                                        <p:tgtEl>
                                          <p:spTgt spid="42000"/>
                                        </p:tgtEl>
                                        <p:attrNameLst>
                                          <p:attrName>style.visibility</p:attrName>
                                        </p:attrNameLst>
                                      </p:cBhvr>
                                      <p:to>
                                        <p:strVal val="hidden"/>
                                      </p:to>
                                    </p:se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1" fill="hold" grpId="0" nodeType="clickEffect">
                                  <p:stCondLst>
                                    <p:cond delay="0"/>
                                  </p:stCondLst>
                                  <p:childTnLst>
                                    <p:set>
                                      <p:cBhvr>
                                        <p:cTn id="155" dur="1" fill="hold">
                                          <p:stCondLst>
                                            <p:cond delay="0"/>
                                          </p:stCondLst>
                                        </p:cTn>
                                        <p:tgtEl>
                                          <p:spTgt spid="42014"/>
                                        </p:tgtEl>
                                        <p:attrNameLst>
                                          <p:attrName>style.visibility</p:attrName>
                                        </p:attrNameLst>
                                      </p:cBhvr>
                                      <p:to>
                                        <p:strVal val="visible"/>
                                      </p:to>
                                    </p:set>
                                    <p:animEffect transition="in" filter="wipe(up)">
                                      <p:cBhvr>
                                        <p:cTn id="156" dur="500"/>
                                        <p:tgtEl>
                                          <p:spTgt spid="42014"/>
                                        </p:tgtEl>
                                      </p:cBhvr>
                                    </p:animEffect>
                                  </p:childTnLst>
                                </p:cTn>
                              </p:par>
                            </p:childTnLst>
                          </p:cTn>
                        </p:par>
                        <p:par>
                          <p:cTn id="157" fill="hold" nodeType="afterGroup">
                            <p:stCondLst>
                              <p:cond delay="500"/>
                            </p:stCondLst>
                            <p:childTnLst>
                              <p:par>
                                <p:cTn id="158" presetID="22" presetClass="entr" presetSubtype="1" fill="hold" grpId="0" nodeType="afterEffect">
                                  <p:stCondLst>
                                    <p:cond delay="0"/>
                                  </p:stCondLst>
                                  <p:childTnLst>
                                    <p:set>
                                      <p:cBhvr>
                                        <p:cTn id="159" dur="1" fill="hold">
                                          <p:stCondLst>
                                            <p:cond delay="0"/>
                                          </p:stCondLst>
                                        </p:cTn>
                                        <p:tgtEl>
                                          <p:spTgt spid="42015"/>
                                        </p:tgtEl>
                                        <p:attrNameLst>
                                          <p:attrName>style.visibility</p:attrName>
                                        </p:attrNameLst>
                                      </p:cBhvr>
                                      <p:to>
                                        <p:strVal val="visible"/>
                                      </p:to>
                                    </p:set>
                                    <p:animEffect transition="in" filter="wipe(up)">
                                      <p:cBhvr>
                                        <p:cTn id="160" dur="500"/>
                                        <p:tgtEl>
                                          <p:spTgt spid="42015"/>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2" presetClass="entr" presetSubtype="1" fill="hold" grpId="0" nodeType="clickEffect">
                                  <p:stCondLst>
                                    <p:cond delay="0"/>
                                  </p:stCondLst>
                                  <p:childTnLst>
                                    <p:set>
                                      <p:cBhvr>
                                        <p:cTn id="164" dur="1" fill="hold">
                                          <p:stCondLst>
                                            <p:cond delay="0"/>
                                          </p:stCondLst>
                                        </p:cTn>
                                        <p:tgtEl>
                                          <p:spTgt spid="42016"/>
                                        </p:tgtEl>
                                        <p:attrNameLst>
                                          <p:attrName>style.visibility</p:attrName>
                                        </p:attrNameLst>
                                      </p:cBhvr>
                                      <p:to>
                                        <p:strVal val="visible"/>
                                      </p:to>
                                    </p:set>
                                    <p:animEffect transition="in" filter="wipe(up)">
                                      <p:cBhvr>
                                        <p:cTn id="165" dur="500"/>
                                        <p:tgtEl>
                                          <p:spTgt spid="42016"/>
                                        </p:tgtEl>
                                      </p:cBhvr>
                                    </p:animEffect>
                                  </p:childTnLst>
                                </p:cTn>
                              </p:par>
                            </p:childTnLst>
                          </p:cTn>
                        </p:par>
                        <p:par>
                          <p:cTn id="166" fill="hold" nodeType="afterGroup">
                            <p:stCondLst>
                              <p:cond delay="500"/>
                            </p:stCondLst>
                            <p:childTnLst>
                              <p:par>
                                <p:cTn id="167" presetID="22" presetClass="entr" presetSubtype="1" fill="hold" grpId="0" nodeType="afterEffect">
                                  <p:stCondLst>
                                    <p:cond delay="0"/>
                                  </p:stCondLst>
                                  <p:childTnLst>
                                    <p:set>
                                      <p:cBhvr>
                                        <p:cTn id="168" dur="1" fill="hold">
                                          <p:stCondLst>
                                            <p:cond delay="0"/>
                                          </p:stCondLst>
                                        </p:cTn>
                                        <p:tgtEl>
                                          <p:spTgt spid="42017"/>
                                        </p:tgtEl>
                                        <p:attrNameLst>
                                          <p:attrName>style.visibility</p:attrName>
                                        </p:attrNameLst>
                                      </p:cBhvr>
                                      <p:to>
                                        <p:strVal val="visible"/>
                                      </p:to>
                                    </p:set>
                                    <p:animEffect transition="in" filter="wipe(up)">
                                      <p:cBhvr>
                                        <p:cTn id="169" dur="500"/>
                                        <p:tgtEl>
                                          <p:spTgt spid="42017"/>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9" presetClass="entr" presetSubtype="0" fill="hold" grpId="0" nodeType="clickEffect">
                                  <p:stCondLst>
                                    <p:cond delay="0"/>
                                  </p:stCondLst>
                                  <p:childTnLst>
                                    <p:set>
                                      <p:cBhvr>
                                        <p:cTn id="173" dur="1" fill="hold">
                                          <p:stCondLst>
                                            <p:cond delay="0"/>
                                          </p:stCondLst>
                                        </p:cTn>
                                        <p:tgtEl>
                                          <p:spTgt spid="41996"/>
                                        </p:tgtEl>
                                        <p:attrNameLst>
                                          <p:attrName>style.visibility</p:attrName>
                                        </p:attrNameLst>
                                      </p:cBhvr>
                                      <p:to>
                                        <p:strVal val="visible"/>
                                      </p:to>
                                    </p:set>
                                    <p:animEffect transition="in" filter="dissolve">
                                      <p:cBhvr>
                                        <p:cTn id="174" dur="5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89" grpId="0"/>
      <p:bldP spid="41990" grpId="0"/>
      <p:bldP spid="41991" grpId="0" animBg="1"/>
      <p:bldP spid="41992" grpId="0" animBg="1"/>
      <p:bldP spid="41992" grpId="1" animBg="1"/>
      <p:bldP spid="41994" grpId="0" animBg="1"/>
      <p:bldP spid="41995" grpId="0" animBg="1"/>
      <p:bldP spid="41995" grpId="1" animBg="1"/>
      <p:bldP spid="41996" grpId="0" animBg="1"/>
      <p:bldP spid="41997" grpId="0"/>
      <p:bldP spid="41999" grpId="0" animBg="1"/>
      <p:bldP spid="42000" grpId="0" animBg="1"/>
      <p:bldP spid="42000" grpId="1" animBg="1"/>
      <p:bldP spid="42001" grpId="0"/>
      <p:bldP spid="42002" grpId="0"/>
      <p:bldP spid="42002" grpId="1"/>
      <p:bldP spid="42004" grpId="0" animBg="1"/>
      <p:bldP spid="42004" grpId="1" animBg="1"/>
      <p:bldP spid="42005" grpId="0"/>
      <p:bldP spid="42005" grpId="1"/>
      <p:bldP spid="42006" grpId="0" animBg="1"/>
      <p:bldP spid="42006" grpId="1" animBg="1"/>
      <p:bldP spid="42007" grpId="0"/>
      <p:bldP spid="42007" grpId="1"/>
      <p:bldP spid="42008" grpId="0" animBg="1"/>
      <p:bldP spid="42008" grpId="1" animBg="1"/>
      <p:bldP spid="42009" grpId="0"/>
      <p:bldP spid="42009" grpId="1"/>
      <p:bldP spid="42010" grpId="0" animBg="1"/>
      <p:bldP spid="42010" grpId="1" animBg="1"/>
      <p:bldP spid="42014" grpId="0" animBg="1"/>
      <p:bldP spid="42015" grpId="0" animBg="1"/>
      <p:bldP spid="42016" grpId="0" animBg="1"/>
      <p:bldP spid="420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latin typeface="Comic Sans MS" pitchFamily="66" charset="0"/>
              </a:rPr>
              <a:t>Data Table</a:t>
            </a:r>
          </a:p>
        </p:txBody>
      </p:sp>
      <p:graphicFrame>
        <p:nvGraphicFramePr>
          <p:cNvPr id="23738" name="Group 1210"/>
          <p:cNvGraphicFramePr>
            <a:graphicFrameLocks noGrp="1"/>
          </p:cNvGraphicFramePr>
          <p:nvPr/>
        </p:nvGraphicFramePr>
        <p:xfrm>
          <a:off x="685800" y="1752600"/>
          <a:ext cx="8077200" cy="4419600"/>
        </p:xfrm>
        <a:graphic>
          <a:graphicData uri="http://schemas.openxmlformats.org/drawingml/2006/table">
            <a:tbl>
              <a:tblPr/>
              <a:tblGrid>
                <a:gridCol w="1301750"/>
                <a:gridCol w="446088"/>
                <a:gridCol w="449262"/>
                <a:gridCol w="447675"/>
                <a:gridCol w="446088"/>
                <a:gridCol w="447675"/>
                <a:gridCol w="449262"/>
                <a:gridCol w="446088"/>
                <a:gridCol w="447675"/>
                <a:gridCol w="449262"/>
                <a:gridCol w="444500"/>
                <a:gridCol w="449263"/>
                <a:gridCol w="449262"/>
                <a:gridCol w="444500"/>
                <a:gridCol w="449263"/>
                <a:gridCol w="509587"/>
              </a:tblGrid>
              <a:tr h="285750">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95959"/>
                    </a:solidFill>
                  </a:tcPr>
                </a:tc>
                <a:tc gridSpan="3">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omic Sans MS" pitchFamily="66" charset="0"/>
                          <a:cs typeface="Times New Roman" pitchFamily="18" charset="0"/>
                        </a:rPr>
                        <a:t>2 Minutes</a:t>
                      </a:r>
                      <a:endParaRPr kumimoji="0" lang="en-US" altLang="en-US" sz="16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omic Sans MS" pitchFamily="66" charset="0"/>
                          <a:cs typeface="Times New Roman" pitchFamily="18" charset="0"/>
                        </a:rPr>
                        <a:t>4 Minutes</a:t>
                      </a:r>
                      <a:endParaRPr kumimoji="0" lang="en-US" altLang="en-US" sz="16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gridSpan="3">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6 Minutes</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omic Sans MS" pitchFamily="66" charset="0"/>
                          <a:cs typeface="Times New Roman" pitchFamily="18" charset="0"/>
                        </a:rPr>
                        <a:t>8 Minutes</a:t>
                      </a:r>
                      <a:endParaRPr kumimoji="0" lang="en-US" altLang="en-US" sz="16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gridSpan="3">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Comic Sans MS" pitchFamily="66" charset="0"/>
                          <a:cs typeface="Times New Roman" pitchFamily="18" charset="0"/>
                        </a:rPr>
                        <a:t>10 Minutes</a:t>
                      </a:r>
                      <a:endParaRPr kumimoji="0" lang="en-US" altLang="en-US"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7463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H</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R</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chemeClr val="tx1"/>
                          </a:solidFill>
                          <a:effectLst/>
                          <a:latin typeface="Comic Sans MS" pitchFamily="66" charset="0"/>
                          <a:cs typeface="Times New Roman" pitchFamily="18" charset="0"/>
                        </a:rPr>
                        <a:t>H</a:t>
                      </a:r>
                      <a:endParaRPr kumimoji="0" lang="en-US" altLang="en-US" sz="1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R</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H</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R</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H</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chemeClr val="tx1"/>
                          </a:solidFill>
                          <a:effectLst/>
                          <a:latin typeface="Comic Sans MS" pitchFamily="66" charset="0"/>
                          <a:cs typeface="Times New Roman" pitchFamily="18" charset="0"/>
                        </a:rPr>
                        <a:t>R</a:t>
                      </a:r>
                      <a:endParaRPr kumimoji="0" lang="en-US" altLang="en-US" sz="1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H</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R</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Comic Sans MS" pitchFamily="66" charset="0"/>
                          <a:cs typeface="Times New Roman" pitchFamily="18" charset="0"/>
                        </a:rPr>
                        <a:t>C</a:t>
                      </a:r>
                      <a:endParaRPr kumimoji="0" lang="en-US" alt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Member</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8160">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1</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7463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2</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3</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4</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74638">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cs typeface="Times New Roman" pitchFamily="18" charset="0"/>
                        </a:rPr>
                        <a:t>5</a:t>
                      </a:r>
                      <a:endParaRPr kumimoji="0" lang="en-US" alt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6863">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a:spcBef>
                          <a:spcPct val="20000"/>
                        </a:spcBef>
                        <a:buClr>
                          <a:schemeClr val="accent2"/>
                        </a:buClr>
                        <a:buFont typeface="Wingdings" pitchFamily="2" charset="2"/>
                        <a:defRPr sz="2200">
                          <a:solidFill>
                            <a:schemeClr val="tx1"/>
                          </a:solidFill>
                          <a:latin typeface="Verdana" pitchFamily="34" charset="0"/>
                          <a:cs typeface="Arial" charset="0"/>
                        </a:defRPr>
                      </a:lvl2pPr>
                      <a:lvl3pPr>
                        <a:spcBef>
                          <a:spcPct val="20000"/>
                        </a:spcBef>
                        <a:buClr>
                          <a:schemeClr val="accent2"/>
                        </a:buClr>
                        <a:buFont typeface="Wingdings" pitchFamily="2" charset="2"/>
                        <a:defRPr sz="2100">
                          <a:solidFill>
                            <a:schemeClr val="tx1"/>
                          </a:solidFill>
                          <a:latin typeface="Verdana" pitchFamily="34" charset="0"/>
                          <a:cs typeface="Arial" charset="0"/>
                        </a:defRPr>
                      </a:lvl3pPr>
                      <a:lvl4pPr>
                        <a:spcBef>
                          <a:spcPct val="20000"/>
                        </a:spcBef>
                        <a:buClr>
                          <a:schemeClr val="accent2"/>
                        </a:buClr>
                        <a:buFont typeface="Wingdings" pitchFamily="2" charset="2"/>
                        <a:defRPr>
                          <a:solidFill>
                            <a:schemeClr val="tx1"/>
                          </a:solidFill>
                          <a:latin typeface="Verdana" pitchFamily="34" charset="0"/>
                          <a:cs typeface="Arial" charset="0"/>
                        </a:defRPr>
                      </a:lvl4pPr>
                      <a:lvl5pPr>
                        <a:spcBef>
                          <a:spcPct val="25000"/>
                        </a:spcBef>
                        <a:buClr>
                          <a:schemeClr val="accent2"/>
                        </a:buClr>
                        <a:buFont typeface="Wingdings" pitchFamily="2" charset="2"/>
                        <a:defRPr>
                          <a:solidFill>
                            <a:schemeClr val="tx1"/>
                          </a:solidFill>
                          <a:latin typeface="Verdana" pitchFamily="34" charset="0"/>
                          <a:cs typeface="Arial" charset="0"/>
                        </a:defRPr>
                      </a:lvl5pPr>
                      <a:lvl6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omic Sans MS" pitchFamily="66" charset="0"/>
                          <a:cs typeface="Times New Roman" pitchFamily="18" charset="0"/>
                        </a:rPr>
                        <a:t>Average</a:t>
                      </a:r>
                      <a:endParaRPr kumimoji="0" lang="en-US" altLang="en-US"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itchFamily="2" charset="2"/>
                        <a:defRPr sz="2600">
                          <a:solidFill>
                            <a:schemeClr val="tx1"/>
                          </a:solidFill>
                          <a:latin typeface="Verdana" pitchFamily="34" charset="0"/>
                          <a:cs typeface="Arial" charset="0"/>
                        </a:defRPr>
                      </a:lvl1pPr>
                      <a:lvl2pPr marL="471488">
                        <a:spcBef>
                          <a:spcPct val="20000"/>
                        </a:spcBef>
                        <a:buClr>
                          <a:schemeClr val="accent2"/>
                        </a:buClr>
                        <a:buFont typeface="Wingdings" pitchFamily="2" charset="2"/>
                        <a:defRPr sz="2200">
                          <a:solidFill>
                            <a:schemeClr val="tx1"/>
                          </a:solidFill>
                          <a:latin typeface="Verdana" pitchFamily="34" charset="0"/>
                          <a:cs typeface="Arial" charset="0"/>
                        </a:defRPr>
                      </a:lvl2pPr>
                      <a:lvl3pPr marL="909638">
                        <a:spcBef>
                          <a:spcPct val="20000"/>
                        </a:spcBef>
                        <a:buClr>
                          <a:schemeClr val="accent2"/>
                        </a:buClr>
                        <a:buFont typeface="Wingdings" pitchFamily="2" charset="2"/>
                        <a:defRPr sz="2100">
                          <a:solidFill>
                            <a:schemeClr val="tx1"/>
                          </a:solidFill>
                          <a:latin typeface="Verdana" pitchFamily="34" charset="0"/>
                          <a:cs typeface="Arial" charset="0"/>
                        </a:defRPr>
                      </a:lvl3pPr>
                      <a:lvl4pPr marL="1306513">
                        <a:spcBef>
                          <a:spcPct val="20000"/>
                        </a:spcBef>
                        <a:buClr>
                          <a:schemeClr val="accent2"/>
                        </a:buClr>
                        <a:buFont typeface="Wingdings" pitchFamily="2" charset="2"/>
                        <a:defRPr>
                          <a:solidFill>
                            <a:schemeClr val="tx1"/>
                          </a:solidFill>
                          <a:latin typeface="Verdana" pitchFamily="34" charset="0"/>
                          <a:cs typeface="Arial" charset="0"/>
                        </a:defRPr>
                      </a:lvl4pPr>
                      <a:lvl5pPr marL="1695450">
                        <a:spcBef>
                          <a:spcPct val="25000"/>
                        </a:spcBef>
                        <a:buClr>
                          <a:schemeClr val="accent2"/>
                        </a:buClr>
                        <a:buFont typeface="Wingdings" pitchFamily="2" charset="2"/>
                        <a:defRPr>
                          <a:solidFill>
                            <a:schemeClr val="tx1"/>
                          </a:solidFill>
                          <a:latin typeface="Verdana" pitchFamily="34" charset="0"/>
                          <a:cs typeface="Arial" charset="0"/>
                        </a:defRPr>
                      </a:lvl5pPr>
                      <a:lvl6pPr marL="21526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6pPr>
                      <a:lvl7pPr marL="26098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7pPr>
                      <a:lvl8pPr marL="30670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8pPr>
                      <a:lvl9pPr marL="3524250" fontAlgn="base">
                        <a:spcBef>
                          <a:spcPct val="25000"/>
                        </a:spcBef>
                        <a:spcAft>
                          <a:spcPct val="0"/>
                        </a:spcAft>
                        <a:buClr>
                          <a:schemeClr val="accent2"/>
                        </a:buClr>
                        <a:buFont typeface="Wingdings" pitchFamily="2" charset="2"/>
                        <a:defRPr>
                          <a:solidFill>
                            <a:schemeClr val="tx1"/>
                          </a:solidFill>
                          <a:latin typeface="Verdan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altLang="en-US" sz="2600" b="0" i="0" u="none" strike="noStrike" cap="none" normalizeH="0" baseline="0" dirty="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latin typeface="Comic Sans MS" pitchFamily="66" charset="0"/>
              </a:rPr>
              <a:t>Discussion Questions</a:t>
            </a:r>
          </a:p>
        </p:txBody>
      </p:sp>
      <p:sp>
        <p:nvSpPr>
          <p:cNvPr id="6147" name="Rectangle 3"/>
          <p:cNvSpPr>
            <a:spLocks noGrp="1" noChangeArrowheads="1"/>
          </p:cNvSpPr>
          <p:nvPr>
            <p:ph type="body" idx="1"/>
          </p:nvPr>
        </p:nvSpPr>
        <p:spPr/>
        <p:txBody>
          <a:bodyPr/>
          <a:lstStyle/>
          <a:p>
            <a:pPr marL="609600" indent="-609600" eaLnBrk="1" hangingPunct="1">
              <a:buFontTx/>
              <a:buAutoNum type="arabicPeriod"/>
            </a:pPr>
            <a:r>
              <a:rPr lang="en-US" altLang="en-US" smtClean="0">
                <a:latin typeface="Comic Sans MS" pitchFamily="66" charset="0"/>
              </a:rPr>
              <a:t>What patterns or trends did you notice?</a:t>
            </a:r>
          </a:p>
          <a:p>
            <a:pPr marL="609600" indent="-609600" eaLnBrk="1" hangingPunct="1">
              <a:buFontTx/>
              <a:buAutoNum type="arabicPeriod"/>
            </a:pPr>
            <a:r>
              <a:rPr lang="en-US" altLang="en-US" smtClean="0">
                <a:latin typeface="Comic Sans MS" pitchFamily="66" charset="0"/>
              </a:rPr>
              <a:t>What factors could have impacted the accuracy of your data? </a:t>
            </a:r>
          </a:p>
          <a:p>
            <a:pPr marL="609600" indent="-609600" eaLnBrk="1" hangingPunct="1">
              <a:buFontTx/>
              <a:buAutoNum type="arabicPeriod"/>
            </a:pPr>
            <a:r>
              <a:rPr lang="en-US" altLang="en-US" smtClean="0">
                <a:latin typeface="Comic Sans MS" pitchFamily="66" charset="0"/>
              </a:rPr>
              <a:t>Did your data support your hypothesis?  Explain your reasoning.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latin typeface="Comic Sans MS" pitchFamily="66" charset="0"/>
              </a:rPr>
              <a:t>Kinetic Theory of Matter</a:t>
            </a:r>
          </a:p>
        </p:txBody>
      </p:sp>
      <p:sp>
        <p:nvSpPr>
          <p:cNvPr id="6147" name="Rectangle 3"/>
          <p:cNvSpPr>
            <a:spLocks noGrp="1" noChangeArrowheads="1"/>
          </p:cNvSpPr>
          <p:nvPr>
            <p:ph type="body" idx="1"/>
          </p:nvPr>
        </p:nvSpPr>
        <p:spPr>
          <a:xfrm>
            <a:off x="566738" y="1752600"/>
            <a:ext cx="4614862" cy="4343400"/>
          </a:xfrm>
        </p:spPr>
        <p:txBody>
          <a:bodyPr/>
          <a:lstStyle/>
          <a:p>
            <a:pPr eaLnBrk="1" hangingPunct="1">
              <a:lnSpc>
                <a:spcPct val="90000"/>
              </a:lnSpc>
            </a:pPr>
            <a:r>
              <a:rPr lang="en-US" altLang="en-US" sz="2400" smtClean="0">
                <a:latin typeface="Comic Sans MS" pitchFamily="66" charset="0"/>
              </a:rPr>
              <a:t>states that all of the particles that make up matter are constantly in motion </a:t>
            </a:r>
            <a:r>
              <a:rPr lang="en-US" altLang="en-US" sz="2400" smtClean="0">
                <a:latin typeface="Comic Sans MS" pitchFamily="66" charset="0"/>
                <a:sym typeface="Wingdings" pitchFamily="2" charset="2"/>
              </a:rPr>
              <a:t> all particles in matter have kinetic energy</a:t>
            </a:r>
          </a:p>
          <a:p>
            <a:pPr eaLnBrk="1" hangingPunct="1">
              <a:lnSpc>
                <a:spcPct val="90000"/>
              </a:lnSpc>
            </a:pPr>
            <a:r>
              <a:rPr lang="en-US" altLang="en-US" sz="2400" smtClean="0">
                <a:latin typeface="Comic Sans MS" pitchFamily="66" charset="0"/>
                <a:sym typeface="Wingdings" pitchFamily="2" charset="2"/>
              </a:rPr>
              <a:t>energy is transferred when particles collide with one another</a:t>
            </a:r>
          </a:p>
          <a:p>
            <a:pPr eaLnBrk="1" hangingPunct="1">
              <a:lnSpc>
                <a:spcPct val="90000"/>
              </a:lnSpc>
            </a:pPr>
            <a:r>
              <a:rPr lang="en-US" altLang="en-US" sz="2400" smtClean="0">
                <a:latin typeface="Comic Sans MS" pitchFamily="66" charset="0"/>
                <a:sym typeface="Wingdings" pitchFamily="2" charset="2"/>
              </a:rPr>
              <a:t>helps explain the different states of matter</a:t>
            </a:r>
          </a:p>
          <a:p>
            <a:pPr eaLnBrk="1" hangingPunct="1">
              <a:lnSpc>
                <a:spcPct val="90000"/>
              </a:lnSpc>
            </a:pPr>
            <a:r>
              <a:rPr lang="en-US" altLang="en-US" sz="2400" smtClean="0">
                <a:latin typeface="Comic Sans MS" pitchFamily="66" charset="0"/>
                <a:sym typeface="Wingdings" pitchFamily="2" charset="2"/>
                <a:hlinkClick r:id="rId2"/>
              </a:rPr>
              <a:t>PhET</a:t>
            </a:r>
            <a:endParaRPr lang="en-US" altLang="en-US" sz="2400" smtClean="0">
              <a:latin typeface="Comic Sans MS" pitchFamily="66" charset="0"/>
              <a:sym typeface="Wingdings" pitchFamily="2" charset="2"/>
            </a:endParaRPr>
          </a:p>
          <a:p>
            <a:pPr eaLnBrk="1" hangingPunct="1">
              <a:lnSpc>
                <a:spcPct val="90000"/>
              </a:lnSpc>
            </a:pPr>
            <a:endParaRPr lang="en-US" altLang="en-US" sz="2400" smtClean="0">
              <a:latin typeface="Comic Sans MS" pitchFamily="66" charset="0"/>
            </a:endParaRPr>
          </a:p>
        </p:txBody>
      </p:sp>
      <p:sp>
        <p:nvSpPr>
          <p:cNvPr id="6149" name="Text Box 5"/>
          <p:cNvSpPr txBox="1">
            <a:spLocks noChangeArrowheads="1"/>
          </p:cNvSpPr>
          <p:nvPr/>
        </p:nvSpPr>
        <p:spPr bwMode="auto">
          <a:xfrm>
            <a:off x="5181600" y="4800600"/>
            <a:ext cx="3657600"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What do you think happens</a:t>
            </a:r>
          </a:p>
          <a:p>
            <a:pPr algn="ctr" eaLnBrk="1" hangingPunct="1">
              <a:spcBef>
                <a:spcPct val="0"/>
              </a:spcBef>
              <a:buClrTx/>
              <a:buFontTx/>
              <a:buNone/>
            </a:pPr>
            <a:r>
              <a:rPr lang="en-US" altLang="en-US" sz="1800">
                <a:latin typeface="Comic Sans MS" pitchFamily="66" charset="0"/>
              </a:rPr>
              <a:t>when a slow moving particle</a:t>
            </a:r>
          </a:p>
          <a:p>
            <a:pPr algn="ctr" eaLnBrk="1" hangingPunct="1">
              <a:spcBef>
                <a:spcPct val="0"/>
              </a:spcBef>
              <a:buClrTx/>
              <a:buFontTx/>
              <a:buNone/>
            </a:pPr>
            <a:r>
              <a:rPr lang="en-US" altLang="en-US" sz="1800">
                <a:latin typeface="Comic Sans MS" pitchFamily="66" charset="0"/>
              </a:rPr>
              <a:t>is struck by a fast moving one?</a:t>
            </a:r>
          </a:p>
        </p:txBody>
      </p:sp>
      <p:sp>
        <p:nvSpPr>
          <p:cNvPr id="6150" name="Oval 6"/>
          <p:cNvSpPr>
            <a:spLocks noChangeArrowheads="1"/>
          </p:cNvSpPr>
          <p:nvPr/>
        </p:nvSpPr>
        <p:spPr bwMode="auto">
          <a:xfrm rot="-1234700">
            <a:off x="6934200" y="4038600"/>
            <a:ext cx="304800" cy="3048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6151" name="Rectangle 7"/>
          <p:cNvSpPr>
            <a:spLocks noChangeArrowheads="1"/>
          </p:cNvSpPr>
          <p:nvPr/>
        </p:nvSpPr>
        <p:spPr bwMode="auto">
          <a:xfrm>
            <a:off x="5562600" y="2971800"/>
            <a:ext cx="2971800" cy="14478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6152" name="Oval 8"/>
          <p:cNvSpPr>
            <a:spLocks noChangeArrowheads="1"/>
          </p:cNvSpPr>
          <p:nvPr/>
        </p:nvSpPr>
        <p:spPr bwMode="auto">
          <a:xfrm rot="-1234700">
            <a:off x="7924800" y="3048000"/>
            <a:ext cx="304800" cy="306388"/>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6153" name="Oval 9"/>
          <p:cNvSpPr>
            <a:spLocks noChangeArrowheads="1"/>
          </p:cNvSpPr>
          <p:nvPr/>
        </p:nvSpPr>
        <p:spPr bwMode="auto">
          <a:xfrm rot="-1234700">
            <a:off x="5638800" y="3048000"/>
            <a:ext cx="295275" cy="31115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ssolve">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dissolve">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ox(in)">
                                      <p:cBhvr>
                                        <p:cTn id="27" dur="500"/>
                                        <p:tgtEl>
                                          <p:spTgt spid="61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15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15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150"/>
                                        </p:tgtEl>
                                        <p:attrNameLst>
                                          <p:attrName>style.visibility</p:attrName>
                                        </p:attrNameLst>
                                      </p:cBhvr>
                                      <p:to>
                                        <p:strVal val="visible"/>
                                      </p:to>
                                    </p:set>
                                  </p:childTnLst>
                                </p:cTn>
                              </p:par>
                            </p:childTnLst>
                          </p:cTn>
                        </p:par>
                        <p:par>
                          <p:cTn id="36" fill="hold" nodeType="afterGroup">
                            <p:stCondLst>
                              <p:cond delay="0"/>
                            </p:stCondLst>
                            <p:childTnLst>
                              <p:par>
                                <p:cTn id="37" presetID="16" presetClass="path" presetSubtype="0" repeatCount="indefinite" fill="hold" grpId="1" nodeType="afterEffect">
                                  <p:stCondLst>
                                    <p:cond delay="0"/>
                                  </p:stCondLst>
                                  <p:childTnLst>
                                    <p:animMotion origin="layout" path="M -0.00833 0.06614 L 0.09809 0.04186 L 0.13802 -0.02221 L 0.17657 0.04186 L 0.28386 0.06614 L 0.17657 0.09019 L 0.13802 0.15495 L 0.09809 0.09019 L -0.00833 0.06614 Z " pathEditMode="relative" rAng="0" ptsTypes="FFFFFFFFF">
                                      <p:cBhvr>
                                        <p:cTn id="38" dur="2000" fill="hold"/>
                                        <p:tgtEl>
                                          <p:spTgt spid="6153"/>
                                        </p:tgtEl>
                                        <p:attrNameLst>
                                          <p:attrName>ppt_x</p:attrName>
                                          <p:attrName>ppt_y</p:attrName>
                                        </p:attrNameLst>
                                      </p:cBhvr>
                                      <p:rCtr x="14601" y="23"/>
                                    </p:animMotion>
                                  </p:childTnLst>
                                </p:cTn>
                              </p:par>
                              <p:par>
                                <p:cTn id="39" presetID="2" presetClass="path" presetSubtype="0" repeatCount="indefinite" fill="hold" grpId="1" nodeType="withEffect">
                                  <p:stCondLst>
                                    <p:cond delay="0"/>
                                  </p:stCondLst>
                                  <p:childTnLst>
                                    <p:animMotion origin="layout" path="M -0.025 -4.93987E-6 L -0.025 -0.16651 L 0.13333 -4.93987E-6 L -0.025 -4.93987E-6 Z " pathEditMode="relative" rAng="0" ptsTypes="FFFF">
                                      <p:cBhvr>
                                        <p:cTn id="40" dur="2000" spd="-100000" fill="hold"/>
                                        <p:tgtEl>
                                          <p:spTgt spid="6150"/>
                                        </p:tgtEl>
                                        <p:attrNameLst>
                                          <p:attrName>ppt_x</p:attrName>
                                          <p:attrName>ppt_y</p:attrName>
                                        </p:attrNameLst>
                                      </p:cBhvr>
                                      <p:rCtr x="7917" y="-8326"/>
                                    </p:animMotion>
                                  </p:childTnLst>
                                </p:cTn>
                              </p:par>
                              <p:par>
                                <p:cTn id="41" presetID="21" presetClass="path" presetSubtype="0" repeatCount="indefinite" fill="hold" grpId="1" nodeType="withEffect">
                                  <p:stCondLst>
                                    <p:cond delay="0"/>
                                  </p:stCondLst>
                                  <p:childTnLst>
                                    <p:animMotion origin="layout" path="M -0.14323 0.01527 C -0.13593 0.01989 -0.12986 0.02359 -0.125 0.02822 C -0.11909 0.02359 -0.11423 0.01989 -0.10711 0.01527 C -0.0651 -0.0111 -0.01493 -0.0222 0.00556 -0.0104 C 0.025 0.00255 0.00677 0.03423 -0.03524 0.0606 C -0.04236 0.0643 -0.04843 0.068 -0.05573 0.07193 C -0.04843 0.07493 -0.04236 0.07864 -0.03524 0.08326 C 0.00677 0.10962 0.025 0.14154 0.00556 0.15357 C -0.01493 0.16652 -0.0651 0.15495 -0.10711 0.12859 C -0.11423 0.12396 -0.11909 0.12049 -0.125 0.11564 C -0.12986 0.12049 -0.13593 0.12396 -0.14323 0.12859 C -0.18524 0.15495 -0.23559 0.16652 -0.25573 0.15357 C -0.275 0.14154 -0.25711 0.10962 -0.2151 0.08326 C -0.20798 0.07864 -0.20173 0.07493 -0.19461 0.07193 C -0.20173 0.068 -0.20798 0.0643 -0.2151 0.0606 C -0.25711 0.03423 -0.275 0.00255 -0.25573 -0.0104 C -0.23559 -0.0222 -0.18524 -0.0111 -0.14323 0.01527 Z " pathEditMode="relative" rAng="0" ptsTypes="fffffffffffffffff">
                                      <p:cBhvr>
                                        <p:cTn id="42" dur="2000" spd="-100000" fill="hold"/>
                                        <p:tgtEl>
                                          <p:spTgt spid="6152"/>
                                        </p:tgtEl>
                                        <p:attrNameLst>
                                          <p:attrName>ppt_x</p:attrName>
                                          <p:attrName>ppt_y</p:attrName>
                                        </p:attrNameLst>
                                      </p:cBhvr>
                                      <p:rCtr x="1823" y="5689"/>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149"/>
                                        </p:tgtEl>
                                        <p:attrNameLst>
                                          <p:attrName>style.visibility</p:attrName>
                                        </p:attrNameLst>
                                      </p:cBhvr>
                                      <p:to>
                                        <p:strVal val="visible"/>
                                      </p:to>
                                    </p:set>
                                    <p:animEffect transition="in" filter="box(in)">
                                      <p:cBhvr>
                                        <p:cTn id="47"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9" grpId="0" animBg="1"/>
      <p:bldP spid="6150" grpId="0" animBg="1"/>
      <p:bldP spid="6150" grpId="1" animBg="1"/>
      <p:bldP spid="6151" grpId="0" animBg="1"/>
      <p:bldP spid="6152" grpId="0" animBg="1"/>
      <p:bldP spid="6152" grpId="1" animBg="1"/>
      <p:bldP spid="6153" grpId="0" animBg="1"/>
      <p:bldP spid="615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latin typeface="Comic Sans MS" pitchFamily="66" charset="0"/>
              </a:rPr>
              <a:t>Temperature</a:t>
            </a:r>
          </a:p>
        </p:txBody>
      </p:sp>
      <p:sp>
        <p:nvSpPr>
          <p:cNvPr id="9219" name="Rectangle 3"/>
          <p:cNvSpPr>
            <a:spLocks noGrp="1" noChangeArrowheads="1"/>
          </p:cNvSpPr>
          <p:nvPr>
            <p:ph type="body" idx="1"/>
          </p:nvPr>
        </p:nvSpPr>
        <p:spPr/>
        <p:txBody>
          <a:bodyPr/>
          <a:lstStyle/>
          <a:p>
            <a:pPr eaLnBrk="1" hangingPunct="1"/>
            <a:r>
              <a:rPr lang="en-US" altLang="en-US" sz="2500" smtClean="0">
                <a:latin typeface="Comic Sans MS" pitchFamily="66" charset="0"/>
              </a:rPr>
              <a:t>the quantity that tells how hot or cold something is compared to a standard</a:t>
            </a:r>
          </a:p>
          <a:p>
            <a:pPr eaLnBrk="1" hangingPunct="1"/>
            <a:r>
              <a:rPr lang="en-US" altLang="en-US" sz="2500" smtClean="0">
                <a:latin typeface="Comic Sans MS" pitchFamily="66" charset="0"/>
              </a:rPr>
              <a:t>the </a:t>
            </a:r>
            <a:r>
              <a:rPr lang="en-US" altLang="en-US" sz="2500" u="sng" smtClean="0">
                <a:latin typeface="Comic Sans MS" pitchFamily="66" charset="0"/>
              </a:rPr>
              <a:t>average</a:t>
            </a:r>
            <a:r>
              <a:rPr lang="en-US" altLang="en-US" sz="2500" smtClean="0">
                <a:latin typeface="Comic Sans MS" pitchFamily="66" charset="0"/>
              </a:rPr>
              <a:t> kinetic energy of all the particles in an object </a:t>
            </a:r>
            <a:r>
              <a:rPr lang="en-US" altLang="en-US" sz="2500" smtClean="0">
                <a:latin typeface="Comic Sans MS" pitchFamily="66" charset="0"/>
                <a:sym typeface="Wingdings" pitchFamily="2" charset="2"/>
              </a:rPr>
              <a:t> not determined by how much of a substance you have</a:t>
            </a:r>
          </a:p>
          <a:p>
            <a:pPr eaLnBrk="1" hangingPunct="1"/>
            <a:r>
              <a:rPr lang="en-US" altLang="en-US" sz="2500" smtClean="0">
                <a:latin typeface="Comic Sans MS" pitchFamily="66" charset="0"/>
              </a:rPr>
              <a:t>Higher average kinetic energy (particle movement) results in higher temperatures, while lower average kinetic energy (particle movement) results in lower temperatures</a:t>
            </a:r>
          </a:p>
          <a:p>
            <a:pPr eaLnBrk="1" hangingPunct="1"/>
            <a:r>
              <a:rPr lang="en-US" altLang="en-US" sz="2500" smtClean="0">
                <a:latin typeface="Comic Sans MS" pitchFamily="66" charset="0"/>
              </a:rPr>
              <a:t>measured using a </a:t>
            </a:r>
            <a:r>
              <a:rPr lang="en-US" altLang="en-US" sz="2500" b="1" smtClean="0">
                <a:latin typeface="Comic Sans MS" pitchFamily="66" charset="0"/>
              </a:rPr>
              <a:t>thermometer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ssolv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dissolve">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latin typeface="Comic Sans MS" pitchFamily="66" charset="0"/>
              </a:rPr>
              <a:t>Thermometer</a:t>
            </a:r>
          </a:p>
        </p:txBody>
      </p:sp>
      <p:sp>
        <p:nvSpPr>
          <p:cNvPr id="43011" name="Rectangle 3"/>
          <p:cNvSpPr>
            <a:spLocks noGrp="1" noChangeArrowheads="1"/>
          </p:cNvSpPr>
          <p:nvPr>
            <p:ph type="body" idx="1"/>
          </p:nvPr>
        </p:nvSpPr>
        <p:spPr/>
        <p:txBody>
          <a:bodyPr/>
          <a:lstStyle/>
          <a:p>
            <a:pPr eaLnBrk="1" hangingPunct="1"/>
            <a:r>
              <a:rPr lang="en-US" altLang="en-US" sz="2600" smtClean="0">
                <a:latin typeface="Comic Sans MS" pitchFamily="66" charset="0"/>
              </a:rPr>
              <a:t>an instrument for measuring temperature</a:t>
            </a:r>
          </a:p>
          <a:p>
            <a:pPr eaLnBrk="1" hangingPunct="1"/>
            <a:r>
              <a:rPr lang="en-US" altLang="en-US" sz="2600" smtClean="0">
                <a:latin typeface="Comic Sans MS" pitchFamily="66" charset="0"/>
              </a:rPr>
              <a:t>typically a thin glass tube filled with a liquid (alcohol or mercury)</a:t>
            </a:r>
          </a:p>
          <a:p>
            <a:pPr lvl="1" eaLnBrk="1" hangingPunct="1"/>
            <a:r>
              <a:rPr lang="en-US" altLang="en-US" sz="2500" smtClean="0">
                <a:latin typeface="Comic Sans MS" pitchFamily="66" charset="0"/>
              </a:rPr>
              <a:t>mercury is not typically used anymore because of its impact on the environment</a:t>
            </a:r>
          </a:p>
          <a:p>
            <a:pPr eaLnBrk="1" hangingPunct="1"/>
            <a:r>
              <a:rPr lang="en-US" altLang="en-US" sz="2600" smtClean="0">
                <a:latin typeface="Comic Sans MS" pitchFamily="66" charset="0"/>
              </a:rPr>
              <a:t>works because of thermal expansion</a:t>
            </a:r>
          </a:p>
          <a:p>
            <a:pPr eaLnBrk="1" hangingPunct="1"/>
            <a:r>
              <a:rPr lang="en-US" altLang="en-US" sz="2600" smtClean="0">
                <a:latin typeface="Comic Sans MS" pitchFamily="66" charset="0"/>
              </a:rPr>
              <a:t>consist of three different scales: </a:t>
            </a:r>
          </a:p>
          <a:p>
            <a:pPr lvl="2" eaLnBrk="1" hangingPunct="1">
              <a:lnSpc>
                <a:spcPct val="90000"/>
              </a:lnSpc>
            </a:pPr>
            <a:r>
              <a:rPr lang="en-US" altLang="en-US" sz="1700" smtClean="0">
                <a:latin typeface="Comic Sans MS" pitchFamily="66" charset="0"/>
              </a:rPr>
              <a:t>Fahrenheit (</a:t>
            </a:r>
            <a:r>
              <a:rPr lang="en-US" altLang="en-US" sz="1700" baseline="30000" smtClean="0">
                <a:latin typeface="Comic Sans MS" pitchFamily="66" charset="0"/>
              </a:rPr>
              <a:t>0</a:t>
            </a:r>
            <a:r>
              <a:rPr lang="en-US" altLang="en-US" sz="1700" smtClean="0">
                <a:latin typeface="Comic Sans MS" pitchFamily="66" charset="0"/>
              </a:rPr>
              <a:t>F)</a:t>
            </a:r>
          </a:p>
          <a:p>
            <a:pPr lvl="2" eaLnBrk="1" hangingPunct="1">
              <a:lnSpc>
                <a:spcPct val="90000"/>
              </a:lnSpc>
            </a:pPr>
            <a:r>
              <a:rPr lang="en-US" altLang="en-US" sz="1700" smtClean="0">
                <a:latin typeface="Comic Sans MS" pitchFamily="66" charset="0"/>
              </a:rPr>
              <a:t>Celsius (</a:t>
            </a:r>
            <a:r>
              <a:rPr lang="en-US" altLang="en-US" sz="1700" baseline="30000" smtClean="0">
                <a:latin typeface="Comic Sans MS" pitchFamily="66" charset="0"/>
              </a:rPr>
              <a:t>0</a:t>
            </a:r>
            <a:r>
              <a:rPr lang="en-US" altLang="en-US" sz="1700" smtClean="0">
                <a:latin typeface="Comic Sans MS" pitchFamily="66" charset="0"/>
              </a:rPr>
              <a:t>C)</a:t>
            </a:r>
          </a:p>
          <a:p>
            <a:pPr lvl="2" eaLnBrk="1" hangingPunct="1">
              <a:lnSpc>
                <a:spcPct val="90000"/>
              </a:lnSpc>
            </a:pPr>
            <a:r>
              <a:rPr lang="en-US" altLang="en-US" sz="1700" smtClean="0">
                <a:latin typeface="Comic Sans MS" pitchFamily="66" charset="0"/>
              </a:rPr>
              <a:t>Kelvin (K)</a:t>
            </a:r>
            <a:endParaRPr lang="en-US" altLang="en-US" smtClean="0"/>
          </a:p>
        </p:txBody>
      </p:sp>
      <p:sp>
        <p:nvSpPr>
          <p:cNvPr id="43012" name="Text Box 4"/>
          <p:cNvSpPr txBox="1">
            <a:spLocks noChangeArrowheads="1"/>
          </p:cNvSpPr>
          <p:nvPr/>
        </p:nvSpPr>
        <p:spPr bwMode="auto">
          <a:xfrm>
            <a:off x="6172200" y="4953000"/>
            <a:ext cx="2655888"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Why is alcohol used in thermometers instead of water?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dissolve">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dissolve">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dissolve">
                                      <p:cBhvr>
                                        <p:cTn id="22" dur="5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dissolve">
                                      <p:cBhvr>
                                        <p:cTn id="27" dur="500"/>
                                        <p:tgtEl>
                                          <p:spTgt spid="430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Effect transition="in" filter="dissolve">
                                      <p:cBhvr>
                                        <p:cTn id="32" dur="500"/>
                                        <p:tgtEl>
                                          <p:spTgt spid="430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Effect transition="in" filter="dissolve">
                                      <p:cBhvr>
                                        <p:cTn id="37" dur="500"/>
                                        <p:tgtEl>
                                          <p:spTgt spid="430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3011">
                                            <p:txEl>
                                              <p:pRg st="7" end="7"/>
                                            </p:txEl>
                                          </p:spTgt>
                                        </p:tgtEl>
                                        <p:attrNameLst>
                                          <p:attrName>style.visibility</p:attrName>
                                        </p:attrNameLst>
                                      </p:cBhvr>
                                      <p:to>
                                        <p:strVal val="visible"/>
                                      </p:to>
                                    </p:set>
                                    <p:animEffect transition="in" filter="dissolve">
                                      <p:cBhvr>
                                        <p:cTn id="42" dur="500"/>
                                        <p:tgtEl>
                                          <p:spTgt spid="4301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3012"/>
                                        </p:tgtEl>
                                        <p:attrNameLst>
                                          <p:attrName>style.visibility</p:attrName>
                                        </p:attrNameLst>
                                      </p:cBhvr>
                                      <p:to>
                                        <p:strVal val="visible"/>
                                      </p:to>
                                    </p:set>
                                    <p:animEffect transition="in" filter="box(in)">
                                      <p:cBhvr>
                                        <p:cTn id="4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8" name="Line 28"/>
          <p:cNvSpPr>
            <a:spLocks noChangeShapeType="1"/>
          </p:cNvSpPr>
          <p:nvPr/>
        </p:nvSpPr>
        <p:spPr bwMode="auto">
          <a:xfrm>
            <a:off x="1143000" y="2605088"/>
            <a:ext cx="6172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8" name="Line 18"/>
          <p:cNvSpPr>
            <a:spLocks noChangeShapeType="1"/>
          </p:cNvSpPr>
          <p:nvPr/>
        </p:nvSpPr>
        <p:spPr bwMode="auto">
          <a:xfrm>
            <a:off x="1143000" y="4953000"/>
            <a:ext cx="6172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3" name="Line 23"/>
          <p:cNvSpPr>
            <a:spLocks noChangeShapeType="1"/>
          </p:cNvSpPr>
          <p:nvPr/>
        </p:nvSpPr>
        <p:spPr bwMode="auto">
          <a:xfrm>
            <a:off x="1143000" y="4052888"/>
            <a:ext cx="6172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Rectangle 2"/>
          <p:cNvSpPr>
            <a:spLocks noGrp="1" noChangeArrowheads="1"/>
          </p:cNvSpPr>
          <p:nvPr>
            <p:ph type="title"/>
          </p:nvPr>
        </p:nvSpPr>
        <p:spPr/>
        <p:txBody>
          <a:bodyPr/>
          <a:lstStyle/>
          <a:p>
            <a:pPr eaLnBrk="1" hangingPunct="1"/>
            <a:r>
              <a:rPr lang="en-US" altLang="en-US" smtClean="0">
                <a:latin typeface="Comic Sans MS" pitchFamily="66" charset="0"/>
              </a:rPr>
              <a:t>Temperature Scales</a:t>
            </a:r>
          </a:p>
        </p:txBody>
      </p:sp>
      <p:sp>
        <p:nvSpPr>
          <p:cNvPr id="10246" name="AutoShape 6"/>
          <p:cNvSpPr>
            <a:spLocks noChangeArrowheads="1"/>
          </p:cNvSpPr>
          <p:nvPr/>
        </p:nvSpPr>
        <p:spPr bwMode="auto">
          <a:xfrm>
            <a:off x="2057400" y="2209800"/>
            <a:ext cx="173038" cy="3352800"/>
          </a:xfrm>
          <a:prstGeom prst="roundRect">
            <a:avLst>
              <a:gd name="adj" fmla="val 16667"/>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47" name="Oval 7"/>
          <p:cNvSpPr>
            <a:spLocks noChangeArrowheads="1"/>
          </p:cNvSpPr>
          <p:nvPr/>
        </p:nvSpPr>
        <p:spPr bwMode="auto">
          <a:xfrm>
            <a:off x="1981200" y="5500688"/>
            <a:ext cx="304800" cy="381000"/>
          </a:xfrm>
          <a:prstGeom prst="ellipse">
            <a:avLst/>
          </a:prstGeom>
          <a:solidFill>
            <a:schemeClr val="accent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48" name="Rectangle 8"/>
          <p:cNvSpPr>
            <a:spLocks noChangeArrowheads="1"/>
          </p:cNvSpPr>
          <p:nvPr/>
        </p:nvSpPr>
        <p:spPr bwMode="auto">
          <a:xfrm>
            <a:off x="2100263" y="2438400"/>
            <a:ext cx="109537" cy="30908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0" name="Text Box 10"/>
          <p:cNvSpPr txBox="1">
            <a:spLocks noChangeArrowheads="1"/>
          </p:cNvSpPr>
          <p:nvPr/>
        </p:nvSpPr>
        <p:spPr bwMode="auto">
          <a:xfrm>
            <a:off x="6019800" y="304800"/>
            <a:ext cx="2655888" cy="9540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latin typeface="Comic Sans MS" pitchFamily="66" charset="0"/>
              </a:rPr>
              <a:t>Which scale is being</a:t>
            </a:r>
          </a:p>
          <a:p>
            <a:pPr algn="ctr" eaLnBrk="1" hangingPunct="1">
              <a:spcBef>
                <a:spcPct val="0"/>
              </a:spcBef>
              <a:buClrTx/>
              <a:buFontTx/>
              <a:buNone/>
            </a:pPr>
            <a:r>
              <a:rPr lang="en-US" altLang="en-US" sz="1800">
                <a:latin typeface="Comic Sans MS" pitchFamily="66" charset="0"/>
              </a:rPr>
              <a:t>represented by each thermometer?</a:t>
            </a:r>
          </a:p>
        </p:txBody>
      </p:sp>
      <p:sp>
        <p:nvSpPr>
          <p:cNvPr id="2" name="AutoShape 11"/>
          <p:cNvSpPr>
            <a:spLocks noChangeArrowheads="1"/>
          </p:cNvSpPr>
          <p:nvPr/>
        </p:nvSpPr>
        <p:spPr bwMode="auto">
          <a:xfrm>
            <a:off x="4267200" y="2195513"/>
            <a:ext cx="173038" cy="3352800"/>
          </a:xfrm>
          <a:prstGeom prst="roundRect">
            <a:avLst>
              <a:gd name="adj" fmla="val 16667"/>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1" name="Oval 12"/>
          <p:cNvSpPr>
            <a:spLocks noChangeArrowheads="1"/>
          </p:cNvSpPr>
          <p:nvPr/>
        </p:nvSpPr>
        <p:spPr bwMode="auto">
          <a:xfrm>
            <a:off x="4191000" y="5486400"/>
            <a:ext cx="304800" cy="381000"/>
          </a:xfrm>
          <a:prstGeom prst="ellipse">
            <a:avLst/>
          </a:prstGeom>
          <a:solidFill>
            <a:schemeClr val="accent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3" name="Rectangle 13"/>
          <p:cNvSpPr>
            <a:spLocks noChangeArrowheads="1"/>
          </p:cNvSpPr>
          <p:nvPr/>
        </p:nvSpPr>
        <p:spPr bwMode="auto">
          <a:xfrm>
            <a:off x="4295775" y="2438400"/>
            <a:ext cx="109538" cy="30765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3" name="AutoShape 14"/>
          <p:cNvSpPr>
            <a:spLocks noChangeArrowheads="1"/>
          </p:cNvSpPr>
          <p:nvPr/>
        </p:nvSpPr>
        <p:spPr bwMode="auto">
          <a:xfrm>
            <a:off x="6477000" y="2190750"/>
            <a:ext cx="173038" cy="3352800"/>
          </a:xfrm>
          <a:prstGeom prst="roundRect">
            <a:avLst>
              <a:gd name="adj" fmla="val 16667"/>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4" name="Oval 15"/>
          <p:cNvSpPr>
            <a:spLocks noChangeArrowheads="1"/>
          </p:cNvSpPr>
          <p:nvPr/>
        </p:nvSpPr>
        <p:spPr bwMode="auto">
          <a:xfrm>
            <a:off x="6400800" y="5481638"/>
            <a:ext cx="304800" cy="381000"/>
          </a:xfrm>
          <a:prstGeom prst="ellipse">
            <a:avLst/>
          </a:prstGeom>
          <a:solidFill>
            <a:schemeClr val="accent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6" name="Rectangle 16"/>
          <p:cNvSpPr>
            <a:spLocks noChangeArrowheads="1"/>
          </p:cNvSpPr>
          <p:nvPr/>
        </p:nvSpPr>
        <p:spPr bwMode="auto">
          <a:xfrm>
            <a:off x="6505575" y="2438400"/>
            <a:ext cx="109538" cy="307181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endParaRPr lang="en-US" altLang="en-US" sz="1800"/>
          </a:p>
        </p:txBody>
      </p:sp>
      <p:sp>
        <p:nvSpPr>
          <p:cNvPr id="10257" name="Text Box 17"/>
          <p:cNvSpPr txBox="1">
            <a:spLocks noChangeArrowheads="1"/>
          </p:cNvSpPr>
          <p:nvPr/>
        </p:nvSpPr>
        <p:spPr bwMode="auto">
          <a:xfrm>
            <a:off x="381000" y="4724400"/>
            <a:ext cx="768350" cy="476250"/>
          </a:xfrm>
          <a:prstGeom prst="rect">
            <a:avLst/>
          </a:prstGeom>
          <a:solidFill>
            <a:schemeClr val="bg1"/>
          </a:solidFill>
          <a:ln w="1905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b="1">
                <a:latin typeface="Comic Sans MS" pitchFamily="66" charset="0"/>
              </a:rPr>
              <a:t>Water</a:t>
            </a:r>
          </a:p>
          <a:p>
            <a:pPr algn="ctr" eaLnBrk="1" hangingPunct="1">
              <a:spcBef>
                <a:spcPct val="0"/>
              </a:spcBef>
              <a:buClrTx/>
              <a:buFontTx/>
              <a:buNone/>
            </a:pPr>
            <a:r>
              <a:rPr lang="en-US" altLang="en-US" sz="1200" b="1">
                <a:latin typeface="Comic Sans MS" pitchFamily="66" charset="0"/>
              </a:rPr>
              <a:t>freezes</a:t>
            </a:r>
          </a:p>
        </p:txBody>
      </p:sp>
      <p:sp>
        <p:nvSpPr>
          <p:cNvPr id="10259" name="Text Box 19"/>
          <p:cNvSpPr txBox="1">
            <a:spLocks noChangeArrowheads="1"/>
          </p:cNvSpPr>
          <p:nvPr/>
        </p:nvSpPr>
        <p:spPr bwMode="auto">
          <a:xfrm>
            <a:off x="1600200" y="4710113"/>
            <a:ext cx="469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32</a:t>
            </a:r>
            <a:r>
              <a:rPr lang="en-US" altLang="en-US" sz="1400" b="1" baseline="30000">
                <a:latin typeface="Comic Sans MS" pitchFamily="66" charset="0"/>
              </a:rPr>
              <a:t>0</a:t>
            </a:r>
            <a:endParaRPr lang="en-US" altLang="en-US" sz="1400" b="1">
              <a:latin typeface="Comic Sans MS" pitchFamily="66" charset="0"/>
            </a:endParaRPr>
          </a:p>
        </p:txBody>
      </p:sp>
      <p:sp>
        <p:nvSpPr>
          <p:cNvPr id="10260" name="Text Box 20"/>
          <p:cNvSpPr txBox="1">
            <a:spLocks noChangeArrowheads="1"/>
          </p:cNvSpPr>
          <p:nvPr/>
        </p:nvSpPr>
        <p:spPr bwMode="auto">
          <a:xfrm>
            <a:off x="3810000" y="4710113"/>
            <a:ext cx="361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0</a:t>
            </a:r>
            <a:r>
              <a:rPr lang="en-US" altLang="en-US" sz="1400" b="1" baseline="30000">
                <a:latin typeface="Comic Sans MS" pitchFamily="66" charset="0"/>
              </a:rPr>
              <a:t>0</a:t>
            </a:r>
            <a:endParaRPr lang="en-US" altLang="en-US" sz="1400" b="1">
              <a:latin typeface="Comic Sans MS" pitchFamily="66" charset="0"/>
            </a:endParaRPr>
          </a:p>
        </p:txBody>
      </p:sp>
      <p:sp>
        <p:nvSpPr>
          <p:cNvPr id="10261" name="Text Box 21"/>
          <p:cNvSpPr txBox="1">
            <a:spLocks noChangeArrowheads="1"/>
          </p:cNvSpPr>
          <p:nvPr/>
        </p:nvSpPr>
        <p:spPr bwMode="auto">
          <a:xfrm>
            <a:off x="5943600" y="4710113"/>
            <a:ext cx="50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273</a:t>
            </a:r>
          </a:p>
        </p:txBody>
      </p:sp>
      <p:sp>
        <p:nvSpPr>
          <p:cNvPr id="10262" name="Text Box 22"/>
          <p:cNvSpPr txBox="1">
            <a:spLocks noChangeArrowheads="1"/>
          </p:cNvSpPr>
          <p:nvPr/>
        </p:nvSpPr>
        <p:spPr bwMode="auto">
          <a:xfrm>
            <a:off x="211138" y="3824288"/>
            <a:ext cx="1112837" cy="476250"/>
          </a:xfrm>
          <a:prstGeom prst="rect">
            <a:avLst/>
          </a:prstGeom>
          <a:solidFill>
            <a:schemeClr val="bg1"/>
          </a:solidFill>
          <a:ln w="1905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b="1">
                <a:latin typeface="Comic Sans MS" pitchFamily="66" charset="0"/>
              </a:rPr>
              <a:t>Room</a:t>
            </a:r>
          </a:p>
          <a:p>
            <a:pPr algn="ctr" eaLnBrk="1" hangingPunct="1">
              <a:spcBef>
                <a:spcPct val="0"/>
              </a:spcBef>
              <a:buClrTx/>
              <a:buFontTx/>
              <a:buNone/>
            </a:pPr>
            <a:r>
              <a:rPr lang="en-US" altLang="en-US" sz="1200" b="1">
                <a:latin typeface="Comic Sans MS" pitchFamily="66" charset="0"/>
              </a:rPr>
              <a:t>temperature</a:t>
            </a:r>
          </a:p>
        </p:txBody>
      </p:sp>
      <p:sp>
        <p:nvSpPr>
          <p:cNvPr id="10264" name="Text Box 24"/>
          <p:cNvSpPr txBox="1">
            <a:spLocks noChangeArrowheads="1"/>
          </p:cNvSpPr>
          <p:nvPr/>
        </p:nvSpPr>
        <p:spPr bwMode="auto">
          <a:xfrm>
            <a:off x="1600200" y="3810000"/>
            <a:ext cx="469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68</a:t>
            </a:r>
            <a:r>
              <a:rPr lang="en-US" altLang="en-US" sz="1400" b="1" baseline="30000">
                <a:latin typeface="Comic Sans MS" pitchFamily="66" charset="0"/>
              </a:rPr>
              <a:t>0</a:t>
            </a:r>
            <a:endParaRPr lang="en-US" altLang="en-US" sz="1400" b="1">
              <a:latin typeface="Comic Sans MS" pitchFamily="66" charset="0"/>
            </a:endParaRPr>
          </a:p>
        </p:txBody>
      </p:sp>
      <p:sp>
        <p:nvSpPr>
          <p:cNvPr id="10265" name="Text Box 25"/>
          <p:cNvSpPr txBox="1">
            <a:spLocks noChangeArrowheads="1"/>
          </p:cNvSpPr>
          <p:nvPr/>
        </p:nvSpPr>
        <p:spPr bwMode="auto">
          <a:xfrm>
            <a:off x="3810000" y="3810000"/>
            <a:ext cx="469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20</a:t>
            </a:r>
            <a:r>
              <a:rPr lang="en-US" altLang="en-US" sz="1400" b="1" baseline="30000">
                <a:latin typeface="Comic Sans MS" pitchFamily="66" charset="0"/>
              </a:rPr>
              <a:t>0</a:t>
            </a:r>
            <a:endParaRPr lang="en-US" altLang="en-US" sz="1400" b="1">
              <a:latin typeface="Comic Sans MS" pitchFamily="66" charset="0"/>
            </a:endParaRPr>
          </a:p>
        </p:txBody>
      </p:sp>
      <p:sp>
        <p:nvSpPr>
          <p:cNvPr id="10266" name="Text Box 26"/>
          <p:cNvSpPr txBox="1">
            <a:spLocks noChangeArrowheads="1"/>
          </p:cNvSpPr>
          <p:nvPr/>
        </p:nvSpPr>
        <p:spPr bwMode="auto">
          <a:xfrm>
            <a:off x="5943600" y="3810000"/>
            <a:ext cx="50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293</a:t>
            </a:r>
          </a:p>
        </p:txBody>
      </p:sp>
      <p:sp>
        <p:nvSpPr>
          <p:cNvPr id="10267" name="Text Box 27">
            <a:hlinkClick r:id="rId2"/>
          </p:cNvPr>
          <p:cNvSpPr txBox="1">
            <a:spLocks noChangeArrowheads="1"/>
          </p:cNvSpPr>
          <p:nvPr/>
        </p:nvSpPr>
        <p:spPr bwMode="auto">
          <a:xfrm>
            <a:off x="427038" y="2376488"/>
            <a:ext cx="676275" cy="476250"/>
          </a:xfrm>
          <a:prstGeom prst="rect">
            <a:avLst/>
          </a:prstGeom>
          <a:solidFill>
            <a:schemeClr val="bg1"/>
          </a:solidFill>
          <a:ln w="19050"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200" b="1">
                <a:latin typeface="Comic Sans MS" pitchFamily="66" charset="0"/>
              </a:rPr>
              <a:t>Water</a:t>
            </a:r>
          </a:p>
          <a:p>
            <a:pPr algn="ctr" eaLnBrk="1" hangingPunct="1">
              <a:spcBef>
                <a:spcPct val="0"/>
              </a:spcBef>
              <a:buClrTx/>
              <a:buFontTx/>
              <a:buNone/>
            </a:pPr>
            <a:r>
              <a:rPr lang="en-US" altLang="en-US" sz="1200" b="1">
                <a:latin typeface="Comic Sans MS" pitchFamily="66" charset="0"/>
              </a:rPr>
              <a:t>boils</a:t>
            </a:r>
          </a:p>
        </p:txBody>
      </p:sp>
      <p:sp>
        <p:nvSpPr>
          <p:cNvPr id="10269" name="Text Box 29"/>
          <p:cNvSpPr txBox="1">
            <a:spLocks noChangeArrowheads="1"/>
          </p:cNvSpPr>
          <p:nvPr/>
        </p:nvSpPr>
        <p:spPr bwMode="auto">
          <a:xfrm>
            <a:off x="1524000" y="23622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212</a:t>
            </a:r>
            <a:r>
              <a:rPr lang="en-US" altLang="en-US" sz="1400" b="1" baseline="30000">
                <a:latin typeface="Comic Sans MS" pitchFamily="66" charset="0"/>
              </a:rPr>
              <a:t>0</a:t>
            </a:r>
            <a:endParaRPr lang="en-US" altLang="en-US" sz="1400" b="1">
              <a:latin typeface="Comic Sans MS" pitchFamily="66" charset="0"/>
            </a:endParaRPr>
          </a:p>
        </p:txBody>
      </p:sp>
      <p:sp>
        <p:nvSpPr>
          <p:cNvPr id="10270" name="Text Box 30"/>
          <p:cNvSpPr txBox="1">
            <a:spLocks noChangeArrowheads="1"/>
          </p:cNvSpPr>
          <p:nvPr/>
        </p:nvSpPr>
        <p:spPr bwMode="auto">
          <a:xfrm>
            <a:off x="3733800" y="2362200"/>
            <a:ext cx="577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100</a:t>
            </a:r>
            <a:r>
              <a:rPr lang="en-US" altLang="en-US" sz="1400" b="1" baseline="30000">
                <a:latin typeface="Comic Sans MS" pitchFamily="66" charset="0"/>
              </a:rPr>
              <a:t>0</a:t>
            </a:r>
            <a:endParaRPr lang="en-US" altLang="en-US" sz="1400" b="1">
              <a:latin typeface="Comic Sans MS" pitchFamily="66" charset="0"/>
            </a:endParaRPr>
          </a:p>
        </p:txBody>
      </p:sp>
      <p:sp>
        <p:nvSpPr>
          <p:cNvPr id="10271" name="Text Box 31"/>
          <p:cNvSpPr txBox="1">
            <a:spLocks noChangeArrowheads="1"/>
          </p:cNvSpPr>
          <p:nvPr/>
        </p:nvSpPr>
        <p:spPr bwMode="auto">
          <a:xfrm>
            <a:off x="5943600" y="2362200"/>
            <a:ext cx="508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400" b="1">
                <a:latin typeface="Comic Sans MS" pitchFamily="66" charset="0"/>
              </a:rPr>
              <a:t>373</a:t>
            </a:r>
          </a:p>
        </p:txBody>
      </p:sp>
      <p:sp>
        <p:nvSpPr>
          <p:cNvPr id="10272" name="Text Box 32"/>
          <p:cNvSpPr txBox="1">
            <a:spLocks noChangeArrowheads="1"/>
          </p:cNvSpPr>
          <p:nvPr/>
        </p:nvSpPr>
        <p:spPr bwMode="auto">
          <a:xfrm>
            <a:off x="1455738" y="6300788"/>
            <a:ext cx="1366837" cy="369887"/>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solidFill>
                  <a:srgbClr val="5F5F5F"/>
                </a:solidFill>
                <a:latin typeface="Comic Sans MS" pitchFamily="66" charset="0"/>
              </a:rPr>
              <a:t>Fahrenheit</a:t>
            </a:r>
          </a:p>
        </p:txBody>
      </p:sp>
      <p:sp>
        <p:nvSpPr>
          <p:cNvPr id="10273" name="Text Box 33"/>
          <p:cNvSpPr txBox="1">
            <a:spLocks noChangeArrowheads="1"/>
          </p:cNvSpPr>
          <p:nvPr/>
        </p:nvSpPr>
        <p:spPr bwMode="auto">
          <a:xfrm>
            <a:off x="3883025" y="6300788"/>
            <a:ext cx="920750" cy="369887"/>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solidFill>
                  <a:schemeClr val="hlink"/>
                </a:solidFill>
                <a:latin typeface="Comic Sans MS" pitchFamily="66" charset="0"/>
              </a:rPr>
              <a:t>Celsius</a:t>
            </a:r>
          </a:p>
        </p:txBody>
      </p:sp>
      <p:sp>
        <p:nvSpPr>
          <p:cNvPr id="10274" name="Text Box 34"/>
          <p:cNvSpPr txBox="1">
            <a:spLocks noChangeArrowheads="1"/>
          </p:cNvSpPr>
          <p:nvPr/>
        </p:nvSpPr>
        <p:spPr bwMode="auto">
          <a:xfrm>
            <a:off x="6140450" y="6324600"/>
            <a:ext cx="811213" cy="36988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800">
                <a:solidFill>
                  <a:schemeClr val="accent2"/>
                </a:solidFill>
                <a:latin typeface="Comic Sans MS" pitchFamily="66" charset="0"/>
              </a:rPr>
              <a:t>Kelvin</a:t>
            </a:r>
          </a:p>
        </p:txBody>
      </p:sp>
      <p:sp>
        <p:nvSpPr>
          <p:cNvPr id="10275" name="Text Box 35"/>
          <p:cNvSpPr txBox="1">
            <a:spLocks noChangeArrowheads="1"/>
          </p:cNvSpPr>
          <p:nvPr/>
        </p:nvSpPr>
        <p:spPr bwMode="auto">
          <a:xfrm>
            <a:off x="7772400" y="3048000"/>
            <a:ext cx="990600" cy="16192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algn="ctr" eaLnBrk="1" hangingPunct="1">
              <a:spcBef>
                <a:spcPct val="0"/>
              </a:spcBef>
              <a:buClrTx/>
              <a:buFontTx/>
              <a:buNone/>
            </a:pPr>
            <a:r>
              <a:rPr lang="en-US" altLang="en-US" sz="1400" b="1">
                <a:latin typeface="Comic Sans MS" pitchFamily="66" charset="0"/>
              </a:rPr>
              <a:t>The </a:t>
            </a:r>
          </a:p>
          <a:p>
            <a:pPr algn="ctr" eaLnBrk="1" hangingPunct="1">
              <a:spcBef>
                <a:spcPct val="0"/>
              </a:spcBef>
              <a:buClrTx/>
              <a:buFontTx/>
              <a:buNone/>
            </a:pPr>
            <a:r>
              <a:rPr lang="en-US" altLang="en-US" sz="1400" b="1">
                <a:latin typeface="Comic Sans MS" pitchFamily="66" charset="0"/>
              </a:rPr>
              <a:t>Kelvin</a:t>
            </a:r>
          </a:p>
          <a:p>
            <a:pPr algn="ctr" eaLnBrk="1" hangingPunct="1">
              <a:spcBef>
                <a:spcPct val="0"/>
              </a:spcBef>
              <a:buClrTx/>
              <a:buFontTx/>
              <a:buNone/>
            </a:pPr>
            <a:r>
              <a:rPr lang="en-US" altLang="en-US" sz="1400" b="1">
                <a:latin typeface="Comic Sans MS" pitchFamily="66" charset="0"/>
              </a:rPr>
              <a:t>scale</a:t>
            </a:r>
          </a:p>
          <a:p>
            <a:pPr algn="ctr" eaLnBrk="1" hangingPunct="1">
              <a:spcBef>
                <a:spcPct val="0"/>
              </a:spcBef>
              <a:buClrTx/>
              <a:buFontTx/>
              <a:buNone/>
            </a:pPr>
            <a:r>
              <a:rPr lang="en-US" altLang="en-US" sz="1400" b="1">
                <a:latin typeface="Comic Sans MS" pitchFamily="66" charset="0"/>
              </a:rPr>
              <a:t>does not</a:t>
            </a:r>
          </a:p>
          <a:p>
            <a:pPr algn="ctr" eaLnBrk="1" hangingPunct="1">
              <a:spcBef>
                <a:spcPct val="0"/>
              </a:spcBef>
              <a:buClrTx/>
              <a:buFontTx/>
              <a:buNone/>
            </a:pPr>
            <a:r>
              <a:rPr lang="en-US" altLang="en-US" sz="1400" b="1">
                <a:latin typeface="Comic Sans MS" pitchFamily="66" charset="0"/>
              </a:rPr>
              <a:t>have negative</a:t>
            </a:r>
          </a:p>
          <a:p>
            <a:pPr algn="ctr" eaLnBrk="1" hangingPunct="1">
              <a:spcBef>
                <a:spcPct val="0"/>
              </a:spcBef>
              <a:buClrTx/>
              <a:buFontTx/>
              <a:buNone/>
            </a:pPr>
            <a:r>
              <a:rPr lang="en-US" altLang="en-US" sz="1400" b="1">
                <a:latin typeface="Comic Sans MS" pitchFamily="66" charset="0"/>
              </a:rPr>
              <a:t>numbers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wipe(down)">
                                      <p:cBhvr>
                                        <p:cTn id="7" dur="5000"/>
                                        <p:tgtEl>
                                          <p:spTgt spid="1024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253"/>
                                        </p:tgtEl>
                                        <p:attrNameLst>
                                          <p:attrName>style.visibility</p:attrName>
                                        </p:attrNameLst>
                                      </p:cBhvr>
                                      <p:to>
                                        <p:strVal val="visible"/>
                                      </p:to>
                                    </p:set>
                                    <p:animEffect transition="in" filter="wipe(down)">
                                      <p:cBhvr>
                                        <p:cTn id="10" dur="5000"/>
                                        <p:tgtEl>
                                          <p:spTgt spid="1025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256"/>
                                        </p:tgtEl>
                                        <p:attrNameLst>
                                          <p:attrName>style.visibility</p:attrName>
                                        </p:attrNameLst>
                                      </p:cBhvr>
                                      <p:to>
                                        <p:strVal val="visible"/>
                                      </p:to>
                                    </p:set>
                                    <p:animEffect transition="in" filter="wipe(down)">
                                      <p:cBhvr>
                                        <p:cTn id="13" dur="5000"/>
                                        <p:tgtEl>
                                          <p:spTgt spid="102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257"/>
                                        </p:tgtEl>
                                        <p:attrNameLst>
                                          <p:attrName>style.visibility</p:attrName>
                                        </p:attrNameLst>
                                      </p:cBhvr>
                                      <p:to>
                                        <p:strVal val="visible"/>
                                      </p:to>
                                    </p:set>
                                    <p:animEffect transition="in" filter="box(in)">
                                      <p:cBhvr>
                                        <p:cTn id="18" dur="500"/>
                                        <p:tgtEl>
                                          <p:spTgt spid="1025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258"/>
                                        </p:tgtEl>
                                        <p:attrNameLst>
                                          <p:attrName>style.visibility</p:attrName>
                                        </p:attrNameLst>
                                      </p:cBhvr>
                                      <p:to>
                                        <p:strVal val="visible"/>
                                      </p:to>
                                    </p:set>
                                    <p:animEffect transition="in" filter="wipe(left)">
                                      <p:cBhvr>
                                        <p:cTn id="23" dur="500"/>
                                        <p:tgtEl>
                                          <p:spTgt spid="1025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59"/>
                                        </p:tgtEl>
                                        <p:attrNameLst>
                                          <p:attrName>style.visibility</p:attrName>
                                        </p:attrNameLst>
                                      </p:cBhvr>
                                      <p:to>
                                        <p:strVal val="visible"/>
                                      </p:to>
                                    </p:set>
                                    <p:animEffect transition="in" filter="dissolve">
                                      <p:cBhvr>
                                        <p:cTn id="28" dur="500"/>
                                        <p:tgtEl>
                                          <p:spTgt spid="1025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260"/>
                                        </p:tgtEl>
                                        <p:attrNameLst>
                                          <p:attrName>style.visibility</p:attrName>
                                        </p:attrNameLst>
                                      </p:cBhvr>
                                      <p:to>
                                        <p:strVal val="visible"/>
                                      </p:to>
                                    </p:set>
                                    <p:animEffect transition="in" filter="dissolve">
                                      <p:cBhvr>
                                        <p:cTn id="33" dur="500"/>
                                        <p:tgtEl>
                                          <p:spTgt spid="1026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261"/>
                                        </p:tgtEl>
                                        <p:attrNameLst>
                                          <p:attrName>style.visibility</p:attrName>
                                        </p:attrNameLst>
                                      </p:cBhvr>
                                      <p:to>
                                        <p:strVal val="visible"/>
                                      </p:to>
                                    </p:set>
                                    <p:animEffect transition="in" filter="dissolve">
                                      <p:cBhvr>
                                        <p:cTn id="38" dur="500"/>
                                        <p:tgtEl>
                                          <p:spTgt spid="1026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0262"/>
                                        </p:tgtEl>
                                        <p:attrNameLst>
                                          <p:attrName>style.visibility</p:attrName>
                                        </p:attrNameLst>
                                      </p:cBhvr>
                                      <p:to>
                                        <p:strVal val="visible"/>
                                      </p:to>
                                    </p:set>
                                    <p:animEffect transition="in" filter="box(in)">
                                      <p:cBhvr>
                                        <p:cTn id="43" dur="500"/>
                                        <p:tgtEl>
                                          <p:spTgt spid="1026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263"/>
                                        </p:tgtEl>
                                        <p:attrNameLst>
                                          <p:attrName>style.visibility</p:attrName>
                                        </p:attrNameLst>
                                      </p:cBhvr>
                                      <p:to>
                                        <p:strVal val="visible"/>
                                      </p:to>
                                    </p:set>
                                    <p:animEffect transition="in" filter="wipe(left)">
                                      <p:cBhvr>
                                        <p:cTn id="48" dur="500"/>
                                        <p:tgtEl>
                                          <p:spTgt spid="1026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0264"/>
                                        </p:tgtEl>
                                        <p:attrNameLst>
                                          <p:attrName>style.visibility</p:attrName>
                                        </p:attrNameLst>
                                      </p:cBhvr>
                                      <p:to>
                                        <p:strVal val="visible"/>
                                      </p:to>
                                    </p:set>
                                    <p:animEffect transition="in" filter="dissolve">
                                      <p:cBhvr>
                                        <p:cTn id="53" dur="500"/>
                                        <p:tgtEl>
                                          <p:spTgt spid="1026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0265"/>
                                        </p:tgtEl>
                                        <p:attrNameLst>
                                          <p:attrName>style.visibility</p:attrName>
                                        </p:attrNameLst>
                                      </p:cBhvr>
                                      <p:to>
                                        <p:strVal val="visible"/>
                                      </p:to>
                                    </p:set>
                                    <p:animEffect transition="in" filter="dissolve">
                                      <p:cBhvr>
                                        <p:cTn id="58" dur="500"/>
                                        <p:tgtEl>
                                          <p:spTgt spid="1026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0266"/>
                                        </p:tgtEl>
                                        <p:attrNameLst>
                                          <p:attrName>style.visibility</p:attrName>
                                        </p:attrNameLst>
                                      </p:cBhvr>
                                      <p:to>
                                        <p:strVal val="visible"/>
                                      </p:to>
                                    </p:set>
                                    <p:animEffect transition="in" filter="dissolve">
                                      <p:cBhvr>
                                        <p:cTn id="63" dur="500"/>
                                        <p:tgtEl>
                                          <p:spTgt spid="1026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0267"/>
                                        </p:tgtEl>
                                        <p:attrNameLst>
                                          <p:attrName>style.visibility</p:attrName>
                                        </p:attrNameLst>
                                      </p:cBhvr>
                                      <p:to>
                                        <p:strVal val="visible"/>
                                      </p:to>
                                    </p:set>
                                    <p:animEffect transition="in" filter="box(in)">
                                      <p:cBhvr>
                                        <p:cTn id="68" dur="500"/>
                                        <p:tgtEl>
                                          <p:spTgt spid="1026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0268"/>
                                        </p:tgtEl>
                                        <p:attrNameLst>
                                          <p:attrName>style.visibility</p:attrName>
                                        </p:attrNameLst>
                                      </p:cBhvr>
                                      <p:to>
                                        <p:strVal val="visible"/>
                                      </p:to>
                                    </p:set>
                                    <p:animEffect transition="in" filter="wipe(left)">
                                      <p:cBhvr>
                                        <p:cTn id="73" dur="500"/>
                                        <p:tgtEl>
                                          <p:spTgt spid="1026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10269"/>
                                        </p:tgtEl>
                                        <p:attrNameLst>
                                          <p:attrName>style.visibility</p:attrName>
                                        </p:attrNameLst>
                                      </p:cBhvr>
                                      <p:to>
                                        <p:strVal val="visible"/>
                                      </p:to>
                                    </p:set>
                                    <p:animEffect transition="in" filter="dissolve">
                                      <p:cBhvr>
                                        <p:cTn id="78" dur="500"/>
                                        <p:tgtEl>
                                          <p:spTgt spid="1026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0270"/>
                                        </p:tgtEl>
                                        <p:attrNameLst>
                                          <p:attrName>style.visibility</p:attrName>
                                        </p:attrNameLst>
                                      </p:cBhvr>
                                      <p:to>
                                        <p:strVal val="visible"/>
                                      </p:to>
                                    </p:set>
                                    <p:animEffect transition="in" filter="dissolve">
                                      <p:cBhvr>
                                        <p:cTn id="83" dur="500"/>
                                        <p:tgtEl>
                                          <p:spTgt spid="1027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10271"/>
                                        </p:tgtEl>
                                        <p:attrNameLst>
                                          <p:attrName>style.visibility</p:attrName>
                                        </p:attrNameLst>
                                      </p:cBhvr>
                                      <p:to>
                                        <p:strVal val="visible"/>
                                      </p:to>
                                    </p:set>
                                    <p:animEffect transition="in" filter="dissolve">
                                      <p:cBhvr>
                                        <p:cTn id="88" dur="500"/>
                                        <p:tgtEl>
                                          <p:spTgt spid="1027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10250"/>
                                        </p:tgtEl>
                                        <p:attrNameLst>
                                          <p:attrName>style.visibility</p:attrName>
                                        </p:attrNameLst>
                                      </p:cBhvr>
                                      <p:to>
                                        <p:strVal val="visible"/>
                                      </p:to>
                                    </p:set>
                                    <p:animEffect transition="in" filter="box(in)">
                                      <p:cBhvr>
                                        <p:cTn id="93" dur="500"/>
                                        <p:tgtEl>
                                          <p:spTgt spid="10250"/>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10272"/>
                                        </p:tgtEl>
                                        <p:attrNameLst>
                                          <p:attrName>style.visibility</p:attrName>
                                        </p:attrNameLst>
                                      </p:cBhvr>
                                      <p:to>
                                        <p:strVal val="visible"/>
                                      </p:to>
                                    </p:set>
                                    <p:animEffect transition="in" filter="box(in)">
                                      <p:cBhvr>
                                        <p:cTn id="98" dur="500"/>
                                        <p:tgtEl>
                                          <p:spTgt spid="10272"/>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16" fill="hold" grpId="0" nodeType="clickEffect">
                                  <p:stCondLst>
                                    <p:cond delay="0"/>
                                  </p:stCondLst>
                                  <p:childTnLst>
                                    <p:set>
                                      <p:cBhvr>
                                        <p:cTn id="102" dur="1" fill="hold">
                                          <p:stCondLst>
                                            <p:cond delay="0"/>
                                          </p:stCondLst>
                                        </p:cTn>
                                        <p:tgtEl>
                                          <p:spTgt spid="10273"/>
                                        </p:tgtEl>
                                        <p:attrNameLst>
                                          <p:attrName>style.visibility</p:attrName>
                                        </p:attrNameLst>
                                      </p:cBhvr>
                                      <p:to>
                                        <p:strVal val="visible"/>
                                      </p:to>
                                    </p:set>
                                    <p:animEffect transition="in" filter="box(in)">
                                      <p:cBhvr>
                                        <p:cTn id="103" dur="500"/>
                                        <p:tgtEl>
                                          <p:spTgt spid="10273"/>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10274"/>
                                        </p:tgtEl>
                                        <p:attrNameLst>
                                          <p:attrName>style.visibility</p:attrName>
                                        </p:attrNameLst>
                                      </p:cBhvr>
                                      <p:to>
                                        <p:strVal val="visible"/>
                                      </p:to>
                                    </p:set>
                                    <p:animEffect transition="in" filter="box(in)">
                                      <p:cBhvr>
                                        <p:cTn id="108" dur="500"/>
                                        <p:tgtEl>
                                          <p:spTgt spid="1027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 presetClass="exit" presetSubtype="16" fill="hold" grpId="1" nodeType="clickEffect">
                                  <p:stCondLst>
                                    <p:cond delay="0"/>
                                  </p:stCondLst>
                                  <p:childTnLst>
                                    <p:animEffect transition="out" filter="box(in)">
                                      <p:cBhvr>
                                        <p:cTn id="112" dur="500"/>
                                        <p:tgtEl>
                                          <p:spTgt spid="10250"/>
                                        </p:tgtEl>
                                      </p:cBhvr>
                                    </p:animEffect>
                                    <p:set>
                                      <p:cBhvr>
                                        <p:cTn id="113" dur="1" fill="hold">
                                          <p:stCondLst>
                                            <p:cond delay="499"/>
                                          </p:stCondLst>
                                        </p:cTn>
                                        <p:tgtEl>
                                          <p:spTgt spid="10250"/>
                                        </p:tgtEl>
                                        <p:attrNameLst>
                                          <p:attrName>style.visibility</p:attrName>
                                        </p:attrNameLst>
                                      </p:cBhvr>
                                      <p:to>
                                        <p:strVal val="hidden"/>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10275"/>
                                        </p:tgtEl>
                                        <p:attrNameLst>
                                          <p:attrName>style.visibility</p:attrName>
                                        </p:attrNameLst>
                                      </p:cBhvr>
                                      <p:to>
                                        <p:strVal val="visible"/>
                                      </p:to>
                                    </p:set>
                                    <p:animEffect transition="in" filter="box(in)">
                                      <p:cBhvr>
                                        <p:cTn id="118" dur="500"/>
                                        <p:tgtEl>
                                          <p:spTgt spid="10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8" grpId="0" animBg="1"/>
      <p:bldP spid="10258" grpId="0" animBg="1"/>
      <p:bldP spid="10263" grpId="0" animBg="1"/>
      <p:bldP spid="10248" grpId="0" animBg="1"/>
      <p:bldP spid="10250" grpId="0" animBg="1"/>
      <p:bldP spid="10250" grpId="1" animBg="1"/>
      <p:bldP spid="10253" grpId="0" animBg="1"/>
      <p:bldP spid="10256" grpId="0" animBg="1"/>
      <p:bldP spid="10257" grpId="0" animBg="1"/>
      <p:bldP spid="10259" grpId="0"/>
      <p:bldP spid="10260" grpId="0"/>
      <p:bldP spid="10261" grpId="0"/>
      <p:bldP spid="10262" grpId="0" animBg="1"/>
      <p:bldP spid="10264" grpId="0"/>
      <p:bldP spid="10265" grpId="0"/>
      <p:bldP spid="10266" grpId="0"/>
      <p:bldP spid="10267" grpId="0" animBg="1"/>
      <p:bldP spid="10269" grpId="0"/>
      <p:bldP spid="10270" grpId="0"/>
      <p:bldP spid="10271" grpId="0"/>
      <p:bldP spid="10272" grpId="0" animBg="1"/>
      <p:bldP spid="10273" grpId="0" animBg="1"/>
      <p:bldP spid="10274" grpId="0" animBg="1"/>
      <p:bldP spid="1027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latin typeface="Comic Sans MS" pitchFamily="66" charset="0"/>
              </a:rPr>
              <a:t>Converting Between Scales</a:t>
            </a:r>
          </a:p>
        </p:txBody>
      </p:sp>
      <p:sp>
        <p:nvSpPr>
          <p:cNvPr id="24579" name="Rectangle 3"/>
          <p:cNvSpPr>
            <a:spLocks noGrp="1" noChangeArrowheads="1"/>
          </p:cNvSpPr>
          <p:nvPr>
            <p:ph type="body" idx="1"/>
          </p:nvPr>
        </p:nvSpPr>
        <p:spPr>
          <a:xfrm>
            <a:off x="533400" y="1752600"/>
            <a:ext cx="8001000" cy="4267200"/>
          </a:xfrm>
        </p:spPr>
        <p:txBody>
          <a:bodyPr/>
          <a:lstStyle/>
          <a:p>
            <a:pPr eaLnBrk="1" hangingPunct="1">
              <a:lnSpc>
                <a:spcPct val="90000"/>
              </a:lnSpc>
            </a:pPr>
            <a:r>
              <a:rPr lang="en-US" altLang="en-US" sz="2000" i="1" smtClean="0">
                <a:solidFill>
                  <a:schemeClr val="hlink"/>
                </a:solidFill>
                <a:latin typeface="Comic Sans MS" pitchFamily="66" charset="0"/>
              </a:rPr>
              <a:t>Celsius</a:t>
            </a:r>
            <a:r>
              <a:rPr lang="en-US" altLang="en-US" sz="2000" i="1" smtClean="0">
                <a:solidFill>
                  <a:srgbClr val="5F5F5F"/>
                </a:solidFill>
                <a:latin typeface="Comic Sans MS" pitchFamily="66" charset="0"/>
              </a:rPr>
              <a:t> to Fahrenheit</a:t>
            </a:r>
          </a:p>
          <a:p>
            <a:pPr eaLnBrk="1" hangingPunct="1">
              <a:lnSpc>
                <a:spcPct val="90000"/>
              </a:lnSpc>
            </a:pPr>
            <a:endParaRPr lang="en-US" altLang="en-US" sz="2000" i="1" smtClean="0">
              <a:solidFill>
                <a:srgbClr val="5F5F5F"/>
              </a:solidFill>
              <a:latin typeface="Comic Sans MS" pitchFamily="66" charset="0"/>
            </a:endParaRPr>
          </a:p>
          <a:p>
            <a:pPr eaLnBrk="1" hangingPunct="1">
              <a:lnSpc>
                <a:spcPct val="90000"/>
              </a:lnSpc>
            </a:pPr>
            <a:endParaRPr lang="en-US" altLang="en-US" sz="1400" smtClean="0">
              <a:latin typeface="Comic Sans MS" pitchFamily="66" charset="0"/>
            </a:endParaRPr>
          </a:p>
          <a:p>
            <a:pPr eaLnBrk="1" hangingPunct="1">
              <a:lnSpc>
                <a:spcPct val="90000"/>
              </a:lnSpc>
            </a:pPr>
            <a:endParaRPr lang="en-US" altLang="en-US" sz="1000" smtClean="0">
              <a:latin typeface="Comic Sans MS" pitchFamily="66" charset="0"/>
            </a:endParaRPr>
          </a:p>
          <a:p>
            <a:pPr eaLnBrk="1" hangingPunct="1">
              <a:lnSpc>
                <a:spcPct val="90000"/>
              </a:lnSpc>
            </a:pPr>
            <a:r>
              <a:rPr lang="en-US" altLang="en-US" sz="2000" i="1" smtClean="0">
                <a:solidFill>
                  <a:srgbClr val="5F5F5F"/>
                </a:solidFill>
                <a:latin typeface="Comic Sans MS" pitchFamily="66" charset="0"/>
              </a:rPr>
              <a:t>Fahrenheit to </a:t>
            </a:r>
            <a:r>
              <a:rPr lang="en-US" altLang="en-US" sz="2000" i="1" smtClean="0">
                <a:solidFill>
                  <a:schemeClr val="hlink"/>
                </a:solidFill>
                <a:latin typeface="Comic Sans MS" pitchFamily="66" charset="0"/>
              </a:rPr>
              <a:t>Celsius</a:t>
            </a:r>
          </a:p>
          <a:p>
            <a:pPr eaLnBrk="1" hangingPunct="1">
              <a:lnSpc>
                <a:spcPct val="90000"/>
              </a:lnSpc>
            </a:pPr>
            <a:endParaRPr lang="en-US" altLang="en-US" sz="2000" i="1" smtClean="0">
              <a:solidFill>
                <a:srgbClr val="5F5F5F"/>
              </a:solidFill>
              <a:latin typeface="Comic Sans MS" pitchFamily="66" charset="0"/>
            </a:endParaRPr>
          </a:p>
          <a:p>
            <a:pPr eaLnBrk="1" hangingPunct="1">
              <a:lnSpc>
                <a:spcPct val="90000"/>
              </a:lnSpc>
            </a:pPr>
            <a:endParaRPr lang="en-US" altLang="en-US" sz="1400" smtClean="0">
              <a:latin typeface="Comic Sans MS" pitchFamily="66" charset="0"/>
            </a:endParaRPr>
          </a:p>
          <a:p>
            <a:pPr eaLnBrk="1" hangingPunct="1">
              <a:lnSpc>
                <a:spcPct val="90000"/>
              </a:lnSpc>
            </a:pPr>
            <a:endParaRPr lang="en-US" altLang="en-US" sz="1000" smtClean="0">
              <a:latin typeface="Comic Sans MS" pitchFamily="66" charset="0"/>
            </a:endParaRPr>
          </a:p>
          <a:p>
            <a:pPr eaLnBrk="1" hangingPunct="1">
              <a:lnSpc>
                <a:spcPct val="90000"/>
              </a:lnSpc>
            </a:pPr>
            <a:r>
              <a:rPr lang="en-US" altLang="en-US" sz="2000" i="1" smtClean="0">
                <a:solidFill>
                  <a:schemeClr val="hlink"/>
                </a:solidFill>
                <a:latin typeface="Comic Sans MS" pitchFamily="66" charset="0"/>
              </a:rPr>
              <a:t>Celsius</a:t>
            </a:r>
            <a:r>
              <a:rPr lang="en-US" altLang="en-US" sz="2000" i="1" smtClean="0">
                <a:solidFill>
                  <a:srgbClr val="5F5F5F"/>
                </a:solidFill>
                <a:latin typeface="Comic Sans MS" pitchFamily="66" charset="0"/>
              </a:rPr>
              <a:t> to </a:t>
            </a:r>
            <a:r>
              <a:rPr lang="en-US" altLang="en-US" sz="2000" i="1" smtClean="0">
                <a:solidFill>
                  <a:schemeClr val="accent2"/>
                </a:solidFill>
                <a:latin typeface="Comic Sans MS" pitchFamily="66" charset="0"/>
              </a:rPr>
              <a:t>Kelvin</a:t>
            </a:r>
          </a:p>
          <a:p>
            <a:pPr eaLnBrk="1" hangingPunct="1">
              <a:lnSpc>
                <a:spcPct val="90000"/>
              </a:lnSpc>
            </a:pPr>
            <a:endParaRPr lang="en-US" altLang="en-US" sz="2000" i="1" smtClean="0">
              <a:solidFill>
                <a:schemeClr val="accent2"/>
              </a:solidFill>
              <a:latin typeface="Comic Sans MS" pitchFamily="66" charset="0"/>
            </a:endParaRPr>
          </a:p>
          <a:p>
            <a:pPr eaLnBrk="1" hangingPunct="1">
              <a:lnSpc>
                <a:spcPct val="90000"/>
              </a:lnSpc>
            </a:pPr>
            <a:endParaRPr lang="en-US" altLang="en-US" sz="2000" smtClean="0">
              <a:latin typeface="Comic Sans MS" pitchFamily="66" charset="0"/>
            </a:endParaRPr>
          </a:p>
          <a:p>
            <a:pPr eaLnBrk="1" hangingPunct="1">
              <a:lnSpc>
                <a:spcPct val="90000"/>
              </a:lnSpc>
            </a:pPr>
            <a:endParaRPr lang="en-US" altLang="en-US" sz="1000" smtClean="0">
              <a:latin typeface="Comic Sans MS" pitchFamily="66" charset="0"/>
            </a:endParaRPr>
          </a:p>
          <a:p>
            <a:pPr eaLnBrk="1" hangingPunct="1">
              <a:lnSpc>
                <a:spcPct val="90000"/>
              </a:lnSpc>
            </a:pPr>
            <a:r>
              <a:rPr lang="en-US" altLang="en-US" sz="2000" i="1" smtClean="0">
                <a:solidFill>
                  <a:schemeClr val="accent2"/>
                </a:solidFill>
                <a:latin typeface="Comic Sans MS" pitchFamily="66" charset="0"/>
              </a:rPr>
              <a:t>Kelvin</a:t>
            </a:r>
            <a:r>
              <a:rPr lang="en-US" altLang="en-US" sz="2000" i="1" smtClean="0">
                <a:solidFill>
                  <a:srgbClr val="5F5F5F"/>
                </a:solidFill>
                <a:latin typeface="Comic Sans MS" pitchFamily="66" charset="0"/>
              </a:rPr>
              <a:t> to </a:t>
            </a:r>
            <a:r>
              <a:rPr lang="en-US" altLang="en-US" sz="2000" i="1" smtClean="0">
                <a:solidFill>
                  <a:schemeClr val="hlink"/>
                </a:solidFill>
                <a:latin typeface="Comic Sans MS" pitchFamily="66" charset="0"/>
              </a:rPr>
              <a:t>Celsius</a:t>
            </a:r>
          </a:p>
          <a:p>
            <a:pPr eaLnBrk="1" hangingPunct="1">
              <a:lnSpc>
                <a:spcPct val="90000"/>
              </a:lnSpc>
            </a:pPr>
            <a:endParaRPr lang="en-US" altLang="en-US" sz="2000" i="1" smtClean="0">
              <a:solidFill>
                <a:schemeClr val="hlink"/>
              </a:solidFill>
              <a:latin typeface="Comic Sans MS" pitchFamily="66" charset="0"/>
            </a:endParaRPr>
          </a:p>
          <a:p>
            <a:pPr eaLnBrk="1" hangingPunct="1">
              <a:lnSpc>
                <a:spcPct val="90000"/>
              </a:lnSpc>
            </a:pPr>
            <a:endParaRPr lang="en-US" altLang="en-US" sz="2000" smtClean="0">
              <a:latin typeface="Comic Sans MS" pitchFamily="66" charset="0"/>
            </a:endParaRPr>
          </a:p>
          <a:p>
            <a:pPr eaLnBrk="1" hangingPunct="1">
              <a:lnSpc>
                <a:spcPct val="90000"/>
              </a:lnSpc>
            </a:pPr>
            <a:endParaRPr lang="en-US" altLang="en-US" sz="2000" smtClean="0">
              <a:latin typeface="Comic Sans MS" pitchFamily="66" charset="0"/>
            </a:endParaRPr>
          </a:p>
        </p:txBody>
      </p:sp>
      <p:sp>
        <p:nvSpPr>
          <p:cNvPr id="24583" name="Text Box 7"/>
          <p:cNvSpPr txBox="1">
            <a:spLocks noChangeArrowheads="1"/>
          </p:cNvSpPr>
          <p:nvPr/>
        </p:nvSpPr>
        <p:spPr bwMode="auto">
          <a:xfrm>
            <a:off x="1295400" y="3276600"/>
            <a:ext cx="2143125" cy="657225"/>
          </a:xfrm>
          <a:prstGeom prst="rect">
            <a:avLst/>
          </a:prstGeom>
          <a:solidFill>
            <a:schemeClr val="bg1"/>
          </a:solidFill>
          <a:ln w="15875" cap="rnd">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 = </a:t>
            </a:r>
            <a:r>
              <a:rPr lang="en-US" altLang="en-US" sz="1800" u="sng">
                <a:latin typeface="Comic Sans MS" pitchFamily="66" charset="0"/>
              </a:rPr>
              <a:t>5</a:t>
            </a:r>
            <a:r>
              <a:rPr lang="en-US" altLang="en-US" sz="1800">
                <a:latin typeface="Comic Sans MS" pitchFamily="66" charset="0"/>
              </a:rPr>
              <a:t> x  (</a:t>
            </a:r>
            <a:r>
              <a:rPr lang="en-US" altLang="en-US" sz="1800" baseline="30000">
                <a:latin typeface="Comic Sans MS" pitchFamily="66" charset="0"/>
              </a:rPr>
              <a:t>0</a:t>
            </a:r>
            <a:r>
              <a:rPr lang="en-US" altLang="en-US" sz="1800">
                <a:latin typeface="Comic Sans MS" pitchFamily="66" charset="0"/>
              </a:rPr>
              <a:t>F - 32) </a:t>
            </a:r>
          </a:p>
          <a:p>
            <a:pPr eaLnBrk="1" hangingPunct="1">
              <a:spcBef>
                <a:spcPct val="0"/>
              </a:spcBef>
              <a:buClrTx/>
              <a:buFontTx/>
              <a:buNone/>
            </a:pPr>
            <a:r>
              <a:rPr lang="en-US" altLang="en-US" sz="1800">
                <a:latin typeface="Comic Sans MS" pitchFamily="66" charset="0"/>
              </a:rPr>
              <a:t>       9</a:t>
            </a:r>
            <a:endParaRPr lang="en-US" altLang="en-US" sz="1800" baseline="30000">
              <a:latin typeface="Comic Sans MS" pitchFamily="66" charset="0"/>
            </a:endParaRPr>
          </a:p>
        </p:txBody>
      </p:sp>
      <p:grpSp>
        <p:nvGrpSpPr>
          <p:cNvPr id="11269" name="Group 61"/>
          <p:cNvGrpSpPr>
            <a:grpSpLocks/>
          </p:cNvGrpSpPr>
          <p:nvPr/>
        </p:nvGrpSpPr>
        <p:grpSpPr bwMode="auto">
          <a:xfrm>
            <a:off x="1295400" y="2133600"/>
            <a:ext cx="2193925" cy="657225"/>
            <a:chOff x="816" y="1344"/>
            <a:chExt cx="1382" cy="414"/>
          </a:xfrm>
        </p:grpSpPr>
        <p:sp>
          <p:nvSpPr>
            <p:cNvPr id="11311" name="Text Box 4"/>
            <p:cNvSpPr txBox="1">
              <a:spLocks noChangeArrowheads="1"/>
            </p:cNvSpPr>
            <p:nvPr/>
          </p:nvSpPr>
          <p:spPr bwMode="auto">
            <a:xfrm>
              <a:off x="816" y="1344"/>
              <a:ext cx="1382" cy="414"/>
            </a:xfrm>
            <a:prstGeom prst="rect">
              <a:avLst/>
            </a:prstGeom>
            <a:solidFill>
              <a:schemeClr val="bg1"/>
            </a:solidFill>
            <a:ln w="158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F =   </a:t>
              </a:r>
              <a:r>
                <a:rPr lang="en-US" altLang="en-US" sz="1800" u="sng">
                  <a:latin typeface="Comic Sans MS" pitchFamily="66" charset="0"/>
                </a:rPr>
                <a:t>9</a:t>
              </a:r>
              <a:r>
                <a:rPr lang="en-US" altLang="en-US" sz="1800">
                  <a:latin typeface="Comic Sans MS" pitchFamily="66" charset="0"/>
                </a:rPr>
                <a:t> x </a:t>
              </a:r>
              <a:r>
                <a:rPr lang="en-US" altLang="en-US" sz="1800" baseline="30000">
                  <a:latin typeface="Comic Sans MS" pitchFamily="66" charset="0"/>
                </a:rPr>
                <a:t>0</a:t>
              </a:r>
              <a:r>
                <a:rPr lang="en-US" altLang="en-US" sz="1800">
                  <a:latin typeface="Comic Sans MS" pitchFamily="66" charset="0"/>
                </a:rPr>
                <a:t>C   + 32 </a:t>
              </a:r>
            </a:p>
            <a:p>
              <a:pPr eaLnBrk="1" hangingPunct="1">
                <a:spcBef>
                  <a:spcPct val="0"/>
                </a:spcBef>
                <a:buClrTx/>
                <a:buFontTx/>
                <a:buNone/>
              </a:pPr>
              <a:r>
                <a:rPr lang="en-US" altLang="en-US" sz="1800">
                  <a:latin typeface="Comic Sans MS" pitchFamily="66" charset="0"/>
                </a:rPr>
                <a:t>         5</a:t>
              </a:r>
              <a:endParaRPr lang="en-US" altLang="en-US" sz="1800" baseline="30000">
                <a:latin typeface="Comic Sans MS" pitchFamily="66" charset="0"/>
              </a:endParaRPr>
            </a:p>
          </p:txBody>
        </p:sp>
        <p:sp>
          <p:nvSpPr>
            <p:cNvPr id="11312" name="Freeform 11"/>
            <p:cNvSpPr>
              <a:spLocks/>
            </p:cNvSpPr>
            <p:nvPr/>
          </p:nvSpPr>
          <p:spPr bwMode="auto">
            <a:xfrm rot="693897">
              <a:off x="1168" y="1351"/>
              <a:ext cx="96" cy="336"/>
            </a:xfrm>
            <a:custGeom>
              <a:avLst/>
              <a:gdLst>
                <a:gd name="T0" fmla="*/ 32 w 104"/>
                <a:gd name="T1" fmla="*/ 0 h 384"/>
                <a:gd name="T2" fmla="*/ 6 w 104"/>
                <a:gd name="T3" fmla="*/ 76 h 384"/>
                <a:gd name="T4" fmla="*/ 60 w 104"/>
                <a:gd name="T5" fmla="*/ 151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15875" cap="flat">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3" name="Freeform 13"/>
            <p:cNvSpPr>
              <a:spLocks/>
            </p:cNvSpPr>
            <p:nvPr/>
          </p:nvSpPr>
          <p:spPr bwMode="auto">
            <a:xfrm rot="-10501215">
              <a:off x="1680" y="1368"/>
              <a:ext cx="96" cy="336"/>
            </a:xfrm>
            <a:custGeom>
              <a:avLst/>
              <a:gdLst>
                <a:gd name="T0" fmla="*/ 32 w 104"/>
                <a:gd name="T1" fmla="*/ 0 h 384"/>
                <a:gd name="T2" fmla="*/ 6 w 104"/>
                <a:gd name="T3" fmla="*/ 76 h 384"/>
                <a:gd name="T4" fmla="*/ 60 w 104"/>
                <a:gd name="T5" fmla="*/ 151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15875" cap="flat">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590" name="Text Box 14"/>
          <p:cNvSpPr txBox="1">
            <a:spLocks noChangeArrowheads="1"/>
          </p:cNvSpPr>
          <p:nvPr/>
        </p:nvSpPr>
        <p:spPr bwMode="auto">
          <a:xfrm>
            <a:off x="1558925" y="4343400"/>
            <a:ext cx="1489075" cy="382588"/>
          </a:xfrm>
          <a:prstGeom prst="rect">
            <a:avLst/>
          </a:prstGeom>
          <a:solidFill>
            <a:schemeClr val="bg1"/>
          </a:solidFill>
          <a:ln w="158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K = </a:t>
            </a:r>
            <a:r>
              <a:rPr lang="en-US" altLang="en-US" sz="1800" baseline="30000">
                <a:latin typeface="Comic Sans MS" pitchFamily="66" charset="0"/>
              </a:rPr>
              <a:t>0</a:t>
            </a:r>
            <a:r>
              <a:rPr lang="en-US" altLang="en-US" sz="1800">
                <a:latin typeface="Comic Sans MS" pitchFamily="66" charset="0"/>
              </a:rPr>
              <a:t>C + 273</a:t>
            </a:r>
          </a:p>
        </p:txBody>
      </p:sp>
      <p:sp>
        <p:nvSpPr>
          <p:cNvPr id="24591" name="Text Box 15"/>
          <p:cNvSpPr txBox="1">
            <a:spLocks noChangeArrowheads="1"/>
          </p:cNvSpPr>
          <p:nvPr/>
        </p:nvSpPr>
        <p:spPr bwMode="auto">
          <a:xfrm>
            <a:off x="1573213" y="5500688"/>
            <a:ext cx="1474787" cy="382587"/>
          </a:xfrm>
          <a:prstGeom prst="rect">
            <a:avLst/>
          </a:prstGeom>
          <a:solidFill>
            <a:schemeClr val="bg1"/>
          </a:solidFill>
          <a:ln w="158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 = K - 273</a:t>
            </a:r>
          </a:p>
        </p:txBody>
      </p:sp>
      <p:grpSp>
        <p:nvGrpSpPr>
          <p:cNvPr id="24597" name="Group 21"/>
          <p:cNvGrpSpPr>
            <a:grpSpLocks/>
          </p:cNvGrpSpPr>
          <p:nvPr/>
        </p:nvGrpSpPr>
        <p:grpSpPr bwMode="auto">
          <a:xfrm>
            <a:off x="4038600" y="2133600"/>
            <a:ext cx="914400" cy="274638"/>
            <a:chOff x="2736" y="1315"/>
            <a:chExt cx="576" cy="173"/>
          </a:xfrm>
        </p:grpSpPr>
        <p:sp>
          <p:nvSpPr>
            <p:cNvPr id="11309" name="Line 17"/>
            <p:cNvSpPr>
              <a:spLocks noChangeShapeType="1"/>
            </p:cNvSpPr>
            <p:nvPr/>
          </p:nvSpPr>
          <p:spPr bwMode="auto">
            <a:xfrm>
              <a:off x="2736" y="1488"/>
              <a:ext cx="57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10" name="Text Box 18"/>
            <p:cNvSpPr txBox="1">
              <a:spLocks noChangeArrowheads="1"/>
            </p:cNvSpPr>
            <p:nvPr/>
          </p:nvSpPr>
          <p:spPr bwMode="auto">
            <a:xfrm>
              <a:off x="2752" y="1315"/>
              <a:ext cx="4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b="1">
                  <a:latin typeface="Comic Sans MS" pitchFamily="66" charset="0"/>
                </a:rPr>
                <a:t>Example</a:t>
              </a:r>
            </a:p>
          </p:txBody>
        </p:sp>
      </p:grpSp>
      <p:sp>
        <p:nvSpPr>
          <p:cNvPr id="24596" name="Text Box 20"/>
          <p:cNvSpPr txBox="1">
            <a:spLocks noChangeArrowheads="1"/>
          </p:cNvSpPr>
          <p:nvPr/>
        </p:nvSpPr>
        <p:spPr bwMode="auto">
          <a:xfrm>
            <a:off x="6324600" y="1752600"/>
            <a:ext cx="1143000" cy="3746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600" b="1">
                <a:latin typeface="Comic Sans MS" pitchFamily="66" charset="0"/>
              </a:rPr>
              <a:t>5</a:t>
            </a:r>
            <a:r>
              <a:rPr lang="en-US" altLang="en-US" sz="1600" b="1" baseline="30000">
                <a:solidFill>
                  <a:schemeClr val="hlink"/>
                </a:solidFill>
                <a:latin typeface="Comic Sans MS" pitchFamily="66" charset="0"/>
              </a:rPr>
              <a:t>0</a:t>
            </a:r>
            <a:r>
              <a:rPr lang="en-US" altLang="en-US" sz="1600" b="1">
                <a:solidFill>
                  <a:schemeClr val="hlink"/>
                </a:solidFill>
                <a:latin typeface="Comic Sans MS" pitchFamily="66" charset="0"/>
              </a:rPr>
              <a:t>C</a:t>
            </a:r>
            <a:r>
              <a:rPr lang="en-US" altLang="en-US" sz="1600" b="1">
                <a:latin typeface="Comic Sans MS" pitchFamily="66" charset="0"/>
              </a:rPr>
              <a:t> </a:t>
            </a:r>
            <a:r>
              <a:rPr lang="en-US" altLang="en-US" sz="1600" b="1">
                <a:latin typeface="Comic Sans MS" pitchFamily="66" charset="0"/>
                <a:sym typeface="Wingdings" pitchFamily="2" charset="2"/>
              </a:rPr>
              <a:t> </a:t>
            </a:r>
            <a:r>
              <a:rPr lang="en-US" altLang="en-US" sz="1600" b="1" baseline="30000">
                <a:solidFill>
                  <a:srgbClr val="5F5F5F"/>
                </a:solidFill>
                <a:latin typeface="Comic Sans MS" pitchFamily="66" charset="0"/>
                <a:sym typeface="Wingdings" pitchFamily="2" charset="2"/>
              </a:rPr>
              <a:t>0</a:t>
            </a:r>
            <a:r>
              <a:rPr lang="en-US" altLang="en-US" sz="1600" b="1">
                <a:solidFill>
                  <a:srgbClr val="5F5F5F"/>
                </a:solidFill>
                <a:latin typeface="Comic Sans MS" pitchFamily="66" charset="0"/>
                <a:sym typeface="Wingdings" pitchFamily="2" charset="2"/>
              </a:rPr>
              <a:t>F</a:t>
            </a:r>
            <a:endParaRPr lang="en-US" altLang="en-US" sz="1600" b="1">
              <a:solidFill>
                <a:srgbClr val="5F5F5F"/>
              </a:solidFill>
              <a:latin typeface="Comic Sans MS" pitchFamily="66" charset="0"/>
            </a:endParaRPr>
          </a:p>
        </p:txBody>
      </p:sp>
      <p:grpSp>
        <p:nvGrpSpPr>
          <p:cNvPr id="24598" name="Group 22"/>
          <p:cNvGrpSpPr>
            <a:grpSpLocks/>
          </p:cNvGrpSpPr>
          <p:nvPr/>
        </p:nvGrpSpPr>
        <p:grpSpPr bwMode="auto">
          <a:xfrm>
            <a:off x="5638800" y="2197100"/>
            <a:ext cx="2192338" cy="641350"/>
            <a:chOff x="816" y="1344"/>
            <a:chExt cx="1381" cy="404"/>
          </a:xfrm>
        </p:grpSpPr>
        <p:sp>
          <p:nvSpPr>
            <p:cNvPr id="11306" name="Text Box 23"/>
            <p:cNvSpPr txBox="1">
              <a:spLocks noChangeArrowheads="1"/>
            </p:cNvSpPr>
            <p:nvPr/>
          </p:nvSpPr>
          <p:spPr bwMode="auto">
            <a:xfrm>
              <a:off x="816" y="1344"/>
              <a:ext cx="138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    =   </a:t>
              </a:r>
              <a:r>
                <a:rPr lang="en-US" altLang="en-US" sz="1800" u="sng">
                  <a:latin typeface="Comic Sans MS" pitchFamily="66" charset="0"/>
                </a:rPr>
                <a:t>9</a:t>
              </a:r>
              <a:r>
                <a:rPr lang="en-US" altLang="en-US" sz="1800">
                  <a:latin typeface="Comic Sans MS" pitchFamily="66" charset="0"/>
                </a:rPr>
                <a:t> x        + 32 </a:t>
              </a:r>
            </a:p>
            <a:p>
              <a:pPr eaLnBrk="1" hangingPunct="1">
                <a:spcBef>
                  <a:spcPct val="0"/>
                </a:spcBef>
                <a:buClrTx/>
                <a:buFontTx/>
                <a:buNone/>
              </a:pPr>
              <a:r>
                <a:rPr lang="en-US" altLang="en-US" sz="1800">
                  <a:latin typeface="Comic Sans MS" pitchFamily="66" charset="0"/>
                </a:rPr>
                <a:t>         5</a:t>
              </a:r>
              <a:endParaRPr lang="en-US" altLang="en-US" sz="1800" baseline="30000">
                <a:latin typeface="Comic Sans MS" pitchFamily="66" charset="0"/>
              </a:endParaRPr>
            </a:p>
          </p:txBody>
        </p:sp>
        <p:sp>
          <p:nvSpPr>
            <p:cNvPr id="11307" name="Freeform 24"/>
            <p:cNvSpPr>
              <a:spLocks/>
            </p:cNvSpPr>
            <p:nvPr/>
          </p:nvSpPr>
          <p:spPr bwMode="auto">
            <a:xfrm rot="693897">
              <a:off x="1168" y="1351"/>
              <a:ext cx="96" cy="336"/>
            </a:xfrm>
            <a:custGeom>
              <a:avLst/>
              <a:gdLst>
                <a:gd name="T0" fmla="*/ 32 w 104"/>
                <a:gd name="T1" fmla="*/ 0 h 384"/>
                <a:gd name="T2" fmla="*/ 6 w 104"/>
                <a:gd name="T3" fmla="*/ 76 h 384"/>
                <a:gd name="T4" fmla="*/ 60 w 104"/>
                <a:gd name="T5" fmla="*/ 151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8" name="Freeform 25"/>
            <p:cNvSpPr>
              <a:spLocks/>
            </p:cNvSpPr>
            <p:nvPr/>
          </p:nvSpPr>
          <p:spPr bwMode="auto">
            <a:xfrm rot="-10501215">
              <a:off x="1680" y="1368"/>
              <a:ext cx="96" cy="336"/>
            </a:xfrm>
            <a:custGeom>
              <a:avLst/>
              <a:gdLst>
                <a:gd name="T0" fmla="*/ 32 w 104"/>
                <a:gd name="T1" fmla="*/ 0 h 384"/>
                <a:gd name="T2" fmla="*/ 6 w 104"/>
                <a:gd name="T3" fmla="*/ 76 h 384"/>
                <a:gd name="T4" fmla="*/ 60 w 104"/>
                <a:gd name="T5" fmla="*/ 151 h 384"/>
                <a:gd name="T6" fmla="*/ 0 60000 65536"/>
                <a:gd name="T7" fmla="*/ 0 60000 65536"/>
                <a:gd name="T8" fmla="*/ 0 60000 65536"/>
              </a:gdLst>
              <a:ahLst/>
              <a:cxnLst>
                <a:cxn ang="T6">
                  <a:pos x="T0" y="T1"/>
                </a:cxn>
                <a:cxn ang="T7">
                  <a:pos x="T2" y="T3"/>
                </a:cxn>
                <a:cxn ang="T8">
                  <a:pos x="T4" y="T5"/>
                </a:cxn>
              </a:cxnLst>
              <a:rect l="0" t="0" r="r" b="b"/>
              <a:pathLst>
                <a:path w="104" h="384">
                  <a:moveTo>
                    <a:pt x="56" y="0"/>
                  </a:moveTo>
                  <a:cubicBezTo>
                    <a:pt x="28" y="64"/>
                    <a:pt x="0" y="128"/>
                    <a:pt x="8" y="192"/>
                  </a:cubicBezTo>
                  <a:cubicBezTo>
                    <a:pt x="16" y="256"/>
                    <a:pt x="60" y="320"/>
                    <a:pt x="104" y="384"/>
                  </a:cubicBezTo>
                </a:path>
              </a:pathLst>
            </a:custGeom>
            <a:noFill/>
            <a:ln w="222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602" name="Text Box 26"/>
          <p:cNvSpPr txBox="1">
            <a:spLocks noChangeArrowheads="1"/>
          </p:cNvSpPr>
          <p:nvPr/>
        </p:nvSpPr>
        <p:spPr bwMode="auto">
          <a:xfrm>
            <a:off x="6629400" y="2197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03" name="Text Box 27"/>
          <p:cNvSpPr txBox="1">
            <a:spLocks noChangeArrowheads="1"/>
          </p:cNvSpPr>
          <p:nvPr/>
        </p:nvSpPr>
        <p:spPr bwMode="auto">
          <a:xfrm>
            <a:off x="5613400" y="2197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F</a:t>
            </a:r>
            <a:endParaRPr lang="en-US" altLang="en-US" sz="1800" baseline="30000">
              <a:latin typeface="Comic Sans MS" pitchFamily="66" charset="0"/>
            </a:endParaRPr>
          </a:p>
        </p:txBody>
      </p:sp>
      <p:sp>
        <p:nvSpPr>
          <p:cNvPr id="24604" name="Text Box 28"/>
          <p:cNvSpPr txBox="1">
            <a:spLocks noChangeArrowheads="1"/>
          </p:cNvSpPr>
          <p:nvPr/>
        </p:nvSpPr>
        <p:spPr bwMode="auto">
          <a:xfrm>
            <a:off x="6591300" y="2197100"/>
            <a:ext cx="555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5</a:t>
            </a: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05" name="Text Box 29"/>
          <p:cNvSpPr txBox="1">
            <a:spLocks noChangeArrowheads="1"/>
          </p:cNvSpPr>
          <p:nvPr/>
        </p:nvSpPr>
        <p:spPr bwMode="auto">
          <a:xfrm>
            <a:off x="5372100" y="2197100"/>
            <a:ext cx="6588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r>
              <a:rPr lang="en-US" altLang="en-US" dirty="0" smtClean="0">
                <a:solidFill>
                  <a:schemeClr val="tx2">
                    <a:lumMod val="50000"/>
                    <a:lumOff val="50000"/>
                  </a:schemeClr>
                </a:solidFill>
                <a:latin typeface="Comic Sans MS" pitchFamily="66" charset="0"/>
              </a:rPr>
              <a:t>41</a:t>
            </a:r>
            <a:r>
              <a:rPr lang="en-US" altLang="en-US" baseline="30000" dirty="0" smtClean="0">
                <a:solidFill>
                  <a:schemeClr val="tx2">
                    <a:lumMod val="50000"/>
                    <a:lumOff val="50000"/>
                  </a:schemeClr>
                </a:solidFill>
                <a:latin typeface="Comic Sans MS" pitchFamily="66" charset="0"/>
              </a:rPr>
              <a:t>0</a:t>
            </a:r>
            <a:r>
              <a:rPr lang="en-US" altLang="en-US" dirty="0" smtClean="0">
                <a:solidFill>
                  <a:schemeClr val="tx2">
                    <a:lumMod val="50000"/>
                    <a:lumOff val="50000"/>
                  </a:schemeClr>
                </a:solidFill>
                <a:latin typeface="Comic Sans MS" pitchFamily="66" charset="0"/>
              </a:rPr>
              <a:t>F</a:t>
            </a:r>
            <a:endParaRPr lang="en-US" altLang="en-US" baseline="30000" dirty="0" smtClean="0">
              <a:solidFill>
                <a:schemeClr val="tx2">
                  <a:lumMod val="50000"/>
                  <a:lumOff val="50000"/>
                </a:schemeClr>
              </a:solidFill>
              <a:latin typeface="Comic Sans MS" pitchFamily="66" charset="0"/>
            </a:endParaRPr>
          </a:p>
        </p:txBody>
      </p:sp>
      <p:grpSp>
        <p:nvGrpSpPr>
          <p:cNvPr id="24609" name="Group 33"/>
          <p:cNvGrpSpPr>
            <a:grpSpLocks/>
          </p:cNvGrpSpPr>
          <p:nvPr/>
        </p:nvGrpSpPr>
        <p:grpSpPr bwMode="auto">
          <a:xfrm>
            <a:off x="4038600" y="3306763"/>
            <a:ext cx="914400" cy="274637"/>
            <a:chOff x="2736" y="1315"/>
            <a:chExt cx="576" cy="173"/>
          </a:xfrm>
        </p:grpSpPr>
        <p:sp>
          <p:nvSpPr>
            <p:cNvPr id="11304" name="Line 34"/>
            <p:cNvSpPr>
              <a:spLocks noChangeShapeType="1"/>
            </p:cNvSpPr>
            <p:nvPr/>
          </p:nvSpPr>
          <p:spPr bwMode="auto">
            <a:xfrm>
              <a:off x="2736" y="1488"/>
              <a:ext cx="57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5" name="Text Box 35"/>
            <p:cNvSpPr txBox="1">
              <a:spLocks noChangeArrowheads="1"/>
            </p:cNvSpPr>
            <p:nvPr/>
          </p:nvSpPr>
          <p:spPr bwMode="auto">
            <a:xfrm>
              <a:off x="2752" y="1315"/>
              <a:ext cx="4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b="1">
                  <a:latin typeface="Comic Sans MS" pitchFamily="66" charset="0"/>
                </a:rPr>
                <a:t>Example</a:t>
              </a:r>
            </a:p>
          </p:txBody>
        </p:sp>
      </p:grpSp>
      <p:sp>
        <p:nvSpPr>
          <p:cNvPr id="24612" name="Text Box 36"/>
          <p:cNvSpPr txBox="1">
            <a:spLocks noChangeArrowheads="1"/>
          </p:cNvSpPr>
          <p:nvPr/>
        </p:nvSpPr>
        <p:spPr bwMode="auto">
          <a:xfrm>
            <a:off x="6248400" y="2895600"/>
            <a:ext cx="1266825" cy="3746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600" b="1">
                <a:latin typeface="Comic Sans MS" pitchFamily="66" charset="0"/>
              </a:rPr>
              <a:t>70</a:t>
            </a:r>
            <a:r>
              <a:rPr lang="en-US" altLang="en-US" sz="1600" b="1" baseline="30000">
                <a:solidFill>
                  <a:srgbClr val="5F5F5F"/>
                </a:solidFill>
                <a:latin typeface="Comic Sans MS" pitchFamily="66" charset="0"/>
              </a:rPr>
              <a:t>0</a:t>
            </a:r>
            <a:r>
              <a:rPr lang="en-US" altLang="en-US" sz="1600" b="1">
                <a:solidFill>
                  <a:srgbClr val="5F5F5F"/>
                </a:solidFill>
                <a:latin typeface="Comic Sans MS" pitchFamily="66" charset="0"/>
              </a:rPr>
              <a:t>F</a:t>
            </a:r>
            <a:r>
              <a:rPr lang="en-US" altLang="en-US" sz="1600" b="1">
                <a:latin typeface="Comic Sans MS" pitchFamily="66" charset="0"/>
              </a:rPr>
              <a:t> </a:t>
            </a:r>
            <a:r>
              <a:rPr lang="en-US" altLang="en-US" sz="1600" b="1">
                <a:latin typeface="Comic Sans MS" pitchFamily="66" charset="0"/>
                <a:sym typeface="Wingdings" pitchFamily="2" charset="2"/>
              </a:rPr>
              <a:t> </a:t>
            </a:r>
            <a:r>
              <a:rPr lang="en-US" altLang="en-US" sz="1600" b="1" baseline="30000">
                <a:solidFill>
                  <a:schemeClr val="hlink"/>
                </a:solidFill>
                <a:latin typeface="Comic Sans MS" pitchFamily="66" charset="0"/>
                <a:sym typeface="Wingdings" pitchFamily="2" charset="2"/>
              </a:rPr>
              <a:t>0</a:t>
            </a:r>
            <a:r>
              <a:rPr lang="en-US" altLang="en-US" sz="1600" b="1">
                <a:solidFill>
                  <a:schemeClr val="hlink"/>
                </a:solidFill>
                <a:latin typeface="Comic Sans MS" pitchFamily="66" charset="0"/>
                <a:sym typeface="Wingdings" pitchFamily="2" charset="2"/>
              </a:rPr>
              <a:t>C</a:t>
            </a:r>
            <a:endParaRPr lang="en-US" altLang="en-US" sz="1600" b="1">
              <a:solidFill>
                <a:schemeClr val="hlink"/>
              </a:solidFill>
              <a:latin typeface="Comic Sans MS" pitchFamily="66" charset="0"/>
            </a:endParaRPr>
          </a:p>
        </p:txBody>
      </p:sp>
      <p:sp>
        <p:nvSpPr>
          <p:cNvPr id="24613" name="Text Box 37"/>
          <p:cNvSpPr txBox="1">
            <a:spLocks noChangeArrowheads="1"/>
          </p:cNvSpPr>
          <p:nvPr/>
        </p:nvSpPr>
        <p:spPr bwMode="auto">
          <a:xfrm>
            <a:off x="5638800" y="3321050"/>
            <a:ext cx="22780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    = </a:t>
            </a:r>
            <a:r>
              <a:rPr lang="en-US" altLang="en-US" sz="1800" u="sng">
                <a:latin typeface="Comic Sans MS" pitchFamily="66" charset="0"/>
              </a:rPr>
              <a:t>5</a:t>
            </a:r>
            <a:r>
              <a:rPr lang="en-US" altLang="en-US" sz="1800">
                <a:latin typeface="Comic Sans MS" pitchFamily="66" charset="0"/>
              </a:rPr>
              <a:t> x  (       - 32) </a:t>
            </a:r>
          </a:p>
          <a:p>
            <a:pPr eaLnBrk="1" hangingPunct="1">
              <a:spcBef>
                <a:spcPct val="0"/>
              </a:spcBef>
              <a:buClrTx/>
              <a:buFontTx/>
              <a:buNone/>
            </a:pPr>
            <a:r>
              <a:rPr lang="en-US" altLang="en-US" sz="1800">
                <a:latin typeface="Comic Sans MS" pitchFamily="66" charset="0"/>
              </a:rPr>
              <a:t>       9</a:t>
            </a:r>
            <a:endParaRPr lang="en-US" altLang="en-US" sz="1800" baseline="30000">
              <a:latin typeface="Comic Sans MS" pitchFamily="66" charset="0"/>
            </a:endParaRPr>
          </a:p>
        </p:txBody>
      </p:sp>
      <p:sp>
        <p:nvSpPr>
          <p:cNvPr id="24614" name="Text Box 38"/>
          <p:cNvSpPr txBox="1">
            <a:spLocks noChangeArrowheads="1"/>
          </p:cNvSpPr>
          <p:nvPr/>
        </p:nvSpPr>
        <p:spPr bwMode="auto">
          <a:xfrm>
            <a:off x="6670675" y="3340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F</a:t>
            </a:r>
            <a:endParaRPr lang="en-US" altLang="en-US" sz="1800" baseline="30000">
              <a:latin typeface="Comic Sans MS" pitchFamily="66" charset="0"/>
            </a:endParaRPr>
          </a:p>
        </p:txBody>
      </p:sp>
      <p:sp>
        <p:nvSpPr>
          <p:cNvPr id="24615" name="Text Box 39"/>
          <p:cNvSpPr txBox="1">
            <a:spLocks noChangeArrowheads="1"/>
          </p:cNvSpPr>
          <p:nvPr/>
        </p:nvSpPr>
        <p:spPr bwMode="auto">
          <a:xfrm>
            <a:off x="5603875" y="3340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16" name="Text Box 40"/>
          <p:cNvSpPr txBox="1">
            <a:spLocks noChangeArrowheads="1"/>
          </p:cNvSpPr>
          <p:nvPr/>
        </p:nvSpPr>
        <p:spPr bwMode="auto">
          <a:xfrm>
            <a:off x="6632575" y="3340100"/>
            <a:ext cx="695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70</a:t>
            </a:r>
            <a:r>
              <a:rPr lang="en-US" altLang="en-US" sz="1800" baseline="30000">
                <a:latin typeface="Comic Sans MS" pitchFamily="66" charset="0"/>
              </a:rPr>
              <a:t>0</a:t>
            </a:r>
            <a:r>
              <a:rPr lang="en-US" altLang="en-US" sz="1800">
                <a:latin typeface="Comic Sans MS" pitchFamily="66" charset="0"/>
              </a:rPr>
              <a:t>F</a:t>
            </a:r>
            <a:endParaRPr lang="en-US" altLang="en-US" sz="1800" baseline="30000">
              <a:latin typeface="Comic Sans MS" pitchFamily="66" charset="0"/>
            </a:endParaRPr>
          </a:p>
        </p:txBody>
      </p:sp>
      <p:sp>
        <p:nvSpPr>
          <p:cNvPr id="24617" name="Text Box 41"/>
          <p:cNvSpPr txBox="1">
            <a:spLocks noChangeArrowheads="1"/>
          </p:cNvSpPr>
          <p:nvPr/>
        </p:nvSpPr>
        <p:spPr bwMode="auto">
          <a:xfrm>
            <a:off x="5360988" y="3340100"/>
            <a:ext cx="658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solidFill>
                  <a:srgbClr val="336699"/>
                </a:solidFill>
                <a:latin typeface="Comic Sans MS" pitchFamily="66" charset="0"/>
              </a:rPr>
              <a:t>21</a:t>
            </a:r>
            <a:r>
              <a:rPr lang="en-US" altLang="en-US" sz="1800" baseline="30000">
                <a:solidFill>
                  <a:srgbClr val="336699"/>
                </a:solidFill>
                <a:latin typeface="Comic Sans MS" pitchFamily="66" charset="0"/>
              </a:rPr>
              <a:t>0</a:t>
            </a:r>
            <a:r>
              <a:rPr lang="en-US" altLang="en-US" sz="1800">
                <a:solidFill>
                  <a:srgbClr val="336699"/>
                </a:solidFill>
                <a:latin typeface="Comic Sans MS" pitchFamily="66" charset="0"/>
              </a:rPr>
              <a:t>C</a:t>
            </a:r>
            <a:endParaRPr lang="en-US" altLang="en-US" sz="1800" baseline="30000">
              <a:solidFill>
                <a:srgbClr val="336699"/>
              </a:solidFill>
              <a:latin typeface="Comic Sans MS" pitchFamily="66" charset="0"/>
            </a:endParaRPr>
          </a:p>
        </p:txBody>
      </p:sp>
      <p:grpSp>
        <p:nvGrpSpPr>
          <p:cNvPr id="24618" name="Group 42"/>
          <p:cNvGrpSpPr>
            <a:grpSpLocks/>
          </p:cNvGrpSpPr>
          <p:nvPr/>
        </p:nvGrpSpPr>
        <p:grpSpPr bwMode="auto">
          <a:xfrm>
            <a:off x="4038600" y="4297363"/>
            <a:ext cx="914400" cy="274637"/>
            <a:chOff x="2736" y="1315"/>
            <a:chExt cx="576" cy="173"/>
          </a:xfrm>
        </p:grpSpPr>
        <p:sp>
          <p:nvSpPr>
            <p:cNvPr id="11302" name="Line 43"/>
            <p:cNvSpPr>
              <a:spLocks noChangeShapeType="1"/>
            </p:cNvSpPr>
            <p:nvPr/>
          </p:nvSpPr>
          <p:spPr bwMode="auto">
            <a:xfrm>
              <a:off x="2736" y="1488"/>
              <a:ext cx="57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3" name="Text Box 44"/>
            <p:cNvSpPr txBox="1">
              <a:spLocks noChangeArrowheads="1"/>
            </p:cNvSpPr>
            <p:nvPr/>
          </p:nvSpPr>
          <p:spPr bwMode="auto">
            <a:xfrm>
              <a:off x="2752" y="1315"/>
              <a:ext cx="4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b="1">
                  <a:latin typeface="Comic Sans MS" pitchFamily="66" charset="0"/>
                </a:rPr>
                <a:t>Example</a:t>
              </a:r>
            </a:p>
          </p:txBody>
        </p:sp>
      </p:grpSp>
      <p:sp>
        <p:nvSpPr>
          <p:cNvPr id="24621" name="Text Box 45"/>
          <p:cNvSpPr txBox="1">
            <a:spLocks noChangeArrowheads="1"/>
          </p:cNvSpPr>
          <p:nvPr/>
        </p:nvSpPr>
        <p:spPr bwMode="auto">
          <a:xfrm>
            <a:off x="6311900" y="3962400"/>
            <a:ext cx="1181100" cy="3746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600" b="1">
                <a:latin typeface="Comic Sans MS" pitchFamily="66" charset="0"/>
              </a:rPr>
              <a:t>10</a:t>
            </a:r>
            <a:r>
              <a:rPr lang="en-US" altLang="en-US" sz="1600" b="1" baseline="30000">
                <a:solidFill>
                  <a:srgbClr val="5F5F5F"/>
                </a:solidFill>
                <a:latin typeface="Comic Sans MS" pitchFamily="66" charset="0"/>
              </a:rPr>
              <a:t>0</a:t>
            </a:r>
            <a:r>
              <a:rPr lang="en-US" altLang="en-US" sz="1600" b="1">
                <a:solidFill>
                  <a:srgbClr val="5F5F5F"/>
                </a:solidFill>
                <a:latin typeface="Comic Sans MS" pitchFamily="66" charset="0"/>
              </a:rPr>
              <a:t>C</a:t>
            </a:r>
            <a:r>
              <a:rPr lang="en-US" altLang="en-US" sz="1600" b="1">
                <a:latin typeface="Comic Sans MS" pitchFamily="66" charset="0"/>
              </a:rPr>
              <a:t> </a:t>
            </a:r>
            <a:r>
              <a:rPr lang="en-US" altLang="en-US" sz="1600" b="1">
                <a:latin typeface="Comic Sans MS" pitchFamily="66" charset="0"/>
                <a:sym typeface="Wingdings" pitchFamily="2" charset="2"/>
              </a:rPr>
              <a:t> </a:t>
            </a:r>
            <a:r>
              <a:rPr lang="en-US" altLang="en-US" sz="1600" b="1">
                <a:solidFill>
                  <a:schemeClr val="accent2"/>
                </a:solidFill>
                <a:latin typeface="Comic Sans MS" pitchFamily="66" charset="0"/>
                <a:sym typeface="Wingdings" pitchFamily="2" charset="2"/>
              </a:rPr>
              <a:t>K</a:t>
            </a:r>
            <a:endParaRPr lang="en-US" altLang="en-US" sz="1600" b="1">
              <a:solidFill>
                <a:schemeClr val="accent2"/>
              </a:solidFill>
              <a:latin typeface="Comic Sans MS" pitchFamily="66" charset="0"/>
            </a:endParaRPr>
          </a:p>
        </p:txBody>
      </p:sp>
      <p:sp>
        <p:nvSpPr>
          <p:cNvPr id="24622" name="Text Box 46"/>
          <p:cNvSpPr txBox="1">
            <a:spLocks noChangeArrowheads="1"/>
          </p:cNvSpPr>
          <p:nvPr/>
        </p:nvSpPr>
        <p:spPr bwMode="auto">
          <a:xfrm>
            <a:off x="5994400" y="4357688"/>
            <a:ext cx="1647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   =        + 273</a:t>
            </a:r>
          </a:p>
        </p:txBody>
      </p:sp>
      <p:sp>
        <p:nvSpPr>
          <p:cNvPr id="24623" name="Text Box 47"/>
          <p:cNvSpPr txBox="1">
            <a:spLocks noChangeArrowheads="1"/>
          </p:cNvSpPr>
          <p:nvPr/>
        </p:nvSpPr>
        <p:spPr bwMode="auto">
          <a:xfrm>
            <a:off x="6442075" y="4356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24" name="Text Box 48"/>
          <p:cNvSpPr txBox="1">
            <a:spLocks noChangeArrowheads="1"/>
          </p:cNvSpPr>
          <p:nvPr/>
        </p:nvSpPr>
        <p:spPr bwMode="auto">
          <a:xfrm>
            <a:off x="5867400" y="43561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K</a:t>
            </a:r>
            <a:endParaRPr lang="en-US" altLang="en-US" sz="1800" baseline="30000">
              <a:latin typeface="Comic Sans MS" pitchFamily="66" charset="0"/>
            </a:endParaRPr>
          </a:p>
        </p:txBody>
      </p:sp>
      <p:sp>
        <p:nvSpPr>
          <p:cNvPr id="24625" name="Text Box 49"/>
          <p:cNvSpPr txBox="1">
            <a:spLocks noChangeArrowheads="1"/>
          </p:cNvSpPr>
          <p:nvPr/>
        </p:nvSpPr>
        <p:spPr bwMode="auto">
          <a:xfrm>
            <a:off x="6351588" y="4343400"/>
            <a:ext cx="658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10</a:t>
            </a: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26" name="Text Box 50"/>
          <p:cNvSpPr txBox="1">
            <a:spLocks noChangeArrowheads="1"/>
          </p:cNvSpPr>
          <p:nvPr/>
        </p:nvSpPr>
        <p:spPr bwMode="auto">
          <a:xfrm>
            <a:off x="5505450" y="4343400"/>
            <a:ext cx="74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solidFill>
                  <a:srgbClr val="C00000"/>
                </a:solidFill>
                <a:latin typeface="Comic Sans MS" pitchFamily="66" charset="0"/>
              </a:rPr>
              <a:t>283K</a:t>
            </a:r>
            <a:endParaRPr lang="en-US" altLang="en-US" sz="1800" baseline="30000">
              <a:solidFill>
                <a:srgbClr val="C00000"/>
              </a:solidFill>
              <a:latin typeface="Comic Sans MS" pitchFamily="66" charset="0"/>
            </a:endParaRPr>
          </a:p>
        </p:txBody>
      </p:sp>
      <p:grpSp>
        <p:nvGrpSpPr>
          <p:cNvPr id="24627" name="Group 51"/>
          <p:cNvGrpSpPr>
            <a:grpSpLocks/>
          </p:cNvGrpSpPr>
          <p:nvPr/>
        </p:nvGrpSpPr>
        <p:grpSpPr bwMode="auto">
          <a:xfrm>
            <a:off x="4038600" y="5410200"/>
            <a:ext cx="914400" cy="274638"/>
            <a:chOff x="2736" y="1315"/>
            <a:chExt cx="576" cy="173"/>
          </a:xfrm>
        </p:grpSpPr>
        <p:sp>
          <p:nvSpPr>
            <p:cNvPr id="11300" name="Line 52"/>
            <p:cNvSpPr>
              <a:spLocks noChangeShapeType="1"/>
            </p:cNvSpPr>
            <p:nvPr/>
          </p:nvSpPr>
          <p:spPr bwMode="auto">
            <a:xfrm>
              <a:off x="2736" y="1488"/>
              <a:ext cx="57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1" name="Text Box 53"/>
            <p:cNvSpPr txBox="1">
              <a:spLocks noChangeArrowheads="1"/>
            </p:cNvSpPr>
            <p:nvPr/>
          </p:nvSpPr>
          <p:spPr bwMode="auto">
            <a:xfrm>
              <a:off x="2752" y="1315"/>
              <a:ext cx="4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200" b="1">
                  <a:latin typeface="Comic Sans MS" pitchFamily="66" charset="0"/>
                </a:rPr>
                <a:t>Example</a:t>
              </a:r>
            </a:p>
          </p:txBody>
        </p:sp>
      </p:grpSp>
      <p:sp>
        <p:nvSpPr>
          <p:cNvPr id="24630" name="Text Box 54"/>
          <p:cNvSpPr txBox="1">
            <a:spLocks noChangeArrowheads="1"/>
          </p:cNvSpPr>
          <p:nvPr/>
        </p:nvSpPr>
        <p:spPr bwMode="auto">
          <a:xfrm>
            <a:off x="6161088" y="5500688"/>
            <a:ext cx="1770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   =          - 273</a:t>
            </a:r>
          </a:p>
        </p:txBody>
      </p:sp>
      <p:sp>
        <p:nvSpPr>
          <p:cNvPr id="24631" name="Text Box 55"/>
          <p:cNvSpPr txBox="1">
            <a:spLocks noChangeArrowheads="1"/>
          </p:cNvSpPr>
          <p:nvPr/>
        </p:nvSpPr>
        <p:spPr bwMode="auto">
          <a:xfrm>
            <a:off x="6264275" y="5073650"/>
            <a:ext cx="1393825" cy="37465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600" b="1">
                <a:latin typeface="Comic Sans MS" pitchFamily="66" charset="0"/>
                <a:sym typeface="Wingdings" pitchFamily="2" charset="2"/>
              </a:rPr>
              <a:t>100</a:t>
            </a:r>
            <a:r>
              <a:rPr lang="en-US" altLang="en-US" sz="1600" b="1">
                <a:solidFill>
                  <a:schemeClr val="accent2"/>
                </a:solidFill>
                <a:latin typeface="Comic Sans MS" pitchFamily="66" charset="0"/>
                <a:sym typeface="Wingdings" pitchFamily="2" charset="2"/>
              </a:rPr>
              <a:t> K </a:t>
            </a:r>
            <a:r>
              <a:rPr lang="en-US" altLang="en-US" sz="1600" b="1">
                <a:latin typeface="Comic Sans MS" pitchFamily="66" charset="0"/>
                <a:sym typeface="Wingdings" pitchFamily="2" charset="2"/>
              </a:rPr>
              <a:t></a:t>
            </a:r>
            <a:r>
              <a:rPr lang="en-US" altLang="en-US" sz="1600" b="1">
                <a:latin typeface="Comic Sans MS" pitchFamily="66" charset="0"/>
              </a:rPr>
              <a:t> </a:t>
            </a:r>
            <a:r>
              <a:rPr lang="en-US" altLang="en-US" sz="1600" b="1" baseline="30000">
                <a:solidFill>
                  <a:srgbClr val="5F5F5F"/>
                </a:solidFill>
                <a:latin typeface="Comic Sans MS" pitchFamily="66" charset="0"/>
              </a:rPr>
              <a:t>0</a:t>
            </a:r>
            <a:r>
              <a:rPr lang="en-US" altLang="en-US" sz="1600" b="1">
                <a:solidFill>
                  <a:srgbClr val="5F5F5F"/>
                </a:solidFill>
                <a:latin typeface="Comic Sans MS" pitchFamily="66" charset="0"/>
              </a:rPr>
              <a:t>C</a:t>
            </a:r>
          </a:p>
        </p:txBody>
      </p:sp>
      <p:sp>
        <p:nvSpPr>
          <p:cNvPr id="24632" name="Text Box 56"/>
          <p:cNvSpPr txBox="1">
            <a:spLocks noChangeArrowheads="1"/>
          </p:cNvSpPr>
          <p:nvPr/>
        </p:nvSpPr>
        <p:spPr bwMode="auto">
          <a:xfrm>
            <a:off x="6686550" y="54991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K</a:t>
            </a:r>
            <a:endParaRPr lang="en-US" altLang="en-US" sz="1800" baseline="30000">
              <a:latin typeface="Comic Sans MS" pitchFamily="66" charset="0"/>
            </a:endParaRPr>
          </a:p>
        </p:txBody>
      </p:sp>
      <p:sp>
        <p:nvSpPr>
          <p:cNvPr id="24633" name="Text Box 57"/>
          <p:cNvSpPr txBox="1">
            <a:spLocks noChangeArrowheads="1"/>
          </p:cNvSpPr>
          <p:nvPr/>
        </p:nvSpPr>
        <p:spPr bwMode="auto">
          <a:xfrm>
            <a:off x="6019800" y="549910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baseline="30000">
                <a:latin typeface="Comic Sans MS" pitchFamily="66" charset="0"/>
              </a:rPr>
              <a:t>0</a:t>
            </a:r>
            <a:r>
              <a:rPr lang="en-US" altLang="en-US" sz="1800">
                <a:latin typeface="Comic Sans MS" pitchFamily="66" charset="0"/>
              </a:rPr>
              <a:t>C</a:t>
            </a:r>
            <a:endParaRPr lang="en-US" altLang="en-US" sz="1800" baseline="30000">
              <a:latin typeface="Comic Sans MS" pitchFamily="66" charset="0"/>
            </a:endParaRPr>
          </a:p>
        </p:txBody>
      </p:sp>
      <p:sp>
        <p:nvSpPr>
          <p:cNvPr id="24634" name="Text Box 58"/>
          <p:cNvSpPr txBox="1">
            <a:spLocks noChangeArrowheads="1"/>
          </p:cNvSpPr>
          <p:nvPr/>
        </p:nvSpPr>
        <p:spPr bwMode="auto">
          <a:xfrm>
            <a:off x="6565900" y="5499100"/>
            <a:ext cx="774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latin typeface="Comic Sans MS" pitchFamily="66" charset="0"/>
              </a:rPr>
              <a:t>100 K</a:t>
            </a:r>
          </a:p>
        </p:txBody>
      </p:sp>
      <p:sp>
        <p:nvSpPr>
          <p:cNvPr id="24635" name="Text Box 59"/>
          <p:cNvSpPr txBox="1">
            <a:spLocks noChangeArrowheads="1"/>
          </p:cNvSpPr>
          <p:nvPr/>
        </p:nvSpPr>
        <p:spPr bwMode="auto">
          <a:xfrm>
            <a:off x="5549900" y="5486400"/>
            <a:ext cx="8937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cs typeface="Arial"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cs typeface="Arial"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cs typeface="Arial"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cs typeface="Arial"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cs typeface="Arial"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cs typeface="Arial" charset="0"/>
              </a:defRPr>
            </a:lvl9pPr>
          </a:lstStyle>
          <a:p>
            <a:pPr eaLnBrk="1" hangingPunct="1">
              <a:spcBef>
                <a:spcPct val="0"/>
              </a:spcBef>
              <a:buClrTx/>
              <a:buFontTx/>
              <a:buNone/>
            </a:pPr>
            <a:r>
              <a:rPr lang="en-US" altLang="en-US" sz="1800">
                <a:solidFill>
                  <a:srgbClr val="336699"/>
                </a:solidFill>
                <a:latin typeface="Comic Sans MS" pitchFamily="66" charset="0"/>
              </a:rPr>
              <a:t>-173</a:t>
            </a:r>
            <a:r>
              <a:rPr lang="en-US" altLang="en-US" sz="1800" baseline="30000">
                <a:solidFill>
                  <a:srgbClr val="336699"/>
                </a:solidFill>
                <a:latin typeface="Comic Sans MS" pitchFamily="66" charset="0"/>
              </a:rPr>
              <a:t>0</a:t>
            </a:r>
            <a:r>
              <a:rPr lang="en-US" altLang="en-US" sz="1800">
                <a:solidFill>
                  <a:srgbClr val="336699"/>
                </a:solidFill>
                <a:latin typeface="Comic Sans MS" pitchFamily="66" charset="0"/>
              </a:rPr>
              <a:t>C</a:t>
            </a:r>
            <a:endParaRPr lang="en-US" altLang="en-US" sz="1800" baseline="30000">
              <a:solidFill>
                <a:srgbClr val="336699"/>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96"/>
                                        </p:tgtEl>
                                        <p:attrNameLst>
                                          <p:attrName>style.visibility</p:attrName>
                                        </p:attrNameLst>
                                      </p:cBhvr>
                                      <p:to>
                                        <p:strVal val="visible"/>
                                      </p:to>
                                    </p:set>
                                    <p:animEffect transition="in" filter="box(in)">
                                      <p:cBhvr>
                                        <p:cTn id="12" dur="500"/>
                                        <p:tgtEl>
                                          <p:spTgt spid="245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dissolve">
                                      <p:cBhvr>
                                        <p:cTn id="17" dur="500"/>
                                        <p:tgtEl>
                                          <p:spTgt spid="245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612"/>
                                        </p:tgtEl>
                                        <p:attrNameLst>
                                          <p:attrName>style.visibility</p:attrName>
                                        </p:attrNameLst>
                                      </p:cBhvr>
                                      <p:to>
                                        <p:strVal val="visible"/>
                                      </p:to>
                                    </p:set>
                                    <p:animEffect transition="in" filter="box(in)">
                                      <p:cBhvr>
                                        <p:cTn id="22" dur="500"/>
                                        <p:tgtEl>
                                          <p:spTgt spid="246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animEffect transition="in" filter="dissolve">
                                      <p:cBhvr>
                                        <p:cTn id="27" dur="500"/>
                                        <p:tgtEl>
                                          <p:spTgt spid="2457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4621"/>
                                        </p:tgtEl>
                                        <p:attrNameLst>
                                          <p:attrName>style.visibility</p:attrName>
                                        </p:attrNameLst>
                                      </p:cBhvr>
                                      <p:to>
                                        <p:strVal val="visible"/>
                                      </p:to>
                                    </p:set>
                                    <p:animEffect transition="in" filter="box(in)">
                                      <p:cBhvr>
                                        <p:cTn id="32" dur="500"/>
                                        <p:tgtEl>
                                          <p:spTgt spid="246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4579">
                                            <p:txEl>
                                              <p:pRg st="12" end="12"/>
                                            </p:txEl>
                                          </p:spTgt>
                                        </p:tgtEl>
                                        <p:attrNameLst>
                                          <p:attrName>style.visibility</p:attrName>
                                        </p:attrNameLst>
                                      </p:cBhvr>
                                      <p:to>
                                        <p:strVal val="visible"/>
                                      </p:to>
                                    </p:set>
                                    <p:animEffect transition="in" filter="dissolve">
                                      <p:cBhvr>
                                        <p:cTn id="37" dur="500"/>
                                        <p:tgtEl>
                                          <p:spTgt spid="24579">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4631"/>
                                        </p:tgtEl>
                                        <p:attrNameLst>
                                          <p:attrName>style.visibility</p:attrName>
                                        </p:attrNameLst>
                                      </p:cBhvr>
                                      <p:to>
                                        <p:strVal val="visible"/>
                                      </p:to>
                                    </p:set>
                                    <p:animEffect transition="in" filter="box(in)">
                                      <p:cBhvr>
                                        <p:cTn id="42" dur="500"/>
                                        <p:tgtEl>
                                          <p:spTgt spid="246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1269"/>
                                        </p:tgtEl>
                                        <p:attrNameLst>
                                          <p:attrName>style.visibility</p:attrName>
                                        </p:attrNameLst>
                                      </p:cBhvr>
                                      <p:to>
                                        <p:strVal val="visible"/>
                                      </p:to>
                                    </p:set>
                                    <p:animEffect transition="in" filter="dissolve">
                                      <p:cBhvr>
                                        <p:cTn id="47" dur="500"/>
                                        <p:tgtEl>
                                          <p:spTgt spid="1126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4583"/>
                                        </p:tgtEl>
                                        <p:attrNameLst>
                                          <p:attrName>style.visibility</p:attrName>
                                        </p:attrNameLst>
                                      </p:cBhvr>
                                      <p:to>
                                        <p:strVal val="visible"/>
                                      </p:to>
                                    </p:set>
                                    <p:animEffect transition="in" filter="dissolve">
                                      <p:cBhvr>
                                        <p:cTn id="52" dur="500"/>
                                        <p:tgtEl>
                                          <p:spTgt spid="2458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4590"/>
                                        </p:tgtEl>
                                        <p:attrNameLst>
                                          <p:attrName>style.visibility</p:attrName>
                                        </p:attrNameLst>
                                      </p:cBhvr>
                                      <p:to>
                                        <p:strVal val="visible"/>
                                      </p:to>
                                    </p:set>
                                    <p:animEffect transition="in" filter="dissolve">
                                      <p:cBhvr>
                                        <p:cTn id="57" dur="500"/>
                                        <p:tgtEl>
                                          <p:spTgt spid="2459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4591"/>
                                        </p:tgtEl>
                                        <p:attrNameLst>
                                          <p:attrName>style.visibility</p:attrName>
                                        </p:attrNameLst>
                                      </p:cBhvr>
                                      <p:to>
                                        <p:strVal val="visible"/>
                                      </p:to>
                                    </p:set>
                                    <p:animEffect transition="in" filter="dissolve">
                                      <p:cBhvr>
                                        <p:cTn id="62" dur="500"/>
                                        <p:tgtEl>
                                          <p:spTgt spid="2459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4597"/>
                                        </p:tgtEl>
                                        <p:attrNameLst>
                                          <p:attrName>style.visibility</p:attrName>
                                        </p:attrNameLst>
                                      </p:cBhvr>
                                      <p:to>
                                        <p:strVal val="visible"/>
                                      </p:to>
                                    </p:set>
                                    <p:animEffect transition="in" filter="wipe(left)">
                                      <p:cBhvr>
                                        <p:cTn id="67" dur="500"/>
                                        <p:tgtEl>
                                          <p:spTgt spid="2459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24598"/>
                                        </p:tgtEl>
                                        <p:attrNameLst>
                                          <p:attrName>style.visibility</p:attrName>
                                        </p:attrNameLst>
                                      </p:cBhvr>
                                      <p:to>
                                        <p:strVal val="visible"/>
                                      </p:to>
                                    </p:set>
                                    <p:animEffect transition="in" filter="dissolve">
                                      <p:cBhvr>
                                        <p:cTn id="72" dur="500"/>
                                        <p:tgtEl>
                                          <p:spTgt spid="24598"/>
                                        </p:tgtEl>
                                      </p:cBhvr>
                                    </p:animEffect>
                                  </p:childTnLst>
                                </p:cTn>
                              </p:par>
                              <p:par>
                                <p:cTn id="73" presetID="1" presetClass="entr" presetSubtype="0" fill="hold" grpId="0" nodeType="withEffect">
                                  <p:stCondLst>
                                    <p:cond delay="0"/>
                                  </p:stCondLst>
                                  <p:childTnLst>
                                    <p:set>
                                      <p:cBhvr>
                                        <p:cTn id="74" dur="1" fill="hold">
                                          <p:stCondLst>
                                            <p:cond delay="0"/>
                                          </p:stCondLst>
                                        </p:cTn>
                                        <p:tgtEl>
                                          <p:spTgt spid="2460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602"/>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24602"/>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24603"/>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60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4605"/>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24609"/>
                                        </p:tgtEl>
                                        <p:attrNameLst>
                                          <p:attrName>style.visibility</p:attrName>
                                        </p:attrNameLst>
                                      </p:cBhvr>
                                      <p:to>
                                        <p:strVal val="visible"/>
                                      </p:to>
                                    </p:set>
                                    <p:animEffect transition="in" filter="wipe(left)">
                                      <p:cBhvr>
                                        <p:cTn id="95" dur="500"/>
                                        <p:tgtEl>
                                          <p:spTgt spid="24609"/>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nodeType="clickEffect">
                                  <p:stCondLst>
                                    <p:cond delay="0"/>
                                  </p:stCondLst>
                                  <p:childTnLst>
                                    <p:set>
                                      <p:cBhvr>
                                        <p:cTn id="99" dur="1" fill="hold">
                                          <p:stCondLst>
                                            <p:cond delay="0"/>
                                          </p:stCondLst>
                                        </p:cTn>
                                        <p:tgtEl>
                                          <p:spTgt spid="24613"/>
                                        </p:tgtEl>
                                        <p:attrNameLst>
                                          <p:attrName>style.visibility</p:attrName>
                                        </p:attrNameLst>
                                      </p:cBhvr>
                                      <p:to>
                                        <p:strVal val="visible"/>
                                      </p:to>
                                    </p:set>
                                    <p:animEffect transition="in" filter="dissolve">
                                      <p:cBhvr>
                                        <p:cTn id="100" dur="500"/>
                                        <p:tgtEl>
                                          <p:spTgt spid="24613"/>
                                        </p:tgtEl>
                                      </p:cBhvr>
                                    </p:animEffect>
                                  </p:childTnLst>
                                </p:cTn>
                              </p:par>
                              <p:par>
                                <p:cTn id="101" presetID="1" presetClass="entr" presetSubtype="0" fill="hold" grpId="0" nodeType="withEffect">
                                  <p:stCondLst>
                                    <p:cond delay="0"/>
                                  </p:stCondLst>
                                  <p:childTnLst>
                                    <p:set>
                                      <p:cBhvr>
                                        <p:cTn id="102" dur="1" fill="hold">
                                          <p:stCondLst>
                                            <p:cond delay="0"/>
                                          </p:stCondLst>
                                        </p:cTn>
                                        <p:tgtEl>
                                          <p:spTgt spid="2461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461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24614"/>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24615"/>
                                        </p:tgtEl>
                                        <p:attrNameLst>
                                          <p:attrName>style.visibility</p:attrName>
                                        </p:attrNameLst>
                                      </p:cBhvr>
                                      <p:to>
                                        <p:strVal val="hidden"/>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4616"/>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4617"/>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p:cTn id="122" dur="1" fill="hold">
                                          <p:stCondLst>
                                            <p:cond delay="0"/>
                                          </p:stCondLst>
                                        </p:cTn>
                                        <p:tgtEl>
                                          <p:spTgt spid="24618"/>
                                        </p:tgtEl>
                                        <p:attrNameLst>
                                          <p:attrName>style.visibility</p:attrName>
                                        </p:attrNameLst>
                                      </p:cBhvr>
                                      <p:to>
                                        <p:strVal val="visible"/>
                                      </p:to>
                                    </p:set>
                                    <p:animEffect transition="in" filter="wipe(left)">
                                      <p:cBhvr>
                                        <p:cTn id="123" dur="500"/>
                                        <p:tgtEl>
                                          <p:spTgt spid="24618"/>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9" presetClass="entr" presetSubtype="0" fill="hold" grpId="0" nodeType="clickEffect">
                                  <p:stCondLst>
                                    <p:cond delay="0"/>
                                  </p:stCondLst>
                                  <p:childTnLst>
                                    <p:set>
                                      <p:cBhvr>
                                        <p:cTn id="127" dur="1" fill="hold">
                                          <p:stCondLst>
                                            <p:cond delay="0"/>
                                          </p:stCondLst>
                                        </p:cTn>
                                        <p:tgtEl>
                                          <p:spTgt spid="24622"/>
                                        </p:tgtEl>
                                        <p:attrNameLst>
                                          <p:attrName>style.visibility</p:attrName>
                                        </p:attrNameLst>
                                      </p:cBhvr>
                                      <p:to>
                                        <p:strVal val="visible"/>
                                      </p:to>
                                    </p:set>
                                    <p:animEffect transition="in" filter="dissolve">
                                      <p:cBhvr>
                                        <p:cTn id="128" dur="500"/>
                                        <p:tgtEl>
                                          <p:spTgt spid="24622"/>
                                        </p:tgtEl>
                                      </p:cBhvr>
                                    </p:animEffect>
                                  </p:childTnLst>
                                </p:cTn>
                              </p:par>
                              <p:par>
                                <p:cTn id="129" presetID="1" presetClass="entr" presetSubtype="0" fill="hold" grpId="0" nodeType="withEffect">
                                  <p:stCondLst>
                                    <p:cond delay="0"/>
                                  </p:stCondLst>
                                  <p:childTnLst>
                                    <p:set>
                                      <p:cBhvr>
                                        <p:cTn id="130" dur="1" fill="hold">
                                          <p:stCondLst>
                                            <p:cond delay="0"/>
                                          </p:stCondLst>
                                        </p:cTn>
                                        <p:tgtEl>
                                          <p:spTgt spid="2462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4624"/>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xit" presetSubtype="0" fill="hold" grpId="1" nodeType="clickEffect">
                                  <p:stCondLst>
                                    <p:cond delay="0"/>
                                  </p:stCondLst>
                                  <p:childTnLst>
                                    <p:set>
                                      <p:cBhvr>
                                        <p:cTn id="136" dur="1" fill="hold">
                                          <p:stCondLst>
                                            <p:cond delay="0"/>
                                          </p:stCondLst>
                                        </p:cTn>
                                        <p:tgtEl>
                                          <p:spTgt spid="24623"/>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24624"/>
                                        </p:tgtEl>
                                        <p:attrNameLst>
                                          <p:attrName>style.visibility</p:attrName>
                                        </p:attrNameLst>
                                      </p:cBhvr>
                                      <p:to>
                                        <p:strVal val="hidden"/>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4625"/>
                                        </p:tgtEl>
                                        <p:attrNameLst>
                                          <p:attrName>style.visibility</p:attrName>
                                        </p:attrNameLst>
                                      </p:cBhvr>
                                      <p:to>
                                        <p:strVal val="visible"/>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4626"/>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8" fill="hold" nodeType="clickEffect">
                                  <p:stCondLst>
                                    <p:cond delay="0"/>
                                  </p:stCondLst>
                                  <p:childTnLst>
                                    <p:set>
                                      <p:cBhvr>
                                        <p:cTn id="150" dur="1" fill="hold">
                                          <p:stCondLst>
                                            <p:cond delay="0"/>
                                          </p:stCondLst>
                                        </p:cTn>
                                        <p:tgtEl>
                                          <p:spTgt spid="24627"/>
                                        </p:tgtEl>
                                        <p:attrNameLst>
                                          <p:attrName>style.visibility</p:attrName>
                                        </p:attrNameLst>
                                      </p:cBhvr>
                                      <p:to>
                                        <p:strVal val="visible"/>
                                      </p:to>
                                    </p:set>
                                    <p:animEffect transition="in" filter="wipe(left)">
                                      <p:cBhvr>
                                        <p:cTn id="151" dur="500"/>
                                        <p:tgtEl>
                                          <p:spTgt spid="24627"/>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9" presetClass="entr" presetSubtype="0" fill="hold" grpId="0" nodeType="clickEffect">
                                  <p:stCondLst>
                                    <p:cond delay="0"/>
                                  </p:stCondLst>
                                  <p:childTnLst>
                                    <p:set>
                                      <p:cBhvr>
                                        <p:cTn id="155" dur="1" fill="hold">
                                          <p:stCondLst>
                                            <p:cond delay="0"/>
                                          </p:stCondLst>
                                        </p:cTn>
                                        <p:tgtEl>
                                          <p:spTgt spid="24630"/>
                                        </p:tgtEl>
                                        <p:attrNameLst>
                                          <p:attrName>style.visibility</p:attrName>
                                        </p:attrNameLst>
                                      </p:cBhvr>
                                      <p:to>
                                        <p:strVal val="visible"/>
                                      </p:to>
                                    </p:set>
                                    <p:animEffect transition="in" filter="dissolve">
                                      <p:cBhvr>
                                        <p:cTn id="156" dur="500"/>
                                        <p:tgtEl>
                                          <p:spTgt spid="24630"/>
                                        </p:tgtEl>
                                      </p:cBhvr>
                                    </p:animEffect>
                                  </p:childTnLst>
                                </p:cTn>
                              </p:par>
                              <p:par>
                                <p:cTn id="157" presetID="1" presetClass="entr" presetSubtype="0" fill="hold" grpId="0" nodeType="withEffect">
                                  <p:stCondLst>
                                    <p:cond delay="0"/>
                                  </p:stCondLst>
                                  <p:childTnLst>
                                    <p:set>
                                      <p:cBhvr>
                                        <p:cTn id="158" dur="1" fill="hold">
                                          <p:stCondLst>
                                            <p:cond delay="0"/>
                                          </p:stCondLst>
                                        </p:cTn>
                                        <p:tgtEl>
                                          <p:spTgt spid="24632"/>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4633"/>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xit" presetSubtype="0" fill="hold" grpId="1" nodeType="clickEffect">
                                  <p:stCondLst>
                                    <p:cond delay="0"/>
                                  </p:stCondLst>
                                  <p:childTnLst>
                                    <p:set>
                                      <p:cBhvr>
                                        <p:cTn id="164" dur="1" fill="hold">
                                          <p:stCondLst>
                                            <p:cond delay="0"/>
                                          </p:stCondLst>
                                        </p:cTn>
                                        <p:tgtEl>
                                          <p:spTgt spid="24632"/>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24633"/>
                                        </p:tgtEl>
                                        <p:attrNameLst>
                                          <p:attrName>style.visibility</p:attrName>
                                        </p:attrNameLst>
                                      </p:cBhvr>
                                      <p:to>
                                        <p:strVal val="hidden"/>
                                      </p:to>
                                    </p:se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24634"/>
                                        </p:tgtEl>
                                        <p:attrNameLst>
                                          <p:attrName>style.visibility</p:attrName>
                                        </p:attrNameLst>
                                      </p:cBhvr>
                                      <p:to>
                                        <p:strVal val="visible"/>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24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3" grpId="0" animBg="1"/>
      <p:bldP spid="24590" grpId="0" animBg="1"/>
      <p:bldP spid="24591" grpId="0" animBg="1"/>
      <p:bldP spid="24596" grpId="0" animBg="1"/>
      <p:bldP spid="24602" grpId="0"/>
      <p:bldP spid="24602" grpId="1"/>
      <p:bldP spid="24603" grpId="0"/>
      <p:bldP spid="24603" grpId="1"/>
      <p:bldP spid="24604" grpId="0"/>
      <p:bldP spid="24605" grpId="0"/>
      <p:bldP spid="24612" grpId="0" animBg="1"/>
      <p:bldP spid="24614" grpId="0"/>
      <p:bldP spid="24614" grpId="1"/>
      <p:bldP spid="24615" grpId="0"/>
      <p:bldP spid="24615" grpId="1"/>
      <p:bldP spid="24616" grpId="0"/>
      <p:bldP spid="24617" grpId="0"/>
      <p:bldP spid="24621" grpId="0" animBg="1"/>
      <p:bldP spid="24622" grpId="0"/>
      <p:bldP spid="24623" grpId="0"/>
      <p:bldP spid="24623" grpId="1"/>
      <p:bldP spid="24624" grpId="0"/>
      <p:bldP spid="24624" grpId="1"/>
      <p:bldP spid="24625" grpId="0"/>
      <p:bldP spid="24626" grpId="0"/>
      <p:bldP spid="24630" grpId="0"/>
      <p:bldP spid="24631" grpId="0" animBg="1"/>
      <p:bldP spid="24632" grpId="0"/>
      <p:bldP spid="24632" grpId="1"/>
      <p:bldP spid="24633" grpId="0"/>
      <p:bldP spid="24633" grpId="1"/>
      <p:bldP spid="24634" grpId="0"/>
      <p:bldP spid="24635" grpId="0"/>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6333</TotalTime>
  <Words>1879</Words>
  <Application>Microsoft Office PowerPoint</Application>
  <PresentationFormat>On-screen Show (4:3)</PresentationFormat>
  <Paragraphs>364</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Verdana</vt:lpstr>
      <vt:lpstr>Arial</vt:lpstr>
      <vt:lpstr>Wingdings</vt:lpstr>
      <vt:lpstr>Calibri</vt:lpstr>
      <vt:lpstr>Comic Sans MS</vt:lpstr>
      <vt:lpstr>Times New Roman</vt:lpstr>
      <vt:lpstr>Symbol</vt:lpstr>
      <vt:lpstr>Profile</vt:lpstr>
      <vt:lpstr>Temperature and Heat</vt:lpstr>
      <vt:lpstr>Watch It Spread</vt:lpstr>
      <vt:lpstr>Data Table</vt:lpstr>
      <vt:lpstr>Discussion Questions</vt:lpstr>
      <vt:lpstr>Kinetic Theory of Matter</vt:lpstr>
      <vt:lpstr>Temperature</vt:lpstr>
      <vt:lpstr>Thermometer</vt:lpstr>
      <vt:lpstr>Temperature Scales</vt:lpstr>
      <vt:lpstr>Converting Between Scales</vt:lpstr>
      <vt:lpstr>Combining Different Temperatures</vt:lpstr>
      <vt:lpstr>Data Table</vt:lpstr>
      <vt:lpstr>Questions</vt:lpstr>
      <vt:lpstr>Heating and Cooling a Metal Strip</vt:lpstr>
      <vt:lpstr>Discussion Questions</vt:lpstr>
      <vt:lpstr>Thermal Expansion</vt:lpstr>
      <vt:lpstr>Thermal Expansion &amp; Contraction (A closer look)</vt:lpstr>
      <vt:lpstr>Applications of Thermal Expansion and Contraction</vt:lpstr>
      <vt:lpstr>Heat</vt:lpstr>
      <vt:lpstr>Using the Conductometer</vt:lpstr>
      <vt:lpstr>Discussion Questions</vt:lpstr>
      <vt:lpstr>Specific Heat Capacity</vt:lpstr>
      <vt:lpstr>Table of Specific Heat Values</vt:lpstr>
      <vt:lpstr>Thermal Energy vs. Temperature vs. Heat</vt:lpstr>
      <vt:lpstr>Conduction</vt:lpstr>
      <vt:lpstr>Conductors and Insulators</vt:lpstr>
      <vt:lpstr>Convection</vt:lpstr>
      <vt:lpstr>Radiation</vt:lpstr>
      <vt:lpstr>Calculating Heat – Sample Problem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Temperature and Heat</dc:title>
  <dc:creator>JJ</dc:creator>
  <cp:lastModifiedBy>David Edinger</cp:lastModifiedBy>
  <cp:revision>200</cp:revision>
  <cp:lastPrinted>2014-03-18T15:00:36Z</cp:lastPrinted>
  <dcterms:created xsi:type="dcterms:W3CDTF">2013-03-31T23:24:37Z</dcterms:created>
  <dcterms:modified xsi:type="dcterms:W3CDTF">2014-08-08T22:09:04Z</dcterms:modified>
</cp:coreProperties>
</file>