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67" r:id="rId14"/>
    <p:sldId id="268" r:id="rId15"/>
    <p:sldId id="269" r:id="rId16"/>
    <p:sldId id="273" r:id="rId17"/>
    <p:sldId id="270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666" y="-26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4312B-A961-4211-A533-2776F32EA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49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F4E41-C120-4FE9-80B0-0DD03C36D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8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8853D-9465-4E9A-884A-88ED02003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8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E0D14-8828-4F05-964F-7350C5DC6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8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474E2-8224-456B-9E91-C5B763EB1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76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5C188-F767-4A45-AEA3-577568297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24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82360-5B39-4920-8B6A-F1F6B2F07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8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595B3-16B2-474C-89C5-85B1328CE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60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F8C9F-4873-4CA1-AE01-A99C68330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09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28FDD-6EA0-40D2-B929-E319635D7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79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7E7BF-634E-4768-8FFA-F4DEA97AF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297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EFFEC-6A98-480D-8959-9A0B8D72A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62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0D1197E-BF01-4091-BEFB-DDD7220B6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lickr.com/photos/12587661@N06/2671845245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achersdomain.org/asset/lsps07_int_heattransfer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achersdomain.org/asset/lsps07_int_heattransfer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achersdomain.org/asset/lsps07_int_heattransfer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2" name="Picture 5" descr="055_ex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7"/>
          <p:cNvSpPr>
            <a:spLocks noChangeArrowheads="1" noChangeShapeType="1" noTextEdit="1"/>
          </p:cNvSpPr>
          <p:nvPr/>
        </p:nvSpPr>
        <p:spPr bwMode="auto">
          <a:xfrm>
            <a:off x="1066800" y="1219200"/>
            <a:ext cx="6096000" cy="33512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7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Franklin Gothic Medium"/>
              </a:rPr>
              <a:t>Heat Transfer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4582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>
                <a:solidFill>
                  <a:schemeClr val="bg1"/>
                </a:solidFill>
              </a:rPr>
              <a:t>Consider this - when you look at the road in the summertime on a hot day, you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   may notice that the air above the road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   looks “blurry” – this is </a:t>
            </a:r>
            <a:r>
              <a:rPr lang="en-US" altLang="en-US" i="1" u="sng" smtClean="0">
                <a:solidFill>
                  <a:schemeClr val="bg1"/>
                </a:solidFill>
              </a:rPr>
              <a:t>convection</a:t>
            </a:r>
            <a:r>
              <a:rPr lang="en-US" altLang="en-US" i="1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i="1" smtClean="0">
                <a:solidFill>
                  <a:schemeClr val="bg1"/>
                </a:solidFill>
              </a:rPr>
              <a:t>   </a:t>
            </a:r>
            <a:r>
              <a:rPr lang="en-US" altLang="en-US" smtClean="0">
                <a:solidFill>
                  <a:schemeClr val="bg1"/>
                </a:solidFill>
              </a:rPr>
              <a:t>taking place as the hot air directly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   over the road </a:t>
            </a:r>
            <a:r>
              <a:rPr lang="en-US" altLang="en-US" i="1" smtClean="0">
                <a:solidFill>
                  <a:schemeClr val="bg1"/>
                </a:solidFill>
              </a:rPr>
              <a:t>absorbs </a:t>
            </a:r>
            <a:r>
              <a:rPr lang="en-US" altLang="en-US" smtClean="0">
                <a:solidFill>
                  <a:schemeClr val="bg1"/>
                </a:solidFill>
              </a:rPr>
              <a:t>the heat from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   the road and </a:t>
            </a:r>
            <a:r>
              <a:rPr lang="en-US" altLang="en-US" smtClean="0">
                <a:solidFill>
                  <a:srgbClr val="FF0000"/>
                </a:solidFill>
              </a:rPr>
              <a:t>rises</a:t>
            </a:r>
            <a:r>
              <a:rPr lang="en-US" altLang="en-US" smtClean="0">
                <a:solidFill>
                  <a:schemeClr val="bg1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>
                <a:solidFill>
                  <a:schemeClr val="bg1"/>
                </a:solidFill>
                <a:hlinkClick r:id="rId2"/>
              </a:rPr>
              <a:t>Mirage</a:t>
            </a:r>
            <a:endParaRPr lang="en-US" alt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>
                <a:solidFill>
                  <a:schemeClr val="bg1"/>
                </a:solidFill>
              </a:rPr>
              <a:t>Convection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Dependent on Density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Hot air is less dense, so it rises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Colder air is more dense, so it sinks</a:t>
            </a:r>
          </a:p>
          <a:p>
            <a:pPr eaLnBrk="1" hangingPunct="1">
              <a:buFontTx/>
              <a:buNone/>
            </a:pPr>
            <a:endParaRPr lang="en-US" altLang="en-US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chemeClr val="bg1"/>
                </a:solidFill>
                <a:hlinkClick r:id="rId2"/>
              </a:rPr>
              <a:t>Check it out…</a:t>
            </a:r>
            <a:endParaRPr lang="en-US" alt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533400"/>
            <a:ext cx="8229600" cy="56388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Question: If conduction deals with solids and convection deals with liquids, 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   how does heat arrive to Earth from 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   the Sun?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There is very little matter in between 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   the Earth and Sun.</a:t>
            </a:r>
          </a:p>
          <a:p>
            <a:pPr eaLnBrk="1" hangingPunct="1"/>
            <a:endParaRPr lang="en-US" altLang="en-US" smtClean="0">
              <a:solidFill>
                <a:schemeClr val="bg1"/>
              </a:solidFill>
            </a:endParaRPr>
          </a:p>
          <a:p>
            <a:pPr eaLnBrk="1" hangingPunct="1"/>
            <a:endParaRPr lang="en-US" altLang="en-US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4400" b="1" u="sng" smtClean="0">
                <a:solidFill>
                  <a:schemeClr val="bg1"/>
                </a:solidFill>
              </a:rPr>
              <a:t>RADIATION!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>
                <a:solidFill>
                  <a:schemeClr val="bg1"/>
                </a:solidFill>
              </a:rPr>
              <a:t>Radiation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Heat can travel in waves without a medium (a liquid, solid, or gas).</a:t>
            </a:r>
          </a:p>
          <a:p>
            <a:pPr eaLnBrk="1" hangingPunct="1"/>
            <a:r>
              <a:rPr lang="en-US" altLang="en-US" u="sng" smtClean="0">
                <a:solidFill>
                  <a:schemeClr val="bg1"/>
                </a:solidFill>
              </a:rPr>
              <a:t>Radiation</a:t>
            </a:r>
            <a:r>
              <a:rPr lang="en-US" altLang="en-US" smtClean="0">
                <a:solidFill>
                  <a:schemeClr val="bg1"/>
                </a:solidFill>
              </a:rPr>
              <a:t> is the term that describes 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   heat movement without a medium of matter. </a:t>
            </a:r>
          </a:p>
          <a:p>
            <a:pPr eaLnBrk="1" hangingPunct="1">
              <a:buFontTx/>
              <a:buNone/>
            </a:pPr>
            <a:endParaRPr lang="en-US" altLang="en-US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u="sng" smtClean="0">
                <a:solidFill>
                  <a:schemeClr val="bg1"/>
                </a:solidFill>
                <a:hlinkClick r:id="rId2"/>
              </a:rPr>
              <a:t>Check it out!</a:t>
            </a:r>
            <a:endParaRPr lang="en-US" altLang="en-US" u="sng" smtClean="0">
              <a:solidFill>
                <a:schemeClr val="bg1"/>
              </a:solidFill>
            </a:endParaRP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/>
          <a:lstStyle/>
          <a:p>
            <a:pPr eaLnBrk="1" hangingPunct="1"/>
            <a:r>
              <a:rPr lang="en-US" altLang="en-US" u="sng" smtClean="0">
                <a:solidFill>
                  <a:schemeClr val="bg1"/>
                </a:solidFill>
              </a:rPr>
              <a:t>Radiation, Con’t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>
            <p:ph type="body" idx="1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685800"/>
            <a:ext cx="9067800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TextBox 1"/>
          <p:cNvSpPr txBox="1">
            <a:spLocks noChangeArrowheads="1"/>
          </p:cNvSpPr>
          <p:nvPr/>
        </p:nvSpPr>
        <p:spPr bwMode="auto">
          <a:xfrm>
            <a:off x="198438" y="5410200"/>
            <a:ext cx="8153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All of the forms of electromagnetic energy in the spectrum can travel through the universe as waves – we call this radiation.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 smtClean="0">
                <a:solidFill>
                  <a:schemeClr val="bg1"/>
                </a:solidFill>
              </a:rPr>
              <a:t>Practical Applications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smtClean="0">
                <a:solidFill>
                  <a:schemeClr val="bg1"/>
                </a:solidFill>
              </a:rPr>
              <a:t>Discuss and Explain how potholes are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smtClean="0">
                <a:solidFill>
                  <a:schemeClr val="bg1"/>
                </a:solidFill>
              </a:rPr>
              <a:t>	formed. 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solidFill>
                  <a:schemeClr val="bg1"/>
                </a:solidFill>
              </a:rPr>
              <a:t>Discuss the purpose of expansion joints on bridges and elevated roadways</a:t>
            </a:r>
          </a:p>
          <a:p>
            <a:pPr>
              <a:lnSpc>
                <a:spcPct val="90000"/>
              </a:lnSpc>
            </a:pPr>
            <a:endParaRPr lang="en-US" altLang="en-US" sz="2800" smtClean="0">
              <a:solidFill>
                <a:schemeClr val="bg1"/>
              </a:solidFill>
            </a:endParaRPr>
          </a:p>
        </p:txBody>
      </p:sp>
      <p:pic>
        <p:nvPicPr>
          <p:cNvPr id="17412" name="Picture 8" descr="pothole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1600200"/>
            <a:ext cx="3752850" cy="2528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3" name="Rectangle 10"/>
          <p:cNvSpPr>
            <a:spLocks noGrp="1" noChangeArrowheads="1"/>
          </p:cNvSpPr>
          <p:nvPr>
            <p:ph sz="quarter" idx="3"/>
          </p:nvPr>
        </p:nvSpPr>
        <p:spPr>
          <a:xfrm flipV="1">
            <a:off x="4648200" y="6149975"/>
            <a:ext cx="4038600" cy="174625"/>
          </a:xfrm>
        </p:spPr>
        <p:txBody>
          <a:bodyPr/>
          <a:lstStyle/>
          <a:p>
            <a:endParaRPr lang="en-US" altLang="en-US" sz="2400" smtClean="0"/>
          </a:p>
        </p:txBody>
      </p:sp>
      <p:pic>
        <p:nvPicPr>
          <p:cNvPr id="17414" name="Picture 11" descr="220px-BridgeExpansionJ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19600"/>
            <a:ext cx="3479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bg1"/>
                </a:solidFill>
              </a:rPr>
              <a:t>Transfer of Heat</a:t>
            </a:r>
            <a:r>
              <a:rPr lang="en-US" altLang="en-US" b="1" u="sng" dirty="0" smtClean="0">
                <a:solidFill>
                  <a:schemeClr val="bg1"/>
                </a:solidFill>
              </a:rPr>
              <a:t/>
            </a:r>
            <a:br>
              <a:rPr lang="en-US" altLang="en-US" b="1" u="sng" dirty="0" smtClean="0">
                <a:solidFill>
                  <a:schemeClr val="bg1"/>
                </a:solidFill>
              </a:rPr>
            </a:br>
            <a:r>
              <a:rPr lang="en-US" altLang="en-US" sz="3200" b="1" dirty="0" smtClean="0">
                <a:solidFill>
                  <a:srgbClr val="FF9900"/>
                </a:solidFill>
              </a:rPr>
              <a:t>(Chocolate Bunny)</a:t>
            </a:r>
            <a:endParaRPr lang="en-US" altLang="en-US" sz="3200" b="1" dirty="0" smtClean="0">
              <a:solidFill>
                <a:srgbClr val="FF99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pPr eaLnBrk="1" hangingPunct="1"/>
            <a:endParaRPr lang="en-US" altLang="en-US" dirty="0" smtClean="0">
              <a:solidFill>
                <a:schemeClr val="bg1"/>
              </a:solidFill>
            </a:endParaRPr>
          </a:p>
          <a:p>
            <a:pPr eaLnBrk="1" hangingPunct="1"/>
            <a:endParaRPr lang="en-US" altLang="en-US" dirty="0" smtClean="0">
              <a:solidFill>
                <a:schemeClr val="bg1"/>
              </a:solidFill>
            </a:endParaRPr>
          </a:p>
          <a:p>
            <a:pPr eaLnBrk="1" hangingPunct="1"/>
            <a:endParaRPr lang="en-US" altLang="en-US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en-US" altLang="en-US" dirty="0" smtClean="0">
              <a:solidFill>
                <a:schemeClr val="bg1"/>
              </a:solidFill>
            </a:endParaRPr>
          </a:p>
          <a:p>
            <a:pPr eaLnBrk="1" hangingPunct="1"/>
            <a:endParaRPr lang="en-US" altLang="en-US" dirty="0" smtClean="0">
              <a:solidFill>
                <a:schemeClr val="bg1"/>
              </a:solidFill>
            </a:endParaRPr>
          </a:p>
          <a:p>
            <a:pPr eaLnBrk="1" hangingPunct="1"/>
            <a:endParaRPr lang="en-US" altLang="en-US" dirty="0" smtClean="0">
              <a:solidFill>
                <a:schemeClr val="bg1"/>
              </a:solidFill>
            </a:endParaRPr>
          </a:p>
          <a:p>
            <a:pPr eaLnBrk="1" hangingPunct="1"/>
            <a:endParaRPr lang="en-US" altLang="en-US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altLang="en-US" dirty="0" smtClean="0">
              <a:solidFill>
                <a:schemeClr val="bg1"/>
              </a:solidFill>
            </a:endParaRPr>
          </a:p>
        </p:txBody>
      </p:sp>
      <p:pic>
        <p:nvPicPr>
          <p:cNvPr id="2" name="Grote Kunst Voor Kleine Mensen_ Chocolade haas (Chocolate bunny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1600200"/>
            <a:ext cx="90678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 smtClean="0">
                <a:solidFill>
                  <a:schemeClr val="bg1"/>
                </a:solidFill>
              </a:rPr>
              <a:t>Temperature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1534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4000" b="1" smtClean="0">
                <a:solidFill>
                  <a:schemeClr val="bg1"/>
                </a:solidFill>
              </a:rPr>
              <a:t>Temperature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600" smtClean="0">
                <a:solidFill>
                  <a:schemeClr val="bg1"/>
                </a:solidFill>
              </a:rPr>
              <a:t> is the measure of the average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3600" smtClean="0">
                <a:solidFill>
                  <a:schemeClr val="bg1"/>
                </a:solidFill>
              </a:rPr>
              <a:t>   kinetic energy of all particles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3600" smtClean="0">
                <a:solidFill>
                  <a:schemeClr val="bg1"/>
                </a:solidFill>
              </a:rPr>
              <a:t>   in an object.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en-US" sz="360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3600" i="1" smtClean="0">
                <a:solidFill>
                  <a:schemeClr val="bg1"/>
                </a:solidFill>
              </a:rPr>
              <a:t>Remember that kinetic energy is the energy of motion and that all atoms are constantly in motion. </a:t>
            </a:r>
          </a:p>
          <a:p>
            <a:pPr eaLnBrk="1" hangingPunct="1">
              <a:lnSpc>
                <a:spcPct val="90000"/>
              </a:lnSpc>
            </a:pPr>
            <a:endParaRPr lang="en-US" altLang="en-US" sz="40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 smtClean="0">
                <a:solidFill>
                  <a:schemeClr val="bg1"/>
                </a:solidFill>
              </a:rPr>
              <a:t>Temperature Examples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Liquid high temperature</a:t>
            </a:r>
          </a:p>
          <a:p>
            <a:pPr lvl="1" eaLnBrk="1" hangingPunct="1"/>
            <a:r>
              <a:rPr lang="en-US" altLang="en-US" smtClean="0">
                <a:solidFill>
                  <a:schemeClr val="bg1"/>
                </a:solidFill>
              </a:rPr>
              <a:t>Particles are fast moving </a:t>
            </a:r>
          </a:p>
          <a:p>
            <a:pPr lvl="1" eaLnBrk="1" hangingPunct="1"/>
            <a:r>
              <a:rPr lang="en-US" altLang="en-US" smtClean="0">
                <a:solidFill>
                  <a:schemeClr val="bg1"/>
                </a:solidFill>
              </a:rPr>
              <a:t>High average kinetic energy 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Liquid low temperature </a:t>
            </a:r>
          </a:p>
          <a:p>
            <a:pPr lvl="1" eaLnBrk="1" hangingPunct="1"/>
            <a:r>
              <a:rPr lang="en-US" altLang="en-US" smtClean="0">
                <a:solidFill>
                  <a:schemeClr val="bg1"/>
                </a:solidFill>
              </a:rPr>
              <a:t>Particles move more slowly </a:t>
            </a:r>
          </a:p>
          <a:p>
            <a:pPr lvl="1" eaLnBrk="1" hangingPunct="1"/>
            <a:r>
              <a:rPr lang="en-US" altLang="en-US" smtClean="0">
                <a:solidFill>
                  <a:schemeClr val="bg1"/>
                </a:solidFill>
              </a:rPr>
              <a:t>Low average kinetic energy</a:t>
            </a:r>
          </a:p>
          <a:p>
            <a:pPr eaLnBrk="1" hangingPunct="1"/>
            <a:endParaRPr lang="en-US" altLang="en-US" smtClean="0">
              <a:solidFill>
                <a:schemeClr val="bg1"/>
              </a:solidFill>
            </a:endParaRPr>
          </a:p>
        </p:txBody>
      </p:sp>
      <p:pic>
        <p:nvPicPr>
          <p:cNvPr id="4100" name="Picture 2" descr="C:\Users\Jessi\AppData\Local\Microsoft\Windows\Temporary Internet Files\Content.IE5\SUHGUUSO\MC90036183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681538"/>
            <a:ext cx="1905000" cy="217646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0" y="5105400"/>
            <a:ext cx="2590800" cy="15525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9900"/>
                </a:solidFill>
              </a:rPr>
              <a:t>High Average Kinetic Energy = High Temperature</a:t>
            </a:r>
          </a:p>
        </p:txBody>
      </p:sp>
      <p:pic>
        <p:nvPicPr>
          <p:cNvPr id="4102" name="Picture 3" descr="C:\Users\Jessi\AppData\Local\Microsoft\Windows\Temporary Internet Files\Content.IE5\SUHGUUSO\MC90044572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252913"/>
            <a:ext cx="17526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724400" y="5105400"/>
            <a:ext cx="2590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9900"/>
                </a:solidFill>
              </a:rPr>
              <a:t>Low Average Kinetic Energy = Low Temperature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>
                <a:solidFill>
                  <a:schemeClr val="bg1"/>
                </a:solidFill>
              </a:rPr>
              <a:t>Heat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4400" b="1" smtClean="0">
                <a:solidFill>
                  <a:schemeClr val="bg1"/>
                </a:solidFill>
                <a:latin typeface="Flame"/>
              </a:rPr>
              <a:t>– </a:t>
            </a:r>
            <a:r>
              <a:rPr lang="en-US" altLang="en-US" sz="4400" smtClean="0">
                <a:solidFill>
                  <a:schemeClr val="bg1"/>
                </a:solidFill>
              </a:rPr>
              <a:t>the flow of energy from an object at a warmer temperature to an object </a:t>
            </a:r>
          </a:p>
          <a:p>
            <a:pPr eaLnBrk="1" hangingPunct="1">
              <a:buFontTx/>
              <a:buNone/>
            </a:pPr>
            <a:r>
              <a:rPr lang="en-US" altLang="en-US" sz="4400" smtClean="0">
                <a:solidFill>
                  <a:schemeClr val="bg1"/>
                </a:solidFill>
              </a:rPr>
              <a:t>  at a cooler temperature. </a:t>
            </a:r>
            <a:endParaRPr lang="en-US" altLang="en-US" sz="4400" b="1" smtClean="0">
              <a:solidFill>
                <a:schemeClr val="bg1"/>
              </a:solidFill>
            </a:endParaRPr>
          </a:p>
          <a:p>
            <a:pPr eaLnBrk="1" hangingPunct="1"/>
            <a:endParaRPr lang="en-US" alt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>
                <a:solidFill>
                  <a:schemeClr val="bg1"/>
                </a:solidFill>
              </a:rPr>
              <a:t>Heat Transfer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3600" b="1" u="sng" smtClean="0">
                <a:solidFill>
                  <a:srgbClr val="FFFFFF"/>
                </a:solidFill>
              </a:rPr>
              <a:t>Heat transfer</a:t>
            </a:r>
            <a:r>
              <a:rPr lang="en-US" altLang="en-US" sz="3600" b="1" smtClean="0">
                <a:solidFill>
                  <a:srgbClr val="FFFFFF"/>
                </a:solidFill>
              </a:rPr>
              <a:t> </a:t>
            </a:r>
            <a:r>
              <a:rPr lang="en-US" altLang="en-US" sz="3600" smtClean="0">
                <a:solidFill>
                  <a:srgbClr val="FFFFFF"/>
                </a:solidFill>
              </a:rPr>
              <a:t>is the movement of thermal energy from a warmer</a:t>
            </a:r>
          </a:p>
          <a:p>
            <a:pPr eaLnBrk="1" hangingPunct="1">
              <a:buFontTx/>
              <a:buNone/>
            </a:pPr>
            <a:r>
              <a:rPr lang="en-US" altLang="en-US" sz="3600" smtClean="0">
                <a:solidFill>
                  <a:srgbClr val="FFFFFF"/>
                </a:solidFill>
              </a:rPr>
              <a:t>   item to a cooler item. </a:t>
            </a:r>
          </a:p>
          <a:p>
            <a:pPr eaLnBrk="1" hangingPunct="1"/>
            <a:r>
              <a:rPr lang="en-US" altLang="en-US" sz="3600" smtClean="0">
                <a:solidFill>
                  <a:srgbClr val="FFFFFF"/>
                </a:solidFill>
              </a:rPr>
              <a:t>Remember, heat moves in predictable ways, from a </a:t>
            </a:r>
            <a:r>
              <a:rPr lang="en-US" altLang="en-US" sz="3600" b="1" smtClean="0">
                <a:solidFill>
                  <a:srgbClr val="FF0000"/>
                </a:solidFill>
              </a:rPr>
              <a:t>high</a:t>
            </a:r>
            <a:r>
              <a:rPr lang="en-US" altLang="en-US" sz="3600" b="1" smtClean="0">
                <a:solidFill>
                  <a:srgbClr val="FFFFFF"/>
                </a:solidFill>
              </a:rPr>
              <a:t> to a </a:t>
            </a:r>
            <a:r>
              <a:rPr lang="en-US" altLang="en-US" sz="3600" b="1" smtClean="0">
                <a:solidFill>
                  <a:srgbClr val="000066"/>
                </a:solidFill>
              </a:rPr>
              <a:t>low</a:t>
            </a:r>
            <a:r>
              <a:rPr lang="en-US" altLang="en-US" sz="3600" smtClean="0">
                <a:solidFill>
                  <a:srgbClr val="FFFFFF"/>
                </a:solidFill>
              </a:rPr>
              <a:t>. 	</a:t>
            </a:r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b="1" u="sng" smtClean="0">
                <a:solidFill>
                  <a:schemeClr val="bg1"/>
                </a:solidFill>
              </a:rPr>
              <a:t>3 Kinds of Heat Transfers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bg1"/>
                </a:solidFill>
              </a:rPr>
              <a:t>Conduction</a:t>
            </a:r>
          </a:p>
          <a:p>
            <a:pPr eaLnBrk="1" hangingPunct="1"/>
            <a:r>
              <a:rPr lang="en-US" altLang="en-US" sz="3600" smtClean="0">
                <a:solidFill>
                  <a:schemeClr val="bg1"/>
                </a:solidFill>
              </a:rPr>
              <a:t>Convection</a:t>
            </a:r>
          </a:p>
          <a:p>
            <a:pPr eaLnBrk="1" hangingPunct="1"/>
            <a:r>
              <a:rPr lang="en-US" altLang="en-US" sz="3600" smtClean="0">
                <a:solidFill>
                  <a:schemeClr val="bg1"/>
                </a:solidFill>
              </a:rPr>
              <a:t>Radiation</a:t>
            </a:r>
          </a:p>
          <a:p>
            <a:pPr eaLnBrk="1" hangingPunct="1">
              <a:buFontTx/>
              <a:buNone/>
            </a:pPr>
            <a:endParaRPr lang="en-US" altLang="en-US" sz="36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>
                <a:solidFill>
                  <a:schemeClr val="bg1"/>
                </a:solidFill>
              </a:rPr>
              <a:t>Conduction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Heat transfer through a solid by direct contact.</a:t>
            </a:r>
          </a:p>
          <a:p>
            <a:pPr eaLnBrk="1" hangingPunct="1">
              <a:buFontTx/>
              <a:buNone/>
            </a:pPr>
            <a:r>
              <a:rPr lang="en-US" altLang="en-US" u="sng" smtClean="0">
                <a:solidFill>
                  <a:schemeClr val="bg1"/>
                </a:solidFill>
              </a:rPr>
              <a:t>Examples</a:t>
            </a:r>
            <a:r>
              <a:rPr lang="en-US" altLang="en-US" smtClean="0">
                <a:solidFill>
                  <a:schemeClr val="bg1"/>
                </a:solidFill>
              </a:rPr>
              <a:t>: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Your hands transfer (</a:t>
            </a:r>
            <a:r>
              <a:rPr lang="en-US" altLang="en-US" i="1" smtClean="0">
                <a:solidFill>
                  <a:schemeClr val="bg1"/>
                </a:solidFill>
              </a:rPr>
              <a:t>conduct</a:t>
            </a:r>
            <a:r>
              <a:rPr lang="en-US" altLang="en-US" smtClean="0">
                <a:solidFill>
                  <a:schemeClr val="bg1"/>
                </a:solidFill>
              </a:rPr>
              <a:t>) heat to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   an ice cube causing it to melt.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A spoon placed in hot soup becomes warmer as the spoon </a:t>
            </a:r>
            <a:r>
              <a:rPr lang="en-US" altLang="en-US" i="1" smtClean="0">
                <a:solidFill>
                  <a:schemeClr val="bg1"/>
                </a:solidFill>
              </a:rPr>
              <a:t>conducts </a:t>
            </a:r>
            <a:r>
              <a:rPr lang="en-US" altLang="en-US" smtClean="0">
                <a:solidFill>
                  <a:schemeClr val="bg1"/>
                </a:solidFill>
              </a:rPr>
              <a:t>heat 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   away from the hot soup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>
                <a:solidFill>
                  <a:schemeClr val="bg1"/>
                </a:solidFill>
              </a:rPr>
              <a:t>Conduction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b="1" u="sng" smtClean="0">
                <a:solidFill>
                  <a:schemeClr val="bg1"/>
                </a:solidFill>
              </a:rPr>
              <a:t>Conductors</a:t>
            </a:r>
            <a:r>
              <a:rPr lang="en-US" altLang="en-US" smtClean="0">
                <a:solidFill>
                  <a:schemeClr val="bg1"/>
                </a:solidFill>
              </a:rPr>
              <a:t> – materials that transfer energy easily.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3200" smtClean="0">
                <a:solidFill>
                  <a:schemeClr val="bg1"/>
                </a:solidFill>
              </a:rPr>
              <a:t>Examples: Metals (copper wires,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 smtClean="0">
                <a:solidFill>
                  <a:schemeClr val="bg1"/>
                </a:solidFill>
              </a:rPr>
              <a:t>  pans for cooking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b="1" u="sng" smtClean="0">
                <a:solidFill>
                  <a:schemeClr val="bg1"/>
                </a:solidFill>
              </a:rPr>
              <a:t>Insulators</a:t>
            </a:r>
            <a:r>
              <a:rPr lang="en-US" altLang="en-US" b="1" smtClean="0">
                <a:solidFill>
                  <a:schemeClr val="bg1"/>
                </a:solidFill>
              </a:rPr>
              <a:t> </a:t>
            </a:r>
            <a:r>
              <a:rPr lang="en-US" altLang="en-US" smtClean="0">
                <a:solidFill>
                  <a:schemeClr val="bg1"/>
                </a:solidFill>
              </a:rPr>
              <a:t>– poor conductors.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3200" smtClean="0">
                <a:solidFill>
                  <a:schemeClr val="bg1"/>
                </a:solidFill>
              </a:rPr>
              <a:t>Examples: Foam Cup, plastic or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 smtClean="0">
                <a:solidFill>
                  <a:schemeClr val="bg1"/>
                </a:solidFill>
              </a:rPr>
              <a:t>   rubber ends on pan handles</a:t>
            </a:r>
          </a:p>
          <a:p>
            <a:pPr eaLnBrk="1" hangingPunct="1">
              <a:lnSpc>
                <a:spcPct val="80000"/>
              </a:lnSpc>
            </a:pPr>
            <a:endParaRPr lang="en-US" altLang="en-US" sz="36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600" smtClean="0">
                <a:solidFill>
                  <a:schemeClr val="bg1"/>
                </a:solidFill>
                <a:hlinkClick r:id="rId2"/>
              </a:rPr>
              <a:t>Check it out!</a:t>
            </a:r>
            <a:endParaRPr lang="en-US" altLang="en-US" sz="36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>
                <a:solidFill>
                  <a:schemeClr val="bg1"/>
                </a:solidFill>
              </a:rPr>
              <a:t>Convection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Heat transfer through a fluid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A fluid is defined as a liquid or a 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   gas because a fluid has the ability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   to flow from place to the next.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Solids have a fixed shape.</a:t>
            </a:r>
          </a:p>
          <a:p>
            <a:pPr eaLnBrk="1" hangingPunct="1">
              <a:buFontTx/>
              <a:buNone/>
            </a:pPr>
            <a:endParaRPr lang="en-US" altLang="en-US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alt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472</Words>
  <Application>Microsoft Office PowerPoint</Application>
  <PresentationFormat>On-screen Show (4:3)</PresentationFormat>
  <Paragraphs>95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Flame</vt:lpstr>
      <vt:lpstr>Default Design</vt:lpstr>
      <vt:lpstr>PowerPoint Presentation</vt:lpstr>
      <vt:lpstr>Temperature</vt:lpstr>
      <vt:lpstr>Temperature Examples</vt:lpstr>
      <vt:lpstr>Heat</vt:lpstr>
      <vt:lpstr>Heat Transfer</vt:lpstr>
      <vt:lpstr>3 Kinds of Heat Transfers</vt:lpstr>
      <vt:lpstr>Conduction</vt:lpstr>
      <vt:lpstr>Conduction</vt:lpstr>
      <vt:lpstr>Convection</vt:lpstr>
      <vt:lpstr>Convection</vt:lpstr>
      <vt:lpstr>Convection</vt:lpstr>
      <vt:lpstr>Convection</vt:lpstr>
      <vt:lpstr>PowerPoint Presentation</vt:lpstr>
      <vt:lpstr>Radiation</vt:lpstr>
      <vt:lpstr>Radiation, Con’t</vt:lpstr>
      <vt:lpstr>Practical Applications</vt:lpstr>
      <vt:lpstr>Transfer of Heat (Chocolate Bunny)</vt:lpstr>
    </vt:vector>
  </TitlesOfParts>
  <Company>CCSU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gdzenis</dc:creator>
  <cp:lastModifiedBy>David Edinger</cp:lastModifiedBy>
  <cp:revision>9</cp:revision>
  <dcterms:created xsi:type="dcterms:W3CDTF">2012-10-10T00:57:47Z</dcterms:created>
  <dcterms:modified xsi:type="dcterms:W3CDTF">2014-11-09T19:51:41Z</dcterms:modified>
</cp:coreProperties>
</file>