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1"/>
  </p:handoutMasterIdLst>
  <p:sldIdLst>
    <p:sldId id="299" r:id="rId2"/>
    <p:sldId id="257" r:id="rId3"/>
    <p:sldId id="258" r:id="rId4"/>
    <p:sldId id="293" r:id="rId5"/>
    <p:sldId id="260" r:id="rId6"/>
    <p:sldId id="261" r:id="rId7"/>
    <p:sldId id="264" r:id="rId8"/>
    <p:sldId id="266" r:id="rId9"/>
    <p:sldId id="267" r:id="rId10"/>
    <p:sldId id="294" r:id="rId11"/>
    <p:sldId id="268" r:id="rId12"/>
    <p:sldId id="295" r:id="rId13"/>
    <p:sldId id="269" r:id="rId14"/>
    <p:sldId id="270" r:id="rId15"/>
    <p:sldId id="271" r:id="rId16"/>
    <p:sldId id="272" r:id="rId17"/>
    <p:sldId id="265" r:id="rId18"/>
    <p:sldId id="262" r:id="rId19"/>
    <p:sldId id="263" r:id="rId20"/>
    <p:sldId id="281" r:id="rId21"/>
    <p:sldId id="286" r:id="rId22"/>
    <p:sldId id="287" r:id="rId23"/>
    <p:sldId id="288" r:id="rId24"/>
    <p:sldId id="289" r:id="rId25"/>
    <p:sldId id="300" r:id="rId26"/>
    <p:sldId id="273" r:id="rId27"/>
    <p:sldId id="274" r:id="rId28"/>
    <p:sldId id="276" r:id="rId29"/>
    <p:sldId id="279" r:id="rId30"/>
    <p:sldId id="301" r:id="rId31"/>
    <p:sldId id="280" r:id="rId32"/>
    <p:sldId id="278" r:id="rId33"/>
    <p:sldId id="277" r:id="rId34"/>
    <p:sldId id="282" r:id="rId35"/>
    <p:sldId id="283" r:id="rId36"/>
    <p:sldId id="285" r:id="rId37"/>
    <p:sldId id="284" r:id="rId38"/>
    <p:sldId id="290" r:id="rId39"/>
    <p:sldId id="29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>
      <p:cViewPr>
        <p:scale>
          <a:sx n="96" d="100"/>
          <a:sy n="96" d="100"/>
        </p:scale>
        <p:origin x="-92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1D2C0CC-F51C-4CA3-9F11-156D0D534E74}" type="datetimeFigureOut">
              <a:rPr lang="en-US"/>
              <a:pPr>
                <a:defRPr/>
              </a:pPr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67D0685-37DD-48AC-97E4-B8DAC6444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8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FE05-B20C-4181-B68B-3EBF72D37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1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9580-6373-498D-9A19-6E7FEFDB3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0714-C6C2-4CCE-8337-CFDDED19B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9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233D4-37B1-4738-BE27-A455B4403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7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50E8-AE1B-46B9-ABA6-43EDC99FA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6EE6C-B0E6-493C-A757-0DB68C17C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CC40-6A6D-440A-A23C-2A6FE025A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7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C17AF-9A19-40FD-BAAF-A482DF423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5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7147-50F2-4B28-9036-A7D9F6537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D05F-5215-4A79-ADF2-004AB72A5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3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6FCD-8819-436C-8216-4E19A1E3E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D103-CF1D-4BEF-B6FE-AD1C17251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5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7FDD-1B3E-4793-841B-BF7E1F5F1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49F42961-796F-4295-99AD-B67870505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Program%20Files\Microsoft%20Office\Media\CntCD1\Photo1\j0289575.jpg" TargetMode="External"/><Relationship Id="rId1" Type="http://schemas.microsoft.com/office/2007/relationships/media" Target="file:///C:\Program%20Files\Microsoft%20Office\Media\CntCD1\Photo1\j0289575.jpg" TargetMode="External"/><Relationship Id="rId5" Type="http://schemas.openxmlformats.org/officeDocument/2006/relationships/image" Target="../media/image20.wmf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4" descr="j02977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0800"/>
            <a:ext cx="9144000" cy="6807200"/>
          </a:xfrm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609600"/>
            <a:ext cx="4038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Energy: Forms and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Chemical Energy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52600"/>
            <a:ext cx="3579813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500" smtClean="0"/>
          </a:p>
          <a:p>
            <a:pPr eaLnBrk="1" hangingPunct="1"/>
            <a:r>
              <a:rPr lang="en-US" altLang="en-US" sz="3300" smtClean="0"/>
              <a:t>Fuel and food are forms of </a:t>
            </a:r>
            <a:r>
              <a:rPr lang="en-US" altLang="en-US" sz="3300" u="sng" smtClean="0"/>
              <a:t>potential</a:t>
            </a:r>
            <a:r>
              <a:rPr lang="en-US" altLang="en-US" sz="3300" smtClean="0"/>
              <a:t> chemical energy</a:t>
            </a:r>
            <a:r>
              <a:rPr lang="en-US" altLang="en-US" sz="2500" smtClean="0"/>
              <a:t>.</a:t>
            </a:r>
          </a:p>
        </p:txBody>
      </p:sp>
      <p:pic>
        <p:nvPicPr>
          <p:cNvPr id="12292" name="Picture 4" descr="j02333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76400"/>
            <a:ext cx="3810000" cy="3705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Electromagnetic Energy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783387" cy="2211387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Power lines carry electromagnetic energy into your home in the form of </a:t>
            </a:r>
            <a:r>
              <a:rPr lang="en-US" altLang="en-US" sz="3600" u="sng" smtClean="0"/>
              <a:t>electricity</a:t>
            </a:r>
            <a:r>
              <a:rPr lang="en-US" altLang="en-US" sz="3600" smtClean="0"/>
              <a:t>.</a:t>
            </a:r>
          </a:p>
        </p:txBody>
      </p:sp>
      <p:pic>
        <p:nvPicPr>
          <p:cNvPr id="13316" name="Picture 4" descr="j02544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4191000"/>
            <a:ext cx="4953000" cy="212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Electromagnetic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7213"/>
            <a:ext cx="5105400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Light is a form of </a:t>
            </a:r>
            <a:r>
              <a:rPr lang="en-US" altLang="en-US" sz="2500" u="sng" smtClean="0"/>
              <a:t>electromagnetic</a:t>
            </a:r>
            <a:r>
              <a:rPr lang="en-US" altLang="en-US" sz="2500" smtClean="0"/>
              <a:t> energy.</a:t>
            </a:r>
          </a:p>
          <a:p>
            <a:pPr eaLnBrk="1" hangingPunct="1"/>
            <a:r>
              <a:rPr lang="en-US" altLang="en-US" sz="2500" smtClean="0"/>
              <a:t>Each color of light (Roy G Biv) represents a </a:t>
            </a:r>
            <a:r>
              <a:rPr lang="en-US" altLang="en-US" sz="2500" u="sng" smtClean="0"/>
              <a:t>different</a:t>
            </a:r>
            <a:r>
              <a:rPr lang="en-US" altLang="en-US" sz="2500" smtClean="0"/>
              <a:t> amount of electromagnetic energy.</a:t>
            </a:r>
          </a:p>
          <a:p>
            <a:pPr eaLnBrk="1" hangingPunct="1"/>
            <a:r>
              <a:rPr lang="en-US" altLang="en-US" sz="2500" smtClean="0"/>
              <a:t>Electromagnetic energy is also carried by X-rays, radio waves, and </a:t>
            </a:r>
            <a:r>
              <a:rPr lang="en-US" altLang="en-US" sz="2500" u="sng" smtClean="0"/>
              <a:t>laser light</a:t>
            </a:r>
            <a:r>
              <a:rPr lang="en-US" altLang="en-US" sz="2500" smtClean="0"/>
              <a:t>.</a:t>
            </a:r>
          </a:p>
        </p:txBody>
      </p:sp>
      <p:pic>
        <p:nvPicPr>
          <p:cNvPr id="14340" name="Picture 4" descr="j03464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1752600"/>
            <a:ext cx="2286000" cy="22812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The nucleus of an atom is the source of </a:t>
            </a:r>
            <a:r>
              <a:rPr lang="en-US" altLang="en-US" sz="3300" u="sng" smtClean="0"/>
              <a:t>nuclear</a:t>
            </a:r>
            <a:r>
              <a:rPr lang="en-US" altLang="en-US" sz="3300" smtClean="0"/>
              <a:t> energy.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500" smtClean="0"/>
          </a:p>
        </p:txBody>
      </p:sp>
      <p:pic>
        <p:nvPicPr>
          <p:cNvPr id="15364" name="Picture 7" descr="slid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057400"/>
            <a:ext cx="3581400" cy="2762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Energy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the </a:t>
            </a:r>
            <a:r>
              <a:rPr lang="en-US" altLang="en-US" u="sng" smtClean="0"/>
              <a:t>nucleus</a:t>
            </a:r>
            <a:r>
              <a:rPr lang="en-US" altLang="en-US" smtClean="0"/>
              <a:t> splits (</a:t>
            </a:r>
            <a:r>
              <a:rPr lang="en-US" altLang="en-US" u="sng" smtClean="0"/>
              <a:t>fission</a:t>
            </a:r>
            <a:r>
              <a:rPr lang="en-US" altLang="en-US" smtClean="0"/>
              <a:t>), nuclear energy is released in the form of </a:t>
            </a:r>
            <a:r>
              <a:rPr lang="en-US" altLang="en-US" u="sng" smtClean="0"/>
              <a:t>thermal</a:t>
            </a:r>
            <a:r>
              <a:rPr lang="en-US" altLang="en-US" smtClean="0"/>
              <a:t> energy and </a:t>
            </a:r>
            <a:r>
              <a:rPr lang="en-US" altLang="en-US" u="sng" smtClean="0"/>
              <a:t>light</a:t>
            </a:r>
            <a:r>
              <a:rPr lang="en-US" altLang="en-US" smtClean="0"/>
              <a:t> energy.</a:t>
            </a:r>
          </a:p>
          <a:p>
            <a:pPr eaLnBrk="1" hangingPunct="1"/>
            <a:r>
              <a:rPr lang="en-US" altLang="en-US" smtClean="0"/>
              <a:t>Nuclear energy is also released when nuclei </a:t>
            </a:r>
            <a:r>
              <a:rPr lang="en-US" altLang="en-US" u="sng" smtClean="0"/>
              <a:t>collide</a:t>
            </a:r>
            <a:r>
              <a:rPr lang="en-US" altLang="en-US" smtClean="0"/>
              <a:t> at high speeds and join (</a:t>
            </a:r>
            <a:r>
              <a:rPr lang="en-US" altLang="en-US" u="sng" smtClean="0"/>
              <a:t>fusion</a:t>
            </a:r>
            <a:r>
              <a:rPr lang="en-US" altLang="en-US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Energy</a:t>
            </a:r>
          </a:p>
        </p:txBody>
      </p:sp>
      <p:pic>
        <p:nvPicPr>
          <p:cNvPr id="17411" name="Picture 4" descr="eit-304-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828800"/>
            <a:ext cx="3886200" cy="3962400"/>
          </a:xfrm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0" y="2286000"/>
            <a:ext cx="35052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/>
              <a:t>The sun’s energy is produced from a nuclear </a:t>
            </a:r>
            <a:r>
              <a:rPr lang="en-US" altLang="en-US" sz="3000" u="sng"/>
              <a:t>fusion</a:t>
            </a:r>
            <a:r>
              <a:rPr lang="en-US" altLang="en-US" sz="3000"/>
              <a:t> reaction in which </a:t>
            </a:r>
            <a:r>
              <a:rPr lang="en-US" altLang="en-US" sz="3000" u="sng"/>
              <a:t>hydrogen</a:t>
            </a:r>
            <a:r>
              <a:rPr lang="en-US" altLang="en-US" sz="3000"/>
              <a:t> nuclei fuse to form </a:t>
            </a:r>
            <a:r>
              <a:rPr lang="en-US" altLang="en-US" sz="3000" u="sng"/>
              <a:t>helium</a:t>
            </a:r>
            <a:r>
              <a:rPr lang="en-US" altLang="en-US" sz="3000"/>
              <a:t> nuclei.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Energy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Nuclear energy is the most </a:t>
            </a:r>
            <a:r>
              <a:rPr lang="en-US" altLang="en-US" sz="3300" u="sng" smtClean="0"/>
              <a:t>concentrated </a:t>
            </a:r>
            <a:r>
              <a:rPr lang="en-US" altLang="en-US" sz="3300" smtClean="0"/>
              <a:t>form of energy.</a:t>
            </a:r>
          </a:p>
        </p:txBody>
      </p:sp>
      <p:pic>
        <p:nvPicPr>
          <p:cNvPr id="18436" name="Picture 9" descr="j02331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81200"/>
            <a:ext cx="3189288" cy="3152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Mechanical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4344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/>
              <a:t>When work is done to an object, it </a:t>
            </a:r>
            <a:r>
              <a:rPr lang="en-US" sz="4800" u="sng" dirty="0" smtClean="0"/>
              <a:t>acquires</a:t>
            </a:r>
            <a:r>
              <a:rPr lang="en-US" sz="4800" dirty="0" smtClean="0"/>
              <a:t> energy. The energy it acquires is known as </a:t>
            </a:r>
            <a:r>
              <a:rPr lang="en-US" sz="4800" u="sng" dirty="0" smtClean="0"/>
              <a:t>mechanical</a:t>
            </a:r>
            <a:r>
              <a:rPr lang="en-US" sz="4800" dirty="0" smtClean="0"/>
              <a:t> energy.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Mechanical Energy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When you </a:t>
            </a:r>
            <a:r>
              <a:rPr lang="en-US" altLang="en-US" sz="3300" u="sng" smtClean="0"/>
              <a:t>kick</a:t>
            </a:r>
            <a:r>
              <a:rPr lang="en-US" altLang="en-US" sz="3300" smtClean="0"/>
              <a:t> a football, you give </a:t>
            </a:r>
            <a:r>
              <a:rPr lang="en-US" altLang="en-US" sz="3300" u="sng" smtClean="0"/>
              <a:t>mechanical </a:t>
            </a:r>
            <a:r>
              <a:rPr lang="en-US" altLang="en-US" sz="3300" smtClean="0"/>
              <a:t>energy to the football to make it </a:t>
            </a:r>
            <a:r>
              <a:rPr lang="en-US" altLang="en-US" sz="3300" u="sng" smtClean="0"/>
              <a:t>move</a:t>
            </a:r>
            <a:r>
              <a:rPr lang="en-US" altLang="en-US" sz="33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300" smtClean="0"/>
          </a:p>
        </p:txBody>
      </p:sp>
      <p:pic>
        <p:nvPicPr>
          <p:cNvPr id="20484" name="Picture 11" descr="j02387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133600"/>
            <a:ext cx="3581400" cy="3352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Mechanical Energy</a:t>
            </a:r>
          </a:p>
        </p:txBody>
      </p:sp>
      <p:pic>
        <p:nvPicPr>
          <p:cNvPr id="21507" name="Picture 4" descr="j023986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28800"/>
            <a:ext cx="2895600" cy="3962400"/>
          </a:xfrm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724400" y="1981200"/>
            <a:ext cx="3429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/>
              <a:t>When you </a:t>
            </a:r>
            <a:r>
              <a:rPr lang="en-US" altLang="en-US" sz="2400" b="1" u="sng"/>
              <a:t>throw</a:t>
            </a:r>
            <a:r>
              <a:rPr lang="en-US" altLang="en-US" sz="2400" b="1"/>
              <a:t> a bowling ball, you give it energy. When that bowling ball hits the pins, some of the energy is </a:t>
            </a:r>
            <a:r>
              <a:rPr lang="en-US" altLang="en-US" sz="2400" b="1" u="sng"/>
              <a:t>transferred</a:t>
            </a:r>
            <a:r>
              <a:rPr lang="en-US" altLang="en-US" sz="2400" b="1"/>
              <a:t> to the pins (</a:t>
            </a:r>
            <a:r>
              <a:rPr lang="en-US" altLang="en-US" sz="2400" b="1" u="sng"/>
              <a:t>transfer of momentum</a:t>
            </a:r>
            <a:r>
              <a:rPr lang="en-US" altLang="en-US" sz="2400" b="1"/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59587" cy="2287587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Energy is all around you!</a:t>
            </a:r>
          </a:p>
          <a:p>
            <a:pPr lvl="1" eaLnBrk="1" hangingPunct="1"/>
            <a:r>
              <a:rPr lang="en-US" altLang="en-US" sz="2900" smtClean="0"/>
              <a:t>You can hear energy as </a:t>
            </a:r>
            <a:r>
              <a:rPr lang="en-US" altLang="en-US" sz="2900" u="sng" smtClean="0"/>
              <a:t>sound</a:t>
            </a:r>
            <a:r>
              <a:rPr lang="en-US" altLang="en-US" sz="2900" smtClean="0"/>
              <a:t>.</a:t>
            </a:r>
          </a:p>
          <a:p>
            <a:pPr lvl="1" eaLnBrk="1" hangingPunct="1"/>
            <a:r>
              <a:rPr lang="en-US" altLang="en-US" sz="2900" smtClean="0"/>
              <a:t>You can see energy as </a:t>
            </a:r>
            <a:r>
              <a:rPr lang="en-US" altLang="en-US" sz="2900" u="sng" smtClean="0"/>
              <a:t>light</a:t>
            </a:r>
            <a:r>
              <a:rPr lang="en-US" altLang="en-US" sz="2900" smtClean="0"/>
              <a:t>.</a:t>
            </a:r>
          </a:p>
          <a:p>
            <a:pPr lvl="1" eaLnBrk="1" hangingPunct="1"/>
            <a:r>
              <a:rPr lang="en-US" altLang="en-US" sz="2900" smtClean="0"/>
              <a:t>You you can feel it as </a:t>
            </a:r>
            <a:r>
              <a:rPr lang="en-US" altLang="en-US" sz="2900" u="sng" smtClean="0"/>
              <a:t>wind</a:t>
            </a:r>
            <a:r>
              <a:rPr lang="en-US" altLang="en-US" sz="2900" smtClean="0"/>
              <a:t>.</a:t>
            </a:r>
          </a:p>
        </p:txBody>
      </p:sp>
      <p:pic>
        <p:nvPicPr>
          <p:cNvPr id="4100" name="Picture 4" descr="j0149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4572000"/>
            <a:ext cx="2979738" cy="1981200"/>
          </a:xfrm>
        </p:spPr>
      </p:pic>
      <p:pic>
        <p:nvPicPr>
          <p:cNvPr id="4101" name="Picture 6" descr="j014910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4572000"/>
            <a:ext cx="2947988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Energy can be </a:t>
            </a:r>
            <a:r>
              <a:rPr lang="en-US" altLang="en-US" sz="4400" u="sng" smtClean="0"/>
              <a:t>changed</a:t>
            </a:r>
            <a:r>
              <a:rPr lang="en-US" altLang="en-US" sz="4400" smtClean="0"/>
              <a:t> from one form to another. Changes in the form of energy are called </a:t>
            </a:r>
            <a:r>
              <a:rPr lang="en-US" altLang="en-US" sz="4400" u="sng" smtClean="0"/>
              <a:t>energy</a:t>
            </a:r>
            <a:r>
              <a:rPr lang="en-US" altLang="en-US" sz="4400" smtClean="0"/>
              <a:t> </a:t>
            </a:r>
            <a:r>
              <a:rPr lang="en-US" altLang="en-US" sz="4400" u="sng" smtClean="0"/>
              <a:t>conversions</a:t>
            </a:r>
            <a:r>
              <a:rPr lang="en-US" altLang="en-US" sz="44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Conversions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All</a:t>
            </a:r>
            <a:r>
              <a:rPr lang="en-US" altLang="en-US" smtClean="0"/>
              <a:t> forms of energy can be converted into other forms.</a:t>
            </a:r>
          </a:p>
          <a:p>
            <a:pPr lvl="1" eaLnBrk="1" hangingPunct="1"/>
            <a:r>
              <a:rPr lang="en-US" altLang="en-US" sz="2700" smtClean="0"/>
              <a:t>The sun’s energy through </a:t>
            </a:r>
            <a:r>
              <a:rPr lang="en-US" altLang="en-US" sz="2700" u="sng" smtClean="0"/>
              <a:t>solar</a:t>
            </a:r>
            <a:r>
              <a:rPr lang="en-US" altLang="en-US" sz="2700" smtClean="0"/>
              <a:t> cells can be converted directly into </a:t>
            </a:r>
            <a:r>
              <a:rPr lang="en-US" altLang="en-US" sz="2700" u="sng" smtClean="0"/>
              <a:t>electricity</a:t>
            </a:r>
            <a:r>
              <a:rPr lang="en-US" altLang="en-US" sz="2700" smtClean="0"/>
              <a:t>.</a:t>
            </a:r>
          </a:p>
          <a:p>
            <a:pPr lvl="1" eaLnBrk="1" hangingPunct="1"/>
            <a:r>
              <a:rPr lang="en-US" altLang="en-US" sz="2700" smtClean="0"/>
              <a:t>Green plants convert the sun’s energy (</a:t>
            </a:r>
            <a:r>
              <a:rPr lang="en-US" altLang="en-US" sz="2700" u="sng" smtClean="0"/>
              <a:t>electromagnetic</a:t>
            </a:r>
            <a:r>
              <a:rPr lang="en-US" altLang="en-US" sz="2700" smtClean="0"/>
              <a:t>) into starches and sugars (</a:t>
            </a:r>
            <a:r>
              <a:rPr lang="en-US" altLang="en-US" sz="2700" u="sng" smtClean="0"/>
              <a:t>chemical</a:t>
            </a:r>
            <a:r>
              <a:rPr lang="en-US" altLang="en-US" sz="2700" smtClean="0"/>
              <a:t> </a:t>
            </a:r>
            <a:r>
              <a:rPr lang="en-US" altLang="en-US" sz="2700" u="sng" smtClean="0"/>
              <a:t>energy</a:t>
            </a:r>
            <a:r>
              <a:rPr lang="en-US" altLang="en-US" sz="2700" smtClean="0"/>
              <a:t>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Energy Conversions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800" smtClean="0"/>
              <a:t>In an electric motor, </a:t>
            </a:r>
            <a:r>
              <a:rPr lang="en-US" altLang="en-US" sz="2800" u="sng" smtClean="0"/>
              <a:t>electromagnetic</a:t>
            </a:r>
            <a:r>
              <a:rPr lang="en-US" altLang="en-US" sz="2800" smtClean="0"/>
              <a:t> energy is converted to </a:t>
            </a:r>
            <a:r>
              <a:rPr lang="en-US" altLang="en-US" sz="2800" u="sng" smtClean="0"/>
              <a:t>mechanical</a:t>
            </a:r>
            <a:r>
              <a:rPr lang="en-US" altLang="en-US" sz="2800" smtClean="0"/>
              <a:t> energy.</a:t>
            </a:r>
          </a:p>
          <a:p>
            <a:pPr lvl="1" eaLnBrk="1" hangingPunct="1"/>
            <a:r>
              <a:rPr lang="en-US" altLang="en-US" sz="2800" smtClean="0"/>
              <a:t>In a battery, </a:t>
            </a:r>
            <a:r>
              <a:rPr lang="en-US" altLang="en-US" sz="2800" u="sng" smtClean="0"/>
              <a:t>chemical</a:t>
            </a:r>
            <a:r>
              <a:rPr lang="en-US" altLang="en-US" sz="2800" smtClean="0"/>
              <a:t> energy is converted into </a:t>
            </a:r>
            <a:r>
              <a:rPr lang="en-US" altLang="en-US" sz="2800" u="sng" smtClean="0"/>
              <a:t>electromagnetic</a:t>
            </a:r>
            <a:r>
              <a:rPr lang="en-US" altLang="en-US" sz="2800" smtClean="0"/>
              <a:t> energy.</a:t>
            </a:r>
          </a:p>
          <a:p>
            <a:pPr lvl="1" eaLnBrk="1" hangingPunct="1"/>
            <a:r>
              <a:rPr lang="en-US" altLang="en-US" sz="2800" smtClean="0"/>
              <a:t>The </a:t>
            </a:r>
            <a:r>
              <a:rPr lang="en-US" altLang="en-US" sz="2800" u="sng" smtClean="0"/>
              <a:t>mechanical</a:t>
            </a:r>
            <a:r>
              <a:rPr lang="en-US" altLang="en-US" sz="2800" smtClean="0"/>
              <a:t> energy of a waterfall is converted to </a:t>
            </a:r>
            <a:r>
              <a:rPr lang="en-US" altLang="en-US" sz="2800" u="sng" smtClean="0"/>
              <a:t>electrical</a:t>
            </a:r>
            <a:r>
              <a:rPr lang="en-US" altLang="en-US" sz="2800" smtClean="0"/>
              <a:t> energy in a generator.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Conversions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7213"/>
            <a:ext cx="4267200" cy="4573587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In an automobile engine, fuel is burned to convert </a:t>
            </a:r>
            <a:r>
              <a:rPr lang="en-US" altLang="en-US" sz="3000" u="sng" smtClean="0"/>
              <a:t>chemical</a:t>
            </a:r>
            <a:r>
              <a:rPr lang="en-US" altLang="en-US" sz="3000" smtClean="0"/>
              <a:t> energy into </a:t>
            </a:r>
            <a:r>
              <a:rPr lang="en-US" altLang="en-US" sz="3000" u="sng" smtClean="0"/>
              <a:t>thermal</a:t>
            </a:r>
            <a:r>
              <a:rPr lang="en-US" altLang="en-US" sz="3000" smtClean="0"/>
              <a:t> energy. The </a:t>
            </a:r>
            <a:r>
              <a:rPr lang="en-US" altLang="en-US" sz="3000" u="sng" smtClean="0"/>
              <a:t>thermal</a:t>
            </a:r>
            <a:r>
              <a:rPr lang="en-US" altLang="en-US" sz="3000" smtClean="0"/>
              <a:t> energy is then changed into </a:t>
            </a:r>
            <a:r>
              <a:rPr lang="en-US" altLang="en-US" sz="3000" u="sng" smtClean="0"/>
              <a:t>mechanical</a:t>
            </a:r>
            <a:r>
              <a:rPr lang="en-US" altLang="en-US" sz="3000" smtClean="0"/>
              <a:t> energy.</a:t>
            </a:r>
          </a:p>
        </p:txBody>
      </p:sp>
      <p:pic>
        <p:nvPicPr>
          <p:cNvPr id="25604" name="Picture 9" descr="j018923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81200"/>
            <a:ext cx="32766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4343400"/>
            <a:ext cx="7924800" cy="1828800"/>
          </a:xfrm>
        </p:spPr>
        <p:txBody>
          <a:bodyPr/>
          <a:lstStyle/>
          <a:p>
            <a:pPr eaLnBrk="1" hangingPunct="1"/>
            <a:r>
              <a:rPr lang="en-US" altLang="en-US" smtClean="0"/>
              <a:t>Chemical </a:t>
            </a:r>
            <a:r>
              <a:rPr lang="en-US" altLang="en-US" smtClean="0">
                <a:sym typeface="Wingdings" pitchFamily="2" charset="2"/>
              </a:rPr>
              <a:t> Thermal Mechanical</a:t>
            </a:r>
            <a:endParaRPr lang="en-US" altLang="en-US" smtClean="0"/>
          </a:p>
        </p:txBody>
      </p:sp>
      <p:pic>
        <p:nvPicPr>
          <p:cNvPr id="26627" name="Picture 7" descr="j02895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209800"/>
            <a:ext cx="5562600" cy="3136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States of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97387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The </a:t>
            </a:r>
            <a:r>
              <a:rPr lang="en-US" altLang="en-US" sz="3200" u="sng" smtClean="0"/>
              <a:t>most</a:t>
            </a:r>
            <a:r>
              <a:rPr lang="en-US" altLang="en-US" sz="3200" smtClean="0"/>
              <a:t> </a:t>
            </a:r>
            <a:r>
              <a:rPr lang="en-US" altLang="en-US" sz="3200" u="sng" smtClean="0"/>
              <a:t>common</a:t>
            </a:r>
            <a:r>
              <a:rPr lang="en-US" altLang="en-US" sz="3200" smtClean="0"/>
              <a:t> energy conversion is the conversion between </a:t>
            </a:r>
            <a:r>
              <a:rPr lang="en-US" altLang="en-US" sz="3200" u="sng" smtClean="0"/>
              <a:t>potential</a:t>
            </a:r>
            <a:r>
              <a:rPr lang="en-US" altLang="en-US" sz="3200" smtClean="0"/>
              <a:t> and </a:t>
            </a:r>
            <a:r>
              <a:rPr lang="en-US" altLang="en-US" sz="3200" u="sng" smtClean="0"/>
              <a:t>kinetic</a:t>
            </a:r>
            <a:r>
              <a:rPr lang="en-US" altLang="en-US" sz="3200" smtClean="0"/>
              <a:t> energy.</a:t>
            </a:r>
          </a:p>
          <a:p>
            <a:pPr eaLnBrk="1" hangingPunct="1"/>
            <a:r>
              <a:rPr lang="en-US" altLang="en-US" sz="3200" smtClean="0"/>
              <a:t>All forms of energy can be in either of two states:</a:t>
            </a:r>
          </a:p>
          <a:p>
            <a:pPr lvl="1" eaLnBrk="1" hangingPunct="1"/>
            <a:r>
              <a:rPr lang="en-US" altLang="en-US" sz="2900" u="sng" smtClean="0"/>
              <a:t>Potential</a:t>
            </a:r>
          </a:p>
          <a:p>
            <a:pPr lvl="1" eaLnBrk="1" hangingPunct="1"/>
            <a:r>
              <a:rPr lang="en-US" altLang="en-US" sz="2900" u="sng" smtClean="0"/>
              <a:t>Kinetic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States of Energy: </a:t>
            </a:r>
            <a:br>
              <a:rPr lang="en-US" altLang="en-US" sz="3200" smtClean="0"/>
            </a:br>
            <a:r>
              <a:rPr lang="en-US" altLang="en-US" sz="3200" smtClean="0"/>
              <a:t>Kinetic and Potential Energy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smtClean="0"/>
              <a:t>Kinetic Energy is the energy of </a:t>
            </a:r>
            <a:r>
              <a:rPr lang="en-US" altLang="en-US" sz="4500" u="sng" smtClean="0"/>
              <a:t>motion</a:t>
            </a:r>
            <a:r>
              <a:rPr lang="en-US" altLang="en-US" sz="4500" smtClean="0"/>
              <a:t>.</a:t>
            </a:r>
          </a:p>
          <a:p>
            <a:pPr eaLnBrk="1" hangingPunct="1"/>
            <a:r>
              <a:rPr lang="en-US" altLang="en-US" sz="4500" smtClean="0"/>
              <a:t>Potential Energy is </a:t>
            </a:r>
            <a:r>
              <a:rPr lang="en-US" altLang="en-US" sz="4500" u="sng" smtClean="0"/>
              <a:t>stored</a:t>
            </a:r>
            <a:r>
              <a:rPr lang="en-US" altLang="en-US" sz="4500" smtClean="0"/>
              <a:t> energy</a:t>
            </a:r>
            <a:r>
              <a:rPr lang="en-US" alt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Kinetic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energy of </a:t>
            </a:r>
            <a:r>
              <a:rPr lang="en-US" altLang="en-US" u="sng" smtClean="0"/>
              <a:t>motion</a:t>
            </a:r>
            <a:r>
              <a:rPr lang="en-US" altLang="en-US" smtClean="0"/>
              <a:t> is called kinetic energy.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u="sng" smtClean="0"/>
              <a:t>faster</a:t>
            </a:r>
            <a:r>
              <a:rPr lang="en-US" altLang="en-US" smtClean="0"/>
              <a:t> an object moves, the </a:t>
            </a:r>
            <a:r>
              <a:rPr lang="en-US" altLang="en-US" u="sng" smtClean="0"/>
              <a:t>more</a:t>
            </a:r>
            <a:r>
              <a:rPr lang="en-US" altLang="en-US" smtClean="0"/>
              <a:t> kinetic energy it has.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greater the </a:t>
            </a:r>
            <a:r>
              <a:rPr lang="en-US" altLang="en-US" u="sng" smtClean="0"/>
              <a:t>mass</a:t>
            </a:r>
            <a:r>
              <a:rPr lang="en-US" altLang="en-US" smtClean="0"/>
              <a:t> of a moving object, the </a:t>
            </a:r>
            <a:r>
              <a:rPr lang="en-US" altLang="en-US" u="sng" smtClean="0"/>
              <a:t>more</a:t>
            </a:r>
            <a:r>
              <a:rPr lang="en-US" altLang="en-US" smtClean="0"/>
              <a:t> kinetic energy it has.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Kinetic energy depends on both </a:t>
            </a:r>
            <a:r>
              <a:rPr lang="en-US" altLang="en-US" u="sng" smtClean="0"/>
              <a:t>mass</a:t>
            </a:r>
            <a:r>
              <a:rPr lang="en-US" altLang="en-US" smtClean="0"/>
              <a:t> and </a:t>
            </a:r>
            <a:r>
              <a:rPr lang="en-US" altLang="en-US" u="sng" smtClean="0"/>
              <a:t>velocity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Potential Energy is </a:t>
            </a:r>
            <a:r>
              <a:rPr lang="en-US" altLang="en-US" u="sng" smtClean="0"/>
              <a:t>stored</a:t>
            </a:r>
            <a:r>
              <a:rPr lang="en-US" altLang="en-US" smtClean="0"/>
              <a:t> energy.</a:t>
            </a:r>
          </a:p>
          <a:p>
            <a:pPr lvl="1" eaLnBrk="1" hangingPunct="1"/>
            <a:r>
              <a:rPr lang="en-US" altLang="en-US" smtClean="0"/>
              <a:t>Stored </a:t>
            </a:r>
            <a:r>
              <a:rPr lang="en-US" altLang="en-US" u="sng" smtClean="0"/>
              <a:t>chemically</a:t>
            </a:r>
            <a:r>
              <a:rPr lang="en-US" altLang="en-US" smtClean="0"/>
              <a:t> in fuel, the nucleus of an atom, and in foods.</a:t>
            </a:r>
          </a:p>
          <a:p>
            <a:pPr lvl="1" eaLnBrk="1" hangingPunct="1"/>
            <a:r>
              <a:rPr lang="en-US" altLang="en-US" smtClean="0"/>
              <a:t>Or stored because of the </a:t>
            </a:r>
            <a:r>
              <a:rPr lang="en-US" altLang="en-US" u="sng" smtClean="0"/>
              <a:t>work</a:t>
            </a:r>
            <a:r>
              <a:rPr lang="en-US" altLang="en-US" smtClean="0"/>
              <a:t> done on it:</a:t>
            </a:r>
          </a:p>
          <a:p>
            <a:pPr lvl="2" eaLnBrk="1" hangingPunct="1"/>
            <a:r>
              <a:rPr lang="en-US" altLang="en-US" u="sng" smtClean="0"/>
              <a:t>Stretching</a:t>
            </a:r>
            <a:r>
              <a:rPr lang="en-US" altLang="en-US" smtClean="0"/>
              <a:t> a rubber band.</a:t>
            </a:r>
          </a:p>
          <a:p>
            <a:pPr lvl="2" eaLnBrk="1" hangingPunct="1"/>
            <a:r>
              <a:rPr lang="en-US" altLang="en-US" smtClean="0"/>
              <a:t>Winding a watch.</a:t>
            </a:r>
          </a:p>
          <a:p>
            <a:pPr lvl="2" eaLnBrk="1" hangingPunct="1"/>
            <a:r>
              <a:rPr lang="en-US" altLang="en-US" u="sng" smtClean="0"/>
              <a:t>Pulling</a:t>
            </a:r>
            <a:r>
              <a:rPr lang="en-US" altLang="en-US" smtClean="0"/>
              <a:t> back on a bow’s arrow.</a:t>
            </a:r>
          </a:p>
          <a:p>
            <a:pPr lvl="2" eaLnBrk="1" hangingPunct="1"/>
            <a:r>
              <a:rPr lang="en-US" altLang="en-US" u="sng" smtClean="0"/>
              <a:t>Lifting</a:t>
            </a:r>
            <a:r>
              <a:rPr lang="en-US" altLang="en-US" smtClean="0"/>
              <a:t> a brick high in the air.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Gravitational Potential Energy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4338638" cy="3275013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Potential energy that is </a:t>
            </a:r>
            <a:r>
              <a:rPr lang="en-US" altLang="en-US" sz="3200" u="sng" smtClean="0"/>
              <a:t>dependent</a:t>
            </a:r>
            <a:r>
              <a:rPr lang="en-US" altLang="en-US" sz="3200" smtClean="0"/>
              <a:t> on </a:t>
            </a:r>
            <a:r>
              <a:rPr lang="en-US" altLang="en-US" sz="3200" u="sng" smtClean="0"/>
              <a:t>height</a:t>
            </a:r>
            <a:r>
              <a:rPr lang="en-US" altLang="en-US" sz="3200" smtClean="0"/>
              <a:t> is called gravitational potential energy (</a:t>
            </a:r>
            <a:r>
              <a:rPr lang="en-US" altLang="en-US" sz="3200" u="sng" smtClean="0"/>
              <a:t>G.P.E.</a:t>
            </a:r>
            <a:r>
              <a:rPr lang="en-US" altLang="en-US" sz="3200" smtClean="0"/>
              <a:t>).</a:t>
            </a:r>
          </a:p>
        </p:txBody>
      </p:sp>
      <p:pic>
        <p:nvPicPr>
          <p:cNvPr id="31748" name="Picture 6" descr="j01748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981200"/>
            <a:ext cx="3476625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use energy when you:</a:t>
            </a:r>
          </a:p>
          <a:p>
            <a:pPr lvl="1" eaLnBrk="1" hangingPunct="1"/>
            <a:r>
              <a:rPr lang="en-US" altLang="en-US" u="sng" smtClean="0"/>
              <a:t>hit</a:t>
            </a:r>
            <a:r>
              <a:rPr lang="en-US" altLang="en-US" smtClean="0"/>
              <a:t> a softball.</a:t>
            </a:r>
          </a:p>
          <a:p>
            <a:pPr lvl="1" eaLnBrk="1" hangingPunct="1"/>
            <a:r>
              <a:rPr lang="en-US" altLang="en-US" u="sng" smtClean="0"/>
              <a:t>lift</a:t>
            </a:r>
            <a:r>
              <a:rPr lang="en-US" altLang="en-US" smtClean="0"/>
              <a:t> your book bag.</a:t>
            </a:r>
          </a:p>
          <a:p>
            <a:pPr lvl="1" eaLnBrk="1" hangingPunct="1"/>
            <a:r>
              <a:rPr lang="en-US" altLang="en-US" u="sng" smtClean="0"/>
              <a:t>compress</a:t>
            </a:r>
            <a:r>
              <a:rPr lang="en-US" altLang="en-US" smtClean="0"/>
              <a:t> a spring.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z="2500" smtClean="0"/>
          </a:p>
        </p:txBody>
      </p:sp>
      <p:pic>
        <p:nvPicPr>
          <p:cNvPr id="5124" name="Picture 4" descr="j028949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286000"/>
            <a:ext cx="3581400" cy="2363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828800"/>
            <a:ext cx="6478588" cy="2133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Energy that is </a:t>
            </a:r>
            <a:r>
              <a:rPr lang="en-US" altLang="en-US" sz="3200" u="sng" smtClean="0"/>
              <a:t>stored</a:t>
            </a:r>
            <a:r>
              <a:rPr lang="en-US" altLang="en-US" sz="3200" smtClean="0"/>
              <a:t> due to being </a:t>
            </a:r>
            <a:r>
              <a:rPr lang="en-US" altLang="en-US" sz="3200" u="sng" smtClean="0"/>
              <a:t>stretched</a:t>
            </a:r>
            <a:r>
              <a:rPr lang="en-US" altLang="en-US" sz="3200" smtClean="0"/>
              <a:t> or </a:t>
            </a:r>
            <a:r>
              <a:rPr lang="en-US" altLang="en-US" sz="3200" u="sng" smtClean="0"/>
              <a:t>compressed</a:t>
            </a:r>
            <a:r>
              <a:rPr lang="en-US" altLang="en-US" sz="3200" smtClean="0"/>
              <a:t> is called </a:t>
            </a:r>
            <a:r>
              <a:rPr lang="en-US" altLang="en-US" sz="3200" u="sng" smtClean="0"/>
              <a:t>elastic</a:t>
            </a:r>
            <a:r>
              <a:rPr lang="en-US" altLang="en-US" sz="3200" smtClean="0"/>
              <a:t> potential energy.</a:t>
            </a:r>
          </a:p>
          <a:p>
            <a:pPr lvl="1" eaLnBrk="1" hangingPunct="1"/>
            <a:endParaRPr lang="en-US" altLang="en-US" sz="2100" smtClean="0"/>
          </a:p>
        </p:txBody>
      </p:sp>
      <p:pic>
        <p:nvPicPr>
          <p:cNvPr id="81924" name="j0289575.jpg">
            <a:hlinkClick r:id="" action="ppaction://media"/>
          </p:cNvPr>
          <p:cNvPicPr>
            <a:picLocks noGrp="1" noChangeAspect="1" noChangeArrowheads="1"/>
          </p:cNvPicPr>
          <p:nvPr>
            <p:ph sz="quarter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267200"/>
            <a:ext cx="1587500" cy="1981200"/>
          </a:xfrm>
        </p:spPr>
      </p:pic>
      <p:pic>
        <p:nvPicPr>
          <p:cNvPr id="32773" name="Picture 6" descr="j028733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4191000"/>
            <a:ext cx="1792288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19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24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Gravitational Potential Energy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59587" cy="2058987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A waterfall, a suspension bridge, and a falling snowflake all have </a:t>
            </a:r>
            <a:r>
              <a:rPr lang="en-US" altLang="en-US" sz="2500" u="sng" smtClean="0"/>
              <a:t>G.P.E.</a:t>
            </a:r>
          </a:p>
        </p:txBody>
      </p:sp>
      <p:pic>
        <p:nvPicPr>
          <p:cNvPr id="33796" name="Picture 4" descr="j02153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429000"/>
            <a:ext cx="6400800" cy="2895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Gravitational Potential Energy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7213"/>
            <a:ext cx="3962400" cy="4114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If you stand on a </a:t>
            </a:r>
            <a:r>
              <a:rPr lang="en-US" altLang="en-US" sz="3200" u="sng" smtClean="0"/>
              <a:t>3-meter</a:t>
            </a:r>
            <a:r>
              <a:rPr lang="en-US" altLang="en-US" sz="3200" smtClean="0"/>
              <a:t> diving board, you have </a:t>
            </a:r>
            <a:r>
              <a:rPr lang="en-US" altLang="en-US" sz="3200" u="sng" smtClean="0"/>
              <a:t>3</a:t>
            </a:r>
            <a:r>
              <a:rPr lang="en-US" altLang="en-US" sz="3200" smtClean="0"/>
              <a:t> times the G.P.E, than you had on a </a:t>
            </a:r>
            <a:r>
              <a:rPr lang="en-US" altLang="en-US" sz="3200" u="sng" smtClean="0"/>
              <a:t>1-meter</a:t>
            </a:r>
            <a:r>
              <a:rPr lang="en-US" altLang="en-US" sz="3200" smtClean="0"/>
              <a:t> diving board.</a:t>
            </a:r>
          </a:p>
          <a:p>
            <a:pPr eaLnBrk="1" hangingPunct="1"/>
            <a:endParaRPr lang="en-US" altLang="en-US" sz="2500" smtClean="0"/>
          </a:p>
        </p:txBody>
      </p:sp>
      <p:pic>
        <p:nvPicPr>
          <p:cNvPr id="34820" name="Picture 9" descr="j029695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209800"/>
            <a:ext cx="3200400" cy="2895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Gravitational Potential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“The bigger they are the harder they fall” is not just a saying. It’s true. Objects with more </a:t>
            </a:r>
            <a:r>
              <a:rPr lang="en-US" altLang="en-US" sz="3600" u="sng" smtClean="0"/>
              <a:t>mass</a:t>
            </a:r>
            <a:r>
              <a:rPr lang="en-US" altLang="en-US" sz="3600" smtClean="0"/>
              <a:t> have </a:t>
            </a:r>
            <a:r>
              <a:rPr lang="en-US" altLang="en-US" sz="3600" u="sng" smtClean="0"/>
              <a:t>greater</a:t>
            </a:r>
            <a:r>
              <a:rPr lang="en-US" altLang="en-US" sz="3600" smtClean="0"/>
              <a:t> G.P.E.</a:t>
            </a:r>
          </a:p>
          <a:p>
            <a:pPr eaLnBrk="1" hangingPunct="1"/>
            <a:r>
              <a:rPr lang="en-US" altLang="en-US" sz="3600" smtClean="0"/>
              <a:t>The formula to find G.P.E.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smtClean="0"/>
              <a:t>	G.P.E. = </a:t>
            </a:r>
            <a:r>
              <a:rPr lang="en-US" altLang="en-US" sz="3600" u="sng" smtClean="0"/>
              <a:t>weight</a:t>
            </a:r>
            <a:r>
              <a:rPr lang="en-US" altLang="en-US" sz="3600" smtClean="0"/>
              <a:t> X </a:t>
            </a:r>
            <a:r>
              <a:rPr lang="en-US" altLang="en-US" sz="3600" u="sng" smtClean="0"/>
              <a:t>height</a:t>
            </a:r>
            <a:r>
              <a:rPr lang="en-US" alt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Kinetic-Potential Energy Conversion</a:t>
            </a:r>
          </a:p>
        </p:txBody>
      </p:sp>
      <p:sp>
        <p:nvSpPr>
          <p:cNvPr id="36867" name="Text Box 10"/>
          <p:cNvSpPr txBox="1">
            <a:spLocks noChangeArrowheads="1"/>
          </p:cNvSpPr>
          <p:nvPr/>
        </p:nvSpPr>
        <p:spPr bwMode="auto">
          <a:xfrm>
            <a:off x="990600" y="2057400"/>
            <a:ext cx="7924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Roller coasters work because of the energy that is built into the system. Initially, the cars are pulled mechanically up the tallest hill, giving them a great deal of potential energy. From that point, the conversion between potential and kinetic energy powers the cars throughout the entire ride.</a:t>
            </a:r>
          </a:p>
        </p:txBody>
      </p:sp>
      <p:pic>
        <p:nvPicPr>
          <p:cNvPr id="36868" name="Picture 11" descr="j015015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5089525"/>
            <a:ext cx="3352800" cy="1754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Kinetic vs. Potential Energy</a:t>
            </a:r>
          </a:p>
        </p:txBody>
      </p:sp>
      <p:pic>
        <p:nvPicPr>
          <p:cNvPr id="37891" name="Picture 4" descr="ce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1827213"/>
            <a:ext cx="6975475" cy="3138487"/>
          </a:xfrm>
        </p:spPr>
      </p:pic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At the point of maximum potential energy, the car has minimum kinetic energy.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Kinetic-Potential Energy Conversions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As a basketball player throws the ball into the air, various energy conversions take place.</a:t>
            </a:r>
          </a:p>
        </p:txBody>
      </p:sp>
      <p:pic>
        <p:nvPicPr>
          <p:cNvPr id="38916" name="Picture 4" descr="j02894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4838" y="2055813"/>
            <a:ext cx="2414587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9939" name="Picture 4" descr="maxpotk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24675"/>
          </a:xfrm>
        </p:spPr>
      </p:pic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Ball slows down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6934200" y="22860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Ball speeds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Law of Conservation of Energy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can be neither </a:t>
            </a:r>
            <a:r>
              <a:rPr lang="en-US" altLang="en-US" u="sng" smtClean="0"/>
              <a:t>created</a:t>
            </a:r>
            <a:r>
              <a:rPr lang="en-US" altLang="en-US" smtClean="0"/>
              <a:t> nor </a:t>
            </a:r>
            <a:r>
              <a:rPr lang="en-US" altLang="en-US" u="sng" smtClean="0"/>
              <a:t>destroyed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It can only be </a:t>
            </a:r>
            <a:r>
              <a:rPr lang="en-US" altLang="en-US" u="sng" smtClean="0"/>
              <a:t>converted</a:t>
            </a:r>
            <a:r>
              <a:rPr lang="en-US" altLang="en-US" smtClean="0"/>
              <a:t> from one form to another.</a:t>
            </a:r>
          </a:p>
          <a:p>
            <a:pPr lvl="1" eaLnBrk="1" hangingPunct="1"/>
            <a:r>
              <a:rPr lang="en-US" altLang="en-US" smtClean="0"/>
              <a:t>If energy seems to disappear, then scientists look for it – leading to many important discoveries.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Words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31361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mechanical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heat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chemical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electromagnetic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nuclear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kinetic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potential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gravitational potential energy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energy conversion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 smtClean="0"/>
              <a:t>	Law of 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Energy is involved when:</a:t>
            </a:r>
          </a:p>
          <a:p>
            <a:pPr lvl="1" eaLnBrk="1" hangingPunct="1"/>
            <a:r>
              <a:rPr lang="en-US" altLang="en-US" sz="2100" smtClean="0"/>
              <a:t>a bird flies.</a:t>
            </a:r>
          </a:p>
          <a:p>
            <a:pPr lvl="1" eaLnBrk="1" hangingPunct="1"/>
            <a:r>
              <a:rPr lang="en-US" altLang="en-US" sz="2100" smtClean="0"/>
              <a:t>a bomb explodes.</a:t>
            </a:r>
          </a:p>
          <a:p>
            <a:pPr lvl="1" eaLnBrk="1" hangingPunct="1"/>
            <a:r>
              <a:rPr lang="en-US" altLang="en-US" sz="2100" smtClean="0"/>
              <a:t>rain falls from the sky.</a:t>
            </a:r>
          </a:p>
          <a:p>
            <a:pPr lvl="1" eaLnBrk="1" hangingPunct="1"/>
            <a:r>
              <a:rPr lang="en-US" altLang="en-US" sz="2100" smtClean="0"/>
              <a:t>electricity flows in a wire.</a:t>
            </a:r>
          </a:p>
        </p:txBody>
      </p:sp>
      <p:pic>
        <p:nvPicPr>
          <p:cNvPr id="6148" name="Picture 7" descr="j028321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108200"/>
            <a:ext cx="3733800" cy="3530600"/>
          </a:xfrm>
        </p:spPr>
      </p:pic>
      <p:pic>
        <p:nvPicPr>
          <p:cNvPr id="6149" name="Picture 8" descr="j028178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648200"/>
            <a:ext cx="1541463" cy="1803400"/>
          </a:xfrm>
        </p:spPr>
      </p:pic>
      <p:pic>
        <p:nvPicPr>
          <p:cNvPr id="6150" name="Picture 11" descr="j019619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7764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energy that it can be involved in so many different activities?</a:t>
            </a:r>
          </a:p>
          <a:p>
            <a:pPr lvl="1" eaLnBrk="1" hangingPunct="1"/>
            <a:r>
              <a:rPr lang="en-US" altLang="en-US" sz="2900" smtClean="0"/>
              <a:t>Energy can be defined as </a:t>
            </a:r>
            <a:r>
              <a:rPr lang="en-US" altLang="en-US" sz="2900" u="sng" smtClean="0"/>
              <a:t>the ability to do work or cause change</a:t>
            </a:r>
            <a:r>
              <a:rPr lang="en-US" altLang="en-US" sz="2900" smtClean="0"/>
              <a:t>.</a:t>
            </a:r>
          </a:p>
          <a:p>
            <a:pPr lvl="1" eaLnBrk="1" hangingPunct="1"/>
            <a:r>
              <a:rPr lang="en-US" altLang="en-US" sz="2900" smtClean="0"/>
              <a:t>If an object or organism does work (exerts a force over a distance to move an object) the object or organism uses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313613" cy="49530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Because of the direct connection between energy and work, energy is measured in the same unit as work: joules (J).</a:t>
            </a:r>
          </a:p>
          <a:p>
            <a:pPr eaLnBrk="1" hangingPunct="1"/>
            <a:r>
              <a:rPr lang="en-US" altLang="en-US" sz="3300" smtClean="0"/>
              <a:t>In addition to using energy to do </a:t>
            </a:r>
            <a:r>
              <a:rPr lang="en-US" altLang="en-US" sz="3300" u="sng" smtClean="0"/>
              <a:t>work</a:t>
            </a:r>
            <a:r>
              <a:rPr lang="en-US" altLang="en-US" sz="3300" smtClean="0"/>
              <a:t>, objects gain energy because </a:t>
            </a:r>
            <a:r>
              <a:rPr lang="en-US" altLang="en-US" sz="3300" u="sng" smtClean="0"/>
              <a:t>work</a:t>
            </a:r>
            <a:r>
              <a:rPr lang="en-US" altLang="en-US" sz="3300" smtClean="0"/>
              <a:t> is being done on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 of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04018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The six main forms of energy are:</a:t>
            </a:r>
            <a:endParaRPr lang="en-US" altLang="en-US" sz="3300" smtClean="0"/>
          </a:p>
          <a:p>
            <a:pPr lvl="1" eaLnBrk="1" hangingPunct="1"/>
            <a:r>
              <a:rPr lang="en-US" altLang="en-US" sz="2900" u="sng" smtClean="0"/>
              <a:t>Thermal</a:t>
            </a:r>
          </a:p>
          <a:p>
            <a:pPr lvl="1" eaLnBrk="1" hangingPunct="1"/>
            <a:r>
              <a:rPr lang="en-US" altLang="en-US" sz="2900" u="sng" smtClean="0"/>
              <a:t>Chemical</a:t>
            </a:r>
          </a:p>
          <a:p>
            <a:pPr lvl="1" eaLnBrk="1" hangingPunct="1"/>
            <a:r>
              <a:rPr lang="en-US" altLang="en-US" sz="2900" u="sng" smtClean="0"/>
              <a:t>Electromagnetic</a:t>
            </a:r>
          </a:p>
          <a:p>
            <a:pPr lvl="1" eaLnBrk="1" hangingPunct="1"/>
            <a:r>
              <a:rPr lang="en-US" altLang="en-US" sz="2900" u="sng" smtClean="0"/>
              <a:t>Sound</a:t>
            </a:r>
          </a:p>
          <a:p>
            <a:pPr lvl="1" eaLnBrk="1" hangingPunct="1"/>
            <a:r>
              <a:rPr lang="en-US" altLang="en-US" sz="2900" u="sng" smtClean="0"/>
              <a:t>Nuclear</a:t>
            </a:r>
          </a:p>
          <a:p>
            <a:pPr lvl="1" eaLnBrk="1" hangingPunct="1"/>
            <a:r>
              <a:rPr lang="en-US" altLang="en-US" sz="2900" u="sng" smtClean="0"/>
              <a:t>Mechanical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defRPr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0000" dirty="0" smtClean="0">
                <a:solidFill>
                  <a:srgbClr val="FFFF00"/>
                </a:solidFill>
              </a:rPr>
              <a:t>6</a:t>
            </a:r>
            <a:endParaRPr lang="en-US" sz="1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Thermal Energy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internal motion of atoms is called </a:t>
            </a:r>
            <a:r>
              <a:rPr lang="en-US" altLang="en-US" u="sng" smtClean="0"/>
              <a:t>thermal</a:t>
            </a:r>
            <a:r>
              <a:rPr lang="en-US" altLang="en-US" smtClean="0"/>
              <a:t> energy, because moving particles produce heat.</a:t>
            </a:r>
          </a:p>
          <a:p>
            <a:pPr eaLnBrk="1" hangingPunct="1"/>
            <a:r>
              <a:rPr lang="en-US" altLang="en-US" smtClean="0"/>
              <a:t>Thermal energy can be produced by </a:t>
            </a:r>
            <a:r>
              <a:rPr lang="en-US" altLang="en-US" u="sng" smtClean="0"/>
              <a:t>friction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Thermal energy causes changes in </a:t>
            </a:r>
            <a:r>
              <a:rPr lang="en-US" altLang="en-US" u="sng" smtClean="0"/>
              <a:t>temperature and phase</a:t>
            </a:r>
            <a:r>
              <a:rPr lang="en-US" altLang="en-US" smtClean="0"/>
              <a:t> of any form of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Chemical Energy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69187" cy="4573587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Chemical Energy is required to </a:t>
            </a:r>
            <a:r>
              <a:rPr lang="en-US" altLang="en-US" sz="3300" u="sng" smtClean="0"/>
              <a:t>bond</a:t>
            </a:r>
            <a:r>
              <a:rPr lang="en-US" altLang="en-US" sz="3300" smtClean="0"/>
              <a:t> atoms together.</a:t>
            </a:r>
          </a:p>
          <a:p>
            <a:pPr eaLnBrk="1" hangingPunct="1"/>
            <a:r>
              <a:rPr lang="en-US" altLang="en-US" sz="3300" smtClean="0"/>
              <a:t>And when bonds are </a:t>
            </a:r>
            <a:r>
              <a:rPr lang="en-US" altLang="en-US" sz="3300" u="sng" smtClean="0"/>
              <a:t>broken</a:t>
            </a:r>
            <a:r>
              <a:rPr lang="en-US" altLang="en-US" sz="3300" smtClean="0"/>
              <a:t>, energy is </a:t>
            </a:r>
            <a:r>
              <a:rPr lang="en-US" altLang="en-US" sz="3300" u="sng" smtClean="0"/>
              <a:t>released</a:t>
            </a:r>
            <a:r>
              <a:rPr lang="en-US" altLang="en-US" sz="3300" smtClean="0"/>
              <a:t> as heat and light.</a:t>
            </a:r>
          </a:p>
          <a:p>
            <a:pPr eaLnBrk="1" hangingPunct="1"/>
            <a:r>
              <a:rPr lang="en-US" altLang="en-US" sz="3300" smtClean="0"/>
              <a:t>Lighting a match or a candle releases </a:t>
            </a:r>
            <a:r>
              <a:rPr lang="en-US" altLang="en-US" sz="3300" u="sng" smtClean="0"/>
              <a:t>chemical</a:t>
            </a:r>
            <a:r>
              <a:rPr lang="en-US" altLang="en-US" sz="3300" smtClean="0"/>
              <a:t> energy.</a:t>
            </a:r>
          </a:p>
          <a:p>
            <a:pPr eaLnBrk="1" hangingPunct="1"/>
            <a:endParaRPr lang="en-US" altLang="en-US" sz="3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5225</TotalTime>
  <Words>1084</Words>
  <Application>Microsoft Office PowerPoint</Application>
  <PresentationFormat>On-screen Show (4:3)</PresentationFormat>
  <Paragraphs>138</Paragraphs>
  <Slides>39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Verdana</vt:lpstr>
      <vt:lpstr>Arial</vt:lpstr>
      <vt:lpstr>Wingdings</vt:lpstr>
      <vt:lpstr>Calibri</vt:lpstr>
      <vt:lpstr>Eclipse</vt:lpstr>
      <vt:lpstr>PowerPoint Presentation</vt:lpstr>
      <vt:lpstr>Nature of Energy</vt:lpstr>
      <vt:lpstr>Nature of Energy</vt:lpstr>
      <vt:lpstr>Nature of Energy</vt:lpstr>
      <vt:lpstr>Nature of Energy</vt:lpstr>
      <vt:lpstr>Nature of Energy</vt:lpstr>
      <vt:lpstr>Forms of Energy</vt:lpstr>
      <vt:lpstr>Thermal Energy</vt:lpstr>
      <vt:lpstr>Chemical Energy</vt:lpstr>
      <vt:lpstr>Chemical Energy</vt:lpstr>
      <vt:lpstr>Electromagnetic Energy</vt:lpstr>
      <vt:lpstr>Electromagnetic Energy</vt:lpstr>
      <vt:lpstr>Nuclear Energy</vt:lpstr>
      <vt:lpstr>Nuclear Energy</vt:lpstr>
      <vt:lpstr>Nuclear Energy</vt:lpstr>
      <vt:lpstr>Nuclear Energy</vt:lpstr>
      <vt:lpstr>Mechanical Energy</vt:lpstr>
      <vt:lpstr>Mechanical Energy</vt:lpstr>
      <vt:lpstr>Mechanical Energy</vt:lpstr>
      <vt:lpstr>Energy Conversion</vt:lpstr>
      <vt:lpstr>Energy Conversions</vt:lpstr>
      <vt:lpstr>Other Energy Conversions</vt:lpstr>
      <vt:lpstr>Energy Conversions</vt:lpstr>
      <vt:lpstr>Chemical  Thermal Mechanical</vt:lpstr>
      <vt:lpstr>States of Energy</vt:lpstr>
      <vt:lpstr>States of Energy:  Kinetic and Potential Energy</vt:lpstr>
      <vt:lpstr>Kinetic Energy</vt:lpstr>
      <vt:lpstr>Potential Energy</vt:lpstr>
      <vt:lpstr>Gravitational Potential Energy</vt:lpstr>
      <vt:lpstr>Potential Energy</vt:lpstr>
      <vt:lpstr>Gravitational Potential Energy</vt:lpstr>
      <vt:lpstr>Gravitational Potential Energy</vt:lpstr>
      <vt:lpstr>Gravitational Potential Energy</vt:lpstr>
      <vt:lpstr>Kinetic-Potential Energy Conversion</vt:lpstr>
      <vt:lpstr>Kinetic vs. Potential Energy</vt:lpstr>
      <vt:lpstr>Kinetic-Potential Energy Conversions</vt:lpstr>
      <vt:lpstr>PowerPoint Presentation</vt:lpstr>
      <vt:lpstr>The Law of Conservation of Energy</vt:lpstr>
      <vt:lpstr>Vocabulary Words</vt:lpstr>
    </vt:vector>
  </TitlesOfParts>
  <Company>WJCC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Energy:</dc:title>
  <dc:creator>Vicki Lewis</dc:creator>
  <cp:lastModifiedBy>David Edinger</cp:lastModifiedBy>
  <cp:revision>511</cp:revision>
  <dcterms:created xsi:type="dcterms:W3CDTF">2004-04-03T23:14:26Z</dcterms:created>
  <dcterms:modified xsi:type="dcterms:W3CDTF">2014-10-27T23:14:34Z</dcterms:modified>
</cp:coreProperties>
</file>