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 id="261" r:id="rId6"/>
    <p:sldId id="277" r:id="rId7"/>
    <p:sldId id="278" r:id="rId8"/>
    <p:sldId id="281" r:id="rId9"/>
    <p:sldId id="276" r:id="rId10"/>
    <p:sldId id="279" r:id="rId11"/>
    <p:sldId id="263" r:id="rId12"/>
    <p:sldId id="264" r:id="rId13"/>
    <p:sldId id="265" r:id="rId14"/>
    <p:sldId id="266" r:id="rId15"/>
    <p:sldId id="267" r:id="rId16"/>
    <p:sldId id="268" r:id="rId17"/>
    <p:sldId id="269" r:id="rId18"/>
    <p:sldId id="282" r:id="rId19"/>
    <p:sldId id="273" r:id="rId20"/>
    <p:sldId id="283" r:id="rId21"/>
    <p:sldId id="271" r:id="rId22"/>
    <p:sldId id="272" r:id="rId23"/>
    <p:sldId id="270"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55"/>
    <a:srgbClr val="DDDDDD"/>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1" autoAdjust="0"/>
    <p:restoredTop sz="94660" autoAdjust="0"/>
  </p:normalViewPr>
  <p:slideViewPr>
    <p:cSldViewPr>
      <p:cViewPr>
        <p:scale>
          <a:sx n="96" d="100"/>
          <a:sy n="96" d="100"/>
        </p:scale>
        <p:origin x="-107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24578"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2457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E138F3ED-DBB3-4572-9522-FE143B6C7E4A}" type="slidenum">
              <a:rPr lang="en-US" altLang="en-US"/>
              <a:pPr>
                <a:defRPr/>
              </a:pPr>
              <a:t>‹#›</a:t>
            </a:fld>
            <a:endParaRPr lang="en-US" altLang="en-US"/>
          </a:p>
        </p:txBody>
      </p:sp>
    </p:spTree>
    <p:extLst>
      <p:ext uri="{BB962C8B-B14F-4D97-AF65-F5344CB8AC3E}">
        <p14:creationId xmlns:p14="http://schemas.microsoft.com/office/powerpoint/2010/main" val="389514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B9123698-8281-4C05-9759-08626CFA1762}" type="slidenum">
              <a:rPr lang="en-US" altLang="en-US"/>
              <a:pPr>
                <a:defRPr/>
              </a:pPr>
              <a:t>‹#›</a:t>
            </a:fld>
            <a:endParaRPr lang="en-US" altLang="en-US"/>
          </a:p>
        </p:txBody>
      </p:sp>
    </p:spTree>
    <p:extLst>
      <p:ext uri="{BB962C8B-B14F-4D97-AF65-F5344CB8AC3E}">
        <p14:creationId xmlns:p14="http://schemas.microsoft.com/office/powerpoint/2010/main" val="115471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4C0982A2-328B-4850-B7D0-73D264A763D9}" type="slidenum">
              <a:rPr lang="en-US" altLang="en-US"/>
              <a:pPr>
                <a:defRPr/>
              </a:pPr>
              <a:t>‹#›</a:t>
            </a:fld>
            <a:endParaRPr lang="en-US" altLang="en-US"/>
          </a:p>
        </p:txBody>
      </p:sp>
    </p:spTree>
    <p:extLst>
      <p:ext uri="{BB962C8B-B14F-4D97-AF65-F5344CB8AC3E}">
        <p14:creationId xmlns:p14="http://schemas.microsoft.com/office/powerpoint/2010/main" val="2841928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5E2B272B-B0D1-463D-9E39-416EE17698F1}" type="slidenum">
              <a:rPr lang="en-US" altLang="en-US"/>
              <a:pPr>
                <a:defRPr/>
              </a:pPr>
              <a:t>‹#›</a:t>
            </a:fld>
            <a:endParaRPr lang="en-US" altLang="en-US"/>
          </a:p>
        </p:txBody>
      </p:sp>
    </p:spTree>
    <p:extLst>
      <p:ext uri="{BB962C8B-B14F-4D97-AF65-F5344CB8AC3E}">
        <p14:creationId xmlns:p14="http://schemas.microsoft.com/office/powerpoint/2010/main" val="111099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F6431924-2CC1-4D2A-A708-BEC40A5072B9}" type="slidenum">
              <a:rPr lang="en-US" altLang="en-US"/>
              <a:pPr>
                <a:defRPr/>
              </a:pPr>
              <a:t>‹#›</a:t>
            </a:fld>
            <a:endParaRPr lang="en-US" altLang="en-US"/>
          </a:p>
        </p:txBody>
      </p:sp>
    </p:spTree>
    <p:extLst>
      <p:ext uri="{BB962C8B-B14F-4D97-AF65-F5344CB8AC3E}">
        <p14:creationId xmlns:p14="http://schemas.microsoft.com/office/powerpoint/2010/main" val="1317095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29002F2B-C388-4A0D-B518-50119DE68C39}" type="slidenum">
              <a:rPr lang="en-US" altLang="en-US"/>
              <a:pPr>
                <a:defRPr/>
              </a:pPr>
              <a:t>‹#›</a:t>
            </a:fld>
            <a:endParaRPr lang="en-US" altLang="en-US"/>
          </a:p>
        </p:txBody>
      </p:sp>
    </p:spTree>
    <p:extLst>
      <p:ext uri="{BB962C8B-B14F-4D97-AF65-F5344CB8AC3E}">
        <p14:creationId xmlns:p14="http://schemas.microsoft.com/office/powerpoint/2010/main" val="373043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p:cNvSpPr>
            <a:spLocks noGrp="1" noChangeArrowheads="1"/>
          </p:cNvSpPr>
          <p:nvPr>
            <p:ph type="sldNum" sz="quarter" idx="12"/>
          </p:nvPr>
        </p:nvSpPr>
        <p:spPr>
          <a:ln/>
        </p:spPr>
        <p:txBody>
          <a:bodyPr/>
          <a:lstStyle>
            <a:lvl1pPr>
              <a:defRPr/>
            </a:lvl1pPr>
          </a:lstStyle>
          <a:p>
            <a:pPr>
              <a:defRPr/>
            </a:pPr>
            <a:fld id="{850011C5-3D71-457F-B263-459987AAE642}" type="slidenum">
              <a:rPr lang="en-US" altLang="en-US"/>
              <a:pPr>
                <a:defRPr/>
              </a:pPr>
              <a:t>‹#›</a:t>
            </a:fld>
            <a:endParaRPr lang="en-US" altLang="en-US"/>
          </a:p>
        </p:txBody>
      </p:sp>
    </p:spTree>
    <p:extLst>
      <p:ext uri="{BB962C8B-B14F-4D97-AF65-F5344CB8AC3E}">
        <p14:creationId xmlns:p14="http://schemas.microsoft.com/office/powerpoint/2010/main" val="81916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p:cNvSpPr>
            <a:spLocks noGrp="1" noChangeArrowheads="1"/>
          </p:cNvSpPr>
          <p:nvPr>
            <p:ph type="sldNum" sz="quarter" idx="12"/>
          </p:nvPr>
        </p:nvSpPr>
        <p:spPr>
          <a:ln/>
        </p:spPr>
        <p:txBody>
          <a:bodyPr/>
          <a:lstStyle>
            <a:lvl1pPr>
              <a:defRPr/>
            </a:lvl1pPr>
          </a:lstStyle>
          <a:p>
            <a:pPr>
              <a:defRPr/>
            </a:pPr>
            <a:fld id="{D5A91AE2-2A08-4165-A675-3B06DB53A207}" type="slidenum">
              <a:rPr lang="en-US" altLang="en-US"/>
              <a:pPr>
                <a:defRPr/>
              </a:pPr>
              <a:t>‹#›</a:t>
            </a:fld>
            <a:endParaRPr lang="en-US" altLang="en-US"/>
          </a:p>
        </p:txBody>
      </p:sp>
    </p:spTree>
    <p:extLst>
      <p:ext uri="{BB962C8B-B14F-4D97-AF65-F5344CB8AC3E}">
        <p14:creationId xmlns:p14="http://schemas.microsoft.com/office/powerpoint/2010/main" val="99070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p:cNvSpPr>
            <a:spLocks noGrp="1" noChangeArrowheads="1"/>
          </p:cNvSpPr>
          <p:nvPr>
            <p:ph type="sldNum" sz="quarter" idx="12"/>
          </p:nvPr>
        </p:nvSpPr>
        <p:spPr>
          <a:ln/>
        </p:spPr>
        <p:txBody>
          <a:bodyPr/>
          <a:lstStyle>
            <a:lvl1pPr>
              <a:defRPr/>
            </a:lvl1pPr>
          </a:lstStyle>
          <a:p>
            <a:pPr>
              <a:defRPr/>
            </a:pPr>
            <a:fld id="{9D5DD725-CDD6-4261-873C-964C5113DE6C}" type="slidenum">
              <a:rPr lang="en-US" altLang="en-US"/>
              <a:pPr>
                <a:defRPr/>
              </a:pPr>
              <a:t>‹#›</a:t>
            </a:fld>
            <a:endParaRPr lang="en-US" altLang="en-US"/>
          </a:p>
        </p:txBody>
      </p:sp>
    </p:spTree>
    <p:extLst>
      <p:ext uri="{BB962C8B-B14F-4D97-AF65-F5344CB8AC3E}">
        <p14:creationId xmlns:p14="http://schemas.microsoft.com/office/powerpoint/2010/main" val="135228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E518C649-B9E7-4A9F-90E3-3FB60446641E}" type="slidenum">
              <a:rPr lang="en-US" altLang="en-US"/>
              <a:pPr>
                <a:defRPr/>
              </a:pPr>
              <a:t>‹#›</a:t>
            </a:fld>
            <a:endParaRPr lang="en-US" altLang="en-US"/>
          </a:p>
        </p:txBody>
      </p:sp>
    </p:spTree>
    <p:extLst>
      <p:ext uri="{BB962C8B-B14F-4D97-AF65-F5344CB8AC3E}">
        <p14:creationId xmlns:p14="http://schemas.microsoft.com/office/powerpoint/2010/main" val="203958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B4CF57A4-F825-48CE-AB94-DBE664A0C481}" type="slidenum">
              <a:rPr lang="en-US" altLang="en-US"/>
              <a:pPr>
                <a:defRPr/>
              </a:pPr>
              <a:t>‹#›</a:t>
            </a:fld>
            <a:endParaRPr lang="en-US" altLang="en-US"/>
          </a:p>
        </p:txBody>
      </p:sp>
    </p:spTree>
    <p:extLst>
      <p:ext uri="{BB962C8B-B14F-4D97-AF65-F5344CB8AC3E}">
        <p14:creationId xmlns:p14="http://schemas.microsoft.com/office/powerpoint/2010/main" val="276908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8"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3559"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smtClean="0"/>
            </a:lvl1pPr>
          </a:lstStyle>
          <a:p>
            <a:pPr>
              <a:defRPr/>
            </a:pPr>
            <a:endParaRPr lang="en-US" altLang="en-US"/>
          </a:p>
        </p:txBody>
      </p:sp>
      <p:sp>
        <p:nvSpPr>
          <p:cNvPr id="23560"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EB799756-13F4-4BBA-A95A-91BE9A5501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slide" Target="slide17.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3" Type="http://schemas.openxmlformats.org/officeDocument/2006/relationships/hyperlink" Target="http://www.columbiastate.edu/HSS-Textbook-Information"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hyperlink" Target="http://www.youtube.com/watch?v=q2pj9k1lrsM" TargetMode="Externa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zebu.uoregon.edu/~imamura/122/lecture-2/em.html"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gif"/></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ciencebuddies.org/science-fair-projects/project_ideas/ApMech_p017.shtml?fave=no&amp;isb=cmlkOjE1MjI3OTc4LHNpZDowLHA6MSxpYTpBcE1lY2g&amp;from=TSW"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poscience.com/home/Portals/2/Media/post_sale_content/PHY2/Ancillaries/SkillSheets/Unit_4/11.1_Efficiency.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latin typeface="Comic Sans MS" pitchFamily="66" charset="0"/>
              </a:rPr>
              <a:t>Energy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bg1">
              <a:alpha val="49019"/>
            </a:schemeClr>
          </a:solidFill>
          <a:extLst>
            <a:ext uri="{91240B29-F687-4F45-9708-019B960494DF}">
              <a14:hiddenLine xmlns:a14="http://schemas.microsoft.com/office/drawing/2010/main" w="38100" cmpd="dbl">
                <a:solidFill>
                  <a:schemeClr val="tx1"/>
                </a:solidFill>
                <a:miter lim="800000"/>
                <a:headEnd/>
                <a:tailEnd/>
              </a14:hiddenLine>
            </a:ext>
          </a:extLst>
        </p:spPr>
        <p:txBody>
          <a:bodyPr/>
          <a:lstStyle/>
          <a:p>
            <a:pPr eaLnBrk="1" hangingPunct="1"/>
            <a:r>
              <a:rPr lang="en-US" altLang="en-US" sz="3400" smtClean="0">
                <a:latin typeface="Comic Sans MS" pitchFamily="66" charset="0"/>
              </a:rPr>
              <a:t>Forms of Energy</a:t>
            </a:r>
            <a:br>
              <a:rPr lang="en-US" altLang="en-US" sz="3400" smtClean="0">
                <a:latin typeface="Comic Sans MS" pitchFamily="66" charset="0"/>
              </a:rPr>
            </a:br>
            <a:r>
              <a:rPr lang="en-US" altLang="en-US" sz="2100" i="1" smtClean="0">
                <a:latin typeface="Comic Sans MS" pitchFamily="66" charset="0"/>
              </a:rPr>
              <a:t>(Grouping Activity)</a:t>
            </a:r>
          </a:p>
        </p:txBody>
      </p:sp>
      <p:sp>
        <p:nvSpPr>
          <p:cNvPr id="12291" name="Rectangle 3"/>
          <p:cNvSpPr>
            <a:spLocks noGrp="1" noChangeArrowheads="1"/>
          </p:cNvSpPr>
          <p:nvPr>
            <p:ph type="body" idx="1"/>
          </p:nvPr>
        </p:nvSpPr>
        <p:spPr>
          <a:solidFill>
            <a:schemeClr val="bg1">
              <a:alpha val="49019"/>
            </a:schemeClr>
          </a:solidFill>
          <a:extLst>
            <a:ext uri="{91240B29-F687-4F45-9708-019B960494DF}">
              <a14:hiddenLine xmlns:a14="http://schemas.microsoft.com/office/drawing/2010/main" w="38100" cmpd="dbl">
                <a:solidFill>
                  <a:schemeClr val="tx1"/>
                </a:solidFill>
                <a:miter lim="800000"/>
                <a:headEnd/>
                <a:tailEnd/>
              </a14:hiddenLine>
            </a:ext>
          </a:extLst>
        </p:spPr>
        <p:txBody>
          <a:bodyPr/>
          <a:lstStyle/>
          <a:p>
            <a:pPr eaLnBrk="1" hangingPunct="1"/>
            <a:r>
              <a:rPr lang="en-US" altLang="en-US" sz="2600" smtClean="0">
                <a:latin typeface="Comic Sans MS" pitchFamily="66" charset="0"/>
              </a:rPr>
              <a:t>Organize the 24 laminated sheets into six groups.  Each group should consist of:</a:t>
            </a:r>
          </a:p>
          <a:p>
            <a:pPr lvl="1" eaLnBrk="1" hangingPunct="1"/>
            <a:r>
              <a:rPr lang="en-US" altLang="en-US" sz="2200" smtClean="0">
                <a:latin typeface="Comic Sans MS" pitchFamily="66" charset="0"/>
              </a:rPr>
              <a:t>words representing a form of energy (bold)</a:t>
            </a:r>
          </a:p>
          <a:p>
            <a:pPr lvl="1" eaLnBrk="1" hangingPunct="1"/>
            <a:r>
              <a:rPr lang="en-US" altLang="en-US" sz="2200" smtClean="0">
                <a:latin typeface="Comic Sans MS" pitchFamily="66" charset="0"/>
              </a:rPr>
              <a:t>some descriptions describing the form of energy (bullet) </a:t>
            </a:r>
          </a:p>
          <a:p>
            <a:pPr lvl="1" eaLnBrk="1" hangingPunct="1"/>
            <a:r>
              <a:rPr lang="en-US" altLang="en-US" sz="2200" smtClean="0">
                <a:latin typeface="Comic Sans MS" pitchFamily="66" charset="0"/>
              </a:rPr>
              <a:t>a visual representation of the form of energy.</a:t>
            </a:r>
          </a:p>
          <a:p>
            <a:pPr eaLnBrk="1" hangingPunct="1"/>
            <a:r>
              <a:rPr lang="en-US" altLang="en-US" sz="2600" smtClean="0">
                <a:latin typeface="Comic Sans MS" pitchFamily="66" charset="0"/>
              </a:rPr>
              <a:t>When you think the sheets are correctly grouped, have me come and confirm whether it is correct.</a:t>
            </a:r>
          </a:p>
          <a:p>
            <a:pPr eaLnBrk="1" hangingPunct="1"/>
            <a:r>
              <a:rPr lang="en-US" altLang="en-US" sz="2600" smtClean="0">
                <a:latin typeface="Comic Sans MS" pitchFamily="66" charset="0"/>
              </a:rPr>
              <a:t>Complete the table.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latin typeface="Comic Sans MS" pitchFamily="66" charset="0"/>
              </a:rPr>
              <a:t>Forms of Energy</a:t>
            </a:r>
          </a:p>
        </p:txBody>
      </p:sp>
      <p:sp>
        <p:nvSpPr>
          <p:cNvPr id="9219" name="Rectangle 3"/>
          <p:cNvSpPr>
            <a:spLocks noGrp="1" noChangeArrowheads="1"/>
          </p:cNvSpPr>
          <p:nvPr>
            <p:ph type="body" idx="1"/>
          </p:nvPr>
        </p:nvSpPr>
        <p:spPr/>
        <p:txBody>
          <a:bodyPr/>
          <a:lstStyle/>
          <a:p>
            <a:pPr eaLnBrk="1" hangingPunct="1"/>
            <a:r>
              <a:rPr lang="en-US" altLang="en-US" smtClean="0">
                <a:latin typeface="Comic Sans MS" pitchFamily="66" charset="0"/>
                <a:hlinkClick r:id="rId2" action="ppaction://hlinksldjump"/>
              </a:rPr>
              <a:t>Mechanical </a:t>
            </a:r>
            <a:endParaRPr lang="en-US" altLang="en-US" smtClean="0">
              <a:latin typeface="Comic Sans MS" pitchFamily="66" charset="0"/>
            </a:endParaRPr>
          </a:p>
          <a:p>
            <a:pPr eaLnBrk="1" hangingPunct="1"/>
            <a:r>
              <a:rPr lang="en-US" altLang="en-US" smtClean="0">
                <a:latin typeface="Comic Sans MS" pitchFamily="66" charset="0"/>
                <a:hlinkClick r:id="rId3" action="ppaction://hlinksldjump"/>
              </a:rPr>
              <a:t>Sound</a:t>
            </a:r>
            <a:endParaRPr lang="en-US" altLang="en-US" smtClean="0">
              <a:latin typeface="Comic Sans MS" pitchFamily="66" charset="0"/>
            </a:endParaRPr>
          </a:p>
          <a:p>
            <a:pPr eaLnBrk="1" hangingPunct="1"/>
            <a:r>
              <a:rPr lang="en-US" altLang="en-US" smtClean="0">
                <a:latin typeface="Comic Sans MS" pitchFamily="66" charset="0"/>
                <a:hlinkClick r:id="rId4" action="ppaction://hlinksldjump"/>
              </a:rPr>
              <a:t>Chemical</a:t>
            </a:r>
            <a:endParaRPr lang="en-US" altLang="en-US" smtClean="0">
              <a:latin typeface="Comic Sans MS" pitchFamily="66" charset="0"/>
            </a:endParaRPr>
          </a:p>
          <a:p>
            <a:pPr eaLnBrk="1" hangingPunct="1"/>
            <a:r>
              <a:rPr lang="en-US" altLang="en-US" smtClean="0">
                <a:latin typeface="Comic Sans MS" pitchFamily="66" charset="0"/>
                <a:hlinkClick r:id="rId5" action="ppaction://hlinksldjump"/>
              </a:rPr>
              <a:t>Thermal</a:t>
            </a:r>
            <a:endParaRPr lang="en-US" altLang="en-US" smtClean="0">
              <a:latin typeface="Comic Sans MS" pitchFamily="66" charset="0"/>
            </a:endParaRPr>
          </a:p>
          <a:p>
            <a:pPr eaLnBrk="1" hangingPunct="1"/>
            <a:r>
              <a:rPr lang="en-US" altLang="en-US" smtClean="0">
                <a:latin typeface="Comic Sans MS" pitchFamily="66" charset="0"/>
                <a:hlinkClick r:id="rId6" action="ppaction://hlinksldjump"/>
              </a:rPr>
              <a:t>Electromagnetic</a:t>
            </a:r>
            <a:endParaRPr lang="en-US" altLang="en-US" smtClean="0">
              <a:latin typeface="Comic Sans MS" pitchFamily="66" charset="0"/>
            </a:endParaRPr>
          </a:p>
          <a:p>
            <a:pPr eaLnBrk="1" hangingPunct="1"/>
            <a:r>
              <a:rPr lang="en-US" altLang="en-US" smtClean="0">
                <a:latin typeface="Comic Sans MS" pitchFamily="66" charset="0"/>
                <a:hlinkClick r:id="rId7" action="ppaction://hlinksldjump"/>
              </a:rPr>
              <a:t>Nuclear</a:t>
            </a:r>
            <a:endParaRPr lang="en-US" altLang="en-US"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dissolve">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dissolve">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dissolve">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dissolve">
                                      <p:cBhvr>
                                        <p:cTn id="32"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latin typeface="Comic Sans MS" pitchFamily="66" charset="0"/>
              </a:rPr>
              <a:t>Mechanical Energy	</a:t>
            </a:r>
          </a:p>
        </p:txBody>
      </p:sp>
      <p:sp>
        <p:nvSpPr>
          <p:cNvPr id="10243" name="Rectangle 3"/>
          <p:cNvSpPr>
            <a:spLocks noGrp="1" noChangeArrowheads="1"/>
          </p:cNvSpPr>
          <p:nvPr>
            <p:ph type="body" idx="1"/>
          </p:nvPr>
        </p:nvSpPr>
        <p:spPr>
          <a:xfrm>
            <a:off x="566738" y="1752600"/>
            <a:ext cx="4592637" cy="4648200"/>
          </a:xfrm>
        </p:spPr>
        <p:txBody>
          <a:bodyPr/>
          <a:lstStyle/>
          <a:p>
            <a:pPr eaLnBrk="1" hangingPunct="1">
              <a:lnSpc>
                <a:spcPct val="80000"/>
              </a:lnSpc>
            </a:pPr>
            <a:r>
              <a:rPr lang="en-US" altLang="en-US" sz="2600" smtClean="0">
                <a:latin typeface="Comic Sans MS" pitchFamily="66" charset="0"/>
              </a:rPr>
              <a:t>energy that moves objects</a:t>
            </a:r>
          </a:p>
          <a:p>
            <a:pPr eaLnBrk="1" hangingPunct="1">
              <a:lnSpc>
                <a:spcPct val="80000"/>
              </a:lnSpc>
            </a:pPr>
            <a:r>
              <a:rPr lang="en-US" altLang="en-US" sz="2600" smtClean="0">
                <a:latin typeface="Comic Sans MS" pitchFamily="66" charset="0"/>
              </a:rPr>
              <a:t>the total energy of motion and position of an object </a:t>
            </a:r>
          </a:p>
          <a:p>
            <a:pPr eaLnBrk="1" hangingPunct="1">
              <a:lnSpc>
                <a:spcPct val="80000"/>
              </a:lnSpc>
            </a:pPr>
            <a:r>
              <a:rPr lang="en-US" altLang="en-US" sz="2600" smtClean="0">
                <a:latin typeface="Comic Sans MS" pitchFamily="66" charset="0"/>
              </a:rPr>
              <a:t>may be in the form of potential energy, kinetic energy, or both </a:t>
            </a:r>
          </a:p>
          <a:p>
            <a:pPr eaLnBrk="1" hangingPunct="1">
              <a:lnSpc>
                <a:spcPct val="80000"/>
              </a:lnSpc>
            </a:pPr>
            <a:r>
              <a:rPr lang="en-US" altLang="en-US" sz="2600" smtClean="0">
                <a:latin typeface="Comic Sans MS" pitchFamily="66" charset="0"/>
              </a:rPr>
              <a:t>Example:</a:t>
            </a:r>
          </a:p>
          <a:p>
            <a:pPr lvl="1" eaLnBrk="1" hangingPunct="1">
              <a:lnSpc>
                <a:spcPct val="80000"/>
              </a:lnSpc>
            </a:pPr>
            <a:r>
              <a:rPr lang="en-US" altLang="en-US" sz="2200" smtClean="0">
                <a:latin typeface="Comic Sans MS" pitchFamily="66" charset="0"/>
              </a:rPr>
              <a:t>If a student were to lift and/or drop a stack of textbooks, mechanical energy would be involved</a:t>
            </a:r>
          </a:p>
          <a:p>
            <a:pPr eaLnBrk="1" hangingPunct="1">
              <a:lnSpc>
                <a:spcPct val="80000"/>
              </a:lnSpc>
              <a:buFont typeface="Wingdings" pitchFamily="2" charset="2"/>
              <a:buNone/>
            </a:pPr>
            <a:endParaRPr lang="en-US" altLang="en-US" sz="2600" smtClean="0">
              <a:latin typeface="Comic Sans MS" pitchFamily="66" charset="0"/>
            </a:endParaRPr>
          </a:p>
        </p:txBody>
      </p:sp>
      <p:grpSp>
        <p:nvGrpSpPr>
          <p:cNvPr id="10252" name="Group 12"/>
          <p:cNvGrpSpPr>
            <a:grpSpLocks/>
          </p:cNvGrpSpPr>
          <p:nvPr/>
        </p:nvGrpSpPr>
        <p:grpSpPr bwMode="auto">
          <a:xfrm>
            <a:off x="5173663" y="2133600"/>
            <a:ext cx="3741737" cy="3292475"/>
            <a:chOff x="3259" y="1344"/>
            <a:chExt cx="2357" cy="2074"/>
          </a:xfrm>
        </p:grpSpPr>
        <p:pic>
          <p:nvPicPr>
            <p:cNvPr id="14343" name="Picture 5" descr="ANd9GcQ9bkdesOxsYAkqd-S6FdsNni22u9sR-Hjc0ripCt2XOAp7Qc_R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6" y="1344"/>
              <a:ext cx="966" cy="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Rectangle 6"/>
            <p:cNvSpPr>
              <a:spLocks noChangeArrowheads="1"/>
            </p:cNvSpPr>
            <p:nvPr/>
          </p:nvSpPr>
          <p:spPr bwMode="auto">
            <a:xfrm>
              <a:off x="3259" y="3264"/>
              <a:ext cx="235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1000">
                  <a:latin typeface="Comic Sans MS" pitchFamily="66" charset="0"/>
                  <a:hlinkClick r:id="rId3"/>
                </a:rPr>
                <a:t>http://www.columbiastate.edu/HSS-Textbook-Information</a:t>
              </a:r>
              <a:r>
                <a:rPr lang="en-US" altLang="en-US" sz="1000">
                  <a:latin typeface="Comic Sans MS" pitchFamily="66" charset="0"/>
                </a:rPr>
                <a:t> </a:t>
              </a:r>
            </a:p>
          </p:txBody>
        </p:sp>
      </p:grpSp>
      <p:sp>
        <p:nvSpPr>
          <p:cNvPr id="14341" name="AutoShape 7">
            <a:hlinkClick r:id="rId4" action="ppaction://hlinksldjump" highlightClick="1"/>
          </p:cNvPr>
          <p:cNvSpPr>
            <a:spLocks noChangeArrowheads="1"/>
          </p:cNvSpPr>
          <p:nvPr/>
        </p:nvSpPr>
        <p:spPr bwMode="auto">
          <a:xfrm>
            <a:off x="8382000" y="5867400"/>
            <a:ext cx="533400" cy="5334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251" name="Text Box 11"/>
          <p:cNvSpPr txBox="1">
            <a:spLocks noChangeArrowheads="1"/>
          </p:cNvSpPr>
          <p:nvPr/>
        </p:nvSpPr>
        <p:spPr bwMode="auto">
          <a:xfrm>
            <a:off x="1600200" y="6305550"/>
            <a:ext cx="5978525" cy="404813"/>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latin typeface="Comic Sans MS" pitchFamily="66" charset="0"/>
              </a:rPr>
              <a:t>What are some other examples of mechanical energy?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dissolve">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dissolve">
                                      <p:cBhvr>
                                        <p:cTn id="22" dur="500"/>
                                        <p:tgtEl>
                                          <p:spTgt spid="10243">
                                            <p:txEl>
                                              <p:pRg st="3" end="3"/>
                                            </p:txEl>
                                          </p:spTgt>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0243">
                                            <p:txEl>
                                              <p:pRg st="4" end="4"/>
                                            </p:txEl>
                                          </p:spTgt>
                                        </p:tgtEl>
                                        <p:attrNameLst>
                                          <p:attrName>style.visibility</p:attrName>
                                        </p:attrNameLst>
                                      </p:cBhvr>
                                      <p:to>
                                        <p:strVal val="visible"/>
                                      </p:to>
                                    </p:set>
                                    <p:animEffect transition="in" filter="dissolve">
                                      <p:cBhvr>
                                        <p:cTn id="26" dur="500"/>
                                        <p:tgtEl>
                                          <p:spTgt spid="10243">
                                            <p:txEl>
                                              <p:pRg st="4" end="4"/>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10252"/>
                                        </p:tgtEl>
                                        <p:attrNameLst>
                                          <p:attrName>style.visibility</p:attrName>
                                        </p:attrNameLst>
                                      </p:cBhvr>
                                      <p:to>
                                        <p:strVal val="visible"/>
                                      </p:to>
                                    </p:set>
                                    <p:animEffect transition="in" filter="dissolve">
                                      <p:cBhvr>
                                        <p:cTn id="29" dur="500"/>
                                        <p:tgtEl>
                                          <p:spTgt spid="1025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0251"/>
                                        </p:tgtEl>
                                        <p:attrNameLst>
                                          <p:attrName>style.visibility</p:attrName>
                                        </p:attrNameLst>
                                      </p:cBhvr>
                                      <p:to>
                                        <p:strVal val="visible"/>
                                      </p:to>
                                    </p:set>
                                    <p:animEffect transition="in" filter="box(in)">
                                      <p:cBhvr>
                                        <p:cTn id="34" dur="5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5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latin typeface="Comic Sans MS" pitchFamily="66" charset="0"/>
              </a:rPr>
              <a:t>Sound Energy	</a:t>
            </a:r>
          </a:p>
        </p:txBody>
      </p:sp>
      <p:sp>
        <p:nvSpPr>
          <p:cNvPr id="11267" name="Rectangle 3"/>
          <p:cNvSpPr>
            <a:spLocks noGrp="1" noChangeArrowheads="1"/>
          </p:cNvSpPr>
          <p:nvPr>
            <p:ph type="body" idx="1"/>
          </p:nvPr>
        </p:nvSpPr>
        <p:spPr>
          <a:xfrm>
            <a:off x="566738" y="1752600"/>
            <a:ext cx="5529262" cy="4419600"/>
          </a:xfrm>
        </p:spPr>
        <p:txBody>
          <a:bodyPr/>
          <a:lstStyle/>
          <a:p>
            <a:pPr eaLnBrk="1" hangingPunct="1"/>
            <a:r>
              <a:rPr lang="en-US" altLang="en-US" sz="2600" smtClean="0">
                <a:latin typeface="Comic Sans MS" pitchFamily="66" charset="0"/>
              </a:rPr>
              <a:t>an example of mechanical energy that results from the vibration of particles in a solid, liquid, or gas</a:t>
            </a:r>
          </a:p>
          <a:p>
            <a:pPr eaLnBrk="1" hangingPunct="1"/>
            <a:r>
              <a:rPr lang="en-US" altLang="en-US" sz="2600" smtClean="0">
                <a:latin typeface="Comic Sans MS" pitchFamily="66" charset="0"/>
              </a:rPr>
              <a:t>can be impacted by temperature and pressure</a:t>
            </a:r>
          </a:p>
          <a:p>
            <a:pPr eaLnBrk="1" hangingPunct="1"/>
            <a:r>
              <a:rPr lang="en-US" altLang="en-US" sz="2600" smtClean="0">
                <a:latin typeface="Comic Sans MS" pitchFamily="66" charset="0"/>
              </a:rPr>
              <a:t>must have a medium (usually air) to travel through - cannot travel through empty space</a:t>
            </a:r>
          </a:p>
          <a:p>
            <a:pPr lvl="1" eaLnBrk="1" hangingPunct="1"/>
            <a:r>
              <a:rPr lang="en-US" altLang="en-US" sz="2200" smtClean="0">
                <a:latin typeface="Comic Sans MS" pitchFamily="66" charset="0"/>
                <a:hlinkClick r:id="rId2"/>
              </a:rPr>
              <a:t>sound in a vacuum</a:t>
            </a:r>
            <a:endParaRPr lang="en-US" altLang="en-US" sz="2200" smtClean="0">
              <a:latin typeface="Comic Sans MS" pitchFamily="66" charset="0"/>
            </a:endParaRPr>
          </a:p>
        </p:txBody>
      </p:sp>
      <p:sp>
        <p:nvSpPr>
          <p:cNvPr id="15364" name="AutoShape 4">
            <a:hlinkClick r:id="rId3" action="ppaction://hlinksldjump" highlightClick="1"/>
          </p:cNvPr>
          <p:cNvSpPr>
            <a:spLocks noChangeArrowheads="1"/>
          </p:cNvSpPr>
          <p:nvPr/>
        </p:nvSpPr>
        <p:spPr bwMode="auto">
          <a:xfrm>
            <a:off x="8382000" y="5867400"/>
            <a:ext cx="533400" cy="5334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1282" name="Text Box 18"/>
          <p:cNvSpPr txBox="1">
            <a:spLocks noChangeArrowheads="1"/>
          </p:cNvSpPr>
          <p:nvPr/>
        </p:nvSpPr>
        <p:spPr bwMode="auto">
          <a:xfrm>
            <a:off x="6324600" y="4267200"/>
            <a:ext cx="2530475" cy="13525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600" b="1">
                <a:latin typeface="Comic Sans MS" pitchFamily="66" charset="0"/>
              </a:rPr>
              <a:t>This person is listening to someone telling a secret.  How are the sound waves being generated?  </a:t>
            </a:r>
          </a:p>
        </p:txBody>
      </p:sp>
      <p:pic>
        <p:nvPicPr>
          <p:cNvPr id="11287" name="Picture 23" descr="MC90005516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2133600"/>
            <a:ext cx="111125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96" name="Group 32"/>
          <p:cNvGrpSpPr>
            <a:grpSpLocks/>
          </p:cNvGrpSpPr>
          <p:nvPr/>
        </p:nvGrpSpPr>
        <p:grpSpPr bwMode="auto">
          <a:xfrm>
            <a:off x="6477000" y="2362200"/>
            <a:ext cx="762000" cy="1524000"/>
            <a:chOff x="4128" y="96"/>
            <a:chExt cx="480" cy="960"/>
          </a:xfrm>
        </p:grpSpPr>
        <p:sp>
          <p:nvSpPr>
            <p:cNvPr id="15368" name="AutoShape 28"/>
            <p:cNvSpPr>
              <a:spLocks noChangeArrowheads="1"/>
            </p:cNvSpPr>
            <p:nvPr/>
          </p:nvSpPr>
          <p:spPr bwMode="auto">
            <a:xfrm rot="10800000">
              <a:off x="4128" y="528"/>
              <a:ext cx="48" cy="288"/>
            </a:xfrm>
            <a:prstGeom prst="moon">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5369" name="AutoShape 29"/>
            <p:cNvSpPr>
              <a:spLocks noChangeArrowheads="1"/>
            </p:cNvSpPr>
            <p:nvPr/>
          </p:nvSpPr>
          <p:spPr bwMode="auto">
            <a:xfrm rot="10800000">
              <a:off x="4224" y="336"/>
              <a:ext cx="96" cy="624"/>
            </a:xfrm>
            <a:prstGeom prst="moon">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5370" name="AutoShape 30"/>
            <p:cNvSpPr>
              <a:spLocks noChangeArrowheads="1"/>
            </p:cNvSpPr>
            <p:nvPr/>
          </p:nvSpPr>
          <p:spPr bwMode="auto">
            <a:xfrm rot="10800000">
              <a:off x="4368" y="192"/>
              <a:ext cx="96" cy="816"/>
            </a:xfrm>
            <a:prstGeom prst="moon">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5371" name="AutoShape 31"/>
            <p:cNvSpPr>
              <a:spLocks noChangeArrowheads="1"/>
            </p:cNvSpPr>
            <p:nvPr/>
          </p:nvSpPr>
          <p:spPr bwMode="auto">
            <a:xfrm rot="10800000">
              <a:off x="4512" y="96"/>
              <a:ext cx="96" cy="960"/>
            </a:xfrm>
            <a:prstGeom prst="moon">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dissolve">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dissolve">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287"/>
                                        </p:tgtEl>
                                        <p:attrNameLst>
                                          <p:attrName>style.visibility</p:attrName>
                                        </p:attrNameLst>
                                      </p:cBhvr>
                                      <p:to>
                                        <p:strVal val="visible"/>
                                      </p:to>
                                    </p:set>
                                  </p:childTnLst>
                                </p:cTn>
                              </p:par>
                            </p:childTnLst>
                          </p:cTn>
                        </p:par>
                        <p:par>
                          <p:cTn id="27" fill="hold" nodeType="afterGroup">
                            <p:stCondLst>
                              <p:cond delay="0"/>
                            </p:stCondLst>
                            <p:childTnLst>
                              <p:par>
                                <p:cTn id="28" presetID="22" presetClass="entr" presetSubtype="8" repeatCount="indefinite" fill="hold" nodeType="afterEffect">
                                  <p:stCondLst>
                                    <p:cond delay="0"/>
                                  </p:stCondLst>
                                  <p:childTnLst>
                                    <p:set>
                                      <p:cBhvr>
                                        <p:cTn id="29" dur="1" fill="hold">
                                          <p:stCondLst>
                                            <p:cond delay="0"/>
                                          </p:stCondLst>
                                        </p:cTn>
                                        <p:tgtEl>
                                          <p:spTgt spid="11296"/>
                                        </p:tgtEl>
                                        <p:attrNameLst>
                                          <p:attrName>style.visibility</p:attrName>
                                        </p:attrNameLst>
                                      </p:cBhvr>
                                      <p:to>
                                        <p:strVal val="visible"/>
                                      </p:to>
                                    </p:set>
                                    <p:animEffect transition="in" filter="wipe(left)">
                                      <p:cBhvr>
                                        <p:cTn id="30" dur="1500"/>
                                        <p:tgtEl>
                                          <p:spTgt spid="1129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1282"/>
                                        </p:tgtEl>
                                        <p:attrNameLst>
                                          <p:attrName>style.visibility</p:attrName>
                                        </p:attrNameLst>
                                      </p:cBhvr>
                                      <p:to>
                                        <p:strVal val="visible"/>
                                      </p:to>
                                    </p:set>
                                    <p:animEffect transition="in" filter="box(in)">
                                      <p:cBhvr>
                                        <p:cTn id="35" dur="500"/>
                                        <p:tgtEl>
                                          <p:spTgt spid="11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8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04800"/>
            <a:ext cx="8001000" cy="1216025"/>
          </a:xfrm>
        </p:spPr>
        <p:txBody>
          <a:bodyPr/>
          <a:lstStyle/>
          <a:p>
            <a:pPr eaLnBrk="1" hangingPunct="1"/>
            <a:r>
              <a:rPr lang="en-US" altLang="en-US" smtClean="0">
                <a:latin typeface="Comic Sans MS" pitchFamily="66" charset="0"/>
              </a:rPr>
              <a:t>Chemical Energy	</a:t>
            </a:r>
          </a:p>
        </p:txBody>
      </p:sp>
      <p:sp>
        <p:nvSpPr>
          <p:cNvPr id="12291" name="Rectangle 3"/>
          <p:cNvSpPr>
            <a:spLocks noGrp="1" noChangeArrowheads="1"/>
          </p:cNvSpPr>
          <p:nvPr>
            <p:ph type="body" idx="1"/>
          </p:nvPr>
        </p:nvSpPr>
        <p:spPr>
          <a:xfrm>
            <a:off x="539750" y="1752600"/>
            <a:ext cx="5556250" cy="4267200"/>
          </a:xfrm>
        </p:spPr>
        <p:txBody>
          <a:bodyPr/>
          <a:lstStyle/>
          <a:p>
            <a:pPr eaLnBrk="1" hangingPunct="1">
              <a:lnSpc>
                <a:spcPct val="90000"/>
              </a:lnSpc>
            </a:pPr>
            <a:r>
              <a:rPr lang="en-US" altLang="en-US" sz="2600" smtClean="0">
                <a:latin typeface="Comic Sans MS" pitchFamily="66" charset="0"/>
              </a:rPr>
              <a:t>type of potential energy stored in the chemical composition of matter</a:t>
            </a:r>
          </a:p>
          <a:p>
            <a:pPr eaLnBrk="1" hangingPunct="1">
              <a:lnSpc>
                <a:spcPct val="90000"/>
              </a:lnSpc>
            </a:pPr>
            <a:r>
              <a:rPr lang="en-US" altLang="en-US" sz="2600" smtClean="0">
                <a:latin typeface="Comic Sans MS" pitchFamily="66" charset="0"/>
              </a:rPr>
              <a:t>depends on the types and arrangement of atoms in a substance</a:t>
            </a:r>
          </a:p>
          <a:p>
            <a:pPr lvl="1" eaLnBrk="1" hangingPunct="1">
              <a:lnSpc>
                <a:spcPct val="90000"/>
              </a:lnSpc>
            </a:pPr>
            <a:r>
              <a:rPr lang="en-US" altLang="en-US" sz="2200" smtClean="0">
                <a:latin typeface="Comic Sans MS" pitchFamily="66" charset="0"/>
              </a:rPr>
              <a:t>i.e.  </a:t>
            </a:r>
          </a:p>
          <a:p>
            <a:pPr lvl="2" eaLnBrk="1" hangingPunct="1">
              <a:lnSpc>
                <a:spcPct val="90000"/>
              </a:lnSpc>
            </a:pPr>
            <a:r>
              <a:rPr lang="en-US" altLang="en-US" sz="2100" smtClean="0">
                <a:latin typeface="Comic Sans MS" pitchFamily="66" charset="0"/>
              </a:rPr>
              <a:t>A bond between a hydrogen atom and an oxygen (H-O) atom will release more energy than one between two carbon atoms (C-C)</a:t>
            </a:r>
          </a:p>
        </p:txBody>
      </p:sp>
      <p:sp>
        <p:nvSpPr>
          <p:cNvPr id="16388" name="AutoShape 7">
            <a:hlinkClick r:id="rId2" action="ppaction://hlinksldjump" highlightClick="1"/>
          </p:cNvPr>
          <p:cNvSpPr>
            <a:spLocks noChangeArrowheads="1"/>
          </p:cNvSpPr>
          <p:nvPr/>
        </p:nvSpPr>
        <p:spPr bwMode="auto">
          <a:xfrm>
            <a:off x="8382000" y="5867400"/>
            <a:ext cx="533400" cy="5334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2296" name="Text Box 8"/>
          <p:cNvSpPr txBox="1">
            <a:spLocks noChangeArrowheads="1"/>
          </p:cNvSpPr>
          <p:nvPr/>
        </p:nvSpPr>
        <p:spPr bwMode="auto">
          <a:xfrm>
            <a:off x="2084388" y="6305550"/>
            <a:ext cx="5078412" cy="404813"/>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latin typeface="Comic Sans MS" pitchFamily="66" charset="0"/>
              </a:rPr>
              <a:t>What are some examples of chemical energy?</a:t>
            </a:r>
          </a:p>
        </p:txBody>
      </p:sp>
      <p:grpSp>
        <p:nvGrpSpPr>
          <p:cNvPr id="12359" name="Group 71"/>
          <p:cNvGrpSpPr>
            <a:grpSpLocks/>
          </p:cNvGrpSpPr>
          <p:nvPr/>
        </p:nvGrpSpPr>
        <p:grpSpPr bwMode="auto">
          <a:xfrm>
            <a:off x="6705600" y="1828800"/>
            <a:ext cx="1531938" cy="2695575"/>
            <a:chOff x="3720" y="0"/>
            <a:chExt cx="965" cy="1698"/>
          </a:xfrm>
        </p:grpSpPr>
        <p:sp>
          <p:nvSpPr>
            <p:cNvPr id="16396" name="AutoShape 10"/>
            <p:cNvSpPr>
              <a:spLocks noChangeAspect="1" noChangeArrowheads="1" noTextEdit="1"/>
            </p:cNvSpPr>
            <p:nvPr/>
          </p:nvSpPr>
          <p:spPr bwMode="auto">
            <a:xfrm rot="5400000">
              <a:off x="3552" y="480"/>
              <a:ext cx="1614" cy="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97" name="Line 15"/>
            <p:cNvSpPr>
              <a:spLocks noChangeShapeType="1"/>
            </p:cNvSpPr>
            <p:nvPr/>
          </p:nvSpPr>
          <p:spPr bwMode="auto">
            <a:xfrm rot="5400000">
              <a:off x="4108" y="403"/>
              <a:ext cx="104"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Line 16"/>
            <p:cNvSpPr>
              <a:spLocks noChangeShapeType="1"/>
            </p:cNvSpPr>
            <p:nvPr/>
          </p:nvSpPr>
          <p:spPr bwMode="auto">
            <a:xfrm rot="5400000">
              <a:off x="4111" y="808"/>
              <a:ext cx="104"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Line 17"/>
            <p:cNvSpPr>
              <a:spLocks noChangeShapeType="1"/>
            </p:cNvSpPr>
            <p:nvPr/>
          </p:nvSpPr>
          <p:spPr bwMode="auto">
            <a:xfrm rot="5400000">
              <a:off x="4042" y="456"/>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0" name="Line 18"/>
            <p:cNvSpPr>
              <a:spLocks noChangeShapeType="1"/>
            </p:cNvSpPr>
            <p:nvPr/>
          </p:nvSpPr>
          <p:spPr bwMode="auto">
            <a:xfrm rot="5400000">
              <a:off x="4290" y="454"/>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23"/>
            <p:cNvSpPr>
              <a:spLocks noChangeShapeType="1"/>
            </p:cNvSpPr>
            <p:nvPr/>
          </p:nvSpPr>
          <p:spPr bwMode="auto">
            <a:xfrm rot="5400000">
              <a:off x="4111" y="1033"/>
              <a:ext cx="103"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Line 24"/>
            <p:cNvSpPr>
              <a:spLocks noChangeShapeType="1"/>
            </p:cNvSpPr>
            <p:nvPr/>
          </p:nvSpPr>
          <p:spPr bwMode="auto">
            <a:xfrm rot="5400000">
              <a:off x="4042" y="875"/>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25"/>
            <p:cNvSpPr>
              <a:spLocks noChangeShapeType="1"/>
            </p:cNvSpPr>
            <p:nvPr/>
          </p:nvSpPr>
          <p:spPr bwMode="auto">
            <a:xfrm rot="5400000">
              <a:off x="4290" y="873"/>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9"/>
            <p:cNvSpPr>
              <a:spLocks noChangeShapeType="1"/>
            </p:cNvSpPr>
            <p:nvPr/>
          </p:nvSpPr>
          <p:spPr bwMode="auto">
            <a:xfrm rot="5400000" flipH="1">
              <a:off x="3997" y="169"/>
              <a:ext cx="95" cy="86"/>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Line 33"/>
            <p:cNvSpPr>
              <a:spLocks noChangeShapeType="1"/>
            </p:cNvSpPr>
            <p:nvPr/>
          </p:nvSpPr>
          <p:spPr bwMode="auto">
            <a:xfrm rot="5400000">
              <a:off x="4111" y="608"/>
              <a:ext cx="103"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Line 34"/>
            <p:cNvSpPr>
              <a:spLocks noChangeShapeType="1"/>
            </p:cNvSpPr>
            <p:nvPr/>
          </p:nvSpPr>
          <p:spPr bwMode="auto">
            <a:xfrm rot="5400000">
              <a:off x="4044" y="661"/>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Line 35"/>
            <p:cNvSpPr>
              <a:spLocks noChangeShapeType="1"/>
            </p:cNvSpPr>
            <p:nvPr/>
          </p:nvSpPr>
          <p:spPr bwMode="auto">
            <a:xfrm rot="5400000">
              <a:off x="4292" y="659"/>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Line 36"/>
            <p:cNvSpPr>
              <a:spLocks noChangeShapeType="1"/>
            </p:cNvSpPr>
            <p:nvPr/>
          </p:nvSpPr>
          <p:spPr bwMode="auto">
            <a:xfrm rot="5400000">
              <a:off x="4108" y="1244"/>
              <a:ext cx="104"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40"/>
            <p:cNvSpPr>
              <a:spLocks noChangeShapeType="1"/>
            </p:cNvSpPr>
            <p:nvPr/>
          </p:nvSpPr>
          <p:spPr bwMode="auto">
            <a:xfrm rot="5400000">
              <a:off x="4108" y="1468"/>
              <a:ext cx="104" cy="1"/>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Line 41"/>
            <p:cNvSpPr>
              <a:spLocks noChangeShapeType="1"/>
            </p:cNvSpPr>
            <p:nvPr/>
          </p:nvSpPr>
          <p:spPr bwMode="auto">
            <a:xfrm rot="5400000">
              <a:off x="4039" y="1310"/>
              <a:ext cx="1" cy="10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1" name="Line 42"/>
            <p:cNvSpPr>
              <a:spLocks noChangeShapeType="1"/>
            </p:cNvSpPr>
            <p:nvPr/>
          </p:nvSpPr>
          <p:spPr bwMode="auto">
            <a:xfrm rot="5400000">
              <a:off x="4287" y="1308"/>
              <a:ext cx="1" cy="10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Line 46"/>
            <p:cNvSpPr>
              <a:spLocks noChangeShapeType="1"/>
            </p:cNvSpPr>
            <p:nvPr/>
          </p:nvSpPr>
          <p:spPr bwMode="auto">
            <a:xfrm rot="5400000">
              <a:off x="4042" y="1097"/>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3" name="Line 47"/>
            <p:cNvSpPr>
              <a:spLocks noChangeShapeType="1"/>
            </p:cNvSpPr>
            <p:nvPr/>
          </p:nvSpPr>
          <p:spPr bwMode="auto">
            <a:xfrm rot="5400000">
              <a:off x="4290" y="1095"/>
              <a:ext cx="1" cy="10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48"/>
            <p:cNvSpPr>
              <a:spLocks noChangeShapeType="1"/>
            </p:cNvSpPr>
            <p:nvPr/>
          </p:nvSpPr>
          <p:spPr bwMode="auto">
            <a:xfrm rot="5400000">
              <a:off x="4236" y="177"/>
              <a:ext cx="104" cy="10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49"/>
            <p:cNvSpPr>
              <a:spLocks noChangeShapeType="1"/>
            </p:cNvSpPr>
            <p:nvPr/>
          </p:nvSpPr>
          <p:spPr bwMode="auto">
            <a:xfrm rot="5400000">
              <a:off x="4208" y="149"/>
              <a:ext cx="104" cy="103"/>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Text Box 52"/>
            <p:cNvSpPr txBox="1">
              <a:spLocks noChangeArrowheads="1"/>
            </p:cNvSpPr>
            <p:nvPr/>
          </p:nvSpPr>
          <p:spPr bwMode="auto">
            <a:xfrm>
              <a:off x="4060" y="1264"/>
              <a:ext cx="19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C</a:t>
              </a:r>
            </a:p>
          </p:txBody>
        </p:sp>
        <p:sp>
          <p:nvSpPr>
            <p:cNvPr id="16417" name="Text Box 53"/>
            <p:cNvSpPr txBox="1">
              <a:spLocks noChangeArrowheads="1"/>
            </p:cNvSpPr>
            <p:nvPr/>
          </p:nvSpPr>
          <p:spPr bwMode="auto">
            <a:xfrm>
              <a:off x="4064" y="824"/>
              <a:ext cx="19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C</a:t>
              </a:r>
            </a:p>
          </p:txBody>
        </p:sp>
        <p:sp>
          <p:nvSpPr>
            <p:cNvPr id="16418" name="Text Box 54"/>
            <p:cNvSpPr txBox="1">
              <a:spLocks noChangeArrowheads="1"/>
            </p:cNvSpPr>
            <p:nvPr/>
          </p:nvSpPr>
          <p:spPr bwMode="auto">
            <a:xfrm>
              <a:off x="4060" y="616"/>
              <a:ext cx="19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C</a:t>
              </a:r>
            </a:p>
          </p:txBody>
        </p:sp>
        <p:sp>
          <p:nvSpPr>
            <p:cNvPr id="16419" name="Text Box 55"/>
            <p:cNvSpPr txBox="1">
              <a:spLocks noChangeArrowheads="1"/>
            </p:cNvSpPr>
            <p:nvPr/>
          </p:nvSpPr>
          <p:spPr bwMode="auto">
            <a:xfrm>
              <a:off x="4064" y="414"/>
              <a:ext cx="19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C</a:t>
              </a:r>
            </a:p>
          </p:txBody>
        </p:sp>
        <p:sp>
          <p:nvSpPr>
            <p:cNvPr id="16420" name="Text Box 56"/>
            <p:cNvSpPr txBox="1">
              <a:spLocks noChangeArrowheads="1"/>
            </p:cNvSpPr>
            <p:nvPr/>
          </p:nvSpPr>
          <p:spPr bwMode="auto">
            <a:xfrm>
              <a:off x="4064" y="1040"/>
              <a:ext cx="19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C</a:t>
              </a:r>
            </a:p>
          </p:txBody>
        </p:sp>
        <p:sp>
          <p:nvSpPr>
            <p:cNvPr id="16421" name="Text Box 57"/>
            <p:cNvSpPr txBox="1">
              <a:spLocks noChangeArrowheads="1"/>
            </p:cNvSpPr>
            <p:nvPr/>
          </p:nvSpPr>
          <p:spPr bwMode="auto">
            <a:xfrm>
              <a:off x="4072" y="198"/>
              <a:ext cx="19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C</a:t>
              </a:r>
            </a:p>
          </p:txBody>
        </p:sp>
        <p:sp>
          <p:nvSpPr>
            <p:cNvPr id="16422" name="Text Box 58"/>
            <p:cNvSpPr txBox="1">
              <a:spLocks noChangeArrowheads="1"/>
            </p:cNvSpPr>
            <p:nvPr/>
          </p:nvSpPr>
          <p:spPr bwMode="auto">
            <a:xfrm>
              <a:off x="3816" y="406"/>
              <a:ext cx="20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a:t>
              </a:r>
            </a:p>
          </p:txBody>
        </p:sp>
        <p:sp>
          <p:nvSpPr>
            <p:cNvPr id="16423" name="Text Box 59"/>
            <p:cNvSpPr txBox="1">
              <a:spLocks noChangeArrowheads="1"/>
            </p:cNvSpPr>
            <p:nvPr/>
          </p:nvSpPr>
          <p:spPr bwMode="auto">
            <a:xfrm>
              <a:off x="3816" y="824"/>
              <a:ext cx="20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a:t>
              </a:r>
            </a:p>
          </p:txBody>
        </p:sp>
        <p:sp>
          <p:nvSpPr>
            <p:cNvPr id="16424" name="Text Box 60"/>
            <p:cNvSpPr txBox="1">
              <a:spLocks noChangeArrowheads="1"/>
            </p:cNvSpPr>
            <p:nvPr/>
          </p:nvSpPr>
          <p:spPr bwMode="auto">
            <a:xfrm>
              <a:off x="3816" y="1046"/>
              <a:ext cx="20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a:t>
              </a:r>
            </a:p>
          </p:txBody>
        </p:sp>
        <p:sp>
          <p:nvSpPr>
            <p:cNvPr id="16425" name="Text Box 61"/>
            <p:cNvSpPr txBox="1">
              <a:spLocks noChangeArrowheads="1"/>
            </p:cNvSpPr>
            <p:nvPr/>
          </p:nvSpPr>
          <p:spPr bwMode="auto">
            <a:xfrm>
              <a:off x="3816" y="1256"/>
              <a:ext cx="20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a:t>
              </a:r>
            </a:p>
          </p:txBody>
        </p:sp>
        <p:sp>
          <p:nvSpPr>
            <p:cNvPr id="16426" name="Text Box 62"/>
            <p:cNvSpPr txBox="1">
              <a:spLocks noChangeArrowheads="1"/>
            </p:cNvSpPr>
            <p:nvPr/>
          </p:nvSpPr>
          <p:spPr bwMode="auto">
            <a:xfrm>
              <a:off x="3824" y="32"/>
              <a:ext cx="20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a:t>
              </a:r>
            </a:p>
          </p:txBody>
        </p:sp>
        <p:sp>
          <p:nvSpPr>
            <p:cNvPr id="16427" name="Text Box 63"/>
            <p:cNvSpPr txBox="1">
              <a:spLocks noChangeArrowheads="1"/>
            </p:cNvSpPr>
            <p:nvPr/>
          </p:nvSpPr>
          <p:spPr bwMode="auto">
            <a:xfrm>
              <a:off x="4048" y="1496"/>
              <a:ext cx="20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a:t>
              </a:r>
            </a:p>
          </p:txBody>
        </p:sp>
        <p:sp>
          <p:nvSpPr>
            <p:cNvPr id="16428" name="Text Box 64"/>
            <p:cNvSpPr txBox="1">
              <a:spLocks noChangeArrowheads="1"/>
            </p:cNvSpPr>
            <p:nvPr/>
          </p:nvSpPr>
          <p:spPr bwMode="auto">
            <a:xfrm>
              <a:off x="4320" y="608"/>
              <a:ext cx="208"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a:t>
              </a:r>
            </a:p>
          </p:txBody>
        </p:sp>
        <p:sp>
          <p:nvSpPr>
            <p:cNvPr id="16429" name="Text Box 65"/>
            <p:cNvSpPr txBox="1">
              <a:spLocks noChangeArrowheads="1"/>
            </p:cNvSpPr>
            <p:nvPr/>
          </p:nvSpPr>
          <p:spPr bwMode="auto">
            <a:xfrm>
              <a:off x="4272" y="24"/>
              <a:ext cx="21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O</a:t>
              </a:r>
            </a:p>
          </p:txBody>
        </p:sp>
        <p:sp>
          <p:nvSpPr>
            <p:cNvPr id="16430" name="Text Box 66"/>
            <p:cNvSpPr txBox="1">
              <a:spLocks noChangeArrowheads="1"/>
            </p:cNvSpPr>
            <p:nvPr/>
          </p:nvSpPr>
          <p:spPr bwMode="auto">
            <a:xfrm>
              <a:off x="3720" y="608"/>
              <a:ext cx="3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HO</a:t>
              </a:r>
            </a:p>
          </p:txBody>
        </p:sp>
        <p:sp>
          <p:nvSpPr>
            <p:cNvPr id="16431" name="Text Box 67"/>
            <p:cNvSpPr txBox="1">
              <a:spLocks noChangeArrowheads="1"/>
            </p:cNvSpPr>
            <p:nvPr/>
          </p:nvSpPr>
          <p:spPr bwMode="auto">
            <a:xfrm>
              <a:off x="4304" y="1256"/>
              <a:ext cx="3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OH</a:t>
              </a:r>
            </a:p>
          </p:txBody>
        </p:sp>
        <p:sp>
          <p:nvSpPr>
            <p:cNvPr id="16432" name="Text Box 68"/>
            <p:cNvSpPr txBox="1">
              <a:spLocks noChangeArrowheads="1"/>
            </p:cNvSpPr>
            <p:nvPr/>
          </p:nvSpPr>
          <p:spPr bwMode="auto">
            <a:xfrm>
              <a:off x="4304" y="1048"/>
              <a:ext cx="3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OH</a:t>
              </a:r>
            </a:p>
          </p:txBody>
        </p:sp>
        <p:sp>
          <p:nvSpPr>
            <p:cNvPr id="16433" name="Text Box 69"/>
            <p:cNvSpPr txBox="1">
              <a:spLocks noChangeArrowheads="1"/>
            </p:cNvSpPr>
            <p:nvPr/>
          </p:nvSpPr>
          <p:spPr bwMode="auto">
            <a:xfrm>
              <a:off x="4312" y="832"/>
              <a:ext cx="3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OH</a:t>
              </a:r>
            </a:p>
          </p:txBody>
        </p:sp>
        <p:sp>
          <p:nvSpPr>
            <p:cNvPr id="16434" name="Text Box 70"/>
            <p:cNvSpPr txBox="1">
              <a:spLocks noChangeArrowheads="1"/>
            </p:cNvSpPr>
            <p:nvPr/>
          </p:nvSpPr>
          <p:spPr bwMode="auto">
            <a:xfrm>
              <a:off x="4312" y="400"/>
              <a:ext cx="3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500" b="1">
                  <a:latin typeface="Comic Sans MS" pitchFamily="66" charset="0"/>
                </a:rPr>
                <a:t>OH</a:t>
              </a:r>
            </a:p>
          </p:txBody>
        </p:sp>
      </p:grpSp>
      <p:sp>
        <p:nvSpPr>
          <p:cNvPr id="12360" name="Text Box 72"/>
          <p:cNvSpPr txBox="1">
            <a:spLocks noChangeArrowheads="1"/>
          </p:cNvSpPr>
          <p:nvPr/>
        </p:nvSpPr>
        <p:spPr bwMode="auto">
          <a:xfrm>
            <a:off x="6756400" y="4724400"/>
            <a:ext cx="127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400" b="1">
                <a:latin typeface="Comic Sans MS" pitchFamily="66" charset="0"/>
              </a:rPr>
              <a:t>Glucose</a:t>
            </a:r>
          </a:p>
        </p:txBody>
      </p:sp>
      <p:sp>
        <p:nvSpPr>
          <p:cNvPr id="12361" name="Oval 73"/>
          <p:cNvSpPr>
            <a:spLocks noChangeArrowheads="1"/>
          </p:cNvSpPr>
          <p:nvPr/>
        </p:nvSpPr>
        <p:spPr bwMode="auto">
          <a:xfrm>
            <a:off x="6756400" y="2806700"/>
            <a:ext cx="381000" cy="3048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2362" name="Oval 74"/>
          <p:cNvSpPr>
            <a:spLocks noChangeArrowheads="1"/>
          </p:cNvSpPr>
          <p:nvPr/>
        </p:nvSpPr>
        <p:spPr bwMode="auto">
          <a:xfrm>
            <a:off x="7239000" y="3505200"/>
            <a:ext cx="304800" cy="609600"/>
          </a:xfrm>
          <a:prstGeom prst="ellipse">
            <a:avLst/>
          </a:prstGeom>
          <a:noFill/>
          <a:ln w="25400" cap="rnd">
            <a:solidFill>
              <a:srgbClr val="008000"/>
            </a:solidFill>
            <a:prstDash val="sysDot"/>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2364" name="Text Box 76"/>
          <p:cNvSpPr txBox="1">
            <a:spLocks noChangeArrowheads="1"/>
          </p:cNvSpPr>
          <p:nvPr/>
        </p:nvSpPr>
        <p:spPr bwMode="auto">
          <a:xfrm>
            <a:off x="5638800" y="3657600"/>
            <a:ext cx="1189038" cy="333375"/>
          </a:xfrm>
          <a:prstGeom prst="rect">
            <a:avLst/>
          </a:prstGeom>
          <a:solidFill>
            <a:schemeClr val="bg1"/>
          </a:solidFill>
          <a:ln w="28575">
            <a:solidFill>
              <a:srgbClr val="008000"/>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400">
                <a:latin typeface="Comic Sans MS" pitchFamily="66" charset="0"/>
              </a:rPr>
              <a:t>≈347,000 J</a:t>
            </a:r>
          </a:p>
        </p:txBody>
      </p:sp>
      <p:sp>
        <p:nvSpPr>
          <p:cNvPr id="12365" name="Text Box 77"/>
          <p:cNvSpPr txBox="1">
            <a:spLocks noChangeArrowheads="1"/>
          </p:cNvSpPr>
          <p:nvPr/>
        </p:nvSpPr>
        <p:spPr bwMode="auto">
          <a:xfrm>
            <a:off x="5389563" y="2790825"/>
            <a:ext cx="1189037" cy="333375"/>
          </a:xfrm>
          <a:prstGeom prst="rect">
            <a:avLst/>
          </a:prstGeom>
          <a:solidFill>
            <a:schemeClr val="bg1"/>
          </a:solidFill>
          <a:ln w="28575">
            <a:solidFill>
              <a:schemeClr val="accent2"/>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400">
                <a:latin typeface="Comic Sans MS" pitchFamily="66" charset="0"/>
              </a:rPr>
              <a:t>≈464,000 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2359"/>
                                        </p:tgtEl>
                                        <p:attrNameLst>
                                          <p:attrName>style.visibility</p:attrName>
                                        </p:attrNameLst>
                                      </p:cBhvr>
                                      <p:to>
                                        <p:strVal val="visible"/>
                                      </p:to>
                                    </p:set>
                                    <p:animEffect transition="in" filter="dissolve">
                                      <p:cBhvr>
                                        <p:cTn id="17" dur="500"/>
                                        <p:tgtEl>
                                          <p:spTgt spid="12359"/>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2360"/>
                                        </p:tgtEl>
                                        <p:attrNameLst>
                                          <p:attrName>style.visibility</p:attrName>
                                        </p:attrNameLst>
                                      </p:cBhvr>
                                      <p:to>
                                        <p:strVal val="visible"/>
                                      </p:to>
                                    </p:set>
                                    <p:animEffect transition="in" filter="dissolve">
                                      <p:cBhvr>
                                        <p:cTn id="21" dur="500"/>
                                        <p:tgtEl>
                                          <p:spTgt spid="1236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291">
                                            <p:txEl>
                                              <p:pRg st="2" end="2"/>
                                            </p:txEl>
                                          </p:spTgt>
                                        </p:tgtEl>
                                        <p:attrNameLst>
                                          <p:attrName>style.visibility</p:attrName>
                                        </p:attrNameLst>
                                      </p:cBhvr>
                                      <p:to>
                                        <p:strVal val="visible"/>
                                      </p:to>
                                    </p:set>
                                    <p:animEffect transition="in" filter="dissolve">
                                      <p:cBhvr>
                                        <p:cTn id="26" dur="500"/>
                                        <p:tgtEl>
                                          <p:spTgt spid="12291">
                                            <p:txEl>
                                              <p:pRg st="2" end="2"/>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2291">
                                            <p:txEl>
                                              <p:pRg st="3" end="3"/>
                                            </p:txEl>
                                          </p:spTgt>
                                        </p:tgtEl>
                                        <p:attrNameLst>
                                          <p:attrName>style.visibility</p:attrName>
                                        </p:attrNameLst>
                                      </p:cBhvr>
                                      <p:to>
                                        <p:strVal val="visible"/>
                                      </p:to>
                                    </p:set>
                                    <p:animEffect transition="in" filter="dissolve">
                                      <p:cBhvr>
                                        <p:cTn id="29" dur="500"/>
                                        <p:tgtEl>
                                          <p:spTgt spid="12291">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2361"/>
                                        </p:tgtEl>
                                        <p:attrNameLst>
                                          <p:attrName>style.visibility</p:attrName>
                                        </p:attrNameLst>
                                      </p:cBhvr>
                                      <p:to>
                                        <p:strVal val="visible"/>
                                      </p:to>
                                    </p:set>
                                    <p:animEffect transition="in" filter="circle(in)">
                                      <p:cBhvr>
                                        <p:cTn id="34" dur="2000"/>
                                        <p:tgtEl>
                                          <p:spTgt spid="12361"/>
                                        </p:tgtEl>
                                      </p:cBhvr>
                                    </p:animEffect>
                                  </p:childTnLst>
                                </p:cTn>
                              </p:par>
                            </p:childTnLst>
                          </p:cTn>
                        </p:par>
                        <p:par>
                          <p:cTn id="35" fill="hold" nodeType="afterGroup">
                            <p:stCondLst>
                              <p:cond delay="2000"/>
                            </p:stCondLst>
                            <p:childTnLst>
                              <p:par>
                                <p:cTn id="36" presetID="4" presetClass="entr" presetSubtype="16" fill="hold" grpId="0" nodeType="afterEffect">
                                  <p:stCondLst>
                                    <p:cond delay="0"/>
                                  </p:stCondLst>
                                  <p:childTnLst>
                                    <p:set>
                                      <p:cBhvr>
                                        <p:cTn id="37" dur="1" fill="hold">
                                          <p:stCondLst>
                                            <p:cond delay="0"/>
                                          </p:stCondLst>
                                        </p:cTn>
                                        <p:tgtEl>
                                          <p:spTgt spid="12365"/>
                                        </p:tgtEl>
                                        <p:attrNameLst>
                                          <p:attrName>style.visibility</p:attrName>
                                        </p:attrNameLst>
                                      </p:cBhvr>
                                      <p:to>
                                        <p:strVal val="visible"/>
                                      </p:to>
                                    </p:set>
                                    <p:animEffect transition="in" filter="box(in)">
                                      <p:cBhvr>
                                        <p:cTn id="38" dur="500"/>
                                        <p:tgtEl>
                                          <p:spTgt spid="1236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2362"/>
                                        </p:tgtEl>
                                        <p:attrNameLst>
                                          <p:attrName>style.visibility</p:attrName>
                                        </p:attrNameLst>
                                      </p:cBhvr>
                                      <p:to>
                                        <p:strVal val="visible"/>
                                      </p:to>
                                    </p:set>
                                    <p:animEffect transition="in" filter="circle(in)">
                                      <p:cBhvr>
                                        <p:cTn id="43" dur="2000"/>
                                        <p:tgtEl>
                                          <p:spTgt spid="12362"/>
                                        </p:tgtEl>
                                      </p:cBhvr>
                                    </p:animEffect>
                                  </p:childTnLst>
                                </p:cTn>
                              </p:par>
                            </p:childTnLst>
                          </p:cTn>
                        </p:par>
                        <p:par>
                          <p:cTn id="44" fill="hold" nodeType="afterGroup">
                            <p:stCondLst>
                              <p:cond delay="2000"/>
                            </p:stCondLst>
                            <p:childTnLst>
                              <p:par>
                                <p:cTn id="45" presetID="4" presetClass="entr" presetSubtype="16" fill="hold" grpId="0" nodeType="afterEffect">
                                  <p:stCondLst>
                                    <p:cond delay="0"/>
                                  </p:stCondLst>
                                  <p:childTnLst>
                                    <p:set>
                                      <p:cBhvr>
                                        <p:cTn id="46" dur="1" fill="hold">
                                          <p:stCondLst>
                                            <p:cond delay="0"/>
                                          </p:stCondLst>
                                        </p:cTn>
                                        <p:tgtEl>
                                          <p:spTgt spid="12364"/>
                                        </p:tgtEl>
                                        <p:attrNameLst>
                                          <p:attrName>style.visibility</p:attrName>
                                        </p:attrNameLst>
                                      </p:cBhvr>
                                      <p:to>
                                        <p:strVal val="visible"/>
                                      </p:to>
                                    </p:set>
                                    <p:animEffect transition="in" filter="box(in)">
                                      <p:cBhvr>
                                        <p:cTn id="47" dur="500"/>
                                        <p:tgtEl>
                                          <p:spTgt spid="1236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2296"/>
                                        </p:tgtEl>
                                        <p:attrNameLst>
                                          <p:attrName>style.visibility</p:attrName>
                                        </p:attrNameLst>
                                      </p:cBhvr>
                                      <p:to>
                                        <p:strVal val="visible"/>
                                      </p:to>
                                    </p:set>
                                    <p:animEffect transition="in" filter="box(in)">
                                      <p:cBhvr>
                                        <p:cTn id="52"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6" grpId="0" animBg="1"/>
      <p:bldP spid="12360" grpId="0"/>
      <p:bldP spid="12361" grpId="0" animBg="1"/>
      <p:bldP spid="12362" grpId="0" animBg="1"/>
      <p:bldP spid="12364" grpId="0" animBg="1"/>
      <p:bldP spid="123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latin typeface="Comic Sans MS" pitchFamily="66" charset="0"/>
              </a:rPr>
              <a:t>Thermal Energy	</a:t>
            </a:r>
          </a:p>
        </p:txBody>
      </p:sp>
      <p:sp>
        <p:nvSpPr>
          <p:cNvPr id="13315" name="Rectangle 3"/>
          <p:cNvSpPr>
            <a:spLocks noGrp="1" noChangeArrowheads="1"/>
          </p:cNvSpPr>
          <p:nvPr>
            <p:ph type="body" idx="1"/>
          </p:nvPr>
        </p:nvSpPr>
        <p:spPr>
          <a:xfrm>
            <a:off x="381000" y="1828800"/>
            <a:ext cx="5486400" cy="3962400"/>
          </a:xfrm>
        </p:spPr>
        <p:txBody>
          <a:bodyPr/>
          <a:lstStyle/>
          <a:p>
            <a:pPr eaLnBrk="1" hangingPunct="1">
              <a:lnSpc>
                <a:spcPct val="80000"/>
              </a:lnSpc>
            </a:pPr>
            <a:r>
              <a:rPr lang="en-US" altLang="en-US" sz="2400" smtClean="0">
                <a:latin typeface="Comic Sans MS" pitchFamily="66" charset="0"/>
              </a:rPr>
              <a:t>results from the movement (kinetic energy) of particles in matter</a:t>
            </a:r>
          </a:p>
          <a:p>
            <a:pPr eaLnBrk="1" hangingPunct="1">
              <a:lnSpc>
                <a:spcPct val="80000"/>
              </a:lnSpc>
            </a:pPr>
            <a:r>
              <a:rPr lang="en-US" altLang="en-US" sz="2400" smtClean="0">
                <a:latin typeface="Comic Sans MS" pitchFamily="66" charset="0"/>
              </a:rPr>
              <a:t>when particles move faster they have more thermal energy than when they move slower</a:t>
            </a:r>
          </a:p>
          <a:p>
            <a:pPr eaLnBrk="1" hangingPunct="1">
              <a:lnSpc>
                <a:spcPct val="80000"/>
              </a:lnSpc>
            </a:pPr>
            <a:r>
              <a:rPr lang="en-US" altLang="en-US" sz="2400" smtClean="0">
                <a:latin typeface="Comic Sans MS" pitchFamily="66" charset="0"/>
              </a:rPr>
              <a:t>particles of a substance that are farther apart have more thermal energy than if they were closer together</a:t>
            </a:r>
          </a:p>
          <a:p>
            <a:pPr eaLnBrk="1" hangingPunct="1">
              <a:lnSpc>
                <a:spcPct val="80000"/>
              </a:lnSpc>
            </a:pPr>
            <a:r>
              <a:rPr lang="en-US" altLang="en-US" sz="2400" smtClean="0">
                <a:latin typeface="Comic Sans MS" pitchFamily="66" charset="0"/>
              </a:rPr>
              <a:t>depends on the number of particles in a substance</a:t>
            </a:r>
          </a:p>
        </p:txBody>
      </p:sp>
      <p:sp>
        <p:nvSpPr>
          <p:cNvPr id="13316" name="Oval 4"/>
          <p:cNvSpPr>
            <a:spLocks noChangeArrowheads="1"/>
          </p:cNvSpPr>
          <p:nvPr/>
        </p:nvSpPr>
        <p:spPr bwMode="auto">
          <a:xfrm rot="-1234700">
            <a:off x="6667500" y="27051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7413" name="Rectangle 5"/>
          <p:cNvSpPr>
            <a:spLocks noChangeArrowheads="1"/>
          </p:cNvSpPr>
          <p:nvPr/>
        </p:nvSpPr>
        <p:spPr bwMode="auto">
          <a:xfrm>
            <a:off x="6553200" y="4419600"/>
            <a:ext cx="1600200" cy="16002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18" name="Oval 6"/>
          <p:cNvSpPr>
            <a:spLocks noChangeArrowheads="1"/>
          </p:cNvSpPr>
          <p:nvPr/>
        </p:nvSpPr>
        <p:spPr bwMode="auto">
          <a:xfrm rot="-1234700">
            <a:off x="7124700" y="27051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19" name="Oval 7"/>
          <p:cNvSpPr>
            <a:spLocks noChangeArrowheads="1"/>
          </p:cNvSpPr>
          <p:nvPr/>
        </p:nvSpPr>
        <p:spPr bwMode="auto">
          <a:xfrm rot="-1234700">
            <a:off x="7581900" y="27051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0" name="Oval 8"/>
          <p:cNvSpPr>
            <a:spLocks noChangeArrowheads="1"/>
          </p:cNvSpPr>
          <p:nvPr/>
        </p:nvSpPr>
        <p:spPr bwMode="auto">
          <a:xfrm rot="-1234700">
            <a:off x="6667500" y="22479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1" name="Oval 9"/>
          <p:cNvSpPr>
            <a:spLocks noChangeArrowheads="1"/>
          </p:cNvSpPr>
          <p:nvPr/>
        </p:nvSpPr>
        <p:spPr bwMode="auto">
          <a:xfrm rot="-1234700">
            <a:off x="7124700" y="22479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2" name="Oval 10"/>
          <p:cNvSpPr>
            <a:spLocks noChangeArrowheads="1"/>
          </p:cNvSpPr>
          <p:nvPr/>
        </p:nvSpPr>
        <p:spPr bwMode="auto">
          <a:xfrm rot="-1234700">
            <a:off x="7581900" y="22479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3" name="Oval 11"/>
          <p:cNvSpPr>
            <a:spLocks noChangeArrowheads="1"/>
          </p:cNvSpPr>
          <p:nvPr/>
        </p:nvSpPr>
        <p:spPr bwMode="auto">
          <a:xfrm rot="-1234700">
            <a:off x="7581900" y="17907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4" name="Oval 12"/>
          <p:cNvSpPr>
            <a:spLocks noChangeArrowheads="1"/>
          </p:cNvSpPr>
          <p:nvPr/>
        </p:nvSpPr>
        <p:spPr bwMode="auto">
          <a:xfrm rot="-1234700">
            <a:off x="7124700" y="17907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5" name="Oval 13"/>
          <p:cNvSpPr>
            <a:spLocks noChangeArrowheads="1"/>
          </p:cNvSpPr>
          <p:nvPr/>
        </p:nvSpPr>
        <p:spPr bwMode="auto">
          <a:xfrm rot="-1234700">
            <a:off x="6667500" y="17907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6" name="Oval 14"/>
          <p:cNvSpPr>
            <a:spLocks noChangeArrowheads="1"/>
          </p:cNvSpPr>
          <p:nvPr/>
        </p:nvSpPr>
        <p:spPr bwMode="auto">
          <a:xfrm rot="-1234700">
            <a:off x="6667500" y="54356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7423" name="Rectangle 15"/>
          <p:cNvSpPr>
            <a:spLocks noChangeArrowheads="1"/>
          </p:cNvSpPr>
          <p:nvPr/>
        </p:nvSpPr>
        <p:spPr bwMode="auto">
          <a:xfrm>
            <a:off x="6553200" y="1676400"/>
            <a:ext cx="1600200" cy="16002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8" name="Oval 16"/>
          <p:cNvSpPr>
            <a:spLocks noChangeArrowheads="1"/>
          </p:cNvSpPr>
          <p:nvPr/>
        </p:nvSpPr>
        <p:spPr bwMode="auto">
          <a:xfrm rot="-1234700">
            <a:off x="7124700" y="54356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29" name="Oval 17"/>
          <p:cNvSpPr>
            <a:spLocks noChangeArrowheads="1"/>
          </p:cNvSpPr>
          <p:nvPr/>
        </p:nvSpPr>
        <p:spPr bwMode="auto">
          <a:xfrm rot="-1234700">
            <a:off x="7581900" y="54356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30" name="Oval 18"/>
          <p:cNvSpPr>
            <a:spLocks noChangeArrowheads="1"/>
          </p:cNvSpPr>
          <p:nvPr/>
        </p:nvSpPr>
        <p:spPr bwMode="auto">
          <a:xfrm rot="-1234700">
            <a:off x="6667500" y="49784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31" name="Oval 19"/>
          <p:cNvSpPr>
            <a:spLocks noChangeArrowheads="1"/>
          </p:cNvSpPr>
          <p:nvPr/>
        </p:nvSpPr>
        <p:spPr bwMode="auto">
          <a:xfrm rot="-1234700">
            <a:off x="7124700" y="49784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32" name="Oval 20"/>
          <p:cNvSpPr>
            <a:spLocks noChangeArrowheads="1"/>
          </p:cNvSpPr>
          <p:nvPr/>
        </p:nvSpPr>
        <p:spPr bwMode="auto">
          <a:xfrm rot="-1234700">
            <a:off x="7581900" y="49784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33" name="Oval 21"/>
          <p:cNvSpPr>
            <a:spLocks noChangeArrowheads="1"/>
          </p:cNvSpPr>
          <p:nvPr/>
        </p:nvSpPr>
        <p:spPr bwMode="auto">
          <a:xfrm rot="-1234700">
            <a:off x="7581900" y="45212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34" name="Oval 22"/>
          <p:cNvSpPr>
            <a:spLocks noChangeArrowheads="1"/>
          </p:cNvSpPr>
          <p:nvPr/>
        </p:nvSpPr>
        <p:spPr bwMode="auto">
          <a:xfrm rot="-1234700">
            <a:off x="7124700" y="45212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35" name="Oval 23"/>
          <p:cNvSpPr>
            <a:spLocks noChangeArrowheads="1"/>
          </p:cNvSpPr>
          <p:nvPr/>
        </p:nvSpPr>
        <p:spPr bwMode="auto">
          <a:xfrm rot="-1234700">
            <a:off x="6667500" y="4521200"/>
            <a:ext cx="457200" cy="4572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7432" name="AutoShape 24">
            <a:hlinkClick r:id="rId2" action="ppaction://hlinksldjump" highlightClick="1"/>
          </p:cNvPr>
          <p:cNvSpPr>
            <a:spLocks noChangeArrowheads="1"/>
          </p:cNvSpPr>
          <p:nvPr/>
        </p:nvSpPr>
        <p:spPr bwMode="auto">
          <a:xfrm>
            <a:off x="8382000" y="5867400"/>
            <a:ext cx="533400" cy="5334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3337" name="Text Box 25"/>
          <p:cNvSpPr txBox="1">
            <a:spLocks noChangeArrowheads="1"/>
          </p:cNvSpPr>
          <p:nvPr/>
        </p:nvSpPr>
        <p:spPr bwMode="auto">
          <a:xfrm>
            <a:off x="6096000" y="3429000"/>
            <a:ext cx="2530475" cy="8636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600" b="1">
                <a:latin typeface="Comic Sans MS" pitchFamily="66" charset="0"/>
              </a:rPr>
              <a:t>Which box of particles </a:t>
            </a:r>
          </a:p>
          <a:p>
            <a:pPr algn="ctr"/>
            <a:r>
              <a:rPr lang="en-US" altLang="en-US" sz="1600" b="1">
                <a:latin typeface="Comic Sans MS" pitchFamily="66" charset="0"/>
              </a:rPr>
              <a:t>has more thermal energy?  Why?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3" presetClass="path" presetSubtype="0" repeatCount="indefinite" accel="50000" decel="50000" autoRev="1" fill="hold" grpId="0" nodeType="clickEffect">
                                  <p:stCondLst>
                                    <p:cond delay="200"/>
                                  </p:stCondLst>
                                  <p:childTnLst>
                                    <p:animMotion origin="layout" path="M 0.0 -3.33333E-6 L 0.00417 -0.00555 " pathEditMode="relative" rAng="0" ptsTypes="AA">
                                      <p:cBhvr>
                                        <p:cTn id="16" dur="300" fill="hold"/>
                                        <p:tgtEl>
                                          <p:spTgt spid="13316"/>
                                        </p:tgtEl>
                                        <p:attrNameLst>
                                          <p:attrName>ppt_x</p:attrName>
                                          <p:attrName>ppt_y</p:attrName>
                                        </p:attrNameLst>
                                      </p:cBhvr>
                                      <p:rCtr x="208" y="-278"/>
                                    </p:animMotion>
                                  </p:childTnLst>
                                </p:cTn>
                              </p:par>
                              <p:par>
                                <p:cTn id="17" presetID="63" presetClass="path" presetSubtype="0" repeatCount="indefinite" accel="50000" decel="50000" autoRev="1" fill="hold" grpId="0" nodeType="withEffect">
                                  <p:stCondLst>
                                    <p:cond delay="500"/>
                                  </p:stCondLst>
                                  <p:childTnLst>
                                    <p:animMotion origin="layout" path="M 0.0 -3.33333E-6 L 0.00417 -0.00555 " pathEditMode="relative" rAng="0" ptsTypes="AA">
                                      <p:cBhvr>
                                        <p:cTn id="18" dur="300" fill="hold"/>
                                        <p:tgtEl>
                                          <p:spTgt spid="13318"/>
                                        </p:tgtEl>
                                        <p:attrNameLst>
                                          <p:attrName>ppt_x</p:attrName>
                                          <p:attrName>ppt_y</p:attrName>
                                        </p:attrNameLst>
                                      </p:cBhvr>
                                      <p:rCtr x="208" y="-278"/>
                                    </p:animMotion>
                                  </p:childTnLst>
                                </p:cTn>
                              </p:par>
                              <p:par>
                                <p:cTn id="19"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20" dur="300" fill="hold"/>
                                        <p:tgtEl>
                                          <p:spTgt spid="13319"/>
                                        </p:tgtEl>
                                        <p:attrNameLst>
                                          <p:attrName>ppt_x</p:attrName>
                                          <p:attrName>ppt_y</p:attrName>
                                        </p:attrNameLst>
                                      </p:cBhvr>
                                      <p:rCtr x="208" y="-278"/>
                                    </p:animMotion>
                                  </p:childTnLst>
                                </p:cTn>
                              </p:par>
                              <p:par>
                                <p:cTn id="21" presetID="63" presetClass="path" presetSubtype="0" repeatCount="indefinite" accel="50000" decel="50000" autoRev="1" fill="hold" grpId="0" nodeType="withEffect">
                                  <p:stCondLst>
                                    <p:cond delay="500"/>
                                  </p:stCondLst>
                                  <p:childTnLst>
                                    <p:animMotion origin="layout" path="M 0.0 -3.33333E-6 L 0.00417 -0.00555 " pathEditMode="relative" rAng="0" ptsTypes="AA">
                                      <p:cBhvr>
                                        <p:cTn id="22" dur="200" fill="hold"/>
                                        <p:tgtEl>
                                          <p:spTgt spid="13320"/>
                                        </p:tgtEl>
                                        <p:attrNameLst>
                                          <p:attrName>ppt_x</p:attrName>
                                          <p:attrName>ppt_y</p:attrName>
                                        </p:attrNameLst>
                                      </p:cBhvr>
                                      <p:rCtr x="208" y="-278"/>
                                    </p:animMotion>
                                  </p:childTnLst>
                                </p:cTn>
                              </p:par>
                              <p:par>
                                <p:cTn id="23" presetID="63" presetClass="path" presetSubtype="0" repeatCount="indefinite" accel="50000" decel="50000" autoRev="1" fill="hold" grpId="0" nodeType="withEffect">
                                  <p:stCondLst>
                                    <p:cond delay="100"/>
                                  </p:stCondLst>
                                  <p:childTnLst>
                                    <p:animMotion origin="layout" path="M 0.0 -3.33333E-6 L 0.00417 -0.00555 " pathEditMode="relative" rAng="0" ptsTypes="AA">
                                      <p:cBhvr>
                                        <p:cTn id="24" dur="300" fill="hold"/>
                                        <p:tgtEl>
                                          <p:spTgt spid="13321"/>
                                        </p:tgtEl>
                                        <p:attrNameLst>
                                          <p:attrName>ppt_x</p:attrName>
                                          <p:attrName>ppt_y</p:attrName>
                                        </p:attrNameLst>
                                      </p:cBhvr>
                                      <p:rCtr x="208" y="-278"/>
                                    </p:animMotion>
                                  </p:childTnLst>
                                </p:cTn>
                              </p:par>
                              <p:par>
                                <p:cTn id="25" presetID="63" presetClass="path" presetSubtype="0" repeatCount="indefinite" accel="50000" decel="50000" autoRev="1" fill="hold" grpId="0" nodeType="withEffect">
                                  <p:stCondLst>
                                    <p:cond delay="400"/>
                                  </p:stCondLst>
                                  <p:childTnLst>
                                    <p:animMotion origin="layout" path="M 0.0 -3.33333E-6 L 0.00417 -0.00555 " pathEditMode="relative" rAng="0" ptsTypes="AA">
                                      <p:cBhvr>
                                        <p:cTn id="26" dur="300" fill="hold"/>
                                        <p:tgtEl>
                                          <p:spTgt spid="13322"/>
                                        </p:tgtEl>
                                        <p:attrNameLst>
                                          <p:attrName>ppt_x</p:attrName>
                                          <p:attrName>ppt_y</p:attrName>
                                        </p:attrNameLst>
                                      </p:cBhvr>
                                      <p:rCtr x="208" y="-278"/>
                                    </p:animMotion>
                                  </p:childTnLst>
                                </p:cTn>
                              </p:par>
                              <p:par>
                                <p:cTn id="27" presetID="63" presetClass="path" presetSubtype="0" repeatCount="indefinite" accel="50000" decel="50000" autoRev="1" fill="hold" grpId="0" nodeType="withEffect">
                                  <p:stCondLst>
                                    <p:cond delay="100"/>
                                  </p:stCondLst>
                                  <p:childTnLst>
                                    <p:animMotion origin="layout" path="M 0.0 -3.33333E-6 L 0.00417 -0.00555 " pathEditMode="relative" rAng="0" ptsTypes="AA">
                                      <p:cBhvr>
                                        <p:cTn id="28" dur="300" fill="hold"/>
                                        <p:tgtEl>
                                          <p:spTgt spid="13323"/>
                                        </p:tgtEl>
                                        <p:attrNameLst>
                                          <p:attrName>ppt_x</p:attrName>
                                          <p:attrName>ppt_y</p:attrName>
                                        </p:attrNameLst>
                                      </p:cBhvr>
                                      <p:rCtr x="208" y="-278"/>
                                    </p:animMotion>
                                  </p:childTnLst>
                                </p:cTn>
                              </p:par>
                              <p:par>
                                <p:cTn id="29" presetID="63" presetClass="path" presetSubtype="0" repeatCount="indefinite" accel="50000" decel="50000" autoRev="1" fill="hold" grpId="0" nodeType="withEffect">
                                  <p:stCondLst>
                                    <p:cond delay="400"/>
                                  </p:stCondLst>
                                  <p:childTnLst>
                                    <p:animMotion origin="layout" path="M 0.0 -3.33333E-6 L 0.00417 -0.00555 " pathEditMode="relative" rAng="0" ptsTypes="AA">
                                      <p:cBhvr>
                                        <p:cTn id="30" dur="300" fill="hold"/>
                                        <p:tgtEl>
                                          <p:spTgt spid="13324"/>
                                        </p:tgtEl>
                                        <p:attrNameLst>
                                          <p:attrName>ppt_x</p:attrName>
                                          <p:attrName>ppt_y</p:attrName>
                                        </p:attrNameLst>
                                      </p:cBhvr>
                                      <p:rCtr x="208" y="-278"/>
                                    </p:animMotion>
                                  </p:childTnLst>
                                </p:cTn>
                              </p:par>
                              <p:par>
                                <p:cTn id="31" presetID="63" presetClass="path" presetSubtype="0" repeatCount="indefinite" accel="50000" decel="50000" autoRev="1" fill="hold" grpId="0" nodeType="withEffect">
                                  <p:stCondLst>
                                    <p:cond delay="500"/>
                                  </p:stCondLst>
                                  <p:childTnLst>
                                    <p:animMotion origin="layout" path="M 0.0 -3.33333E-6 L 0.00417 -0.00555 " pathEditMode="relative" rAng="0" ptsTypes="AA">
                                      <p:cBhvr>
                                        <p:cTn id="32" dur="300" fill="hold"/>
                                        <p:tgtEl>
                                          <p:spTgt spid="13325"/>
                                        </p:tgtEl>
                                        <p:attrNameLst>
                                          <p:attrName>ppt_x</p:attrName>
                                          <p:attrName>ppt_y</p:attrName>
                                        </p:attrNameLst>
                                      </p:cBhvr>
                                      <p:rCtr x="208" y="-278"/>
                                    </p:animMotion>
                                  </p:childTnLst>
                                </p:cTn>
                              </p:par>
                            </p:childTnLst>
                          </p:cTn>
                        </p:par>
                      </p:childTnLst>
                    </p:cTn>
                  </p:par>
                  <p:par>
                    <p:cTn id="33" fill="hold" nodeType="clickPar">
                      <p:stCondLst>
                        <p:cond delay="indefinite"/>
                      </p:stCondLst>
                      <p:childTnLst>
                        <p:par>
                          <p:cTn id="34" fill="hold" nodeType="withGroup">
                            <p:stCondLst>
                              <p:cond delay="0"/>
                            </p:stCondLst>
                            <p:childTnLst>
                              <p:par>
                                <p:cTn id="35" presetID="0" presetClass="path" presetSubtype="0" repeatCount="indefinite" accel="50000" decel="50000" autoRev="1" fill="hold" grpId="0" nodeType="clickEffect">
                                  <p:stCondLst>
                                    <p:cond delay="0"/>
                                  </p:stCondLst>
                                  <p:childTnLst>
                                    <p:animMotion origin="layout" path="M 6.66667E-6 0.0 L 0.07501 -0.07778 " pathEditMode="relative" ptsTypes="AA">
                                      <p:cBhvr>
                                        <p:cTn id="36" dur="1000" fill="hold"/>
                                        <p:tgtEl>
                                          <p:spTgt spid="13326"/>
                                        </p:tgtEl>
                                        <p:attrNameLst>
                                          <p:attrName>ppt_x</p:attrName>
                                          <p:attrName>ppt_y</p:attrName>
                                        </p:attrNameLst>
                                      </p:cBhvr>
                                    </p:animMotion>
                                  </p:childTnLst>
                                </p:cTn>
                              </p:par>
                              <p:par>
                                <p:cTn id="37" presetID="0" presetClass="path" presetSubtype="0" repeatCount="indefinite" accel="50000" decel="50000" autoRev="1" fill="hold" grpId="0" nodeType="withEffect">
                                  <p:stCondLst>
                                    <p:cond delay="100"/>
                                  </p:stCondLst>
                                  <p:childTnLst>
                                    <p:animMotion origin="layout" path="M -3.33333E-6 0.0 L -0.06666 0.01111 " pathEditMode="relative" ptsTypes="AA">
                                      <p:cBhvr>
                                        <p:cTn id="38" dur="1000" fill="hold"/>
                                        <p:tgtEl>
                                          <p:spTgt spid="13328"/>
                                        </p:tgtEl>
                                        <p:attrNameLst>
                                          <p:attrName>ppt_x</p:attrName>
                                          <p:attrName>ppt_y</p:attrName>
                                        </p:attrNameLst>
                                      </p:cBhvr>
                                    </p:animMotion>
                                  </p:childTnLst>
                                </p:cTn>
                              </p:par>
                              <p:par>
                                <p:cTn id="39" presetID="0" presetClass="path" presetSubtype="0" repeatCount="indefinite" accel="50000" decel="50000" autoRev="1" fill="hold" grpId="0" nodeType="withEffect">
                                  <p:stCondLst>
                                    <p:cond delay="200"/>
                                  </p:stCondLst>
                                  <p:childTnLst>
                                    <p:animMotion origin="layout" path="M -3.33333E-6 -1.11111E-6 L -0.04167 -0.12222 " pathEditMode="relative" ptsTypes="AA">
                                      <p:cBhvr>
                                        <p:cTn id="40" dur="1000" fill="hold"/>
                                        <p:tgtEl>
                                          <p:spTgt spid="13329"/>
                                        </p:tgtEl>
                                        <p:attrNameLst>
                                          <p:attrName>ppt_x</p:attrName>
                                          <p:attrName>ppt_y</p:attrName>
                                        </p:attrNameLst>
                                      </p:cBhvr>
                                    </p:animMotion>
                                  </p:childTnLst>
                                </p:cTn>
                              </p:par>
                              <p:par>
                                <p:cTn id="41" presetID="0" presetClass="path" presetSubtype="0" repeatCount="indefinite" accel="50000" decel="50000" autoRev="1" fill="hold" grpId="0" nodeType="withEffect">
                                  <p:stCondLst>
                                    <p:cond delay="300"/>
                                  </p:stCondLst>
                                  <p:childTnLst>
                                    <p:animMotion origin="layout" path="M -3.33333E-6 1.11111E-6 L -0.04167 0.08889 " pathEditMode="relative" ptsTypes="AA">
                                      <p:cBhvr>
                                        <p:cTn id="42" dur="1000" fill="hold"/>
                                        <p:tgtEl>
                                          <p:spTgt spid="13332"/>
                                        </p:tgtEl>
                                        <p:attrNameLst>
                                          <p:attrName>ppt_x</p:attrName>
                                          <p:attrName>ppt_y</p:attrName>
                                        </p:attrNameLst>
                                      </p:cBhvr>
                                    </p:animMotion>
                                  </p:childTnLst>
                                </p:cTn>
                              </p:par>
                              <p:par>
                                <p:cTn id="43" presetID="0" presetClass="path" presetSubtype="0" repeatCount="indefinite" accel="50000" decel="50000" autoRev="1" fill="hold" grpId="0" nodeType="withEffect">
                                  <p:stCondLst>
                                    <p:cond delay="400"/>
                                  </p:stCondLst>
                                  <p:childTnLst>
                                    <p:animMotion origin="layout" path="M -3.33333E-6 -2.22222E-6 L 0.04167 -0.08889 " pathEditMode="relative" rAng="0" ptsTypes="AA">
                                      <p:cBhvr>
                                        <p:cTn id="44" dur="1000" fill="hold"/>
                                        <p:tgtEl>
                                          <p:spTgt spid="13331"/>
                                        </p:tgtEl>
                                        <p:attrNameLst>
                                          <p:attrName>ppt_x</p:attrName>
                                          <p:attrName>ppt_y</p:attrName>
                                        </p:attrNameLst>
                                      </p:cBhvr>
                                      <p:rCtr x="2083" y="-4444"/>
                                    </p:animMotion>
                                  </p:childTnLst>
                                </p:cTn>
                              </p:par>
                              <p:par>
                                <p:cTn id="45" presetID="0" presetClass="path" presetSubtype="0" repeatCount="indefinite" accel="50000" decel="50000" autoRev="1" fill="hold" grpId="0" nodeType="withEffect">
                                  <p:stCondLst>
                                    <p:cond delay="500"/>
                                  </p:stCondLst>
                                  <p:childTnLst>
                                    <p:animMotion origin="layout" path="M 3.33333E-6 -1.11111E-6 L 0.03333 -0.04444 " pathEditMode="relative" rAng="0" ptsTypes="AA">
                                      <p:cBhvr>
                                        <p:cTn id="46" dur="1000" fill="hold"/>
                                        <p:tgtEl>
                                          <p:spTgt spid="13330"/>
                                        </p:tgtEl>
                                        <p:attrNameLst>
                                          <p:attrName>ppt_x</p:attrName>
                                          <p:attrName>ppt_y</p:attrName>
                                        </p:attrNameLst>
                                      </p:cBhvr>
                                      <p:rCtr x="1667" y="-2222"/>
                                    </p:animMotion>
                                  </p:childTnLst>
                                </p:cTn>
                              </p:par>
                              <p:par>
                                <p:cTn id="47" presetID="0" presetClass="path" presetSubtype="0" repeatCount="indefinite" accel="50000" decel="50000" autoRev="1" fill="hold" grpId="0" nodeType="withEffect">
                                  <p:stCondLst>
                                    <p:cond delay="400"/>
                                  </p:stCondLst>
                                  <p:childTnLst>
                                    <p:animMotion origin="layout" path="M -3.33333E-6 1.11111E-6 L -3.33333E-6 0.07778 " pathEditMode="relative" ptsTypes="AA">
                                      <p:cBhvr>
                                        <p:cTn id="48" dur="1000" fill="hold"/>
                                        <p:tgtEl>
                                          <p:spTgt spid="13335"/>
                                        </p:tgtEl>
                                        <p:attrNameLst>
                                          <p:attrName>ppt_x</p:attrName>
                                          <p:attrName>ppt_y</p:attrName>
                                        </p:attrNameLst>
                                      </p:cBhvr>
                                    </p:animMotion>
                                  </p:childTnLst>
                                </p:cTn>
                              </p:par>
                              <p:par>
                                <p:cTn id="49" presetID="0" presetClass="path" presetSubtype="0" repeatCount="indefinite" accel="50000" decel="50000" autoRev="1" fill="hold" grpId="0" nodeType="withEffect">
                                  <p:stCondLst>
                                    <p:cond delay="300"/>
                                  </p:stCondLst>
                                  <p:childTnLst>
                                    <p:animMotion origin="layout" path="M -0.03333 0.04444 L -3.33333E-6 0.1 " pathEditMode="relative" rAng="0" ptsTypes="AA">
                                      <p:cBhvr>
                                        <p:cTn id="50" dur="1000" fill="hold"/>
                                        <p:tgtEl>
                                          <p:spTgt spid="13334"/>
                                        </p:tgtEl>
                                        <p:attrNameLst>
                                          <p:attrName>ppt_x</p:attrName>
                                          <p:attrName>ppt_y</p:attrName>
                                        </p:attrNameLst>
                                      </p:cBhvr>
                                      <p:rCtr x="1667" y="2778"/>
                                    </p:animMotion>
                                  </p:childTnLst>
                                </p:cTn>
                              </p:par>
                              <p:par>
                                <p:cTn id="51" presetID="0" presetClass="path" presetSubtype="0" repeatCount="indefinite" accel="50000" decel="50000" autoRev="1" fill="hold" grpId="0" nodeType="withEffect">
                                  <p:stCondLst>
                                    <p:cond delay="200"/>
                                  </p:stCondLst>
                                  <p:childTnLst>
                                    <p:animMotion origin="layout" path="M 0.00834 0.02222 L -0.06666 0.01111 " pathEditMode="relative" rAng="0" ptsTypes="AA">
                                      <p:cBhvr>
                                        <p:cTn id="52" dur="1000" fill="hold"/>
                                        <p:tgtEl>
                                          <p:spTgt spid="13333"/>
                                        </p:tgtEl>
                                        <p:attrNameLst>
                                          <p:attrName>ppt_x</p:attrName>
                                          <p:attrName>ppt_y</p:attrName>
                                        </p:attrNameLst>
                                      </p:cBhvr>
                                      <p:rCtr x="-3750" y="-556"/>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3337"/>
                                        </p:tgtEl>
                                        <p:attrNameLst>
                                          <p:attrName>style.visibility</p:attrName>
                                        </p:attrNameLst>
                                      </p:cBhvr>
                                      <p:to>
                                        <p:strVal val="visible"/>
                                      </p:to>
                                    </p:set>
                                    <p:animEffect transition="in" filter="box(in)">
                                      <p:cBhvr>
                                        <p:cTn id="57" dur="500"/>
                                        <p:tgtEl>
                                          <p:spTgt spid="1333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3315">
                                            <p:txEl>
                                              <p:pRg st="2" end="2"/>
                                            </p:txEl>
                                          </p:spTgt>
                                        </p:tgtEl>
                                        <p:attrNameLst>
                                          <p:attrName>style.visibility</p:attrName>
                                        </p:attrNameLst>
                                      </p:cBhvr>
                                      <p:to>
                                        <p:strVal val="visible"/>
                                      </p:to>
                                    </p:set>
                                    <p:animEffect transition="in" filter="dissolve">
                                      <p:cBhvr>
                                        <p:cTn id="62" dur="500"/>
                                        <p:tgtEl>
                                          <p:spTgt spid="13315">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3315">
                                            <p:txEl>
                                              <p:pRg st="3" end="3"/>
                                            </p:txEl>
                                          </p:spTgt>
                                        </p:tgtEl>
                                        <p:attrNameLst>
                                          <p:attrName>style.visibility</p:attrName>
                                        </p:attrNameLst>
                                      </p:cBhvr>
                                      <p:to>
                                        <p:strVal val="visible"/>
                                      </p:to>
                                    </p:set>
                                    <p:animEffect transition="in" filter="dissolve">
                                      <p:cBhvr>
                                        <p:cTn id="67"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8" grpId="0" animBg="1"/>
      <p:bldP spid="13329" grpId="0" animBg="1"/>
      <p:bldP spid="13330" grpId="0" animBg="1"/>
      <p:bldP spid="13331" grpId="0" animBg="1"/>
      <p:bldP spid="13332" grpId="0" animBg="1"/>
      <p:bldP spid="13333" grpId="0" animBg="1"/>
      <p:bldP spid="13334" grpId="0" animBg="1"/>
      <p:bldP spid="13335" grpId="0" animBg="1"/>
      <p:bldP spid="133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latin typeface="Comic Sans MS" pitchFamily="66" charset="0"/>
              </a:rPr>
              <a:t>Electromagnetic Energy	</a:t>
            </a:r>
          </a:p>
        </p:txBody>
      </p:sp>
      <p:sp>
        <p:nvSpPr>
          <p:cNvPr id="14339" name="Rectangle 3"/>
          <p:cNvSpPr>
            <a:spLocks noGrp="1" noChangeArrowheads="1"/>
          </p:cNvSpPr>
          <p:nvPr>
            <p:ph type="body" idx="1"/>
          </p:nvPr>
        </p:nvSpPr>
        <p:spPr>
          <a:xfrm>
            <a:off x="566738" y="1752600"/>
            <a:ext cx="7967662" cy="1981200"/>
          </a:xfrm>
        </p:spPr>
        <p:txBody>
          <a:bodyPr/>
          <a:lstStyle/>
          <a:p>
            <a:pPr eaLnBrk="1" hangingPunct="1">
              <a:lnSpc>
                <a:spcPct val="80000"/>
              </a:lnSpc>
            </a:pPr>
            <a:r>
              <a:rPr lang="en-US" altLang="en-US" sz="2600" smtClean="0">
                <a:latin typeface="Comic Sans MS" pitchFamily="66" charset="0"/>
              </a:rPr>
              <a:t>transmitted through space in the form of electromagnetic waves</a:t>
            </a:r>
          </a:p>
          <a:p>
            <a:pPr eaLnBrk="1" hangingPunct="1">
              <a:lnSpc>
                <a:spcPct val="80000"/>
              </a:lnSpc>
            </a:pPr>
            <a:r>
              <a:rPr lang="en-US" altLang="en-US" sz="2600" smtClean="0">
                <a:latin typeface="Comic Sans MS" pitchFamily="66" charset="0"/>
              </a:rPr>
              <a:t>light, electricity, and magnetism are representative of electromagnetic energy</a:t>
            </a:r>
          </a:p>
          <a:p>
            <a:pPr eaLnBrk="1" hangingPunct="1">
              <a:lnSpc>
                <a:spcPct val="80000"/>
              </a:lnSpc>
            </a:pPr>
            <a:r>
              <a:rPr lang="en-US" altLang="en-US" sz="2600" smtClean="0">
                <a:latin typeface="Comic Sans MS" pitchFamily="66" charset="0"/>
              </a:rPr>
              <a:t>can travel through empty space</a:t>
            </a:r>
          </a:p>
        </p:txBody>
      </p:sp>
      <p:grpSp>
        <p:nvGrpSpPr>
          <p:cNvPr id="14345" name="Group 9"/>
          <p:cNvGrpSpPr>
            <a:grpSpLocks/>
          </p:cNvGrpSpPr>
          <p:nvPr/>
        </p:nvGrpSpPr>
        <p:grpSpPr bwMode="auto">
          <a:xfrm>
            <a:off x="1752600" y="3657600"/>
            <a:ext cx="5486400" cy="2286000"/>
            <a:chOff x="1104" y="2400"/>
            <a:chExt cx="3456" cy="1440"/>
          </a:xfrm>
        </p:grpSpPr>
        <p:sp>
          <p:nvSpPr>
            <p:cNvPr id="18440" name="Rectangle 7"/>
            <p:cNvSpPr>
              <a:spLocks noChangeArrowheads="1"/>
            </p:cNvSpPr>
            <p:nvPr/>
          </p:nvSpPr>
          <p:spPr bwMode="auto">
            <a:xfrm>
              <a:off x="1104" y="2400"/>
              <a:ext cx="3456" cy="144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pic>
          <p:nvPicPr>
            <p:cNvPr id="18441" name="Picture 4" descr="electromagnetic-spectrum"/>
            <p:cNvPicPr>
              <a:picLocks noChangeAspect="1" noChangeArrowheads="1"/>
            </p:cNvPicPr>
            <p:nvPr/>
          </p:nvPicPr>
          <p:blipFill>
            <a:blip r:embed="rId2">
              <a:extLst>
                <a:ext uri="{28A0092B-C50C-407E-A947-70E740481C1C}">
                  <a14:useLocalDpi xmlns:a14="http://schemas.microsoft.com/office/drawing/2010/main" val="0"/>
                </a:ext>
              </a:extLst>
            </a:blip>
            <a:srcRect b="39987"/>
            <a:stretch>
              <a:fillRect/>
            </a:stretch>
          </p:blipFill>
          <p:spPr bwMode="auto">
            <a:xfrm>
              <a:off x="1148" y="2440"/>
              <a:ext cx="3364" cy="1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1" name="Rectangle 5"/>
          <p:cNvSpPr>
            <a:spLocks noChangeArrowheads="1"/>
          </p:cNvSpPr>
          <p:nvPr/>
        </p:nvSpPr>
        <p:spPr bwMode="auto">
          <a:xfrm>
            <a:off x="2057400" y="5867400"/>
            <a:ext cx="4889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a:latin typeface="Comic Sans MS" pitchFamily="66" charset="0"/>
                <a:cs typeface="Arial" charset="0"/>
              </a:rPr>
              <a:t>Image taken from: </a:t>
            </a:r>
            <a:r>
              <a:rPr lang="en-US" altLang="en-US" sz="1000">
                <a:latin typeface="Comic Sans MS" pitchFamily="66" charset="0"/>
                <a:cs typeface="Arial" charset="0"/>
                <a:hlinkClick r:id="rId3"/>
              </a:rPr>
              <a:t>http://zebu.uoregon.edu/~imamura/122/lecture-2/em.html</a:t>
            </a:r>
            <a:r>
              <a:rPr lang="en-US" altLang="en-US" sz="1400">
                <a:latin typeface="Comic Sans MS" pitchFamily="66" charset="0"/>
                <a:cs typeface="Arial" charset="0"/>
              </a:rPr>
              <a:t> </a:t>
            </a:r>
          </a:p>
        </p:txBody>
      </p:sp>
      <p:sp>
        <p:nvSpPr>
          <p:cNvPr id="18438" name="AutoShape 6">
            <a:hlinkClick r:id="rId4" action="ppaction://hlinksldjump" highlightClick="1"/>
          </p:cNvPr>
          <p:cNvSpPr>
            <a:spLocks noChangeArrowheads="1"/>
          </p:cNvSpPr>
          <p:nvPr/>
        </p:nvSpPr>
        <p:spPr bwMode="auto">
          <a:xfrm>
            <a:off x="8382000" y="5867400"/>
            <a:ext cx="533400" cy="5334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4346" name="Rectangle 10"/>
          <p:cNvSpPr>
            <a:spLocks noChangeArrowheads="1"/>
          </p:cNvSpPr>
          <p:nvPr/>
        </p:nvSpPr>
        <p:spPr bwMode="auto">
          <a:xfrm>
            <a:off x="1752600" y="4343400"/>
            <a:ext cx="762000" cy="1524000"/>
          </a:xfrm>
          <a:prstGeom prst="rect">
            <a:avLst/>
          </a:prstGeom>
          <a:solidFill>
            <a:srgbClr val="FFFF99">
              <a:alpha val="30196"/>
            </a:srgbClr>
          </a:solidFill>
          <a:ln w="285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dissolve">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4345"/>
                                        </p:tgtEl>
                                        <p:attrNameLst>
                                          <p:attrName>style.visibility</p:attrName>
                                        </p:attrNameLst>
                                      </p:cBhvr>
                                      <p:to>
                                        <p:strVal val="visible"/>
                                      </p:to>
                                    </p:set>
                                    <p:animEffect transition="in" filter="box(in)">
                                      <p:cBhvr>
                                        <p:cTn id="22" dur="500"/>
                                        <p:tgtEl>
                                          <p:spTgt spid="1434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4341"/>
                                        </p:tgtEl>
                                        <p:attrNameLst>
                                          <p:attrName>style.visibility</p:attrName>
                                        </p:attrNameLst>
                                      </p:cBhvr>
                                      <p:to>
                                        <p:strVal val="visible"/>
                                      </p:to>
                                    </p:set>
                                    <p:animEffect transition="in" filter="box(in)">
                                      <p:cBhvr>
                                        <p:cTn id="25" dur="500"/>
                                        <p:tgtEl>
                                          <p:spTgt spid="1434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4346"/>
                                        </p:tgtEl>
                                        <p:attrNameLst>
                                          <p:attrName>style.visibility</p:attrName>
                                        </p:attrNameLst>
                                      </p:cBhvr>
                                      <p:to>
                                        <p:strVal val="visible"/>
                                      </p:to>
                                    </p:set>
                                    <p:animEffect transition="in" filter="box(out)">
                                      <p:cBhvr>
                                        <p:cTn id="30" dur="500"/>
                                        <p:tgtEl>
                                          <p:spTgt spid="1434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63" presetClass="path" presetSubtype="0" accel="50000" decel="50000" fill="hold" grpId="1" nodeType="clickEffect">
                                  <p:stCondLst>
                                    <p:cond delay="0"/>
                                  </p:stCondLst>
                                  <p:childTnLst>
                                    <p:animMotion origin="layout" path="M -3.33333E-6 -3.81503E-6 L 0.09167 -3.81503E-6 " pathEditMode="relative" rAng="0" ptsTypes="AA">
                                      <p:cBhvr>
                                        <p:cTn id="34" dur="2000" fill="hold"/>
                                        <p:tgtEl>
                                          <p:spTgt spid="14346"/>
                                        </p:tgtEl>
                                        <p:attrNameLst>
                                          <p:attrName>ppt_x</p:attrName>
                                          <p:attrName>ppt_y</p:attrName>
                                        </p:attrNameLst>
                                      </p:cBhvr>
                                      <p:rCtr x="4583" y="0"/>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63" presetClass="path" presetSubtype="0" accel="50000" decel="50000" fill="hold" grpId="2" nodeType="clickEffect">
                                  <p:stCondLst>
                                    <p:cond delay="0"/>
                                  </p:stCondLst>
                                  <p:childTnLst>
                                    <p:animMotion origin="layout" path="M 0.09167 -3.81503E-6 L 0.175 -3.81503E-6 " pathEditMode="relative" rAng="0" ptsTypes="AA">
                                      <p:cBhvr>
                                        <p:cTn id="38" dur="2000" fill="hold"/>
                                        <p:tgtEl>
                                          <p:spTgt spid="14346"/>
                                        </p:tgtEl>
                                        <p:attrNameLst>
                                          <p:attrName>ppt_x</p:attrName>
                                          <p:attrName>ppt_y</p:attrName>
                                        </p:attrNameLst>
                                      </p:cBhvr>
                                      <p:rCtr x="4167" y="0"/>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63" presetClass="path" presetSubtype="0" accel="50000" decel="50000" fill="hold" grpId="3" nodeType="clickEffect">
                                  <p:stCondLst>
                                    <p:cond delay="0"/>
                                  </p:stCondLst>
                                  <p:childTnLst>
                                    <p:animMotion origin="layout" path="M 0.175 -3.81503E-6 L 0.25 -3.81503E-6 " pathEditMode="relative" rAng="0" ptsTypes="AA">
                                      <p:cBhvr>
                                        <p:cTn id="42" dur="2000" fill="hold"/>
                                        <p:tgtEl>
                                          <p:spTgt spid="14346"/>
                                        </p:tgtEl>
                                        <p:attrNameLst>
                                          <p:attrName>ppt_x</p:attrName>
                                          <p:attrName>ppt_y</p:attrName>
                                        </p:attrNameLst>
                                      </p:cBhvr>
                                      <p:rCtr x="3750" y="0"/>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63" presetClass="path" presetSubtype="0" accel="50000" decel="50000" fill="hold" grpId="4" nodeType="clickEffect">
                                  <p:stCondLst>
                                    <p:cond delay="0"/>
                                  </p:stCondLst>
                                  <p:childTnLst>
                                    <p:animMotion origin="layout" path="M 0.25 -3.81503E-6 L 0.33334 -3.81503E-6 " pathEditMode="relative" rAng="0" ptsTypes="AA">
                                      <p:cBhvr>
                                        <p:cTn id="46" dur="2000" fill="hold"/>
                                        <p:tgtEl>
                                          <p:spTgt spid="14346"/>
                                        </p:tgtEl>
                                        <p:attrNameLst>
                                          <p:attrName>ppt_x</p:attrName>
                                          <p:attrName>ppt_y</p:attrName>
                                        </p:attrNameLst>
                                      </p:cBhvr>
                                      <p:rCtr x="4167" y="0"/>
                                    </p:animMotion>
                                  </p:childTnLst>
                                </p:cTn>
                              </p:par>
                            </p:childTnLst>
                          </p:cTn>
                        </p:par>
                      </p:childTnLst>
                    </p:cTn>
                  </p:par>
                  <p:par>
                    <p:cTn id="47" fill="hold" nodeType="clickPar">
                      <p:stCondLst>
                        <p:cond delay="indefinite"/>
                      </p:stCondLst>
                      <p:childTnLst>
                        <p:par>
                          <p:cTn id="48" fill="hold" nodeType="withGroup">
                            <p:stCondLst>
                              <p:cond delay="0"/>
                            </p:stCondLst>
                            <p:childTnLst>
                              <p:par>
                                <p:cTn id="49" presetID="63" presetClass="path" presetSubtype="0" accel="50000" decel="50000" fill="hold" grpId="5" nodeType="clickEffect">
                                  <p:stCondLst>
                                    <p:cond delay="0"/>
                                  </p:stCondLst>
                                  <p:childTnLst>
                                    <p:animMotion origin="layout" path="M 0.33334 -3.81503E-6 L 0.425 -3.81503E-6 " pathEditMode="relative" rAng="0" ptsTypes="AA">
                                      <p:cBhvr>
                                        <p:cTn id="50" dur="2000" fill="hold"/>
                                        <p:tgtEl>
                                          <p:spTgt spid="14346"/>
                                        </p:tgtEl>
                                        <p:attrNameLst>
                                          <p:attrName>ppt_x</p:attrName>
                                          <p:attrName>ppt_y</p:attrName>
                                        </p:attrNameLst>
                                      </p:cBhvr>
                                      <p:rCtr x="4583" y="0"/>
                                    </p:animMotion>
                                  </p:childTnLst>
                                </p:cTn>
                              </p:par>
                            </p:childTnLst>
                          </p:cTn>
                        </p:par>
                      </p:childTnLst>
                    </p:cTn>
                  </p:par>
                  <p:par>
                    <p:cTn id="51" fill="hold" nodeType="clickPar">
                      <p:stCondLst>
                        <p:cond delay="indefinite"/>
                      </p:stCondLst>
                      <p:childTnLst>
                        <p:par>
                          <p:cTn id="52" fill="hold" nodeType="withGroup">
                            <p:stCondLst>
                              <p:cond delay="0"/>
                            </p:stCondLst>
                            <p:childTnLst>
                              <p:par>
                                <p:cTn id="53" presetID="63" presetClass="path" presetSubtype="0" accel="50000" decel="50000" fill="hold" grpId="6" nodeType="clickEffect">
                                  <p:stCondLst>
                                    <p:cond delay="0"/>
                                  </p:stCondLst>
                                  <p:childTnLst>
                                    <p:animMotion origin="layout" path="M 0.425 -3.81503E-6 L 0.50834 -3.81503E-6 " pathEditMode="relative" rAng="0" ptsTypes="AA">
                                      <p:cBhvr>
                                        <p:cTn id="54" dur="2000" fill="hold"/>
                                        <p:tgtEl>
                                          <p:spTgt spid="14346"/>
                                        </p:tgtEl>
                                        <p:attrNameLst>
                                          <p:attrName>ppt_x</p:attrName>
                                          <p:attrName>ppt_y</p:attrName>
                                        </p:attrNameLst>
                                      </p:cBhvr>
                                      <p:rCtr x="416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1" grpId="0"/>
      <p:bldP spid="14346" grpId="0" animBg="1"/>
      <p:bldP spid="14346" grpId="1" animBg="1"/>
      <p:bldP spid="14346" grpId="2" animBg="1"/>
      <p:bldP spid="14346" grpId="3" animBg="1"/>
      <p:bldP spid="14346" grpId="4" animBg="1"/>
      <p:bldP spid="14346" grpId="5" animBg="1"/>
      <p:bldP spid="14346" grpId="6"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04800"/>
            <a:ext cx="8001000" cy="1216025"/>
          </a:xfrm>
        </p:spPr>
        <p:txBody>
          <a:bodyPr/>
          <a:lstStyle/>
          <a:p>
            <a:pPr eaLnBrk="1" hangingPunct="1"/>
            <a:r>
              <a:rPr lang="en-US" altLang="en-US" smtClean="0">
                <a:latin typeface="Comic Sans MS" pitchFamily="66" charset="0"/>
              </a:rPr>
              <a:t>Nuclear Energy	</a:t>
            </a:r>
          </a:p>
        </p:txBody>
      </p:sp>
      <p:sp>
        <p:nvSpPr>
          <p:cNvPr id="15363" name="Rectangle 3"/>
          <p:cNvSpPr>
            <a:spLocks noGrp="1" noChangeArrowheads="1"/>
          </p:cNvSpPr>
          <p:nvPr>
            <p:ph type="body" idx="1"/>
          </p:nvPr>
        </p:nvSpPr>
        <p:spPr>
          <a:xfrm>
            <a:off x="566738" y="1752600"/>
            <a:ext cx="8001000" cy="2209800"/>
          </a:xfrm>
        </p:spPr>
        <p:txBody>
          <a:bodyPr/>
          <a:lstStyle/>
          <a:p>
            <a:pPr eaLnBrk="1" hangingPunct="1">
              <a:lnSpc>
                <a:spcPct val="90000"/>
              </a:lnSpc>
            </a:pPr>
            <a:r>
              <a:rPr lang="en-US" altLang="en-US" sz="2000" smtClean="0">
                <a:latin typeface="Comic Sans MS" pitchFamily="66" charset="0"/>
              </a:rPr>
              <a:t>found in the nucleus of an atom </a:t>
            </a:r>
          </a:p>
          <a:p>
            <a:pPr eaLnBrk="1" hangingPunct="1">
              <a:lnSpc>
                <a:spcPct val="90000"/>
              </a:lnSpc>
            </a:pPr>
            <a:r>
              <a:rPr lang="en-US" altLang="en-US" sz="2000" smtClean="0">
                <a:latin typeface="Comic Sans MS" pitchFamily="66" charset="0"/>
              </a:rPr>
              <a:t>is released when an atom’s nucleus breaks apart (fission) or when the nuclei of two atoms come together (fusion)</a:t>
            </a:r>
          </a:p>
          <a:p>
            <a:pPr eaLnBrk="1" hangingPunct="1">
              <a:lnSpc>
                <a:spcPct val="90000"/>
              </a:lnSpc>
            </a:pPr>
            <a:r>
              <a:rPr lang="en-US" altLang="en-US" sz="2000" smtClean="0">
                <a:latin typeface="Comic Sans MS" pitchFamily="66" charset="0"/>
              </a:rPr>
              <a:t>Example:</a:t>
            </a:r>
          </a:p>
          <a:p>
            <a:pPr lvl="1" eaLnBrk="1" hangingPunct="1">
              <a:lnSpc>
                <a:spcPct val="90000"/>
              </a:lnSpc>
            </a:pPr>
            <a:r>
              <a:rPr lang="en-US" altLang="en-US" sz="2200" smtClean="0">
                <a:latin typeface="Comic Sans MS" pitchFamily="66" charset="0"/>
              </a:rPr>
              <a:t>Nuclear fission takes place in a nuclear power plant while nuclear fusion takes place in the Sun.</a:t>
            </a:r>
          </a:p>
        </p:txBody>
      </p:sp>
      <p:sp>
        <p:nvSpPr>
          <p:cNvPr id="19460" name="AutoShape 6">
            <a:hlinkClick r:id="rId2" action="ppaction://hlinksldjump" highlightClick="1"/>
          </p:cNvPr>
          <p:cNvSpPr>
            <a:spLocks noChangeArrowheads="1"/>
          </p:cNvSpPr>
          <p:nvPr/>
        </p:nvSpPr>
        <p:spPr bwMode="auto">
          <a:xfrm>
            <a:off x="8382000" y="5867400"/>
            <a:ext cx="533400" cy="5334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grpSp>
        <p:nvGrpSpPr>
          <p:cNvPr id="15395" name="Group 35"/>
          <p:cNvGrpSpPr>
            <a:grpSpLocks/>
          </p:cNvGrpSpPr>
          <p:nvPr/>
        </p:nvGrpSpPr>
        <p:grpSpPr bwMode="auto">
          <a:xfrm>
            <a:off x="3200400" y="3810000"/>
            <a:ext cx="685800" cy="609600"/>
            <a:chOff x="576" y="2640"/>
            <a:chExt cx="432" cy="384"/>
          </a:xfrm>
        </p:grpSpPr>
        <p:sp>
          <p:nvSpPr>
            <p:cNvPr id="19481" name="Oval 11"/>
            <p:cNvSpPr>
              <a:spLocks noChangeArrowheads="1"/>
            </p:cNvSpPr>
            <p:nvPr/>
          </p:nvSpPr>
          <p:spPr bwMode="auto">
            <a:xfrm>
              <a:off x="786" y="2706"/>
              <a:ext cx="192" cy="192"/>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000" b="1">
                  <a:latin typeface="Times New Roman" pitchFamily="18" charset="0"/>
                </a:rPr>
                <a:t>+</a:t>
              </a:r>
            </a:p>
          </p:txBody>
        </p:sp>
        <p:sp>
          <p:nvSpPr>
            <p:cNvPr id="19482" name="Oval 12"/>
            <p:cNvSpPr>
              <a:spLocks noChangeArrowheads="1"/>
            </p:cNvSpPr>
            <p:nvPr/>
          </p:nvSpPr>
          <p:spPr bwMode="auto">
            <a:xfrm>
              <a:off x="594" y="2754"/>
              <a:ext cx="192" cy="181"/>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5400" b="1">
                <a:latin typeface="Times New Roman" pitchFamily="18" charset="0"/>
              </a:endParaRPr>
            </a:p>
          </p:txBody>
        </p:sp>
        <p:sp>
          <p:nvSpPr>
            <p:cNvPr id="19483" name="Oval 13"/>
            <p:cNvSpPr>
              <a:spLocks noChangeArrowheads="1"/>
            </p:cNvSpPr>
            <p:nvPr/>
          </p:nvSpPr>
          <p:spPr bwMode="auto">
            <a:xfrm>
              <a:off x="576" y="2640"/>
              <a:ext cx="432" cy="384"/>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grpSp>
      <p:grpSp>
        <p:nvGrpSpPr>
          <p:cNvPr id="15396" name="Group 36"/>
          <p:cNvGrpSpPr>
            <a:grpSpLocks/>
          </p:cNvGrpSpPr>
          <p:nvPr/>
        </p:nvGrpSpPr>
        <p:grpSpPr bwMode="auto">
          <a:xfrm>
            <a:off x="4800600" y="3810000"/>
            <a:ext cx="685800" cy="609600"/>
            <a:chOff x="1182" y="2622"/>
            <a:chExt cx="432" cy="384"/>
          </a:xfrm>
        </p:grpSpPr>
        <p:sp>
          <p:nvSpPr>
            <p:cNvPr id="19477" name="Oval 9"/>
            <p:cNvSpPr>
              <a:spLocks noChangeArrowheads="1"/>
            </p:cNvSpPr>
            <p:nvPr/>
          </p:nvSpPr>
          <p:spPr bwMode="auto">
            <a:xfrm>
              <a:off x="1200" y="2736"/>
              <a:ext cx="192" cy="181"/>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5400" b="1">
                <a:latin typeface="Times New Roman" pitchFamily="18" charset="0"/>
              </a:endParaRPr>
            </a:p>
          </p:txBody>
        </p:sp>
        <p:sp>
          <p:nvSpPr>
            <p:cNvPr id="19478" name="Oval 10"/>
            <p:cNvSpPr>
              <a:spLocks noChangeArrowheads="1"/>
            </p:cNvSpPr>
            <p:nvPr/>
          </p:nvSpPr>
          <p:spPr bwMode="auto">
            <a:xfrm>
              <a:off x="1182" y="2622"/>
              <a:ext cx="432" cy="384"/>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9479" name="Oval 14"/>
            <p:cNvSpPr>
              <a:spLocks noChangeArrowheads="1"/>
            </p:cNvSpPr>
            <p:nvPr/>
          </p:nvSpPr>
          <p:spPr bwMode="auto">
            <a:xfrm>
              <a:off x="1296" y="2787"/>
              <a:ext cx="192" cy="181"/>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5400" b="1">
                <a:latin typeface="Times New Roman" pitchFamily="18" charset="0"/>
              </a:endParaRPr>
            </a:p>
          </p:txBody>
        </p:sp>
        <p:sp>
          <p:nvSpPr>
            <p:cNvPr id="19480" name="Oval 8"/>
            <p:cNvSpPr>
              <a:spLocks noChangeArrowheads="1"/>
            </p:cNvSpPr>
            <p:nvPr/>
          </p:nvSpPr>
          <p:spPr bwMode="auto">
            <a:xfrm>
              <a:off x="1365" y="2697"/>
              <a:ext cx="192" cy="192"/>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000" b="1">
                  <a:latin typeface="Times New Roman" pitchFamily="18" charset="0"/>
                </a:rPr>
                <a:t>+</a:t>
              </a:r>
            </a:p>
          </p:txBody>
        </p:sp>
      </p:grpSp>
      <p:grpSp>
        <p:nvGrpSpPr>
          <p:cNvPr id="15400" name="Group 40"/>
          <p:cNvGrpSpPr>
            <a:grpSpLocks/>
          </p:cNvGrpSpPr>
          <p:nvPr/>
        </p:nvGrpSpPr>
        <p:grpSpPr bwMode="auto">
          <a:xfrm>
            <a:off x="4114800" y="4876800"/>
            <a:ext cx="685800" cy="609600"/>
            <a:chOff x="912" y="3120"/>
            <a:chExt cx="432" cy="384"/>
          </a:xfrm>
        </p:grpSpPr>
        <p:sp>
          <p:nvSpPr>
            <p:cNvPr id="19471" name="Oval 16"/>
            <p:cNvSpPr>
              <a:spLocks noChangeArrowheads="1"/>
            </p:cNvSpPr>
            <p:nvPr/>
          </p:nvSpPr>
          <p:spPr bwMode="auto">
            <a:xfrm>
              <a:off x="912" y="3120"/>
              <a:ext cx="432" cy="384"/>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grpSp>
          <p:nvGrpSpPr>
            <p:cNvPr id="19472" name="Group 37"/>
            <p:cNvGrpSpPr>
              <a:grpSpLocks/>
            </p:cNvGrpSpPr>
            <p:nvPr/>
          </p:nvGrpSpPr>
          <p:grpSpPr bwMode="auto">
            <a:xfrm>
              <a:off x="954" y="3131"/>
              <a:ext cx="351" cy="335"/>
              <a:chOff x="954" y="3131"/>
              <a:chExt cx="351" cy="335"/>
            </a:xfrm>
          </p:grpSpPr>
          <p:sp>
            <p:nvSpPr>
              <p:cNvPr id="19473" name="Oval 15"/>
              <p:cNvSpPr>
                <a:spLocks noChangeArrowheads="1"/>
              </p:cNvSpPr>
              <p:nvPr/>
            </p:nvSpPr>
            <p:spPr bwMode="auto">
              <a:xfrm>
                <a:off x="1056" y="3131"/>
                <a:ext cx="192" cy="181"/>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5400" b="1">
                  <a:latin typeface="Times New Roman" pitchFamily="18" charset="0"/>
                </a:endParaRPr>
              </a:p>
            </p:txBody>
          </p:sp>
          <p:sp>
            <p:nvSpPr>
              <p:cNvPr id="19474" name="Oval 17"/>
              <p:cNvSpPr>
                <a:spLocks noChangeArrowheads="1"/>
              </p:cNvSpPr>
              <p:nvPr/>
            </p:nvSpPr>
            <p:spPr bwMode="auto">
              <a:xfrm>
                <a:off x="1026" y="3285"/>
                <a:ext cx="192" cy="181"/>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5400" b="1">
                  <a:latin typeface="Times New Roman" pitchFamily="18" charset="0"/>
                </a:endParaRPr>
              </a:p>
            </p:txBody>
          </p:sp>
          <p:sp>
            <p:nvSpPr>
              <p:cNvPr id="19475" name="Oval 18"/>
              <p:cNvSpPr>
                <a:spLocks noChangeArrowheads="1"/>
              </p:cNvSpPr>
              <p:nvPr/>
            </p:nvSpPr>
            <p:spPr bwMode="auto">
              <a:xfrm>
                <a:off x="1113" y="3231"/>
                <a:ext cx="192" cy="192"/>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000" b="1">
                    <a:latin typeface="Times New Roman" pitchFamily="18" charset="0"/>
                  </a:rPr>
                  <a:t>+</a:t>
                </a:r>
              </a:p>
            </p:txBody>
          </p:sp>
          <p:sp>
            <p:nvSpPr>
              <p:cNvPr id="19476" name="Oval 19"/>
              <p:cNvSpPr>
                <a:spLocks noChangeArrowheads="1"/>
              </p:cNvSpPr>
              <p:nvPr/>
            </p:nvSpPr>
            <p:spPr bwMode="auto">
              <a:xfrm>
                <a:off x="954" y="3186"/>
                <a:ext cx="192" cy="192"/>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000" b="1">
                    <a:latin typeface="Times New Roman" pitchFamily="18" charset="0"/>
                  </a:rPr>
                  <a:t>+</a:t>
                </a:r>
              </a:p>
            </p:txBody>
          </p:sp>
        </p:grpSp>
      </p:grpSp>
      <p:sp>
        <p:nvSpPr>
          <p:cNvPr id="15380" name="Oval 20"/>
          <p:cNvSpPr>
            <a:spLocks noChangeArrowheads="1"/>
          </p:cNvSpPr>
          <p:nvPr/>
        </p:nvSpPr>
        <p:spPr bwMode="auto">
          <a:xfrm>
            <a:off x="3810000" y="5410200"/>
            <a:ext cx="304800" cy="28733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5400" b="1">
              <a:latin typeface="Times New Roman" pitchFamily="18" charset="0"/>
            </a:endParaRPr>
          </a:p>
        </p:txBody>
      </p:sp>
      <p:sp>
        <p:nvSpPr>
          <p:cNvPr id="15398" name="Text Box 38"/>
          <p:cNvSpPr txBox="1">
            <a:spLocks noChangeArrowheads="1"/>
          </p:cNvSpPr>
          <p:nvPr/>
        </p:nvSpPr>
        <p:spPr bwMode="auto">
          <a:xfrm>
            <a:off x="3048000" y="4419600"/>
            <a:ext cx="930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latin typeface="Comic Sans MS" pitchFamily="66" charset="0"/>
              </a:rPr>
              <a:t>Deuterium</a:t>
            </a:r>
          </a:p>
        </p:txBody>
      </p:sp>
      <p:sp>
        <p:nvSpPr>
          <p:cNvPr id="15401" name="Text Box 41"/>
          <p:cNvSpPr txBox="1">
            <a:spLocks noChangeArrowheads="1"/>
          </p:cNvSpPr>
          <p:nvPr/>
        </p:nvSpPr>
        <p:spPr bwMode="auto">
          <a:xfrm>
            <a:off x="4800600" y="4410075"/>
            <a:ext cx="7191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latin typeface="Comic Sans MS" pitchFamily="66" charset="0"/>
              </a:rPr>
              <a:t>Tritium</a:t>
            </a:r>
          </a:p>
        </p:txBody>
      </p:sp>
      <p:sp>
        <p:nvSpPr>
          <p:cNvPr id="15402" name="Text Box 42"/>
          <p:cNvSpPr txBox="1">
            <a:spLocks noChangeArrowheads="1"/>
          </p:cNvSpPr>
          <p:nvPr/>
        </p:nvSpPr>
        <p:spPr bwMode="auto">
          <a:xfrm>
            <a:off x="3505200" y="5715000"/>
            <a:ext cx="7318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latin typeface="Comic Sans MS" pitchFamily="66" charset="0"/>
              </a:rPr>
              <a:t>neutron</a:t>
            </a:r>
          </a:p>
        </p:txBody>
      </p:sp>
      <p:sp>
        <p:nvSpPr>
          <p:cNvPr id="15403" name="Text Box 43"/>
          <p:cNvSpPr txBox="1">
            <a:spLocks noChangeArrowheads="1"/>
          </p:cNvSpPr>
          <p:nvPr/>
        </p:nvSpPr>
        <p:spPr bwMode="auto">
          <a:xfrm>
            <a:off x="4171950" y="5438775"/>
            <a:ext cx="639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latin typeface="Comic Sans MS" pitchFamily="66" charset="0"/>
              </a:rPr>
              <a:t>helium</a:t>
            </a:r>
          </a:p>
        </p:txBody>
      </p:sp>
      <p:sp>
        <p:nvSpPr>
          <p:cNvPr id="15404" name="AutoShape 44"/>
          <p:cNvSpPr>
            <a:spLocks noChangeArrowheads="1"/>
          </p:cNvSpPr>
          <p:nvPr/>
        </p:nvSpPr>
        <p:spPr bwMode="auto">
          <a:xfrm>
            <a:off x="3200400" y="3886200"/>
            <a:ext cx="2286000" cy="2209800"/>
          </a:xfrm>
          <a:prstGeom prst="irregularSeal1">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5405" name="Text Box 45"/>
          <p:cNvSpPr txBox="1">
            <a:spLocks noChangeArrowheads="1"/>
          </p:cNvSpPr>
          <p:nvPr/>
        </p:nvSpPr>
        <p:spPr bwMode="auto">
          <a:xfrm>
            <a:off x="6324600" y="3962400"/>
            <a:ext cx="2286000" cy="1503363"/>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a:latin typeface="Comic Sans MS" pitchFamily="66" charset="0"/>
              </a:rPr>
              <a:t>Is nuclear fission or nuclear fusion taking place</a:t>
            </a:r>
            <a:r>
              <a:rPr lang="en-US" altLang="en-US" b="1">
                <a:latin typeface="Comic Sans MS" pitchFamily="66" charset="0"/>
              </a:rPr>
              <a:t>?  </a:t>
            </a:r>
            <a:r>
              <a:rPr lang="en-US" altLang="en-US">
                <a:latin typeface="Comic Sans MS" pitchFamily="66" charset="0"/>
              </a:rPr>
              <a:t>Explain your reasoning.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dissolve">
                                      <p:cBhvr>
                                        <p:cTn id="20" dur="500"/>
                                        <p:tgtEl>
                                          <p:spTgt spid="1536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nodeType="clickEffect">
                                  <p:stCondLst>
                                    <p:cond delay="0"/>
                                  </p:stCondLst>
                                  <p:childTnLst>
                                    <p:set>
                                      <p:cBhvr>
                                        <p:cTn id="24" dur="1" fill="hold">
                                          <p:stCondLst>
                                            <p:cond delay="0"/>
                                          </p:stCondLst>
                                        </p:cTn>
                                        <p:tgtEl>
                                          <p:spTgt spid="15395"/>
                                        </p:tgtEl>
                                        <p:attrNameLst>
                                          <p:attrName>style.visibility</p:attrName>
                                        </p:attrNameLst>
                                      </p:cBhvr>
                                      <p:to>
                                        <p:strVal val="visible"/>
                                      </p:to>
                                    </p:set>
                                    <p:animEffect transition="in" filter="circle(in)">
                                      <p:cBhvr>
                                        <p:cTn id="25" dur="2000"/>
                                        <p:tgtEl>
                                          <p:spTgt spid="1539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5398"/>
                                        </p:tgtEl>
                                        <p:attrNameLst>
                                          <p:attrName>style.visibility</p:attrName>
                                        </p:attrNameLst>
                                      </p:cBhvr>
                                      <p:to>
                                        <p:strVal val="visible"/>
                                      </p:to>
                                    </p:set>
                                    <p:animEffect transition="in" filter="dissolve">
                                      <p:cBhvr>
                                        <p:cTn id="28" dur="500"/>
                                        <p:tgtEl>
                                          <p:spTgt spid="15398"/>
                                        </p:tgtEl>
                                      </p:cBhvr>
                                    </p:animEffect>
                                  </p:childTnLst>
                                </p:cTn>
                              </p:par>
                              <p:par>
                                <p:cTn id="29" presetID="6" presetClass="entr" presetSubtype="16" fill="hold" nodeType="withEffect">
                                  <p:stCondLst>
                                    <p:cond delay="0"/>
                                  </p:stCondLst>
                                  <p:childTnLst>
                                    <p:set>
                                      <p:cBhvr>
                                        <p:cTn id="30" dur="1" fill="hold">
                                          <p:stCondLst>
                                            <p:cond delay="0"/>
                                          </p:stCondLst>
                                        </p:cTn>
                                        <p:tgtEl>
                                          <p:spTgt spid="15396"/>
                                        </p:tgtEl>
                                        <p:attrNameLst>
                                          <p:attrName>style.visibility</p:attrName>
                                        </p:attrNameLst>
                                      </p:cBhvr>
                                      <p:to>
                                        <p:strVal val="visible"/>
                                      </p:to>
                                    </p:set>
                                    <p:animEffect transition="in" filter="circle(in)">
                                      <p:cBhvr>
                                        <p:cTn id="31" dur="2000"/>
                                        <p:tgtEl>
                                          <p:spTgt spid="1539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5401"/>
                                        </p:tgtEl>
                                        <p:attrNameLst>
                                          <p:attrName>style.visibility</p:attrName>
                                        </p:attrNameLst>
                                      </p:cBhvr>
                                      <p:to>
                                        <p:strVal val="visible"/>
                                      </p:to>
                                    </p:set>
                                    <p:animEffect transition="in" filter="dissolve">
                                      <p:cBhvr>
                                        <p:cTn id="34" dur="500"/>
                                        <p:tgtEl>
                                          <p:spTgt spid="15401"/>
                                        </p:tgtEl>
                                      </p:cBhvr>
                                    </p:animEffect>
                                  </p:childTnLst>
                                </p:cTn>
                              </p:par>
                            </p:childTnLst>
                          </p:cTn>
                        </p:par>
                        <p:par>
                          <p:cTn id="35" fill="hold" nodeType="afterGroup">
                            <p:stCondLst>
                              <p:cond delay="2000"/>
                            </p:stCondLst>
                            <p:childTnLst>
                              <p:par>
                                <p:cTn id="36" presetID="9" presetClass="exit" presetSubtype="0" fill="hold" grpId="1" nodeType="afterEffect">
                                  <p:stCondLst>
                                    <p:cond delay="0"/>
                                  </p:stCondLst>
                                  <p:childTnLst>
                                    <p:animEffect transition="out" filter="dissolve">
                                      <p:cBhvr>
                                        <p:cTn id="37" dur="500"/>
                                        <p:tgtEl>
                                          <p:spTgt spid="15398"/>
                                        </p:tgtEl>
                                      </p:cBhvr>
                                    </p:animEffect>
                                    <p:set>
                                      <p:cBhvr>
                                        <p:cTn id="38" dur="1" fill="hold">
                                          <p:stCondLst>
                                            <p:cond delay="499"/>
                                          </p:stCondLst>
                                        </p:cTn>
                                        <p:tgtEl>
                                          <p:spTgt spid="15398"/>
                                        </p:tgtEl>
                                        <p:attrNameLst>
                                          <p:attrName>style.visibility</p:attrName>
                                        </p:attrNameLst>
                                      </p:cBhvr>
                                      <p:to>
                                        <p:strVal val="hidden"/>
                                      </p:to>
                                    </p:set>
                                  </p:childTnLst>
                                </p:cTn>
                              </p:par>
                              <p:par>
                                <p:cTn id="39" presetID="9" presetClass="exit" presetSubtype="0" fill="hold" grpId="1" nodeType="withEffect">
                                  <p:stCondLst>
                                    <p:cond delay="0"/>
                                  </p:stCondLst>
                                  <p:childTnLst>
                                    <p:animEffect transition="out" filter="dissolve">
                                      <p:cBhvr>
                                        <p:cTn id="40" dur="500"/>
                                        <p:tgtEl>
                                          <p:spTgt spid="15401"/>
                                        </p:tgtEl>
                                      </p:cBhvr>
                                    </p:animEffect>
                                    <p:set>
                                      <p:cBhvr>
                                        <p:cTn id="41" dur="1" fill="hold">
                                          <p:stCondLst>
                                            <p:cond delay="499"/>
                                          </p:stCondLst>
                                        </p:cTn>
                                        <p:tgtEl>
                                          <p:spTgt spid="15401"/>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49" presetClass="path" presetSubtype="0" accel="50000" decel="50000" fill="hold" nodeType="clickEffect">
                                  <p:stCondLst>
                                    <p:cond delay="0"/>
                                  </p:stCondLst>
                                  <p:childTnLst>
                                    <p:animMotion origin="layout" path="M 3.33333E-6 -2.89017E-6 L 0.07083 0.09989 " pathEditMode="relative" rAng="0" ptsTypes="AA">
                                      <p:cBhvr>
                                        <p:cTn id="45" dur="2000" fill="hold"/>
                                        <p:tgtEl>
                                          <p:spTgt spid="15395"/>
                                        </p:tgtEl>
                                        <p:attrNameLst>
                                          <p:attrName>ppt_x</p:attrName>
                                          <p:attrName>ppt_y</p:attrName>
                                        </p:attrNameLst>
                                      </p:cBhvr>
                                      <p:rCtr x="3542" y="4994"/>
                                    </p:animMotion>
                                  </p:childTnLst>
                                </p:cTn>
                              </p:par>
                              <p:par>
                                <p:cTn id="46" presetID="49" presetClass="path" presetSubtype="0" accel="50000" decel="50000" fill="hold" nodeType="withEffect">
                                  <p:stCondLst>
                                    <p:cond delay="0"/>
                                  </p:stCondLst>
                                  <p:childTnLst>
                                    <p:animMotion origin="layout" path="M 3.33333E-6 -2.89017E-6 L -0.0875 0.09989 " pathEditMode="relative" rAng="0" ptsTypes="AA">
                                      <p:cBhvr>
                                        <p:cTn id="47" dur="2000" fill="hold"/>
                                        <p:tgtEl>
                                          <p:spTgt spid="15396"/>
                                        </p:tgtEl>
                                        <p:attrNameLst>
                                          <p:attrName>ppt_x</p:attrName>
                                          <p:attrName>ppt_y</p:attrName>
                                        </p:attrNameLst>
                                      </p:cBhvr>
                                      <p:rCtr x="-4375" y="4994"/>
                                    </p:animMotion>
                                  </p:childTnLst>
                                </p:cTn>
                              </p:par>
                            </p:childTnLst>
                          </p:cTn>
                        </p:par>
                        <p:par>
                          <p:cTn id="48" fill="hold" nodeType="afterGroup">
                            <p:stCondLst>
                              <p:cond delay="2000"/>
                            </p:stCondLst>
                            <p:childTnLst>
                              <p:par>
                                <p:cTn id="49" presetID="1" presetClass="entr" presetSubtype="0" fill="hold" grpId="0" nodeType="afterEffect">
                                  <p:stCondLst>
                                    <p:cond delay="0"/>
                                  </p:stCondLst>
                                  <p:childTnLst>
                                    <p:set>
                                      <p:cBhvr>
                                        <p:cTn id="50" dur="1" fill="hold">
                                          <p:stCondLst>
                                            <p:cond delay="0"/>
                                          </p:stCondLst>
                                        </p:cTn>
                                        <p:tgtEl>
                                          <p:spTgt spid="15404"/>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15396"/>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5395"/>
                                        </p:tgtEl>
                                        <p:attrNameLst>
                                          <p:attrName>style.visibility</p:attrName>
                                        </p:attrNameLst>
                                      </p:cBhvr>
                                      <p:to>
                                        <p:strVal val="hidden"/>
                                      </p:to>
                                    </p:set>
                                  </p:childTnLst>
                                </p:cTn>
                              </p:par>
                              <p:par>
                                <p:cTn id="55" presetID="1" presetClass="exit" presetSubtype="0" fill="hold" grpId="1" nodeType="withEffect">
                                  <p:stCondLst>
                                    <p:cond delay="2000"/>
                                  </p:stCondLst>
                                  <p:childTnLst>
                                    <p:set>
                                      <p:cBhvr>
                                        <p:cTn id="56" dur="1" fill="hold">
                                          <p:stCondLst>
                                            <p:cond delay="0"/>
                                          </p:stCondLst>
                                        </p:cTn>
                                        <p:tgtEl>
                                          <p:spTgt spid="15404"/>
                                        </p:tgtEl>
                                        <p:attrNameLst>
                                          <p:attrName>style.visibility</p:attrName>
                                        </p:attrNameLst>
                                      </p:cBhvr>
                                      <p:to>
                                        <p:strVal val="hidden"/>
                                      </p:to>
                                    </p:set>
                                  </p:childTnLst>
                                </p:cTn>
                              </p:par>
                            </p:childTnLst>
                          </p:cTn>
                        </p:par>
                        <p:par>
                          <p:cTn id="57" fill="hold" nodeType="afterGroup">
                            <p:stCondLst>
                              <p:cond delay="4000"/>
                            </p:stCondLst>
                            <p:childTnLst>
                              <p:par>
                                <p:cTn id="58" presetID="1" presetClass="entr" presetSubtype="0" fill="hold" grpId="0" nodeType="afterEffect">
                                  <p:stCondLst>
                                    <p:cond delay="0"/>
                                  </p:stCondLst>
                                  <p:childTnLst>
                                    <p:set>
                                      <p:cBhvr>
                                        <p:cTn id="59" dur="1" fill="hold">
                                          <p:stCondLst>
                                            <p:cond delay="0"/>
                                          </p:stCondLst>
                                        </p:cTn>
                                        <p:tgtEl>
                                          <p:spTgt spid="15380"/>
                                        </p:tgtEl>
                                        <p:attrNameLst>
                                          <p:attrName>style.visibility</p:attrName>
                                        </p:attrNameLst>
                                      </p:cBhvr>
                                      <p:to>
                                        <p:strVal val="visible"/>
                                      </p:to>
                                    </p:set>
                                  </p:childTnLst>
                                </p:cTn>
                              </p:par>
                              <p:par>
                                <p:cTn id="60" presetID="6" presetClass="entr" presetSubtype="16" fill="hold" grpId="0" nodeType="withEffect">
                                  <p:stCondLst>
                                    <p:cond delay="0"/>
                                  </p:stCondLst>
                                  <p:childTnLst>
                                    <p:set>
                                      <p:cBhvr>
                                        <p:cTn id="61" dur="1" fill="hold">
                                          <p:stCondLst>
                                            <p:cond delay="0"/>
                                          </p:stCondLst>
                                        </p:cTn>
                                        <p:tgtEl>
                                          <p:spTgt spid="15402"/>
                                        </p:tgtEl>
                                        <p:attrNameLst>
                                          <p:attrName>style.visibility</p:attrName>
                                        </p:attrNameLst>
                                      </p:cBhvr>
                                      <p:to>
                                        <p:strVal val="visible"/>
                                      </p:to>
                                    </p:set>
                                    <p:animEffect transition="in" filter="circle(in)">
                                      <p:cBhvr>
                                        <p:cTn id="62" dur="2000"/>
                                        <p:tgtEl>
                                          <p:spTgt spid="15402"/>
                                        </p:tgtEl>
                                      </p:cBhvr>
                                    </p:animEffect>
                                  </p:childTnLst>
                                </p:cTn>
                              </p:par>
                              <p:par>
                                <p:cTn id="63" presetID="1" presetClass="entr" presetSubtype="0" fill="hold" nodeType="withEffect">
                                  <p:stCondLst>
                                    <p:cond delay="0"/>
                                  </p:stCondLst>
                                  <p:childTnLst>
                                    <p:set>
                                      <p:cBhvr>
                                        <p:cTn id="64" dur="1" fill="hold">
                                          <p:stCondLst>
                                            <p:cond delay="0"/>
                                          </p:stCondLst>
                                        </p:cTn>
                                        <p:tgtEl>
                                          <p:spTgt spid="15400"/>
                                        </p:tgtEl>
                                        <p:attrNameLst>
                                          <p:attrName>style.visibility</p:attrName>
                                        </p:attrNameLst>
                                      </p:cBhvr>
                                      <p:to>
                                        <p:strVal val="visible"/>
                                      </p:to>
                                    </p:set>
                                  </p:childTnLst>
                                </p:cTn>
                              </p:par>
                              <p:par>
                                <p:cTn id="65" presetID="6" presetClass="entr" presetSubtype="16" fill="hold" grpId="0" nodeType="withEffect">
                                  <p:stCondLst>
                                    <p:cond delay="0"/>
                                  </p:stCondLst>
                                  <p:childTnLst>
                                    <p:set>
                                      <p:cBhvr>
                                        <p:cTn id="66" dur="1" fill="hold">
                                          <p:stCondLst>
                                            <p:cond delay="0"/>
                                          </p:stCondLst>
                                        </p:cTn>
                                        <p:tgtEl>
                                          <p:spTgt spid="15403"/>
                                        </p:tgtEl>
                                        <p:attrNameLst>
                                          <p:attrName>style.visibility</p:attrName>
                                        </p:attrNameLst>
                                      </p:cBhvr>
                                      <p:to>
                                        <p:strVal val="visible"/>
                                      </p:to>
                                    </p:set>
                                    <p:animEffect transition="in" filter="circle(in)">
                                      <p:cBhvr>
                                        <p:cTn id="67" dur="2000"/>
                                        <p:tgtEl>
                                          <p:spTgt spid="1540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15405"/>
                                        </p:tgtEl>
                                        <p:attrNameLst>
                                          <p:attrName>style.visibility</p:attrName>
                                        </p:attrNameLst>
                                      </p:cBhvr>
                                      <p:to>
                                        <p:strVal val="visible"/>
                                      </p:to>
                                    </p:set>
                                    <p:animEffect transition="in" filter="box(in)">
                                      <p:cBhvr>
                                        <p:cTn id="72" dur="500"/>
                                        <p:tgtEl>
                                          <p:spTgt spid="15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80" grpId="0" animBg="1"/>
      <p:bldP spid="15398" grpId="0"/>
      <p:bldP spid="15398" grpId="1"/>
      <p:bldP spid="15401" grpId="0"/>
      <p:bldP spid="15401" grpId="1"/>
      <p:bldP spid="15402" grpId="0"/>
      <p:bldP spid="15403" grpId="0"/>
      <p:bldP spid="15404" grpId="0" animBg="1"/>
      <p:bldP spid="15404" grpId="1" animBg="1"/>
      <p:bldP spid="1540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latin typeface="Comic Sans MS" pitchFamily="66" charset="0"/>
              </a:rPr>
              <a:t>Identify the Form of Energy</a:t>
            </a:r>
          </a:p>
        </p:txBody>
      </p:sp>
      <p:pic>
        <p:nvPicPr>
          <p:cNvPr id="34821" name="Picture 5" descr="MM900234672[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9718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6" name="Picture 20" descr="MM900174023[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057400"/>
            <a:ext cx="13716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8" name="Picture 22"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7526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0" name="Picture 24" descr="Sandwich"/>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34200" y="4267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46" name="Picture 30" descr="View detail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44196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47" name="Text Box 31"/>
          <p:cNvSpPr txBox="1">
            <a:spLocks noChangeArrowheads="1"/>
          </p:cNvSpPr>
          <p:nvPr/>
        </p:nvSpPr>
        <p:spPr bwMode="auto">
          <a:xfrm>
            <a:off x="3725863" y="4581525"/>
            <a:ext cx="1935162"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b="1">
                <a:latin typeface="Comic Sans MS" pitchFamily="66" charset="0"/>
              </a:rPr>
              <a:t>Electromagnetic</a:t>
            </a:r>
          </a:p>
          <a:p>
            <a:pPr algn="ctr"/>
            <a:r>
              <a:rPr lang="en-US" altLang="en-US" sz="1600" i="1">
                <a:latin typeface="Comic Sans MS" pitchFamily="66" charset="0"/>
              </a:rPr>
              <a:t>(radio waves)</a:t>
            </a:r>
          </a:p>
        </p:txBody>
      </p:sp>
      <p:sp>
        <p:nvSpPr>
          <p:cNvPr id="34848" name="Text Box 32"/>
          <p:cNvSpPr txBox="1">
            <a:spLocks noChangeArrowheads="1"/>
          </p:cNvSpPr>
          <p:nvPr/>
        </p:nvSpPr>
        <p:spPr bwMode="auto">
          <a:xfrm>
            <a:off x="7021513" y="5256213"/>
            <a:ext cx="1133475"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b="1">
                <a:latin typeface="Comic Sans MS" pitchFamily="66" charset="0"/>
              </a:rPr>
              <a:t>Chemical</a:t>
            </a:r>
          </a:p>
          <a:p>
            <a:pPr algn="ctr"/>
            <a:r>
              <a:rPr lang="en-US" altLang="en-US" sz="1600" i="1">
                <a:latin typeface="Comic Sans MS" pitchFamily="66" charset="0"/>
              </a:rPr>
              <a:t>(food)</a:t>
            </a:r>
          </a:p>
        </p:txBody>
      </p:sp>
      <p:sp>
        <p:nvSpPr>
          <p:cNvPr id="34849" name="Text Box 33"/>
          <p:cNvSpPr txBox="1">
            <a:spLocks noChangeArrowheads="1"/>
          </p:cNvSpPr>
          <p:nvPr/>
        </p:nvSpPr>
        <p:spPr bwMode="auto">
          <a:xfrm>
            <a:off x="331788" y="3200400"/>
            <a:ext cx="2914650"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b="1">
                <a:latin typeface="Comic Sans MS" pitchFamily="66" charset="0"/>
              </a:rPr>
              <a:t>Thermal</a:t>
            </a:r>
          </a:p>
          <a:p>
            <a:pPr algn="ctr"/>
            <a:r>
              <a:rPr lang="en-US" altLang="en-US" sz="1600" i="1">
                <a:latin typeface="Comic Sans MS" pitchFamily="66" charset="0"/>
              </a:rPr>
              <a:t>(burner </a:t>
            </a:r>
            <a:r>
              <a:rPr lang="en-US" altLang="en-US" sz="1600" i="1">
                <a:latin typeface="Comic Sans MS" pitchFamily="66" charset="0"/>
                <a:sym typeface="Wingdings" pitchFamily="2" charset="2"/>
              </a:rPr>
              <a:t>increases movement </a:t>
            </a:r>
          </a:p>
          <a:p>
            <a:pPr algn="ctr"/>
            <a:r>
              <a:rPr lang="en-US" altLang="en-US" sz="1600" i="1">
                <a:latin typeface="Comic Sans MS" pitchFamily="66" charset="0"/>
                <a:sym typeface="Wingdings" pitchFamily="2" charset="2"/>
              </a:rPr>
              <a:t>of H</a:t>
            </a:r>
            <a:r>
              <a:rPr lang="en-US" altLang="en-US" sz="1600" i="1" baseline="-25000">
                <a:latin typeface="Comic Sans MS" pitchFamily="66" charset="0"/>
                <a:sym typeface="Wingdings" pitchFamily="2" charset="2"/>
              </a:rPr>
              <a:t>2</a:t>
            </a:r>
            <a:r>
              <a:rPr lang="en-US" altLang="en-US" sz="1600" i="1">
                <a:latin typeface="Comic Sans MS" pitchFamily="66" charset="0"/>
                <a:sym typeface="Wingdings" pitchFamily="2" charset="2"/>
              </a:rPr>
              <a:t>O molecules</a:t>
            </a:r>
            <a:r>
              <a:rPr lang="en-US" altLang="en-US" sz="1600" i="1">
                <a:latin typeface="Comic Sans MS" pitchFamily="66" charset="0"/>
              </a:rPr>
              <a:t>)</a:t>
            </a:r>
          </a:p>
        </p:txBody>
      </p:sp>
      <p:sp>
        <p:nvSpPr>
          <p:cNvPr id="34850" name="Text Box 34"/>
          <p:cNvSpPr txBox="1">
            <a:spLocks noChangeArrowheads="1"/>
          </p:cNvSpPr>
          <p:nvPr/>
        </p:nvSpPr>
        <p:spPr bwMode="auto">
          <a:xfrm>
            <a:off x="6626225" y="3276600"/>
            <a:ext cx="1547813"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b="1">
                <a:latin typeface="Comic Sans MS" pitchFamily="66" charset="0"/>
              </a:rPr>
              <a:t>Mechanical</a:t>
            </a:r>
          </a:p>
          <a:p>
            <a:pPr algn="ctr"/>
            <a:r>
              <a:rPr lang="en-US" altLang="en-US" sz="1600" i="1">
                <a:latin typeface="Comic Sans MS" pitchFamily="66" charset="0"/>
              </a:rPr>
              <a:t>(moving gears)</a:t>
            </a:r>
          </a:p>
        </p:txBody>
      </p:sp>
      <p:sp>
        <p:nvSpPr>
          <p:cNvPr id="34851" name="Text Box 35"/>
          <p:cNvSpPr txBox="1">
            <a:spLocks noChangeArrowheads="1"/>
          </p:cNvSpPr>
          <p:nvPr/>
        </p:nvSpPr>
        <p:spPr bwMode="auto">
          <a:xfrm>
            <a:off x="873125" y="5562600"/>
            <a:ext cx="1935163"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b="1">
                <a:latin typeface="Comic Sans MS" pitchFamily="66" charset="0"/>
              </a:rPr>
              <a:t>Electromagnetic</a:t>
            </a:r>
          </a:p>
          <a:p>
            <a:pPr algn="ctr"/>
            <a:r>
              <a:rPr lang="en-US" altLang="en-US" sz="1600" i="1">
                <a:latin typeface="Comic Sans MS" pitchFamily="66" charset="0"/>
              </a:rPr>
              <a:t>(electricity)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box(in)">
                                      <p:cBhvr>
                                        <p:cTn id="7" dur="500"/>
                                        <p:tgtEl>
                                          <p:spTgt spid="348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47"/>
                                        </p:tgtEl>
                                        <p:attrNameLst>
                                          <p:attrName>style.visibility</p:attrName>
                                        </p:attrNameLst>
                                      </p:cBhvr>
                                      <p:to>
                                        <p:strVal val="visible"/>
                                      </p:to>
                                    </p:set>
                                    <p:animEffect transition="in" filter="dissolve">
                                      <p:cBhvr>
                                        <p:cTn id="12" dur="500"/>
                                        <p:tgtEl>
                                          <p:spTgt spid="348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4840"/>
                                        </p:tgtEl>
                                        <p:attrNameLst>
                                          <p:attrName>style.visibility</p:attrName>
                                        </p:attrNameLst>
                                      </p:cBhvr>
                                      <p:to>
                                        <p:strVal val="visible"/>
                                      </p:to>
                                    </p:set>
                                    <p:animEffect transition="in" filter="box(in)">
                                      <p:cBhvr>
                                        <p:cTn id="17" dur="500"/>
                                        <p:tgtEl>
                                          <p:spTgt spid="348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4848"/>
                                        </p:tgtEl>
                                        <p:attrNameLst>
                                          <p:attrName>style.visibility</p:attrName>
                                        </p:attrNameLst>
                                      </p:cBhvr>
                                      <p:to>
                                        <p:strVal val="visible"/>
                                      </p:to>
                                    </p:set>
                                    <p:animEffect transition="in" filter="dissolve">
                                      <p:cBhvr>
                                        <p:cTn id="22" dur="500"/>
                                        <p:tgtEl>
                                          <p:spTgt spid="348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4836"/>
                                        </p:tgtEl>
                                        <p:attrNameLst>
                                          <p:attrName>style.visibility</p:attrName>
                                        </p:attrNameLst>
                                      </p:cBhvr>
                                      <p:to>
                                        <p:strVal val="visible"/>
                                      </p:to>
                                    </p:set>
                                    <p:animEffect transition="in" filter="box(in)">
                                      <p:cBhvr>
                                        <p:cTn id="27" dur="500"/>
                                        <p:tgtEl>
                                          <p:spTgt spid="348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4849"/>
                                        </p:tgtEl>
                                        <p:attrNameLst>
                                          <p:attrName>style.visibility</p:attrName>
                                        </p:attrNameLst>
                                      </p:cBhvr>
                                      <p:to>
                                        <p:strVal val="visible"/>
                                      </p:to>
                                    </p:set>
                                    <p:animEffect transition="in" filter="dissolve">
                                      <p:cBhvr>
                                        <p:cTn id="32" dur="500"/>
                                        <p:tgtEl>
                                          <p:spTgt spid="348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34838"/>
                                        </p:tgtEl>
                                        <p:attrNameLst>
                                          <p:attrName>style.visibility</p:attrName>
                                        </p:attrNameLst>
                                      </p:cBhvr>
                                      <p:to>
                                        <p:strVal val="visible"/>
                                      </p:to>
                                    </p:set>
                                    <p:animEffect transition="in" filter="box(in)">
                                      <p:cBhvr>
                                        <p:cTn id="37" dur="500"/>
                                        <p:tgtEl>
                                          <p:spTgt spid="3483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4850"/>
                                        </p:tgtEl>
                                        <p:attrNameLst>
                                          <p:attrName>style.visibility</p:attrName>
                                        </p:attrNameLst>
                                      </p:cBhvr>
                                      <p:to>
                                        <p:strVal val="visible"/>
                                      </p:to>
                                    </p:set>
                                    <p:animEffect transition="in" filter="dissolve">
                                      <p:cBhvr>
                                        <p:cTn id="42" dur="500"/>
                                        <p:tgtEl>
                                          <p:spTgt spid="348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34846"/>
                                        </p:tgtEl>
                                        <p:attrNameLst>
                                          <p:attrName>style.visibility</p:attrName>
                                        </p:attrNameLst>
                                      </p:cBhvr>
                                      <p:to>
                                        <p:strVal val="visible"/>
                                      </p:to>
                                    </p:set>
                                    <p:animEffect transition="in" filter="box(in)">
                                      <p:cBhvr>
                                        <p:cTn id="47" dur="500"/>
                                        <p:tgtEl>
                                          <p:spTgt spid="3484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4851"/>
                                        </p:tgtEl>
                                        <p:attrNameLst>
                                          <p:attrName>style.visibility</p:attrName>
                                        </p:attrNameLst>
                                      </p:cBhvr>
                                      <p:to>
                                        <p:strVal val="visible"/>
                                      </p:to>
                                    </p:set>
                                    <p:animEffect transition="in" filter="dissolve">
                                      <p:cBhvr>
                                        <p:cTn id="52" dur="500"/>
                                        <p:tgtEl>
                                          <p:spTgt spid="34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7" grpId="0"/>
      <p:bldP spid="34848" grpId="0"/>
      <p:bldP spid="34849" grpId="0"/>
      <p:bldP spid="34850" grpId="0"/>
      <p:bldP spid="348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latin typeface="Comic Sans MS" pitchFamily="66" charset="0"/>
              </a:rPr>
              <a:t>Energy Conversions</a:t>
            </a:r>
          </a:p>
        </p:txBody>
      </p:sp>
      <p:sp>
        <p:nvSpPr>
          <p:cNvPr id="19459" name="Rectangle 3"/>
          <p:cNvSpPr>
            <a:spLocks noGrp="1" noChangeArrowheads="1"/>
          </p:cNvSpPr>
          <p:nvPr>
            <p:ph type="body" idx="1"/>
          </p:nvPr>
        </p:nvSpPr>
        <p:spPr>
          <a:xfrm>
            <a:off x="566738" y="1752600"/>
            <a:ext cx="8001000" cy="2819400"/>
          </a:xfrm>
        </p:spPr>
        <p:txBody>
          <a:bodyPr/>
          <a:lstStyle/>
          <a:p>
            <a:pPr eaLnBrk="1" hangingPunct="1">
              <a:lnSpc>
                <a:spcPct val="80000"/>
              </a:lnSpc>
            </a:pPr>
            <a:r>
              <a:rPr lang="en-US" altLang="en-US" sz="2100" smtClean="0">
                <a:latin typeface="Comic Sans MS" pitchFamily="66" charset="0"/>
              </a:rPr>
              <a:t>a change from one form of energy into another</a:t>
            </a:r>
          </a:p>
          <a:p>
            <a:pPr eaLnBrk="1" hangingPunct="1">
              <a:lnSpc>
                <a:spcPct val="80000"/>
              </a:lnSpc>
            </a:pPr>
            <a:r>
              <a:rPr lang="en-US" altLang="en-US" sz="2100" smtClean="0">
                <a:latin typeface="Comic Sans MS" pitchFamily="66" charset="0"/>
              </a:rPr>
              <a:t>energy can be converted into any other form and is often converted into more than one form </a:t>
            </a:r>
          </a:p>
          <a:p>
            <a:pPr eaLnBrk="1" hangingPunct="1">
              <a:lnSpc>
                <a:spcPct val="80000"/>
              </a:lnSpc>
            </a:pPr>
            <a:r>
              <a:rPr lang="en-US" altLang="en-US" sz="2100" smtClean="0">
                <a:latin typeface="Comic Sans MS" pitchFamily="66" charset="0"/>
                <a:sym typeface="Wingdings" pitchFamily="2" charset="2"/>
              </a:rPr>
              <a:t>most of the wasted or unwanted energy in a conversion is attributed to heat (friction)</a:t>
            </a:r>
            <a:endParaRPr lang="en-US" altLang="en-US" sz="2100" smtClean="0">
              <a:latin typeface="Comic Sans MS" pitchFamily="66" charset="0"/>
            </a:endParaRPr>
          </a:p>
          <a:p>
            <a:pPr eaLnBrk="1" hangingPunct="1">
              <a:lnSpc>
                <a:spcPct val="80000"/>
              </a:lnSpc>
            </a:pPr>
            <a:r>
              <a:rPr lang="en-US" altLang="en-US" sz="2100" smtClean="0">
                <a:latin typeface="Comic Sans MS" pitchFamily="66" charset="0"/>
              </a:rPr>
              <a:t>Example</a:t>
            </a:r>
          </a:p>
          <a:p>
            <a:pPr lvl="1" eaLnBrk="1" hangingPunct="1">
              <a:lnSpc>
                <a:spcPct val="80000"/>
              </a:lnSpc>
            </a:pPr>
            <a:r>
              <a:rPr lang="en-US" altLang="en-US" sz="2000" smtClean="0">
                <a:latin typeface="Comic Sans MS" pitchFamily="66" charset="0"/>
              </a:rPr>
              <a:t>Electromagnetic energy (in the form of light) from the Sun is converted, by plants, into chemical energy in the form of glucose</a:t>
            </a:r>
          </a:p>
        </p:txBody>
      </p:sp>
      <p:sp>
        <p:nvSpPr>
          <p:cNvPr id="19460" name="Text Box 4"/>
          <p:cNvSpPr txBox="1">
            <a:spLocks noChangeArrowheads="1"/>
          </p:cNvSpPr>
          <p:nvPr/>
        </p:nvSpPr>
        <p:spPr bwMode="auto">
          <a:xfrm>
            <a:off x="1219200" y="4495800"/>
            <a:ext cx="2438400" cy="1503363"/>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b="1">
                <a:latin typeface="Comic Sans MS" pitchFamily="66" charset="0"/>
              </a:rPr>
              <a:t>What is an example of an energy conversion you have experienced in your own life?</a:t>
            </a:r>
          </a:p>
        </p:txBody>
      </p:sp>
      <p:grpSp>
        <p:nvGrpSpPr>
          <p:cNvPr id="19509" name="Group 53"/>
          <p:cNvGrpSpPr>
            <a:grpSpLocks/>
          </p:cNvGrpSpPr>
          <p:nvPr/>
        </p:nvGrpSpPr>
        <p:grpSpPr bwMode="auto">
          <a:xfrm>
            <a:off x="4191000" y="4383088"/>
            <a:ext cx="3503613" cy="2398712"/>
            <a:chOff x="2640" y="2761"/>
            <a:chExt cx="2207" cy="1511"/>
          </a:xfrm>
        </p:grpSpPr>
        <p:pic>
          <p:nvPicPr>
            <p:cNvPr id="21516" name="Picture 5" descr="MCj04347360000[1]"/>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640" y="2761"/>
              <a:ext cx="528"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7" name="Text Box 6"/>
            <p:cNvSpPr txBox="1">
              <a:spLocks noChangeArrowheads="1"/>
            </p:cNvSpPr>
            <p:nvPr/>
          </p:nvSpPr>
          <p:spPr bwMode="auto">
            <a:xfrm>
              <a:off x="2739" y="2902"/>
              <a:ext cx="3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800" b="1">
                  <a:latin typeface="Comic Sans MS" pitchFamily="66" charset="0"/>
                </a:rPr>
                <a:t>Light </a:t>
              </a:r>
            </a:p>
            <a:p>
              <a:pPr algn="ctr"/>
              <a:r>
                <a:rPr lang="en-US" altLang="en-US" sz="800" b="1">
                  <a:latin typeface="Comic Sans MS" pitchFamily="66" charset="0"/>
                </a:rPr>
                <a:t>Energy</a:t>
              </a:r>
            </a:p>
          </p:txBody>
        </p:sp>
        <p:grpSp>
          <p:nvGrpSpPr>
            <p:cNvPr id="21518" name="Group 18"/>
            <p:cNvGrpSpPr>
              <a:grpSpLocks/>
            </p:cNvGrpSpPr>
            <p:nvPr/>
          </p:nvGrpSpPr>
          <p:grpSpPr bwMode="auto">
            <a:xfrm>
              <a:off x="3198" y="3088"/>
              <a:ext cx="525" cy="153"/>
              <a:chOff x="1182" y="3063"/>
              <a:chExt cx="525" cy="153"/>
            </a:xfrm>
          </p:grpSpPr>
          <p:sp>
            <p:nvSpPr>
              <p:cNvPr id="21544" name="Freeform 16"/>
              <p:cNvSpPr>
                <a:spLocks/>
              </p:cNvSpPr>
              <p:nvPr/>
            </p:nvSpPr>
            <p:spPr bwMode="auto">
              <a:xfrm rot="10800000">
                <a:off x="1182" y="3063"/>
                <a:ext cx="432" cy="144"/>
              </a:xfrm>
              <a:custGeom>
                <a:avLst/>
                <a:gdLst>
                  <a:gd name="T0" fmla="*/ 0 w 304"/>
                  <a:gd name="T1" fmla="*/ 39 h 208"/>
                  <a:gd name="T2" fmla="*/ 68 w 304"/>
                  <a:gd name="T3" fmla="*/ 39 h 208"/>
                  <a:gd name="T4" fmla="*/ 136 w 304"/>
                  <a:gd name="T5" fmla="*/ 6 h 208"/>
                  <a:gd name="T6" fmla="*/ 136 w 304"/>
                  <a:gd name="T7" fmla="*/ 72 h 208"/>
                  <a:gd name="T8" fmla="*/ 205 w 304"/>
                  <a:gd name="T9" fmla="*/ 39 h 208"/>
                  <a:gd name="T10" fmla="*/ 205 w 304"/>
                  <a:gd name="T11" fmla="*/ 105 h 208"/>
                  <a:gd name="T12" fmla="*/ 341 w 304"/>
                  <a:gd name="T13" fmla="*/ 72 h 208"/>
                  <a:gd name="T14" fmla="*/ 273 w 304"/>
                  <a:gd name="T15" fmla="*/ 138 h 208"/>
                  <a:gd name="T16" fmla="*/ 409 w 304"/>
                  <a:gd name="T17" fmla="*/ 105 h 208"/>
                  <a:gd name="T18" fmla="*/ 409 w 304"/>
                  <a:gd name="T19" fmla="*/ 138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 h="208">
                    <a:moveTo>
                      <a:pt x="0" y="56"/>
                    </a:moveTo>
                    <a:cubicBezTo>
                      <a:pt x="16" y="60"/>
                      <a:pt x="32" y="64"/>
                      <a:pt x="48" y="56"/>
                    </a:cubicBezTo>
                    <a:cubicBezTo>
                      <a:pt x="64" y="48"/>
                      <a:pt x="88" y="0"/>
                      <a:pt x="96" y="8"/>
                    </a:cubicBezTo>
                    <a:cubicBezTo>
                      <a:pt x="104" y="16"/>
                      <a:pt x="88" y="96"/>
                      <a:pt x="96" y="104"/>
                    </a:cubicBezTo>
                    <a:cubicBezTo>
                      <a:pt x="104" y="112"/>
                      <a:pt x="136" y="48"/>
                      <a:pt x="144" y="56"/>
                    </a:cubicBezTo>
                    <a:cubicBezTo>
                      <a:pt x="152" y="64"/>
                      <a:pt x="128" y="144"/>
                      <a:pt x="144" y="152"/>
                    </a:cubicBezTo>
                    <a:cubicBezTo>
                      <a:pt x="160" y="160"/>
                      <a:pt x="232" y="96"/>
                      <a:pt x="240" y="104"/>
                    </a:cubicBezTo>
                    <a:cubicBezTo>
                      <a:pt x="248" y="112"/>
                      <a:pt x="184" y="192"/>
                      <a:pt x="192" y="200"/>
                    </a:cubicBezTo>
                    <a:cubicBezTo>
                      <a:pt x="200" y="208"/>
                      <a:pt x="272" y="152"/>
                      <a:pt x="288" y="152"/>
                    </a:cubicBezTo>
                    <a:cubicBezTo>
                      <a:pt x="304" y="152"/>
                      <a:pt x="296" y="176"/>
                      <a:pt x="288" y="200"/>
                    </a:cubicBezTo>
                  </a:path>
                </a:pathLst>
              </a:custGeom>
              <a:noFill/>
              <a:ln w="19050">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5" name="Line 17"/>
              <p:cNvSpPr>
                <a:spLocks noChangeShapeType="1"/>
              </p:cNvSpPr>
              <p:nvPr/>
            </p:nvSpPr>
            <p:spPr bwMode="auto">
              <a:xfrm>
                <a:off x="1611" y="3168"/>
                <a:ext cx="96" cy="48"/>
              </a:xfrm>
              <a:prstGeom prst="line">
                <a:avLst/>
              </a:prstGeom>
              <a:noFill/>
              <a:ln w="1905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9" name="Group 19"/>
            <p:cNvGrpSpPr>
              <a:grpSpLocks/>
            </p:cNvGrpSpPr>
            <p:nvPr/>
          </p:nvGrpSpPr>
          <p:grpSpPr bwMode="auto">
            <a:xfrm>
              <a:off x="2985" y="3232"/>
              <a:ext cx="525" cy="153"/>
              <a:chOff x="1182" y="3063"/>
              <a:chExt cx="525" cy="153"/>
            </a:xfrm>
          </p:grpSpPr>
          <p:sp>
            <p:nvSpPr>
              <p:cNvPr id="21542" name="Freeform 20"/>
              <p:cNvSpPr>
                <a:spLocks/>
              </p:cNvSpPr>
              <p:nvPr/>
            </p:nvSpPr>
            <p:spPr bwMode="auto">
              <a:xfrm rot="10800000">
                <a:off x="1182" y="3063"/>
                <a:ext cx="432" cy="144"/>
              </a:xfrm>
              <a:custGeom>
                <a:avLst/>
                <a:gdLst>
                  <a:gd name="T0" fmla="*/ 0 w 304"/>
                  <a:gd name="T1" fmla="*/ 39 h 208"/>
                  <a:gd name="T2" fmla="*/ 68 w 304"/>
                  <a:gd name="T3" fmla="*/ 39 h 208"/>
                  <a:gd name="T4" fmla="*/ 136 w 304"/>
                  <a:gd name="T5" fmla="*/ 6 h 208"/>
                  <a:gd name="T6" fmla="*/ 136 w 304"/>
                  <a:gd name="T7" fmla="*/ 72 h 208"/>
                  <a:gd name="T8" fmla="*/ 205 w 304"/>
                  <a:gd name="T9" fmla="*/ 39 h 208"/>
                  <a:gd name="T10" fmla="*/ 205 w 304"/>
                  <a:gd name="T11" fmla="*/ 105 h 208"/>
                  <a:gd name="T12" fmla="*/ 341 w 304"/>
                  <a:gd name="T13" fmla="*/ 72 h 208"/>
                  <a:gd name="T14" fmla="*/ 273 w 304"/>
                  <a:gd name="T15" fmla="*/ 138 h 208"/>
                  <a:gd name="T16" fmla="*/ 409 w 304"/>
                  <a:gd name="T17" fmla="*/ 105 h 208"/>
                  <a:gd name="T18" fmla="*/ 409 w 304"/>
                  <a:gd name="T19" fmla="*/ 138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 h="208">
                    <a:moveTo>
                      <a:pt x="0" y="56"/>
                    </a:moveTo>
                    <a:cubicBezTo>
                      <a:pt x="16" y="60"/>
                      <a:pt x="32" y="64"/>
                      <a:pt x="48" y="56"/>
                    </a:cubicBezTo>
                    <a:cubicBezTo>
                      <a:pt x="64" y="48"/>
                      <a:pt x="88" y="0"/>
                      <a:pt x="96" y="8"/>
                    </a:cubicBezTo>
                    <a:cubicBezTo>
                      <a:pt x="104" y="16"/>
                      <a:pt x="88" y="96"/>
                      <a:pt x="96" y="104"/>
                    </a:cubicBezTo>
                    <a:cubicBezTo>
                      <a:pt x="104" y="112"/>
                      <a:pt x="136" y="48"/>
                      <a:pt x="144" y="56"/>
                    </a:cubicBezTo>
                    <a:cubicBezTo>
                      <a:pt x="152" y="64"/>
                      <a:pt x="128" y="144"/>
                      <a:pt x="144" y="152"/>
                    </a:cubicBezTo>
                    <a:cubicBezTo>
                      <a:pt x="160" y="160"/>
                      <a:pt x="232" y="96"/>
                      <a:pt x="240" y="104"/>
                    </a:cubicBezTo>
                    <a:cubicBezTo>
                      <a:pt x="248" y="112"/>
                      <a:pt x="184" y="192"/>
                      <a:pt x="192" y="200"/>
                    </a:cubicBezTo>
                    <a:cubicBezTo>
                      <a:pt x="200" y="208"/>
                      <a:pt x="272" y="152"/>
                      <a:pt x="288" y="152"/>
                    </a:cubicBezTo>
                    <a:cubicBezTo>
                      <a:pt x="304" y="152"/>
                      <a:pt x="296" y="176"/>
                      <a:pt x="288" y="200"/>
                    </a:cubicBezTo>
                  </a:path>
                </a:pathLst>
              </a:custGeom>
              <a:noFill/>
              <a:ln w="19050">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3" name="Line 21"/>
              <p:cNvSpPr>
                <a:spLocks noChangeShapeType="1"/>
              </p:cNvSpPr>
              <p:nvPr/>
            </p:nvSpPr>
            <p:spPr bwMode="auto">
              <a:xfrm>
                <a:off x="1611" y="3168"/>
                <a:ext cx="96" cy="48"/>
              </a:xfrm>
              <a:prstGeom prst="line">
                <a:avLst/>
              </a:prstGeom>
              <a:noFill/>
              <a:ln w="1905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0" name="Group 22"/>
            <p:cNvGrpSpPr>
              <a:grpSpLocks/>
            </p:cNvGrpSpPr>
            <p:nvPr/>
          </p:nvGrpSpPr>
          <p:grpSpPr bwMode="auto">
            <a:xfrm>
              <a:off x="3321" y="3211"/>
              <a:ext cx="354" cy="144"/>
              <a:chOff x="1182" y="3063"/>
              <a:chExt cx="525" cy="153"/>
            </a:xfrm>
          </p:grpSpPr>
          <p:sp>
            <p:nvSpPr>
              <p:cNvPr id="21540" name="Freeform 23"/>
              <p:cNvSpPr>
                <a:spLocks/>
              </p:cNvSpPr>
              <p:nvPr/>
            </p:nvSpPr>
            <p:spPr bwMode="auto">
              <a:xfrm rot="10800000">
                <a:off x="1182" y="3063"/>
                <a:ext cx="432" cy="144"/>
              </a:xfrm>
              <a:custGeom>
                <a:avLst/>
                <a:gdLst>
                  <a:gd name="T0" fmla="*/ 0 w 304"/>
                  <a:gd name="T1" fmla="*/ 39 h 208"/>
                  <a:gd name="T2" fmla="*/ 68 w 304"/>
                  <a:gd name="T3" fmla="*/ 39 h 208"/>
                  <a:gd name="T4" fmla="*/ 136 w 304"/>
                  <a:gd name="T5" fmla="*/ 6 h 208"/>
                  <a:gd name="T6" fmla="*/ 136 w 304"/>
                  <a:gd name="T7" fmla="*/ 72 h 208"/>
                  <a:gd name="T8" fmla="*/ 205 w 304"/>
                  <a:gd name="T9" fmla="*/ 39 h 208"/>
                  <a:gd name="T10" fmla="*/ 205 w 304"/>
                  <a:gd name="T11" fmla="*/ 105 h 208"/>
                  <a:gd name="T12" fmla="*/ 341 w 304"/>
                  <a:gd name="T13" fmla="*/ 72 h 208"/>
                  <a:gd name="T14" fmla="*/ 273 w 304"/>
                  <a:gd name="T15" fmla="*/ 138 h 208"/>
                  <a:gd name="T16" fmla="*/ 409 w 304"/>
                  <a:gd name="T17" fmla="*/ 105 h 208"/>
                  <a:gd name="T18" fmla="*/ 409 w 304"/>
                  <a:gd name="T19" fmla="*/ 138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 h="208">
                    <a:moveTo>
                      <a:pt x="0" y="56"/>
                    </a:moveTo>
                    <a:cubicBezTo>
                      <a:pt x="16" y="60"/>
                      <a:pt x="32" y="64"/>
                      <a:pt x="48" y="56"/>
                    </a:cubicBezTo>
                    <a:cubicBezTo>
                      <a:pt x="64" y="48"/>
                      <a:pt x="88" y="0"/>
                      <a:pt x="96" y="8"/>
                    </a:cubicBezTo>
                    <a:cubicBezTo>
                      <a:pt x="104" y="16"/>
                      <a:pt x="88" y="96"/>
                      <a:pt x="96" y="104"/>
                    </a:cubicBezTo>
                    <a:cubicBezTo>
                      <a:pt x="104" y="112"/>
                      <a:pt x="136" y="48"/>
                      <a:pt x="144" y="56"/>
                    </a:cubicBezTo>
                    <a:cubicBezTo>
                      <a:pt x="152" y="64"/>
                      <a:pt x="128" y="144"/>
                      <a:pt x="144" y="152"/>
                    </a:cubicBezTo>
                    <a:cubicBezTo>
                      <a:pt x="160" y="160"/>
                      <a:pt x="232" y="96"/>
                      <a:pt x="240" y="104"/>
                    </a:cubicBezTo>
                    <a:cubicBezTo>
                      <a:pt x="248" y="112"/>
                      <a:pt x="184" y="192"/>
                      <a:pt x="192" y="200"/>
                    </a:cubicBezTo>
                    <a:cubicBezTo>
                      <a:pt x="200" y="208"/>
                      <a:pt x="272" y="152"/>
                      <a:pt x="288" y="152"/>
                    </a:cubicBezTo>
                    <a:cubicBezTo>
                      <a:pt x="304" y="152"/>
                      <a:pt x="296" y="176"/>
                      <a:pt x="288" y="200"/>
                    </a:cubicBezTo>
                  </a:path>
                </a:pathLst>
              </a:custGeom>
              <a:noFill/>
              <a:ln w="19050">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1" name="Line 24"/>
              <p:cNvSpPr>
                <a:spLocks noChangeShapeType="1"/>
              </p:cNvSpPr>
              <p:nvPr/>
            </p:nvSpPr>
            <p:spPr bwMode="auto">
              <a:xfrm>
                <a:off x="1611" y="3168"/>
                <a:ext cx="96" cy="48"/>
              </a:xfrm>
              <a:prstGeom prst="line">
                <a:avLst/>
              </a:prstGeom>
              <a:noFill/>
              <a:ln w="1905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21521" name="Picture 25" descr="MC90039140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4" y="3385"/>
              <a:ext cx="385"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2" name="Text Box 26"/>
            <p:cNvSpPr txBox="1">
              <a:spLocks noChangeArrowheads="1"/>
            </p:cNvSpPr>
            <p:nvPr/>
          </p:nvSpPr>
          <p:spPr bwMode="auto">
            <a:xfrm rot="-709289">
              <a:off x="2833" y="3498"/>
              <a:ext cx="26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CO</a:t>
              </a:r>
              <a:r>
                <a:rPr lang="en-US" altLang="en-US" sz="1000" b="1" baseline="-25000">
                  <a:latin typeface="Comic Sans MS" pitchFamily="66" charset="0"/>
                </a:rPr>
                <a:t>2</a:t>
              </a:r>
              <a:endParaRPr lang="en-US" altLang="en-US" sz="1000" b="1">
                <a:latin typeface="Comic Sans MS" pitchFamily="66" charset="0"/>
              </a:endParaRPr>
            </a:p>
          </p:txBody>
        </p:sp>
        <p:sp>
          <p:nvSpPr>
            <p:cNvPr id="21523" name="Text Box 27"/>
            <p:cNvSpPr txBox="1">
              <a:spLocks noChangeArrowheads="1"/>
            </p:cNvSpPr>
            <p:nvPr/>
          </p:nvSpPr>
          <p:spPr bwMode="auto">
            <a:xfrm>
              <a:off x="3774" y="3928"/>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H</a:t>
              </a:r>
              <a:r>
                <a:rPr lang="en-US" altLang="en-US" sz="1000" b="1" baseline="-25000">
                  <a:latin typeface="Comic Sans MS" pitchFamily="66" charset="0"/>
                </a:rPr>
                <a:t>2</a:t>
              </a:r>
              <a:r>
                <a:rPr lang="en-US" altLang="en-US" sz="1000" b="1">
                  <a:latin typeface="Comic Sans MS" pitchFamily="66" charset="0"/>
                </a:rPr>
                <a:t>O</a:t>
              </a:r>
            </a:p>
          </p:txBody>
        </p:sp>
        <p:sp>
          <p:nvSpPr>
            <p:cNvPr id="21524" name="Text Box 28"/>
            <p:cNvSpPr txBox="1">
              <a:spLocks noChangeArrowheads="1"/>
            </p:cNvSpPr>
            <p:nvPr/>
          </p:nvSpPr>
          <p:spPr bwMode="auto">
            <a:xfrm rot="884614">
              <a:off x="3358" y="3444"/>
              <a:ext cx="26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CO</a:t>
              </a:r>
              <a:r>
                <a:rPr lang="en-US" altLang="en-US" sz="1000" b="1" baseline="-25000">
                  <a:latin typeface="Comic Sans MS" pitchFamily="66" charset="0"/>
                </a:rPr>
                <a:t>2</a:t>
              </a:r>
              <a:endParaRPr lang="en-US" altLang="en-US" sz="1000" b="1">
                <a:latin typeface="Comic Sans MS" pitchFamily="66" charset="0"/>
              </a:endParaRPr>
            </a:p>
          </p:txBody>
        </p:sp>
        <p:sp>
          <p:nvSpPr>
            <p:cNvPr id="21525" name="Text Box 29"/>
            <p:cNvSpPr txBox="1">
              <a:spLocks noChangeArrowheads="1"/>
            </p:cNvSpPr>
            <p:nvPr/>
          </p:nvSpPr>
          <p:spPr bwMode="auto">
            <a:xfrm rot="-481609">
              <a:off x="3168" y="3688"/>
              <a:ext cx="26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CO</a:t>
              </a:r>
              <a:r>
                <a:rPr lang="en-US" altLang="en-US" sz="1000" b="1" baseline="-25000">
                  <a:latin typeface="Comic Sans MS" pitchFamily="66" charset="0"/>
                </a:rPr>
                <a:t>2</a:t>
              </a:r>
              <a:endParaRPr lang="en-US" altLang="en-US" sz="1000" b="1">
                <a:latin typeface="Comic Sans MS" pitchFamily="66" charset="0"/>
              </a:endParaRPr>
            </a:p>
          </p:txBody>
        </p:sp>
        <p:sp>
          <p:nvSpPr>
            <p:cNvPr id="21526" name="Text Box 30"/>
            <p:cNvSpPr txBox="1">
              <a:spLocks noChangeArrowheads="1"/>
            </p:cNvSpPr>
            <p:nvPr/>
          </p:nvSpPr>
          <p:spPr bwMode="auto">
            <a:xfrm>
              <a:off x="4032" y="4072"/>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H</a:t>
              </a:r>
              <a:r>
                <a:rPr lang="en-US" altLang="en-US" sz="1000" b="1" baseline="-25000">
                  <a:latin typeface="Comic Sans MS" pitchFamily="66" charset="0"/>
                </a:rPr>
                <a:t>2</a:t>
              </a:r>
              <a:r>
                <a:rPr lang="en-US" altLang="en-US" sz="1000" b="1">
                  <a:latin typeface="Comic Sans MS" pitchFamily="66" charset="0"/>
                </a:rPr>
                <a:t>O</a:t>
              </a:r>
            </a:p>
          </p:txBody>
        </p:sp>
        <p:sp>
          <p:nvSpPr>
            <p:cNvPr id="21527" name="Text Box 31"/>
            <p:cNvSpPr txBox="1">
              <a:spLocks noChangeArrowheads="1"/>
            </p:cNvSpPr>
            <p:nvPr/>
          </p:nvSpPr>
          <p:spPr bwMode="auto">
            <a:xfrm rot="315228">
              <a:off x="4013" y="3905"/>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H</a:t>
              </a:r>
              <a:r>
                <a:rPr lang="en-US" altLang="en-US" sz="1000" b="1" baseline="-25000">
                  <a:latin typeface="Comic Sans MS" pitchFamily="66" charset="0"/>
                </a:rPr>
                <a:t>2</a:t>
              </a:r>
              <a:r>
                <a:rPr lang="en-US" altLang="en-US" sz="1000" b="1">
                  <a:latin typeface="Comic Sans MS" pitchFamily="66" charset="0"/>
                </a:rPr>
                <a:t>O</a:t>
              </a:r>
            </a:p>
          </p:txBody>
        </p:sp>
        <p:sp>
          <p:nvSpPr>
            <p:cNvPr id="21528" name="Text Box 32"/>
            <p:cNvSpPr txBox="1">
              <a:spLocks noChangeArrowheads="1"/>
            </p:cNvSpPr>
            <p:nvPr/>
          </p:nvSpPr>
          <p:spPr bwMode="auto">
            <a:xfrm>
              <a:off x="3600" y="4072"/>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H</a:t>
              </a:r>
              <a:r>
                <a:rPr lang="en-US" altLang="en-US" sz="1000" b="1" baseline="-25000">
                  <a:latin typeface="Comic Sans MS" pitchFamily="66" charset="0"/>
                </a:rPr>
                <a:t>2</a:t>
              </a:r>
              <a:r>
                <a:rPr lang="en-US" altLang="en-US" sz="1000" b="1">
                  <a:latin typeface="Comic Sans MS" pitchFamily="66" charset="0"/>
                </a:rPr>
                <a:t>O</a:t>
              </a:r>
            </a:p>
          </p:txBody>
        </p:sp>
        <p:sp>
          <p:nvSpPr>
            <p:cNvPr id="21529" name="Text Box 33"/>
            <p:cNvSpPr txBox="1">
              <a:spLocks noChangeArrowheads="1"/>
            </p:cNvSpPr>
            <p:nvPr/>
          </p:nvSpPr>
          <p:spPr bwMode="auto">
            <a:xfrm rot="-908459">
              <a:off x="3506" y="3931"/>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H</a:t>
              </a:r>
              <a:r>
                <a:rPr lang="en-US" altLang="en-US" sz="1000" b="1" baseline="-25000">
                  <a:latin typeface="Comic Sans MS" pitchFamily="66" charset="0"/>
                </a:rPr>
                <a:t>2</a:t>
              </a:r>
              <a:r>
                <a:rPr lang="en-US" altLang="en-US" sz="1000" b="1">
                  <a:latin typeface="Comic Sans MS" pitchFamily="66" charset="0"/>
                </a:rPr>
                <a:t>O</a:t>
              </a:r>
            </a:p>
          </p:txBody>
        </p:sp>
        <p:sp>
          <p:nvSpPr>
            <p:cNvPr id="21530" name="Text Box 34"/>
            <p:cNvSpPr txBox="1">
              <a:spLocks noChangeArrowheads="1"/>
            </p:cNvSpPr>
            <p:nvPr/>
          </p:nvSpPr>
          <p:spPr bwMode="auto">
            <a:xfrm rot="315228">
              <a:off x="3809" y="4118"/>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H</a:t>
              </a:r>
              <a:r>
                <a:rPr lang="en-US" altLang="en-US" sz="1000" b="1" baseline="-25000">
                  <a:latin typeface="Comic Sans MS" pitchFamily="66" charset="0"/>
                </a:rPr>
                <a:t>2</a:t>
              </a:r>
              <a:r>
                <a:rPr lang="en-US" altLang="en-US" sz="1000" b="1">
                  <a:latin typeface="Comic Sans MS" pitchFamily="66" charset="0"/>
                </a:rPr>
                <a:t>O</a:t>
              </a:r>
            </a:p>
          </p:txBody>
        </p:sp>
        <p:sp>
          <p:nvSpPr>
            <p:cNvPr id="21531" name="Text Box 35"/>
            <p:cNvSpPr txBox="1">
              <a:spLocks noChangeArrowheads="1"/>
            </p:cNvSpPr>
            <p:nvPr/>
          </p:nvSpPr>
          <p:spPr bwMode="auto">
            <a:xfrm rot="-481609">
              <a:off x="3024" y="3400"/>
              <a:ext cx="26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CO</a:t>
              </a:r>
              <a:r>
                <a:rPr lang="en-US" altLang="en-US" sz="1000" b="1" baseline="-25000">
                  <a:latin typeface="Comic Sans MS" pitchFamily="66" charset="0"/>
                </a:rPr>
                <a:t>2</a:t>
              </a:r>
              <a:endParaRPr lang="en-US" altLang="en-US" sz="1000" b="1">
                <a:latin typeface="Comic Sans MS" pitchFamily="66" charset="0"/>
              </a:endParaRPr>
            </a:p>
          </p:txBody>
        </p:sp>
        <p:sp>
          <p:nvSpPr>
            <p:cNvPr id="21532" name="Text Box 36"/>
            <p:cNvSpPr txBox="1">
              <a:spLocks noChangeArrowheads="1"/>
            </p:cNvSpPr>
            <p:nvPr/>
          </p:nvSpPr>
          <p:spPr bwMode="auto">
            <a:xfrm rot="-481609">
              <a:off x="3168" y="3529"/>
              <a:ext cx="26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CO</a:t>
              </a:r>
              <a:r>
                <a:rPr lang="en-US" altLang="en-US" sz="1000" b="1" baseline="-25000">
                  <a:latin typeface="Comic Sans MS" pitchFamily="66" charset="0"/>
                </a:rPr>
                <a:t>2</a:t>
              </a:r>
              <a:endParaRPr lang="en-US" altLang="en-US" sz="1000" b="1">
                <a:latin typeface="Comic Sans MS" pitchFamily="66" charset="0"/>
              </a:endParaRPr>
            </a:p>
          </p:txBody>
        </p:sp>
        <p:sp>
          <p:nvSpPr>
            <p:cNvPr id="21533" name="Text Box 37"/>
            <p:cNvSpPr txBox="1">
              <a:spLocks noChangeArrowheads="1"/>
            </p:cNvSpPr>
            <p:nvPr/>
          </p:nvSpPr>
          <p:spPr bwMode="auto">
            <a:xfrm rot="-481609">
              <a:off x="2928" y="3688"/>
              <a:ext cx="26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CO</a:t>
              </a:r>
              <a:r>
                <a:rPr lang="en-US" altLang="en-US" sz="1000" b="1" baseline="-25000">
                  <a:latin typeface="Comic Sans MS" pitchFamily="66" charset="0"/>
                </a:rPr>
                <a:t>2</a:t>
              </a:r>
              <a:endParaRPr lang="en-US" altLang="en-US" sz="1000" b="1">
                <a:latin typeface="Comic Sans MS" pitchFamily="66" charset="0"/>
              </a:endParaRPr>
            </a:p>
          </p:txBody>
        </p:sp>
        <p:sp>
          <p:nvSpPr>
            <p:cNvPr id="21534" name="Text Box 38"/>
            <p:cNvSpPr txBox="1">
              <a:spLocks noChangeArrowheads="1"/>
            </p:cNvSpPr>
            <p:nvPr/>
          </p:nvSpPr>
          <p:spPr bwMode="auto">
            <a:xfrm rot="-709289">
              <a:off x="4108" y="3247"/>
              <a:ext cx="21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O</a:t>
              </a:r>
              <a:r>
                <a:rPr lang="en-US" altLang="en-US" sz="1000" b="1" baseline="-25000">
                  <a:latin typeface="Comic Sans MS" pitchFamily="66" charset="0"/>
                </a:rPr>
                <a:t>2</a:t>
              </a:r>
              <a:endParaRPr lang="en-US" altLang="en-US" sz="1000" b="1">
                <a:latin typeface="Comic Sans MS" pitchFamily="66" charset="0"/>
              </a:endParaRPr>
            </a:p>
          </p:txBody>
        </p:sp>
        <p:sp>
          <p:nvSpPr>
            <p:cNvPr id="21535" name="Text Box 39"/>
            <p:cNvSpPr txBox="1">
              <a:spLocks noChangeArrowheads="1"/>
            </p:cNvSpPr>
            <p:nvPr/>
          </p:nvSpPr>
          <p:spPr bwMode="auto">
            <a:xfrm rot="884614">
              <a:off x="4633" y="3182"/>
              <a:ext cx="21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O</a:t>
              </a:r>
              <a:r>
                <a:rPr lang="en-US" altLang="en-US" sz="1000" b="1" baseline="-25000">
                  <a:latin typeface="Comic Sans MS" pitchFamily="66" charset="0"/>
                </a:rPr>
                <a:t>2</a:t>
              </a:r>
              <a:endParaRPr lang="en-US" altLang="en-US" sz="1000" b="1">
                <a:latin typeface="Comic Sans MS" pitchFamily="66" charset="0"/>
              </a:endParaRPr>
            </a:p>
          </p:txBody>
        </p:sp>
        <p:sp>
          <p:nvSpPr>
            <p:cNvPr id="21536" name="Text Box 40"/>
            <p:cNvSpPr txBox="1">
              <a:spLocks noChangeArrowheads="1"/>
            </p:cNvSpPr>
            <p:nvPr/>
          </p:nvSpPr>
          <p:spPr bwMode="auto">
            <a:xfrm rot="-481609">
              <a:off x="4443" y="3436"/>
              <a:ext cx="21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O</a:t>
              </a:r>
              <a:r>
                <a:rPr lang="en-US" altLang="en-US" sz="1000" b="1" baseline="-25000">
                  <a:latin typeface="Comic Sans MS" pitchFamily="66" charset="0"/>
                </a:rPr>
                <a:t>2</a:t>
              </a:r>
              <a:endParaRPr lang="en-US" altLang="en-US" sz="1000" b="1">
                <a:latin typeface="Comic Sans MS" pitchFamily="66" charset="0"/>
              </a:endParaRPr>
            </a:p>
          </p:txBody>
        </p:sp>
        <p:sp>
          <p:nvSpPr>
            <p:cNvPr id="21537" name="Text Box 41"/>
            <p:cNvSpPr txBox="1">
              <a:spLocks noChangeArrowheads="1"/>
            </p:cNvSpPr>
            <p:nvPr/>
          </p:nvSpPr>
          <p:spPr bwMode="auto">
            <a:xfrm rot="-481609">
              <a:off x="4299" y="3148"/>
              <a:ext cx="21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O</a:t>
              </a:r>
              <a:r>
                <a:rPr lang="en-US" altLang="en-US" sz="1000" b="1" baseline="-25000">
                  <a:latin typeface="Comic Sans MS" pitchFamily="66" charset="0"/>
                </a:rPr>
                <a:t>2</a:t>
              </a:r>
              <a:endParaRPr lang="en-US" altLang="en-US" sz="1000" b="1">
                <a:latin typeface="Comic Sans MS" pitchFamily="66" charset="0"/>
              </a:endParaRPr>
            </a:p>
          </p:txBody>
        </p:sp>
        <p:sp>
          <p:nvSpPr>
            <p:cNvPr id="21538" name="Text Box 42"/>
            <p:cNvSpPr txBox="1">
              <a:spLocks noChangeArrowheads="1"/>
            </p:cNvSpPr>
            <p:nvPr/>
          </p:nvSpPr>
          <p:spPr bwMode="auto">
            <a:xfrm rot="-481609">
              <a:off x="4443" y="3277"/>
              <a:ext cx="21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O</a:t>
              </a:r>
              <a:r>
                <a:rPr lang="en-US" altLang="en-US" sz="1000" b="1" baseline="-25000">
                  <a:latin typeface="Comic Sans MS" pitchFamily="66" charset="0"/>
                </a:rPr>
                <a:t>2</a:t>
              </a:r>
              <a:endParaRPr lang="en-US" altLang="en-US" sz="1000" b="1">
                <a:latin typeface="Comic Sans MS" pitchFamily="66" charset="0"/>
              </a:endParaRPr>
            </a:p>
          </p:txBody>
        </p:sp>
        <p:sp>
          <p:nvSpPr>
            <p:cNvPr id="21539" name="Text Box 43"/>
            <p:cNvSpPr txBox="1">
              <a:spLocks noChangeArrowheads="1"/>
            </p:cNvSpPr>
            <p:nvPr/>
          </p:nvSpPr>
          <p:spPr bwMode="auto">
            <a:xfrm rot="-481609">
              <a:off x="4203" y="3436"/>
              <a:ext cx="21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O</a:t>
              </a:r>
              <a:r>
                <a:rPr lang="en-US" altLang="en-US" sz="1000" b="1" baseline="-25000">
                  <a:latin typeface="Comic Sans MS" pitchFamily="66" charset="0"/>
                </a:rPr>
                <a:t>2</a:t>
              </a:r>
              <a:endParaRPr lang="en-US" altLang="en-US" sz="1000" b="1">
                <a:latin typeface="Comic Sans MS" pitchFamily="66" charset="0"/>
              </a:endParaRPr>
            </a:p>
          </p:txBody>
        </p:sp>
      </p:grpSp>
      <p:sp>
        <p:nvSpPr>
          <p:cNvPr id="19500" name="Text Box 44"/>
          <p:cNvSpPr txBox="1">
            <a:spLocks noChangeArrowheads="1"/>
          </p:cNvSpPr>
          <p:nvPr/>
        </p:nvSpPr>
        <p:spPr bwMode="auto">
          <a:xfrm>
            <a:off x="5943600" y="5562600"/>
            <a:ext cx="6762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b="1">
                <a:latin typeface="Comic Sans MS" pitchFamily="66" charset="0"/>
              </a:rPr>
              <a:t>C</a:t>
            </a:r>
            <a:r>
              <a:rPr lang="en-US" altLang="en-US" sz="1000" b="1" baseline="-25000">
                <a:latin typeface="Comic Sans MS" pitchFamily="66" charset="0"/>
              </a:rPr>
              <a:t>6</a:t>
            </a:r>
            <a:r>
              <a:rPr lang="en-US" altLang="en-US" sz="1000" b="1">
                <a:latin typeface="Comic Sans MS" pitchFamily="66" charset="0"/>
              </a:rPr>
              <a:t>H</a:t>
            </a:r>
            <a:r>
              <a:rPr lang="en-US" altLang="en-US" sz="1000" b="1" baseline="-25000">
                <a:latin typeface="Comic Sans MS" pitchFamily="66" charset="0"/>
              </a:rPr>
              <a:t>12</a:t>
            </a:r>
            <a:r>
              <a:rPr lang="en-US" altLang="en-US" sz="1000" b="1">
                <a:latin typeface="Comic Sans MS" pitchFamily="66" charset="0"/>
              </a:rPr>
              <a:t>O</a:t>
            </a:r>
            <a:r>
              <a:rPr lang="en-US" altLang="en-US" sz="1000" b="1" baseline="-25000">
                <a:latin typeface="Comic Sans MS" pitchFamily="66" charset="0"/>
              </a:rPr>
              <a:t>6</a:t>
            </a:r>
            <a:endParaRPr lang="en-US" altLang="en-US" sz="1000" b="1">
              <a:latin typeface="Comic Sans MS" pitchFamily="66" charset="0"/>
            </a:endParaRPr>
          </a:p>
        </p:txBody>
      </p:sp>
      <p:grpSp>
        <p:nvGrpSpPr>
          <p:cNvPr id="19505" name="Group 49"/>
          <p:cNvGrpSpPr>
            <a:grpSpLocks/>
          </p:cNvGrpSpPr>
          <p:nvPr/>
        </p:nvGrpSpPr>
        <p:grpSpPr bwMode="auto">
          <a:xfrm>
            <a:off x="4343400" y="4038600"/>
            <a:ext cx="3883025" cy="436563"/>
            <a:chOff x="3216" y="2688"/>
            <a:chExt cx="2446" cy="275"/>
          </a:xfrm>
        </p:grpSpPr>
        <p:sp>
          <p:nvSpPr>
            <p:cNvPr id="21512" name="Text Box 45"/>
            <p:cNvSpPr txBox="1">
              <a:spLocks noChangeArrowheads="1"/>
            </p:cNvSpPr>
            <p:nvPr/>
          </p:nvSpPr>
          <p:spPr bwMode="auto">
            <a:xfrm>
              <a:off x="3216" y="2751"/>
              <a:ext cx="244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600" b="1">
                  <a:latin typeface="Comic Sans MS" pitchFamily="66" charset="0"/>
                </a:rPr>
                <a:t>6CO</a:t>
              </a:r>
              <a:r>
                <a:rPr lang="en-US" altLang="en-US" sz="1600" b="1" baseline="-25000">
                  <a:latin typeface="Comic Sans MS" pitchFamily="66" charset="0"/>
                </a:rPr>
                <a:t>2 </a:t>
              </a:r>
              <a:r>
                <a:rPr lang="en-US" altLang="en-US" sz="1600" b="1">
                  <a:latin typeface="Comic Sans MS" pitchFamily="66" charset="0"/>
                </a:rPr>
                <a:t>+ H</a:t>
              </a:r>
              <a:r>
                <a:rPr lang="en-US" altLang="en-US" sz="1600" b="1" baseline="-25000">
                  <a:latin typeface="Comic Sans MS" pitchFamily="66" charset="0"/>
                </a:rPr>
                <a:t>2</a:t>
              </a:r>
              <a:r>
                <a:rPr lang="en-US" altLang="en-US" sz="1600" b="1">
                  <a:latin typeface="Comic Sans MS" pitchFamily="66" charset="0"/>
                </a:rPr>
                <a:t>O </a:t>
              </a:r>
              <a:r>
                <a:rPr lang="en-US" altLang="en-US" sz="1600" b="1">
                  <a:latin typeface="Comic Sans MS" pitchFamily="66" charset="0"/>
                  <a:sym typeface="Wingdings" pitchFamily="2" charset="2"/>
                </a:rPr>
                <a:t>           C</a:t>
              </a:r>
              <a:r>
                <a:rPr lang="en-US" altLang="en-US" sz="1600" b="1" baseline="-25000">
                  <a:latin typeface="Comic Sans MS" pitchFamily="66" charset="0"/>
                  <a:sym typeface="Wingdings" pitchFamily="2" charset="2"/>
                </a:rPr>
                <a:t>6</a:t>
              </a:r>
              <a:r>
                <a:rPr lang="en-US" altLang="en-US" sz="1600" b="1">
                  <a:latin typeface="Comic Sans MS" pitchFamily="66" charset="0"/>
                  <a:sym typeface="Wingdings" pitchFamily="2" charset="2"/>
                </a:rPr>
                <a:t>H</a:t>
              </a:r>
              <a:r>
                <a:rPr lang="en-US" altLang="en-US" sz="1600" b="1" baseline="-25000">
                  <a:latin typeface="Comic Sans MS" pitchFamily="66" charset="0"/>
                  <a:sym typeface="Wingdings" pitchFamily="2" charset="2"/>
                </a:rPr>
                <a:t>12</a:t>
              </a:r>
              <a:r>
                <a:rPr lang="en-US" altLang="en-US" sz="1600" b="1">
                  <a:latin typeface="Comic Sans MS" pitchFamily="66" charset="0"/>
                  <a:sym typeface="Wingdings" pitchFamily="2" charset="2"/>
                </a:rPr>
                <a:t>O</a:t>
              </a:r>
              <a:r>
                <a:rPr lang="en-US" altLang="en-US" sz="1600" b="1" baseline="-25000">
                  <a:latin typeface="Comic Sans MS" pitchFamily="66" charset="0"/>
                  <a:sym typeface="Wingdings" pitchFamily="2" charset="2"/>
                </a:rPr>
                <a:t>6</a:t>
              </a:r>
              <a:r>
                <a:rPr lang="en-US" altLang="en-US" sz="1600" b="1">
                  <a:latin typeface="Comic Sans MS" pitchFamily="66" charset="0"/>
                  <a:sym typeface="Wingdings" pitchFamily="2" charset="2"/>
                </a:rPr>
                <a:t> + 6O</a:t>
              </a:r>
              <a:r>
                <a:rPr lang="en-US" altLang="en-US" sz="1600" b="1" baseline="-25000">
                  <a:latin typeface="Comic Sans MS" pitchFamily="66" charset="0"/>
                  <a:sym typeface="Wingdings" pitchFamily="2" charset="2"/>
                </a:rPr>
                <a:t>2</a:t>
              </a:r>
              <a:endParaRPr lang="en-US" altLang="en-US" sz="1600" b="1">
                <a:latin typeface="Comic Sans MS" pitchFamily="66" charset="0"/>
              </a:endParaRPr>
            </a:p>
          </p:txBody>
        </p:sp>
        <p:grpSp>
          <p:nvGrpSpPr>
            <p:cNvPr id="21513" name="Group 48"/>
            <p:cNvGrpSpPr>
              <a:grpSpLocks/>
            </p:cNvGrpSpPr>
            <p:nvPr/>
          </p:nvGrpSpPr>
          <p:grpSpPr bwMode="auto">
            <a:xfrm>
              <a:off x="4080" y="2688"/>
              <a:ext cx="562" cy="180"/>
              <a:chOff x="576" y="3228"/>
              <a:chExt cx="562" cy="180"/>
            </a:xfrm>
          </p:grpSpPr>
          <p:sp>
            <p:nvSpPr>
              <p:cNvPr id="21514" name="Line 46"/>
              <p:cNvSpPr>
                <a:spLocks noChangeShapeType="1"/>
              </p:cNvSpPr>
              <p:nvPr/>
            </p:nvSpPr>
            <p:spPr bwMode="auto">
              <a:xfrm>
                <a:off x="672" y="3408"/>
                <a:ext cx="432"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Text Box 47"/>
              <p:cNvSpPr txBox="1">
                <a:spLocks noChangeArrowheads="1"/>
              </p:cNvSpPr>
              <p:nvPr/>
            </p:nvSpPr>
            <p:spPr bwMode="auto">
              <a:xfrm>
                <a:off x="576" y="3228"/>
                <a:ext cx="56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000">
                    <a:latin typeface="Comic Sans MS" pitchFamily="66" charset="0"/>
                  </a:rPr>
                  <a:t>light energy</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ssolve">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dissolve">
                                      <p:cBhvr>
                                        <p:cTn id="22" dur="500"/>
                                        <p:tgtEl>
                                          <p:spTgt spid="19459">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Effect transition="in" filter="dissolve">
                                      <p:cBhvr>
                                        <p:cTn id="25" dur="500"/>
                                        <p:tgtEl>
                                          <p:spTgt spid="1945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19509"/>
                                        </p:tgtEl>
                                        <p:attrNameLst>
                                          <p:attrName>style.visibility</p:attrName>
                                        </p:attrNameLst>
                                      </p:cBhvr>
                                      <p:to>
                                        <p:strVal val="visible"/>
                                      </p:to>
                                    </p:set>
                                    <p:animEffect transition="in" filter="dissolve">
                                      <p:cBhvr>
                                        <p:cTn id="30" dur="500"/>
                                        <p:tgtEl>
                                          <p:spTgt spid="1950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500"/>
                                        </p:tgtEl>
                                        <p:attrNameLst>
                                          <p:attrName>style.visibility</p:attrName>
                                        </p:attrNameLst>
                                      </p:cBhvr>
                                      <p:to>
                                        <p:strVal val="visible"/>
                                      </p:to>
                                    </p:set>
                                  </p:childTnLst>
                                </p:cTn>
                              </p:par>
                              <p:par>
                                <p:cTn id="35" presetID="35" presetClass="emph" presetSubtype="0" repeatCount="indefinite" fill="hold" grpId="1" nodeType="withEffect">
                                  <p:stCondLst>
                                    <p:cond delay="0"/>
                                  </p:stCondLst>
                                  <p:childTnLst>
                                    <p:anim calcmode="discrete" valueType="str">
                                      <p:cBhvr>
                                        <p:cTn id="36" dur="1000" fill="hold"/>
                                        <p:tgtEl>
                                          <p:spTgt spid="19500"/>
                                        </p:tgtEl>
                                        <p:attrNameLst>
                                          <p:attrName>style.visibility</p:attrName>
                                        </p:attrNameLst>
                                      </p:cBhvr>
                                      <p:tavLst>
                                        <p:tav tm="0">
                                          <p:val>
                                            <p:strVal val="hidden"/>
                                          </p:val>
                                        </p:tav>
                                        <p:tav tm="50000">
                                          <p:val>
                                            <p:strVal val="visible"/>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nodeType="clickEffect">
                                  <p:stCondLst>
                                    <p:cond delay="0"/>
                                  </p:stCondLst>
                                  <p:childTnLst>
                                    <p:set>
                                      <p:cBhvr>
                                        <p:cTn id="40" dur="1" fill="hold">
                                          <p:stCondLst>
                                            <p:cond delay="0"/>
                                          </p:stCondLst>
                                        </p:cTn>
                                        <p:tgtEl>
                                          <p:spTgt spid="19505"/>
                                        </p:tgtEl>
                                        <p:attrNameLst>
                                          <p:attrName>style.visibility</p:attrName>
                                        </p:attrNameLst>
                                      </p:cBhvr>
                                      <p:to>
                                        <p:strVal val="visible"/>
                                      </p:to>
                                    </p:set>
                                    <p:animEffect transition="in" filter="box(in)">
                                      <p:cBhvr>
                                        <p:cTn id="41" dur="500"/>
                                        <p:tgtEl>
                                          <p:spTgt spid="1950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9460"/>
                                        </p:tgtEl>
                                        <p:attrNameLst>
                                          <p:attrName>style.visibility</p:attrName>
                                        </p:attrNameLst>
                                      </p:cBhvr>
                                      <p:to>
                                        <p:strVal val="visible"/>
                                      </p:to>
                                    </p:set>
                                    <p:animEffect transition="in" filter="box(in)">
                                      <p:cBhvr>
                                        <p:cTn id="46"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60" grpId="0" animBg="1"/>
      <p:bldP spid="19500" grpId="0"/>
      <p:bldP spid="1950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latin typeface="Comic Sans MS" pitchFamily="66" charset="0"/>
              </a:rPr>
              <a:t>Shooting Rubber Bands</a:t>
            </a:r>
          </a:p>
        </p:txBody>
      </p:sp>
      <p:sp>
        <p:nvSpPr>
          <p:cNvPr id="4099" name="Rectangle 3"/>
          <p:cNvSpPr>
            <a:spLocks noGrp="1" noChangeArrowheads="1"/>
          </p:cNvSpPr>
          <p:nvPr>
            <p:ph type="body" idx="1"/>
          </p:nvPr>
        </p:nvSpPr>
        <p:spPr>
          <a:xfrm>
            <a:off x="566738" y="1676400"/>
            <a:ext cx="8001000" cy="4648200"/>
          </a:xfrm>
        </p:spPr>
        <p:txBody>
          <a:bodyPr/>
          <a:lstStyle/>
          <a:p>
            <a:pPr algn="ctr" eaLnBrk="1" hangingPunct="1">
              <a:lnSpc>
                <a:spcPct val="80000"/>
              </a:lnSpc>
              <a:buFont typeface="Wingdings" pitchFamily="2" charset="2"/>
              <a:buNone/>
            </a:pPr>
            <a:r>
              <a:rPr lang="en-US" altLang="en-US" sz="1600" b="1" u="sng" smtClean="0">
                <a:latin typeface="Comic Sans MS" pitchFamily="66" charset="0"/>
              </a:rPr>
              <a:t>Overview</a:t>
            </a:r>
            <a:endParaRPr lang="en-US" altLang="en-US" sz="1600" smtClean="0">
              <a:latin typeface="Comic Sans MS" pitchFamily="66" charset="0"/>
            </a:endParaRPr>
          </a:p>
          <a:p>
            <a:pPr eaLnBrk="1" hangingPunct="1">
              <a:lnSpc>
                <a:spcPct val="80000"/>
              </a:lnSpc>
              <a:buFont typeface="Wingdings" pitchFamily="2" charset="2"/>
              <a:buNone/>
            </a:pPr>
            <a:r>
              <a:rPr lang="en-US" altLang="en-US" sz="1600" smtClean="0">
                <a:latin typeface="Comic Sans MS" pitchFamily="66" charset="0"/>
              </a:rPr>
              <a:t>        For this introductory activity you will shoot rubber bands stretched to various distances.</a:t>
            </a:r>
          </a:p>
          <a:p>
            <a:pPr eaLnBrk="1" hangingPunct="1">
              <a:lnSpc>
                <a:spcPct val="80000"/>
              </a:lnSpc>
              <a:buFont typeface="Wingdings" pitchFamily="2" charset="2"/>
              <a:buNone/>
            </a:pPr>
            <a:endParaRPr lang="en-US" altLang="en-US" sz="800" smtClean="0">
              <a:latin typeface="Comic Sans MS" pitchFamily="66" charset="0"/>
            </a:endParaRPr>
          </a:p>
          <a:p>
            <a:pPr eaLnBrk="1" hangingPunct="1">
              <a:lnSpc>
                <a:spcPct val="80000"/>
              </a:lnSpc>
            </a:pPr>
            <a:r>
              <a:rPr lang="en-US" altLang="en-US" sz="1600" b="1" u="sng" smtClean="0">
                <a:latin typeface="Comic Sans MS" pitchFamily="66" charset="0"/>
              </a:rPr>
              <a:t>Hypothesis</a:t>
            </a:r>
            <a:r>
              <a:rPr lang="en-US" altLang="en-US" sz="1600" smtClean="0">
                <a:latin typeface="Comic Sans MS" pitchFamily="66" charset="0"/>
              </a:rPr>
              <a:t>: ? </a:t>
            </a:r>
          </a:p>
          <a:p>
            <a:pPr eaLnBrk="1" hangingPunct="1">
              <a:lnSpc>
                <a:spcPct val="80000"/>
              </a:lnSpc>
            </a:pPr>
            <a:r>
              <a:rPr lang="en-US" altLang="en-US" sz="1600" b="1" u="sng" smtClean="0">
                <a:latin typeface="Comic Sans MS" pitchFamily="66" charset="0"/>
              </a:rPr>
              <a:t>Materials</a:t>
            </a:r>
            <a:r>
              <a:rPr lang="en-US" altLang="en-US" sz="1600" smtClean="0">
                <a:latin typeface="Comic Sans MS" pitchFamily="66" charset="0"/>
              </a:rPr>
              <a:t>:</a:t>
            </a:r>
          </a:p>
          <a:p>
            <a:pPr lvl="1" eaLnBrk="1" hangingPunct="1">
              <a:lnSpc>
                <a:spcPct val="80000"/>
              </a:lnSpc>
            </a:pPr>
            <a:r>
              <a:rPr lang="en-US" altLang="en-US" sz="1600" smtClean="0">
                <a:latin typeface="Comic Sans MS" pitchFamily="66" charset="0"/>
              </a:rPr>
              <a:t>Rubber Band</a:t>
            </a:r>
          </a:p>
          <a:p>
            <a:pPr lvl="1" eaLnBrk="1" hangingPunct="1">
              <a:lnSpc>
                <a:spcPct val="80000"/>
              </a:lnSpc>
            </a:pPr>
            <a:r>
              <a:rPr lang="en-US" altLang="en-US" sz="1600" smtClean="0">
                <a:latin typeface="Comic Sans MS" pitchFamily="66" charset="0"/>
              </a:rPr>
              <a:t>Ruler </a:t>
            </a:r>
          </a:p>
          <a:p>
            <a:pPr lvl="1" eaLnBrk="1" hangingPunct="1">
              <a:lnSpc>
                <a:spcPct val="80000"/>
              </a:lnSpc>
            </a:pPr>
            <a:r>
              <a:rPr lang="en-US" altLang="en-US" sz="1600" smtClean="0">
                <a:latin typeface="Comic Sans MS" pitchFamily="66" charset="0"/>
              </a:rPr>
              <a:t>Data Table</a:t>
            </a:r>
          </a:p>
          <a:p>
            <a:pPr eaLnBrk="1" hangingPunct="1">
              <a:lnSpc>
                <a:spcPct val="80000"/>
              </a:lnSpc>
            </a:pPr>
            <a:r>
              <a:rPr lang="en-US" altLang="en-US" sz="1600" b="1" u="sng" smtClean="0">
                <a:latin typeface="Comic Sans MS" pitchFamily="66" charset="0"/>
              </a:rPr>
              <a:t>Procedures</a:t>
            </a:r>
            <a:r>
              <a:rPr lang="en-US" altLang="en-US" sz="1600" smtClean="0">
                <a:latin typeface="Comic Sans MS" pitchFamily="66" charset="0"/>
              </a:rPr>
              <a:t>:</a:t>
            </a:r>
          </a:p>
          <a:p>
            <a:pPr lvl="1" eaLnBrk="1" hangingPunct="1">
              <a:lnSpc>
                <a:spcPct val="80000"/>
              </a:lnSpc>
            </a:pPr>
            <a:r>
              <a:rPr lang="en-US" altLang="en-US" sz="1600" smtClean="0">
                <a:latin typeface="Comic Sans MS" pitchFamily="66" charset="0"/>
              </a:rPr>
              <a:t>Write a hypothesis on the back of your data table.</a:t>
            </a:r>
          </a:p>
          <a:p>
            <a:pPr lvl="1" eaLnBrk="1" hangingPunct="1">
              <a:lnSpc>
                <a:spcPct val="80000"/>
              </a:lnSpc>
            </a:pPr>
            <a:r>
              <a:rPr lang="en-US" altLang="en-US" sz="1600" smtClean="0">
                <a:latin typeface="Comic Sans MS" pitchFamily="66" charset="0"/>
              </a:rPr>
              <a:t>Place a rubber band on the edge of the ruler, pull it back to 10 cm, and release the rubber band.  Be sure the ruler is parallel to the floor.</a:t>
            </a:r>
          </a:p>
          <a:p>
            <a:pPr lvl="1" eaLnBrk="1" hangingPunct="1">
              <a:lnSpc>
                <a:spcPct val="80000"/>
              </a:lnSpc>
            </a:pPr>
            <a:r>
              <a:rPr lang="en-US" altLang="en-US" sz="1600" smtClean="0">
                <a:latin typeface="Comic Sans MS" pitchFamily="66" charset="0"/>
              </a:rPr>
              <a:t>Measure the distance traveled by the rubber band and record it in a data table.</a:t>
            </a:r>
          </a:p>
          <a:p>
            <a:pPr lvl="1" eaLnBrk="1" hangingPunct="1">
              <a:lnSpc>
                <a:spcPct val="80000"/>
              </a:lnSpc>
            </a:pPr>
            <a:r>
              <a:rPr lang="en-US" altLang="en-US" sz="1600" smtClean="0">
                <a:latin typeface="Comic Sans MS" pitchFamily="66" charset="0"/>
              </a:rPr>
              <a:t>Repeat these steps while increasing the distance the rubber band is pulled back by five centimeters for each release. </a:t>
            </a:r>
          </a:p>
          <a:p>
            <a:pPr lvl="1" eaLnBrk="1" hangingPunct="1">
              <a:lnSpc>
                <a:spcPct val="80000"/>
              </a:lnSpc>
            </a:pPr>
            <a:r>
              <a:rPr lang="en-US" altLang="en-US" sz="1600" smtClean="0">
                <a:latin typeface="Comic Sans MS" pitchFamily="66" charset="0"/>
              </a:rPr>
              <a:t>Average your results and create a line graph of your average data with distance traveled on the y-axis and the distance you pulled the rubber band back on the x-axis.</a:t>
            </a:r>
          </a:p>
        </p:txBody>
      </p:sp>
      <p:sp>
        <p:nvSpPr>
          <p:cNvPr id="4100" name="Rectangle 4"/>
          <p:cNvSpPr>
            <a:spLocks noChangeArrowheads="1"/>
          </p:cNvSpPr>
          <p:nvPr/>
        </p:nvSpPr>
        <p:spPr bwMode="auto">
          <a:xfrm>
            <a:off x="609600" y="6553200"/>
            <a:ext cx="79263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800">
                <a:latin typeface="Arial" charset="0"/>
                <a:cs typeface="Arial" charset="0"/>
                <a:hlinkClick r:id="rId2"/>
              </a:rPr>
              <a:t>http://www.sciencebuddies.org/science-fair-projects/project_ideas/ApMech_p017.shtml?fave=no&amp;isb=cmlkOjE1MjI3OTc4LHNpZDowLHA6MSxpYTpBcE1lY2g&amp;from=TSW</a:t>
            </a:r>
            <a:r>
              <a:rPr lang="en-US" altLang="en-US" sz="800">
                <a:latin typeface="Arial" charset="0"/>
                <a:cs typeface="Arial"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latin typeface="Comic Sans MS" pitchFamily="66" charset="0"/>
              </a:rPr>
              <a:t>Identify the Energy Conversions</a:t>
            </a:r>
          </a:p>
        </p:txBody>
      </p:sp>
      <p:pic>
        <p:nvPicPr>
          <p:cNvPr id="22531" name="Picture 4" descr="IMAG0477"/>
          <p:cNvPicPr>
            <a:picLocks noChangeAspect="1" noChangeArrowheads="1"/>
          </p:cNvPicPr>
          <p:nvPr/>
        </p:nvPicPr>
        <p:blipFill>
          <a:blip r:embed="rId2">
            <a:extLst>
              <a:ext uri="{28A0092B-C50C-407E-A947-70E740481C1C}">
                <a14:useLocalDpi xmlns:a14="http://schemas.microsoft.com/office/drawing/2010/main" val="0"/>
              </a:ext>
            </a:extLst>
          </a:blip>
          <a:srcRect l="19231" r="19231"/>
          <a:stretch>
            <a:fillRect/>
          </a:stretch>
        </p:blipFill>
        <p:spPr bwMode="auto">
          <a:xfrm>
            <a:off x="4267200" y="1828800"/>
            <a:ext cx="4114800" cy="401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 Box 6"/>
          <p:cNvSpPr txBox="1">
            <a:spLocks noChangeArrowheads="1"/>
          </p:cNvSpPr>
          <p:nvPr/>
        </p:nvSpPr>
        <p:spPr bwMode="auto">
          <a:xfrm>
            <a:off x="762000" y="2819400"/>
            <a:ext cx="2759075" cy="195897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2000">
                <a:latin typeface="Comic Sans MS" pitchFamily="66" charset="0"/>
              </a:rPr>
              <a:t>The apparatus to the right was placed into a bell jar.  What energy conversions take place when it is operating?</a:t>
            </a:r>
          </a:p>
        </p:txBody>
      </p:sp>
      <p:sp>
        <p:nvSpPr>
          <p:cNvPr id="35847" name="Text Box 7"/>
          <p:cNvSpPr txBox="1">
            <a:spLocks noChangeArrowheads="1"/>
          </p:cNvSpPr>
          <p:nvPr/>
        </p:nvSpPr>
        <p:spPr bwMode="auto">
          <a:xfrm>
            <a:off x="3276600" y="5105400"/>
            <a:ext cx="2170113" cy="608013"/>
          </a:xfrm>
          <a:prstGeom prst="rect">
            <a:avLst/>
          </a:prstGeom>
          <a:solidFill>
            <a:srgbClr val="FFFF99"/>
          </a:solidFill>
          <a:ln w="285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600" b="1">
                <a:latin typeface="Comic Sans MS" pitchFamily="66" charset="0"/>
              </a:rPr>
              <a:t>1. Chemical energy</a:t>
            </a:r>
            <a:r>
              <a:rPr lang="en-US" altLang="en-US">
                <a:latin typeface="Comic Sans MS" pitchFamily="66" charset="0"/>
              </a:rPr>
              <a:t> </a:t>
            </a:r>
          </a:p>
          <a:p>
            <a:pPr algn="ctr"/>
            <a:r>
              <a:rPr lang="en-US" altLang="en-US" sz="1400" i="1">
                <a:latin typeface="Comic Sans MS" pitchFamily="66" charset="0"/>
              </a:rPr>
              <a:t>(in the battery)</a:t>
            </a:r>
          </a:p>
        </p:txBody>
      </p:sp>
      <p:sp>
        <p:nvSpPr>
          <p:cNvPr id="35848" name="Text Box 8"/>
          <p:cNvSpPr txBox="1">
            <a:spLocks noChangeArrowheads="1"/>
          </p:cNvSpPr>
          <p:nvPr/>
        </p:nvSpPr>
        <p:spPr bwMode="auto">
          <a:xfrm>
            <a:off x="3810000" y="1905000"/>
            <a:ext cx="3359150" cy="608013"/>
          </a:xfrm>
          <a:prstGeom prst="rect">
            <a:avLst/>
          </a:prstGeom>
          <a:solidFill>
            <a:srgbClr val="FFFF99"/>
          </a:solidFill>
          <a:ln w="285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600" b="1">
                <a:latin typeface="Comic Sans MS" pitchFamily="66" charset="0"/>
              </a:rPr>
              <a:t>2. Electromagnetic</a:t>
            </a:r>
            <a:r>
              <a:rPr lang="en-US" altLang="en-US">
                <a:latin typeface="Comic Sans MS" pitchFamily="66" charset="0"/>
              </a:rPr>
              <a:t> </a:t>
            </a:r>
            <a:r>
              <a:rPr lang="en-US" altLang="en-US" sz="1600" b="1">
                <a:latin typeface="Comic Sans MS" pitchFamily="66" charset="0"/>
              </a:rPr>
              <a:t>Energy</a:t>
            </a:r>
          </a:p>
          <a:p>
            <a:pPr algn="ctr"/>
            <a:r>
              <a:rPr lang="en-US" altLang="en-US" sz="1400" i="1">
                <a:latin typeface="Comic Sans MS" pitchFamily="66" charset="0"/>
              </a:rPr>
              <a:t>(electricity moving through the wires)</a:t>
            </a:r>
          </a:p>
        </p:txBody>
      </p:sp>
      <p:sp>
        <p:nvSpPr>
          <p:cNvPr id="35849" name="Text Box 9"/>
          <p:cNvSpPr txBox="1">
            <a:spLocks noChangeArrowheads="1"/>
          </p:cNvSpPr>
          <p:nvPr/>
        </p:nvSpPr>
        <p:spPr bwMode="auto">
          <a:xfrm>
            <a:off x="6172200" y="5638800"/>
            <a:ext cx="2795588" cy="577850"/>
          </a:xfrm>
          <a:prstGeom prst="rect">
            <a:avLst/>
          </a:prstGeom>
          <a:solidFill>
            <a:srgbClr val="FFFF99"/>
          </a:solidFill>
          <a:ln w="285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600" b="1">
                <a:latin typeface="Comic Sans MS" pitchFamily="66" charset="0"/>
              </a:rPr>
              <a:t>3. Sound Energy</a:t>
            </a:r>
            <a:endParaRPr lang="en-US" altLang="en-US">
              <a:latin typeface="Comic Sans MS" pitchFamily="66" charset="0"/>
            </a:endParaRPr>
          </a:p>
          <a:p>
            <a:pPr algn="ctr"/>
            <a:r>
              <a:rPr lang="en-US" altLang="en-US" sz="1400" i="1">
                <a:latin typeface="Comic Sans MS" pitchFamily="66" charset="0"/>
              </a:rPr>
              <a:t>(noise coming from the buzzer)</a:t>
            </a:r>
          </a:p>
        </p:txBody>
      </p:sp>
      <p:sp>
        <p:nvSpPr>
          <p:cNvPr id="35850" name="Text Box 10"/>
          <p:cNvSpPr txBox="1">
            <a:spLocks noChangeArrowheads="1"/>
          </p:cNvSpPr>
          <p:nvPr/>
        </p:nvSpPr>
        <p:spPr bwMode="auto">
          <a:xfrm rot="-5400000">
            <a:off x="4247357" y="4287043"/>
            <a:ext cx="101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solidFill>
                  <a:schemeClr val="folHlink"/>
                </a:solidFill>
                <a:latin typeface="Comic Sans MS" pitchFamily="66" charset="0"/>
              </a:rPr>
              <a:t>Battery</a:t>
            </a:r>
          </a:p>
        </p:txBody>
      </p:sp>
      <p:sp>
        <p:nvSpPr>
          <p:cNvPr id="35851" name="Text Box 11"/>
          <p:cNvSpPr txBox="1">
            <a:spLocks noChangeArrowheads="1"/>
          </p:cNvSpPr>
          <p:nvPr/>
        </p:nvSpPr>
        <p:spPr bwMode="auto">
          <a:xfrm>
            <a:off x="6019800" y="2743200"/>
            <a:ext cx="83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solidFill>
                  <a:schemeClr val="folHlink"/>
                </a:solidFill>
                <a:latin typeface="Comic Sans MS" pitchFamily="66" charset="0"/>
              </a:rPr>
              <a:t>Wires</a:t>
            </a:r>
          </a:p>
        </p:txBody>
      </p:sp>
      <p:sp>
        <p:nvSpPr>
          <p:cNvPr id="35852" name="Text Box 12"/>
          <p:cNvSpPr txBox="1">
            <a:spLocks noChangeArrowheads="1"/>
          </p:cNvSpPr>
          <p:nvPr/>
        </p:nvSpPr>
        <p:spPr bwMode="auto">
          <a:xfrm rot="928280">
            <a:off x="6273800" y="4686300"/>
            <a:ext cx="927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solidFill>
                  <a:schemeClr val="folHlink"/>
                </a:solidFill>
                <a:latin typeface="Comic Sans MS" pitchFamily="66" charset="0"/>
              </a:rPr>
              <a:t>Buzzer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box(in)">
                                      <p:cBhvr>
                                        <p:cTn id="7" dur="500"/>
                                        <p:tgtEl>
                                          <p:spTgt spid="358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50"/>
                                        </p:tgtEl>
                                        <p:attrNameLst>
                                          <p:attrName>style.visibility</p:attrName>
                                        </p:attrNameLst>
                                      </p:cBhvr>
                                      <p:to>
                                        <p:strVal val="visible"/>
                                      </p:to>
                                    </p:set>
                                    <p:animEffect transition="in" filter="dissolve">
                                      <p:cBhvr>
                                        <p:cTn id="12" dur="500"/>
                                        <p:tgtEl>
                                          <p:spTgt spid="35850"/>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5851"/>
                                        </p:tgtEl>
                                        <p:attrNameLst>
                                          <p:attrName>style.visibility</p:attrName>
                                        </p:attrNameLst>
                                      </p:cBhvr>
                                      <p:to>
                                        <p:strVal val="visible"/>
                                      </p:to>
                                    </p:set>
                                    <p:animEffect transition="in" filter="dissolve">
                                      <p:cBhvr>
                                        <p:cTn id="16" dur="500"/>
                                        <p:tgtEl>
                                          <p:spTgt spid="35851"/>
                                        </p:tgtEl>
                                      </p:cBhvr>
                                    </p:animEffect>
                                  </p:childTnLst>
                                </p:cTn>
                              </p:par>
                            </p:childTnLst>
                          </p:cTn>
                        </p:par>
                        <p:par>
                          <p:cTn id="17" fill="hold" nodeType="afterGroup">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5852"/>
                                        </p:tgtEl>
                                        <p:attrNameLst>
                                          <p:attrName>style.visibility</p:attrName>
                                        </p:attrNameLst>
                                      </p:cBhvr>
                                      <p:to>
                                        <p:strVal val="visible"/>
                                      </p:to>
                                    </p:set>
                                    <p:animEffect transition="in" filter="dissolve">
                                      <p:cBhvr>
                                        <p:cTn id="20" dur="500"/>
                                        <p:tgtEl>
                                          <p:spTgt spid="3585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5847"/>
                                        </p:tgtEl>
                                        <p:attrNameLst>
                                          <p:attrName>style.visibility</p:attrName>
                                        </p:attrNameLst>
                                      </p:cBhvr>
                                      <p:to>
                                        <p:strVal val="visible"/>
                                      </p:to>
                                    </p:set>
                                    <p:animEffect transition="in" filter="box(in)">
                                      <p:cBhvr>
                                        <p:cTn id="25" dur="500"/>
                                        <p:tgtEl>
                                          <p:spTgt spid="3584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5848"/>
                                        </p:tgtEl>
                                        <p:attrNameLst>
                                          <p:attrName>style.visibility</p:attrName>
                                        </p:attrNameLst>
                                      </p:cBhvr>
                                      <p:to>
                                        <p:strVal val="visible"/>
                                      </p:to>
                                    </p:set>
                                    <p:animEffect transition="in" filter="box(in)">
                                      <p:cBhvr>
                                        <p:cTn id="30" dur="500"/>
                                        <p:tgtEl>
                                          <p:spTgt spid="358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5849"/>
                                        </p:tgtEl>
                                        <p:attrNameLst>
                                          <p:attrName>style.visibility</p:attrName>
                                        </p:attrNameLst>
                                      </p:cBhvr>
                                      <p:to>
                                        <p:strVal val="visible"/>
                                      </p:to>
                                    </p:set>
                                    <p:animEffect transition="in" filter="box(in)">
                                      <p:cBhvr>
                                        <p:cTn id="35" dur="500"/>
                                        <p:tgtEl>
                                          <p:spTgt spid="35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nimBg="1"/>
      <p:bldP spid="35847" grpId="0" animBg="1"/>
      <p:bldP spid="35848" grpId="0" animBg="1"/>
      <p:bldP spid="35849" grpId="0" animBg="1"/>
      <p:bldP spid="35850" grpId="0"/>
      <p:bldP spid="35851" grpId="0"/>
      <p:bldP spid="3585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latin typeface="Comic Sans MS" pitchFamily="66" charset="0"/>
              </a:rPr>
              <a:t>Law of Conservation of Energy</a:t>
            </a:r>
          </a:p>
        </p:txBody>
      </p:sp>
      <p:sp>
        <p:nvSpPr>
          <p:cNvPr id="17411" name="Rectangle 3"/>
          <p:cNvSpPr>
            <a:spLocks noGrp="1" noChangeArrowheads="1"/>
          </p:cNvSpPr>
          <p:nvPr>
            <p:ph type="body" idx="1"/>
          </p:nvPr>
        </p:nvSpPr>
        <p:spPr>
          <a:xfrm>
            <a:off x="566738" y="1752600"/>
            <a:ext cx="5529262" cy="3124200"/>
          </a:xfrm>
        </p:spPr>
        <p:txBody>
          <a:bodyPr/>
          <a:lstStyle/>
          <a:p>
            <a:pPr eaLnBrk="1" hangingPunct="1">
              <a:lnSpc>
                <a:spcPct val="80000"/>
              </a:lnSpc>
            </a:pPr>
            <a:r>
              <a:rPr lang="en-US" altLang="en-US" sz="2600" smtClean="0">
                <a:latin typeface="Comic Sans MS" pitchFamily="66" charset="0"/>
              </a:rPr>
              <a:t>states that energy can be neither created nor destroyed</a:t>
            </a:r>
          </a:p>
          <a:p>
            <a:pPr eaLnBrk="1" hangingPunct="1">
              <a:lnSpc>
                <a:spcPct val="80000"/>
              </a:lnSpc>
            </a:pPr>
            <a:r>
              <a:rPr lang="en-US" altLang="en-US" sz="2600" smtClean="0">
                <a:latin typeface="Comic Sans MS" pitchFamily="66" charset="0"/>
              </a:rPr>
              <a:t>the total amount of energy in a closed system is the same</a:t>
            </a:r>
          </a:p>
          <a:p>
            <a:pPr eaLnBrk="1" hangingPunct="1">
              <a:lnSpc>
                <a:spcPct val="80000"/>
              </a:lnSpc>
            </a:pPr>
            <a:r>
              <a:rPr lang="en-US" altLang="en-US" sz="2600" smtClean="0">
                <a:latin typeface="Comic Sans MS" pitchFamily="66" charset="0"/>
              </a:rPr>
              <a:t>energy can be changed from one form to another, but all of the different forms of energy add up to the same total amount of energy </a:t>
            </a:r>
          </a:p>
        </p:txBody>
      </p:sp>
      <p:pic>
        <p:nvPicPr>
          <p:cNvPr id="17412" name="Picture 4" descr="MC90001654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7988" y="1600200"/>
            <a:ext cx="1852612"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8" name="Line 10"/>
          <p:cNvSpPr>
            <a:spLocks noChangeShapeType="1"/>
          </p:cNvSpPr>
          <p:nvPr/>
        </p:nvSpPr>
        <p:spPr bwMode="auto">
          <a:xfrm>
            <a:off x="7800975" y="2743200"/>
            <a:ext cx="0" cy="3276600"/>
          </a:xfrm>
          <a:prstGeom prst="line">
            <a:avLst/>
          </a:prstGeom>
          <a:noFill/>
          <a:ln w="25400" cap="rnd">
            <a:solidFill>
              <a:schemeClr val="tx1"/>
            </a:solidFill>
            <a:prstDash val="sysDot"/>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0" name="Text Box 12"/>
          <p:cNvSpPr txBox="1">
            <a:spLocks noChangeArrowheads="1"/>
          </p:cNvSpPr>
          <p:nvPr/>
        </p:nvSpPr>
        <p:spPr bwMode="auto">
          <a:xfrm>
            <a:off x="8001000" y="2438400"/>
            <a:ext cx="873125" cy="466725"/>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a:latin typeface="Comic Sans MS" pitchFamily="66" charset="0"/>
              </a:rPr>
              <a:t>PE = 24 J</a:t>
            </a:r>
          </a:p>
          <a:p>
            <a:r>
              <a:rPr lang="en-US" altLang="en-US" sz="1200">
                <a:latin typeface="Comic Sans MS" pitchFamily="66" charset="0"/>
              </a:rPr>
              <a:t>KE = 0 J</a:t>
            </a:r>
          </a:p>
        </p:txBody>
      </p:sp>
      <p:pic>
        <p:nvPicPr>
          <p:cNvPr id="17415" name="Picture 7" descr="MC90004004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3387">
            <a:off x="7696200" y="2590800"/>
            <a:ext cx="228600" cy="10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1" name="Text Box 13"/>
          <p:cNvSpPr txBox="1">
            <a:spLocks noChangeArrowheads="1"/>
          </p:cNvSpPr>
          <p:nvPr/>
        </p:nvSpPr>
        <p:spPr bwMode="auto">
          <a:xfrm>
            <a:off x="8001000" y="3949700"/>
            <a:ext cx="860425" cy="466725"/>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a:latin typeface="Comic Sans MS" pitchFamily="66" charset="0"/>
              </a:rPr>
              <a:t>PE =        </a:t>
            </a:r>
          </a:p>
          <a:p>
            <a:r>
              <a:rPr lang="en-US" altLang="en-US" sz="1200">
                <a:latin typeface="Comic Sans MS" pitchFamily="66" charset="0"/>
              </a:rPr>
              <a:t>KE = </a:t>
            </a:r>
          </a:p>
        </p:txBody>
      </p:sp>
      <p:sp>
        <p:nvSpPr>
          <p:cNvPr id="17422" name="Text Box 14"/>
          <p:cNvSpPr txBox="1">
            <a:spLocks noChangeArrowheads="1"/>
          </p:cNvSpPr>
          <p:nvPr/>
        </p:nvSpPr>
        <p:spPr bwMode="auto">
          <a:xfrm>
            <a:off x="8008938" y="5629275"/>
            <a:ext cx="906462" cy="466725"/>
          </a:xfrm>
          <a:prstGeom prst="rect">
            <a:avLst/>
          </a:prstGeom>
          <a:solidFill>
            <a:schemeClr val="bg1"/>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a:latin typeface="Comic Sans MS" pitchFamily="66" charset="0"/>
              </a:rPr>
              <a:t>PE =         </a:t>
            </a:r>
          </a:p>
          <a:p>
            <a:r>
              <a:rPr lang="en-US" altLang="en-US" sz="1200">
                <a:latin typeface="Comic Sans MS" pitchFamily="66" charset="0"/>
              </a:rPr>
              <a:t>KE = </a:t>
            </a:r>
          </a:p>
        </p:txBody>
      </p:sp>
      <p:sp>
        <p:nvSpPr>
          <p:cNvPr id="17423" name="Text Box 15"/>
          <p:cNvSpPr txBox="1">
            <a:spLocks noChangeArrowheads="1"/>
          </p:cNvSpPr>
          <p:nvPr/>
        </p:nvSpPr>
        <p:spPr bwMode="auto">
          <a:xfrm>
            <a:off x="8378825" y="3949700"/>
            <a:ext cx="4937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a:latin typeface="Comic Sans MS" pitchFamily="66" charset="0"/>
              </a:rPr>
              <a:t>12 J</a:t>
            </a:r>
          </a:p>
        </p:txBody>
      </p:sp>
      <p:sp>
        <p:nvSpPr>
          <p:cNvPr id="17425" name="Text Box 17"/>
          <p:cNvSpPr txBox="1">
            <a:spLocks noChangeArrowheads="1"/>
          </p:cNvSpPr>
          <p:nvPr/>
        </p:nvSpPr>
        <p:spPr bwMode="auto">
          <a:xfrm>
            <a:off x="8378825" y="4149725"/>
            <a:ext cx="4937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a:latin typeface="Comic Sans MS" pitchFamily="66" charset="0"/>
              </a:rPr>
              <a:t>12 J</a:t>
            </a:r>
          </a:p>
        </p:txBody>
      </p:sp>
      <p:sp>
        <p:nvSpPr>
          <p:cNvPr id="17426" name="Text Box 18"/>
          <p:cNvSpPr txBox="1">
            <a:spLocks noChangeArrowheads="1"/>
          </p:cNvSpPr>
          <p:nvPr/>
        </p:nvSpPr>
        <p:spPr bwMode="auto">
          <a:xfrm>
            <a:off x="8382000" y="5619750"/>
            <a:ext cx="425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a:latin typeface="Comic Sans MS" pitchFamily="66" charset="0"/>
              </a:rPr>
              <a:t>0 J</a:t>
            </a:r>
          </a:p>
        </p:txBody>
      </p:sp>
      <p:sp>
        <p:nvSpPr>
          <p:cNvPr id="17427" name="Text Box 19"/>
          <p:cNvSpPr txBox="1">
            <a:spLocks noChangeArrowheads="1"/>
          </p:cNvSpPr>
          <p:nvPr/>
        </p:nvSpPr>
        <p:spPr bwMode="auto">
          <a:xfrm>
            <a:off x="8362950" y="5805488"/>
            <a:ext cx="5191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a:latin typeface="Comic Sans MS" pitchFamily="66" charset="0"/>
              </a:rPr>
              <a:t>24 J</a:t>
            </a:r>
          </a:p>
        </p:txBody>
      </p:sp>
      <p:sp>
        <p:nvSpPr>
          <p:cNvPr id="17429" name="Text Box 21"/>
          <p:cNvSpPr txBox="1">
            <a:spLocks noChangeArrowheads="1"/>
          </p:cNvSpPr>
          <p:nvPr/>
        </p:nvSpPr>
        <p:spPr bwMode="auto">
          <a:xfrm>
            <a:off x="1981200" y="4876800"/>
            <a:ext cx="5105400" cy="110807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600" b="1">
                <a:latin typeface="Comic Sans MS" pitchFamily="66" charset="0"/>
              </a:rPr>
              <a:t>A seagull steals a sandwich and drops it from a height of 7 m before eating it.  What would be the sandwich’s approximate PE and KE as it falls to the ground if air resistance is negligible?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7412"/>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7415"/>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7429"/>
                                        </p:tgtEl>
                                        <p:attrNameLst>
                                          <p:attrName>style.visibility</p:attrName>
                                        </p:attrNameLst>
                                      </p:cBhvr>
                                      <p:to>
                                        <p:strVal val="visible"/>
                                      </p:to>
                                    </p:set>
                                    <p:animEffect transition="in" filter="box(in)">
                                      <p:cBhvr>
                                        <p:cTn id="28" dur="500"/>
                                        <p:tgtEl>
                                          <p:spTgt spid="1742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7418"/>
                                        </p:tgtEl>
                                        <p:attrNameLst>
                                          <p:attrName>style.visibility</p:attrName>
                                        </p:attrNameLst>
                                      </p:cBhvr>
                                      <p:to>
                                        <p:strVal val="visible"/>
                                      </p:to>
                                    </p:set>
                                    <p:animEffect transition="in" filter="wipe(up)">
                                      <p:cBhvr>
                                        <p:cTn id="33" dur="500"/>
                                        <p:tgtEl>
                                          <p:spTgt spid="1741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7420"/>
                                        </p:tgtEl>
                                        <p:attrNameLst>
                                          <p:attrName>style.visibility</p:attrName>
                                        </p:attrNameLst>
                                      </p:cBhvr>
                                      <p:to>
                                        <p:strVal val="visible"/>
                                      </p:to>
                                    </p:set>
                                    <p:animEffect transition="in" filter="box(in)">
                                      <p:cBhvr>
                                        <p:cTn id="38" dur="500"/>
                                        <p:tgtEl>
                                          <p:spTgt spid="1742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path" presetSubtype="0" accel="50000" decel="50000" fill="hold" nodeType="clickEffect">
                                  <p:stCondLst>
                                    <p:cond delay="0"/>
                                  </p:stCondLst>
                                  <p:childTnLst>
                                    <p:animMotion origin="layout" path="M 3.33333E-6 6.93642E-7 L -0.00417 0.2141 " pathEditMode="relative" rAng="0" ptsTypes="AA">
                                      <p:cBhvr>
                                        <p:cTn id="42" dur="2000" fill="hold"/>
                                        <p:tgtEl>
                                          <p:spTgt spid="17415"/>
                                        </p:tgtEl>
                                        <p:attrNameLst>
                                          <p:attrName>ppt_x</p:attrName>
                                          <p:attrName>ppt_y</p:attrName>
                                        </p:attrNameLst>
                                      </p:cBhvr>
                                      <p:rCtr x="-208" y="10705"/>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7421"/>
                                        </p:tgtEl>
                                        <p:attrNameLst>
                                          <p:attrName>style.visibility</p:attrName>
                                        </p:attrNameLst>
                                      </p:cBhvr>
                                      <p:to>
                                        <p:strVal val="visible"/>
                                      </p:to>
                                    </p:set>
                                    <p:animEffect transition="in" filter="box(in)">
                                      <p:cBhvr>
                                        <p:cTn id="47" dur="500"/>
                                        <p:tgtEl>
                                          <p:spTgt spid="1742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7423"/>
                                        </p:tgtEl>
                                        <p:attrNameLst>
                                          <p:attrName>style.visibility</p:attrName>
                                        </p:attrNameLst>
                                      </p:cBhvr>
                                      <p:to>
                                        <p:strVal val="visible"/>
                                      </p:to>
                                    </p:set>
                                    <p:animEffect transition="in" filter="dissolve">
                                      <p:cBhvr>
                                        <p:cTn id="52" dur="500"/>
                                        <p:tgtEl>
                                          <p:spTgt spid="174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425"/>
                                        </p:tgtEl>
                                        <p:attrNameLst>
                                          <p:attrName>style.visibility</p:attrName>
                                        </p:attrNameLst>
                                      </p:cBhvr>
                                      <p:to>
                                        <p:strVal val="visible"/>
                                      </p:to>
                                    </p:set>
                                    <p:animEffect transition="in" filter="dissolve">
                                      <p:cBhvr>
                                        <p:cTn id="57" dur="500"/>
                                        <p:tgtEl>
                                          <p:spTgt spid="174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2" presetClass="path" presetSubtype="0" accel="50000" decel="50000" fill="hold" nodeType="clickEffect">
                                  <p:stCondLst>
                                    <p:cond delay="0"/>
                                  </p:stCondLst>
                                  <p:childTnLst>
                                    <p:animMotion origin="layout" path="M -0.00417 0.21411 L -0.00417 0.48046 " pathEditMode="relative" rAng="0" ptsTypes="AA">
                                      <p:cBhvr>
                                        <p:cTn id="61" dur="2000" fill="hold"/>
                                        <p:tgtEl>
                                          <p:spTgt spid="17415"/>
                                        </p:tgtEl>
                                        <p:attrNameLst>
                                          <p:attrName>ppt_x</p:attrName>
                                          <p:attrName>ppt_y</p:attrName>
                                        </p:attrNameLst>
                                      </p:cBhvr>
                                      <p:rCtr x="0" y="13318"/>
                                    </p:animMotion>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17422"/>
                                        </p:tgtEl>
                                        <p:attrNameLst>
                                          <p:attrName>style.visibility</p:attrName>
                                        </p:attrNameLst>
                                      </p:cBhvr>
                                      <p:to>
                                        <p:strVal val="visible"/>
                                      </p:to>
                                    </p:set>
                                    <p:animEffect transition="in" filter="box(in)">
                                      <p:cBhvr>
                                        <p:cTn id="66" dur="500"/>
                                        <p:tgtEl>
                                          <p:spTgt spid="1742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17426"/>
                                        </p:tgtEl>
                                        <p:attrNameLst>
                                          <p:attrName>style.visibility</p:attrName>
                                        </p:attrNameLst>
                                      </p:cBhvr>
                                      <p:to>
                                        <p:strVal val="visible"/>
                                      </p:to>
                                    </p:set>
                                    <p:animEffect transition="in" filter="dissolve">
                                      <p:cBhvr>
                                        <p:cTn id="71" dur="500"/>
                                        <p:tgtEl>
                                          <p:spTgt spid="17426"/>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17427"/>
                                        </p:tgtEl>
                                        <p:attrNameLst>
                                          <p:attrName>style.visibility</p:attrName>
                                        </p:attrNameLst>
                                      </p:cBhvr>
                                      <p:to>
                                        <p:strVal val="visible"/>
                                      </p:to>
                                    </p:set>
                                    <p:animEffect transition="in" filter="dissolve">
                                      <p:cBhvr>
                                        <p:cTn id="76" dur="500"/>
                                        <p:tgtEl>
                                          <p:spTgt spid="17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8" grpId="0" animBg="1"/>
      <p:bldP spid="17420" grpId="0" animBg="1"/>
      <p:bldP spid="17421" grpId="0" animBg="1"/>
      <p:bldP spid="17422" grpId="0" animBg="1"/>
      <p:bldP spid="17423" grpId="0"/>
      <p:bldP spid="17425" grpId="0"/>
      <p:bldP spid="17426" grpId="0"/>
      <p:bldP spid="17427" grpId="0"/>
      <p:bldP spid="1742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latin typeface="Comic Sans MS" pitchFamily="66" charset="0"/>
              </a:rPr>
              <a:t>Energy Efficiency</a:t>
            </a:r>
          </a:p>
        </p:txBody>
      </p:sp>
      <p:sp>
        <p:nvSpPr>
          <p:cNvPr id="18435" name="Rectangle 3"/>
          <p:cNvSpPr>
            <a:spLocks noGrp="1" noChangeArrowheads="1"/>
          </p:cNvSpPr>
          <p:nvPr>
            <p:ph type="body" idx="1"/>
          </p:nvPr>
        </p:nvSpPr>
        <p:spPr>
          <a:xfrm>
            <a:off x="457200" y="1905000"/>
            <a:ext cx="3886200" cy="3733800"/>
          </a:xfrm>
        </p:spPr>
        <p:txBody>
          <a:bodyPr/>
          <a:lstStyle/>
          <a:p>
            <a:pPr eaLnBrk="1" hangingPunct="1">
              <a:lnSpc>
                <a:spcPct val="80000"/>
              </a:lnSpc>
            </a:pPr>
            <a:r>
              <a:rPr lang="en-US" altLang="en-US" sz="2100" smtClean="0">
                <a:latin typeface="Comic Sans MS" pitchFamily="66" charset="0"/>
              </a:rPr>
              <a:t>comparison of the amount of energy before a conversion with the amount of useful energy after a conversion  </a:t>
            </a:r>
          </a:p>
          <a:p>
            <a:pPr eaLnBrk="1" hangingPunct="1">
              <a:lnSpc>
                <a:spcPct val="80000"/>
              </a:lnSpc>
            </a:pPr>
            <a:r>
              <a:rPr lang="en-US" altLang="en-US" sz="2100" smtClean="0">
                <a:latin typeface="Comic Sans MS" pitchFamily="66" charset="0"/>
              </a:rPr>
              <a:t>the closer the energy (work) output is to the energy (work) input, the more efficient the conversion is</a:t>
            </a:r>
          </a:p>
          <a:p>
            <a:pPr eaLnBrk="1" hangingPunct="1">
              <a:lnSpc>
                <a:spcPct val="80000"/>
              </a:lnSpc>
            </a:pPr>
            <a:r>
              <a:rPr lang="en-US" altLang="en-US" sz="2100" smtClean="0">
                <a:latin typeface="Comic Sans MS" pitchFamily="66" charset="0"/>
              </a:rPr>
              <a:t>more efficient conversions </a:t>
            </a:r>
            <a:r>
              <a:rPr lang="en-US" altLang="en-US" sz="2100" smtClean="0">
                <a:latin typeface="Comic Sans MS" pitchFamily="66" charset="0"/>
                <a:sym typeface="Wingdings" pitchFamily="2" charset="2"/>
              </a:rPr>
              <a:t> less waste</a:t>
            </a:r>
          </a:p>
          <a:p>
            <a:pPr lvl="1" eaLnBrk="1" hangingPunct="1">
              <a:lnSpc>
                <a:spcPct val="80000"/>
              </a:lnSpc>
            </a:pPr>
            <a:r>
              <a:rPr lang="en-US" altLang="en-US" sz="2000" b="1" smtClean="0">
                <a:latin typeface="Comic Sans MS" pitchFamily="66" charset="0"/>
                <a:sym typeface="Wingdings" pitchFamily="2" charset="2"/>
              </a:rPr>
              <a:t>Formula:</a:t>
            </a:r>
            <a:endParaRPr lang="en-US" altLang="en-US" sz="2000" smtClean="0">
              <a:latin typeface="Comic Sans MS" pitchFamily="66" charset="0"/>
              <a:sym typeface="Wingdings" pitchFamily="2" charset="2"/>
            </a:endParaRPr>
          </a:p>
        </p:txBody>
      </p:sp>
      <p:sp>
        <p:nvSpPr>
          <p:cNvPr id="18440" name="Text Box 8"/>
          <p:cNvSpPr txBox="1">
            <a:spLocks noChangeArrowheads="1"/>
          </p:cNvSpPr>
          <p:nvPr/>
        </p:nvSpPr>
        <p:spPr bwMode="auto">
          <a:xfrm>
            <a:off x="2641600" y="5205413"/>
            <a:ext cx="3756025" cy="6540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latin typeface="Comic Sans MS" pitchFamily="66" charset="0"/>
              </a:rPr>
              <a:t>Efficiency = </a:t>
            </a:r>
            <a:r>
              <a:rPr lang="en-US" altLang="en-US" u="sng">
                <a:latin typeface="Comic Sans MS" pitchFamily="66" charset="0"/>
              </a:rPr>
              <a:t>energy output</a:t>
            </a:r>
            <a:r>
              <a:rPr lang="en-US" altLang="en-US">
                <a:latin typeface="Comic Sans MS" pitchFamily="66" charset="0"/>
              </a:rPr>
              <a:t>  x 100</a:t>
            </a:r>
            <a:endParaRPr lang="en-US" altLang="en-US" u="sng">
              <a:latin typeface="Comic Sans MS" pitchFamily="66" charset="0"/>
            </a:endParaRPr>
          </a:p>
          <a:p>
            <a:pPr algn="ctr"/>
            <a:r>
              <a:rPr lang="en-US" altLang="en-US">
                <a:latin typeface="Comic Sans MS" pitchFamily="66" charset="0"/>
              </a:rPr>
              <a:t>                    energy input           </a:t>
            </a:r>
          </a:p>
        </p:txBody>
      </p:sp>
      <p:sp>
        <p:nvSpPr>
          <p:cNvPr id="18442" name="Text Box 10"/>
          <p:cNvSpPr txBox="1">
            <a:spLocks noChangeArrowheads="1"/>
          </p:cNvSpPr>
          <p:nvPr/>
        </p:nvSpPr>
        <p:spPr bwMode="auto">
          <a:xfrm>
            <a:off x="4648200" y="1981200"/>
            <a:ext cx="4252913" cy="23304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600" u="sng">
                <a:latin typeface="Comic Sans MS" pitchFamily="66" charset="0"/>
              </a:rPr>
              <a:t>Sample Problem</a:t>
            </a:r>
          </a:p>
          <a:p>
            <a:pPr algn="ctr"/>
            <a:r>
              <a:rPr lang="en-US" altLang="en-US" sz="1600">
                <a:latin typeface="Comic Sans MS" pitchFamily="66" charset="0"/>
              </a:rPr>
              <a:t>A particular cell phone charger uses    4.83 joules per second when plugged into an outlet, but only 1.31 joules per second actually goes into the cell phone battery. The remaining joules are lost as heat. That’s why the battery feels warm after it has been charging for a while. How efficient is the charger? </a:t>
            </a:r>
          </a:p>
        </p:txBody>
      </p:sp>
      <p:sp>
        <p:nvSpPr>
          <p:cNvPr id="24582" name="Rectangle 11"/>
          <p:cNvSpPr>
            <a:spLocks noChangeArrowheads="1"/>
          </p:cNvSpPr>
          <p:nvPr/>
        </p:nvSpPr>
        <p:spPr bwMode="auto">
          <a:xfrm>
            <a:off x="762000" y="6400800"/>
            <a:ext cx="77660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800">
                <a:latin typeface="Comic Sans MS" pitchFamily="66" charset="0"/>
              </a:rPr>
              <a:t>Sample Problem taken from: </a:t>
            </a:r>
            <a:r>
              <a:rPr lang="en-US" altLang="en-US" sz="800">
                <a:latin typeface="Comic Sans MS" pitchFamily="66" charset="0"/>
                <a:hlinkClick r:id="rId2"/>
              </a:rPr>
              <a:t>http://www.cposcience.com/home/Portals/2/Media/post_sale_content/PHY2/Ancillaries/SkillSheets/Unit_4/11.1_Efficiency.pdf</a:t>
            </a:r>
            <a:r>
              <a:rPr lang="en-US" altLang="en-US" sz="800">
                <a:latin typeface="Comic Sans MS" pitchFamily="66" charset="0"/>
              </a:rPr>
              <a:t> </a:t>
            </a:r>
          </a:p>
        </p:txBody>
      </p:sp>
      <p:sp>
        <p:nvSpPr>
          <p:cNvPr id="18444" name="Oval 12"/>
          <p:cNvSpPr>
            <a:spLocks noChangeArrowheads="1"/>
          </p:cNvSpPr>
          <p:nvPr/>
        </p:nvSpPr>
        <p:spPr bwMode="auto">
          <a:xfrm>
            <a:off x="4648200" y="2514600"/>
            <a:ext cx="2286000" cy="3048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8445" name="Line 13"/>
          <p:cNvSpPr>
            <a:spLocks noChangeShapeType="1"/>
          </p:cNvSpPr>
          <p:nvPr/>
        </p:nvSpPr>
        <p:spPr bwMode="auto">
          <a:xfrm>
            <a:off x="5638800" y="2743200"/>
            <a:ext cx="1676400" cy="28956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Oval 14"/>
          <p:cNvSpPr>
            <a:spLocks noChangeArrowheads="1"/>
          </p:cNvSpPr>
          <p:nvPr/>
        </p:nvSpPr>
        <p:spPr bwMode="auto">
          <a:xfrm>
            <a:off x="6400800" y="2743200"/>
            <a:ext cx="2286000" cy="3048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8447" name="Line 15"/>
          <p:cNvSpPr>
            <a:spLocks noChangeShapeType="1"/>
          </p:cNvSpPr>
          <p:nvPr/>
        </p:nvSpPr>
        <p:spPr bwMode="auto">
          <a:xfrm flipH="1">
            <a:off x="7772400" y="3124200"/>
            <a:ext cx="304800" cy="20574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Text Box 16"/>
          <p:cNvSpPr txBox="1">
            <a:spLocks noChangeArrowheads="1"/>
          </p:cNvSpPr>
          <p:nvPr/>
        </p:nvSpPr>
        <p:spPr bwMode="auto">
          <a:xfrm>
            <a:off x="7289800" y="5087938"/>
            <a:ext cx="876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000">
                <a:latin typeface="Comic Sans MS" pitchFamily="66" charset="0"/>
              </a:rPr>
              <a:t>1.31 J</a:t>
            </a:r>
          </a:p>
        </p:txBody>
      </p:sp>
      <p:sp>
        <p:nvSpPr>
          <p:cNvPr id="18449" name="Text Box 17"/>
          <p:cNvSpPr txBox="1">
            <a:spLocks noChangeArrowheads="1"/>
          </p:cNvSpPr>
          <p:nvPr/>
        </p:nvSpPr>
        <p:spPr bwMode="auto">
          <a:xfrm>
            <a:off x="7264400" y="5473700"/>
            <a:ext cx="958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000">
                <a:latin typeface="Comic Sans MS" pitchFamily="66" charset="0"/>
              </a:rPr>
              <a:t>4.83 J</a:t>
            </a:r>
          </a:p>
        </p:txBody>
      </p:sp>
      <p:sp>
        <p:nvSpPr>
          <p:cNvPr id="18450" name="Text Box 18"/>
          <p:cNvSpPr txBox="1">
            <a:spLocks noChangeArrowheads="1"/>
          </p:cNvSpPr>
          <p:nvPr/>
        </p:nvSpPr>
        <p:spPr bwMode="auto">
          <a:xfrm>
            <a:off x="7010400" y="5153025"/>
            <a:ext cx="1905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  ____  x 100</a:t>
            </a:r>
          </a:p>
          <a:p>
            <a:endParaRPr lang="en-US" altLang="en-US" sz="2000">
              <a:latin typeface="Comic Sans MS" pitchFamily="66" charset="0"/>
            </a:endParaRPr>
          </a:p>
        </p:txBody>
      </p:sp>
      <p:sp>
        <p:nvSpPr>
          <p:cNvPr id="18451" name="Text Box 19"/>
          <p:cNvSpPr txBox="1">
            <a:spLocks noChangeArrowheads="1"/>
          </p:cNvSpPr>
          <p:nvPr/>
        </p:nvSpPr>
        <p:spPr bwMode="auto">
          <a:xfrm>
            <a:off x="7015163" y="5867400"/>
            <a:ext cx="11636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  27.1%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8435">
                                            <p:txEl>
                                              <p:pRg st="3" end="3"/>
                                            </p:txEl>
                                          </p:spTgt>
                                        </p:tgtEl>
                                        <p:attrNameLst>
                                          <p:attrName>style.visibility</p:attrName>
                                        </p:attrNameLst>
                                      </p:cBhvr>
                                      <p:to>
                                        <p:strVal val="visible"/>
                                      </p:to>
                                    </p:set>
                                    <p:animEffect transition="in" filter="dissolve">
                                      <p:cBhvr>
                                        <p:cTn id="20" dur="500"/>
                                        <p:tgtEl>
                                          <p:spTgt spid="18435">
                                            <p:txEl>
                                              <p:pRg st="3" end="3"/>
                                            </p:txEl>
                                          </p:spTgt>
                                        </p:tgtEl>
                                      </p:cBhvr>
                                    </p:animEffect>
                                  </p:childTnLst>
                                </p:cTn>
                              </p:par>
                            </p:childTnLst>
                          </p:cTn>
                        </p:par>
                        <p:par>
                          <p:cTn id="21" fill="hold" nodeType="afterGroup">
                            <p:stCondLst>
                              <p:cond delay="500"/>
                            </p:stCondLst>
                            <p:childTnLst>
                              <p:par>
                                <p:cTn id="22" presetID="4" presetClass="entr" presetSubtype="16" fill="hold" grpId="0" nodeType="afterEffect">
                                  <p:stCondLst>
                                    <p:cond delay="0"/>
                                  </p:stCondLst>
                                  <p:childTnLst>
                                    <p:set>
                                      <p:cBhvr>
                                        <p:cTn id="23" dur="1" fill="hold">
                                          <p:stCondLst>
                                            <p:cond delay="0"/>
                                          </p:stCondLst>
                                        </p:cTn>
                                        <p:tgtEl>
                                          <p:spTgt spid="18440"/>
                                        </p:tgtEl>
                                        <p:attrNameLst>
                                          <p:attrName>style.visibility</p:attrName>
                                        </p:attrNameLst>
                                      </p:cBhvr>
                                      <p:to>
                                        <p:strVal val="visible"/>
                                      </p:to>
                                    </p:set>
                                    <p:animEffect transition="in" filter="box(in)">
                                      <p:cBhvr>
                                        <p:cTn id="24" dur="500"/>
                                        <p:tgtEl>
                                          <p:spTgt spid="1844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8442"/>
                                        </p:tgtEl>
                                        <p:attrNameLst>
                                          <p:attrName>style.visibility</p:attrName>
                                        </p:attrNameLst>
                                      </p:cBhvr>
                                      <p:to>
                                        <p:strVal val="visible"/>
                                      </p:to>
                                    </p:set>
                                    <p:animEffect transition="in" filter="fade">
                                      <p:cBhvr>
                                        <p:cTn id="29" dur="1000"/>
                                        <p:tgtEl>
                                          <p:spTgt spid="18442"/>
                                        </p:tgtEl>
                                      </p:cBhvr>
                                    </p:animEffect>
                                    <p:anim calcmode="lin" valueType="num">
                                      <p:cBhvr>
                                        <p:cTn id="30" dur="1000" fill="hold"/>
                                        <p:tgtEl>
                                          <p:spTgt spid="18442"/>
                                        </p:tgtEl>
                                        <p:attrNameLst>
                                          <p:attrName>ppt_x</p:attrName>
                                        </p:attrNameLst>
                                      </p:cBhvr>
                                      <p:tavLst>
                                        <p:tav tm="0">
                                          <p:val>
                                            <p:strVal val="#ppt_x"/>
                                          </p:val>
                                        </p:tav>
                                        <p:tav tm="100000">
                                          <p:val>
                                            <p:strVal val="#ppt_x"/>
                                          </p:val>
                                        </p:tav>
                                      </p:tavLst>
                                    </p:anim>
                                    <p:anim calcmode="lin" valueType="num">
                                      <p:cBhvr>
                                        <p:cTn id="31" dur="900" decel="100000" fill="hold"/>
                                        <p:tgtEl>
                                          <p:spTgt spid="1844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8442"/>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450"/>
                                        </p:tgtEl>
                                        <p:attrNameLst>
                                          <p:attrName>style.visibility</p:attrName>
                                        </p:attrNameLst>
                                      </p:cBhvr>
                                      <p:to>
                                        <p:strVal val="visible"/>
                                      </p:to>
                                    </p:set>
                                    <p:animEffect transition="in" filter="dissolve">
                                      <p:cBhvr>
                                        <p:cTn id="37" dur="500"/>
                                        <p:tgtEl>
                                          <p:spTgt spid="1845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8444"/>
                                        </p:tgtEl>
                                        <p:attrNameLst>
                                          <p:attrName>style.visibility</p:attrName>
                                        </p:attrNameLst>
                                      </p:cBhvr>
                                      <p:to>
                                        <p:strVal val="visible"/>
                                      </p:to>
                                    </p:set>
                                    <p:animEffect transition="in" filter="circle(in)">
                                      <p:cBhvr>
                                        <p:cTn id="42" dur="2000"/>
                                        <p:tgtEl>
                                          <p:spTgt spid="1844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8445"/>
                                        </p:tgtEl>
                                        <p:attrNameLst>
                                          <p:attrName>style.visibility</p:attrName>
                                        </p:attrNameLst>
                                      </p:cBhvr>
                                      <p:to>
                                        <p:strVal val="visible"/>
                                      </p:to>
                                    </p:set>
                                    <p:animEffect transition="in" filter="wipe(up)">
                                      <p:cBhvr>
                                        <p:cTn id="47" dur="500"/>
                                        <p:tgtEl>
                                          <p:spTgt spid="18445"/>
                                        </p:tgtEl>
                                      </p:cBhvr>
                                    </p:animEffect>
                                  </p:childTnLst>
                                </p:cTn>
                              </p:par>
                            </p:childTnLst>
                          </p:cTn>
                        </p:par>
                        <p:par>
                          <p:cTn id="48" fill="hold" nodeType="afterGroup">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18449"/>
                                        </p:tgtEl>
                                        <p:attrNameLst>
                                          <p:attrName>style.visibility</p:attrName>
                                        </p:attrNameLst>
                                      </p:cBhvr>
                                      <p:to>
                                        <p:strVal val="visible"/>
                                      </p:to>
                                    </p:set>
                                    <p:animEffect transition="in" filter="dissolve">
                                      <p:cBhvr>
                                        <p:cTn id="51" dur="500"/>
                                        <p:tgtEl>
                                          <p:spTgt spid="1844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xit" presetSubtype="4" fill="hold" grpId="1" nodeType="clickEffect">
                                  <p:stCondLst>
                                    <p:cond delay="0"/>
                                  </p:stCondLst>
                                  <p:childTnLst>
                                    <p:animEffect transition="out" filter="wipe(down)">
                                      <p:cBhvr>
                                        <p:cTn id="55" dur="500"/>
                                        <p:tgtEl>
                                          <p:spTgt spid="18445"/>
                                        </p:tgtEl>
                                      </p:cBhvr>
                                    </p:animEffect>
                                    <p:set>
                                      <p:cBhvr>
                                        <p:cTn id="56" dur="1" fill="hold">
                                          <p:stCondLst>
                                            <p:cond delay="499"/>
                                          </p:stCondLst>
                                        </p:cTn>
                                        <p:tgtEl>
                                          <p:spTgt spid="18445"/>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8446"/>
                                        </p:tgtEl>
                                        <p:attrNameLst>
                                          <p:attrName>style.visibility</p:attrName>
                                        </p:attrNameLst>
                                      </p:cBhvr>
                                      <p:to>
                                        <p:strVal val="visible"/>
                                      </p:to>
                                    </p:set>
                                    <p:animEffect transition="in" filter="circle(in)">
                                      <p:cBhvr>
                                        <p:cTn id="61" dur="2000"/>
                                        <p:tgtEl>
                                          <p:spTgt spid="1844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8447"/>
                                        </p:tgtEl>
                                        <p:attrNameLst>
                                          <p:attrName>style.visibility</p:attrName>
                                        </p:attrNameLst>
                                      </p:cBhvr>
                                      <p:to>
                                        <p:strVal val="visible"/>
                                      </p:to>
                                    </p:set>
                                    <p:animEffect transition="in" filter="wipe(up)">
                                      <p:cBhvr>
                                        <p:cTn id="66" dur="500"/>
                                        <p:tgtEl>
                                          <p:spTgt spid="18447"/>
                                        </p:tgtEl>
                                      </p:cBhvr>
                                    </p:animEffect>
                                  </p:childTnLst>
                                </p:cTn>
                              </p:par>
                            </p:childTnLst>
                          </p:cTn>
                        </p:par>
                        <p:par>
                          <p:cTn id="67" fill="hold" nodeType="afterGroup">
                            <p:stCondLst>
                              <p:cond delay="500"/>
                            </p:stCondLst>
                            <p:childTnLst>
                              <p:par>
                                <p:cTn id="68" presetID="9" presetClass="entr" presetSubtype="0" fill="hold" grpId="0" nodeType="afterEffect">
                                  <p:stCondLst>
                                    <p:cond delay="0"/>
                                  </p:stCondLst>
                                  <p:childTnLst>
                                    <p:set>
                                      <p:cBhvr>
                                        <p:cTn id="69" dur="1" fill="hold">
                                          <p:stCondLst>
                                            <p:cond delay="0"/>
                                          </p:stCondLst>
                                        </p:cTn>
                                        <p:tgtEl>
                                          <p:spTgt spid="18448"/>
                                        </p:tgtEl>
                                        <p:attrNameLst>
                                          <p:attrName>style.visibility</p:attrName>
                                        </p:attrNameLst>
                                      </p:cBhvr>
                                      <p:to>
                                        <p:strVal val="visible"/>
                                      </p:to>
                                    </p:set>
                                    <p:animEffect transition="in" filter="dissolve">
                                      <p:cBhvr>
                                        <p:cTn id="70" dur="500"/>
                                        <p:tgtEl>
                                          <p:spTgt spid="1844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xit" presetSubtype="4" fill="hold" grpId="1" nodeType="clickEffect">
                                  <p:stCondLst>
                                    <p:cond delay="0"/>
                                  </p:stCondLst>
                                  <p:childTnLst>
                                    <p:animEffect transition="out" filter="wipe(down)">
                                      <p:cBhvr>
                                        <p:cTn id="74" dur="500"/>
                                        <p:tgtEl>
                                          <p:spTgt spid="18447"/>
                                        </p:tgtEl>
                                      </p:cBhvr>
                                    </p:animEffect>
                                    <p:set>
                                      <p:cBhvr>
                                        <p:cTn id="75" dur="1" fill="hold">
                                          <p:stCondLst>
                                            <p:cond delay="499"/>
                                          </p:stCondLst>
                                        </p:cTn>
                                        <p:tgtEl>
                                          <p:spTgt spid="18447"/>
                                        </p:tgtEl>
                                        <p:attrNameLst>
                                          <p:attrName>style.visibility</p:attrName>
                                        </p:attrNameLst>
                                      </p:cBhvr>
                                      <p:to>
                                        <p:strVal val="hidden"/>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18451"/>
                                        </p:tgtEl>
                                        <p:attrNameLst>
                                          <p:attrName>style.visibility</p:attrName>
                                        </p:attrNameLst>
                                      </p:cBhvr>
                                      <p:to>
                                        <p:strVal val="visible"/>
                                      </p:to>
                                    </p:set>
                                    <p:animEffect transition="in" filter="dissolve">
                                      <p:cBhvr>
                                        <p:cTn id="80" dur="500"/>
                                        <p:tgtEl>
                                          <p:spTgt spid="18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18440" grpId="0" animBg="1"/>
      <p:bldP spid="18442" grpId="0" animBg="1"/>
      <p:bldP spid="18444" grpId="0" animBg="1"/>
      <p:bldP spid="18445" grpId="0" animBg="1"/>
      <p:bldP spid="18445" grpId="1" animBg="1"/>
      <p:bldP spid="18446" grpId="0" animBg="1"/>
      <p:bldP spid="18447" grpId="0" animBg="1"/>
      <p:bldP spid="18447" grpId="1" animBg="1"/>
      <p:bldP spid="18448" grpId="0"/>
      <p:bldP spid="18449" grpId="0"/>
      <p:bldP spid="18450" grpId="0"/>
      <p:bldP spid="184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5562600" y="2362200"/>
            <a:ext cx="3352800" cy="95408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latin typeface="Comic Sans MS" pitchFamily="66" charset="0"/>
              </a:rPr>
              <a:t>What are some </a:t>
            </a:r>
          </a:p>
          <a:p>
            <a:pPr algn="ctr"/>
            <a:r>
              <a:rPr lang="en-US" altLang="en-US">
                <a:latin typeface="Comic Sans MS" pitchFamily="66" charset="0"/>
              </a:rPr>
              <a:t>examples that align with this definition of work?  </a:t>
            </a:r>
          </a:p>
        </p:txBody>
      </p:sp>
      <p:sp>
        <p:nvSpPr>
          <p:cNvPr id="16402" name="Text Box 18"/>
          <p:cNvSpPr txBox="1">
            <a:spLocks noChangeArrowheads="1"/>
          </p:cNvSpPr>
          <p:nvPr/>
        </p:nvSpPr>
        <p:spPr bwMode="auto">
          <a:xfrm>
            <a:off x="4343400" y="3505200"/>
            <a:ext cx="4481513" cy="232727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u="sng">
                <a:latin typeface="Comic Sans MS" pitchFamily="66" charset="0"/>
              </a:rPr>
              <a:t>Sample Problem</a:t>
            </a:r>
          </a:p>
          <a:p>
            <a:pPr algn="ctr"/>
            <a:r>
              <a:rPr lang="en-US" altLang="en-US">
                <a:latin typeface="Comic Sans MS" pitchFamily="66" charset="0"/>
              </a:rPr>
              <a:t>Mr. Jones’s class of students applied </a:t>
            </a:r>
          </a:p>
          <a:p>
            <a:pPr algn="ctr"/>
            <a:r>
              <a:rPr lang="en-US" altLang="en-US">
                <a:latin typeface="Comic Sans MS" pitchFamily="66" charset="0"/>
              </a:rPr>
              <a:t>10,000 N of force to a wall in an </a:t>
            </a:r>
          </a:p>
          <a:p>
            <a:pPr algn="ctr"/>
            <a:r>
              <a:rPr lang="en-US" altLang="en-US">
                <a:latin typeface="Comic Sans MS" pitchFamily="66" charset="0"/>
              </a:rPr>
              <a:t>attempt to move it.  Needless to say, </a:t>
            </a:r>
          </a:p>
          <a:p>
            <a:pPr algn="ctr"/>
            <a:r>
              <a:rPr lang="en-US" altLang="en-US">
                <a:latin typeface="Comic Sans MS" pitchFamily="66" charset="0"/>
              </a:rPr>
              <a:t>the students were too weak and the </a:t>
            </a:r>
          </a:p>
          <a:p>
            <a:pPr algn="ctr"/>
            <a:r>
              <a:rPr lang="en-US" altLang="en-US">
                <a:latin typeface="Comic Sans MS" pitchFamily="66" charset="0"/>
              </a:rPr>
              <a:t>wall did not budge (0 m).  How much </a:t>
            </a:r>
          </a:p>
          <a:p>
            <a:pPr algn="ctr"/>
            <a:r>
              <a:rPr lang="en-US" altLang="en-US">
                <a:latin typeface="Comic Sans MS" pitchFamily="66" charset="0"/>
              </a:rPr>
              <a:t>work did the students perform in </a:t>
            </a:r>
          </a:p>
          <a:p>
            <a:pPr algn="ctr"/>
            <a:r>
              <a:rPr lang="en-US" altLang="en-US">
                <a:latin typeface="Comic Sans MS" pitchFamily="66" charset="0"/>
              </a:rPr>
              <a:t>their failing effort?  </a:t>
            </a:r>
          </a:p>
        </p:txBody>
      </p:sp>
      <p:sp>
        <p:nvSpPr>
          <p:cNvPr id="25604" name="Rectangle 2"/>
          <p:cNvSpPr>
            <a:spLocks noGrp="1" noChangeArrowheads="1"/>
          </p:cNvSpPr>
          <p:nvPr>
            <p:ph type="title"/>
          </p:nvPr>
        </p:nvSpPr>
        <p:spPr/>
        <p:txBody>
          <a:bodyPr/>
          <a:lstStyle/>
          <a:p>
            <a:pPr eaLnBrk="1" hangingPunct="1"/>
            <a:r>
              <a:rPr lang="en-US" altLang="en-US" smtClean="0">
                <a:latin typeface="Comic Sans MS" pitchFamily="66" charset="0"/>
              </a:rPr>
              <a:t>Work</a:t>
            </a:r>
          </a:p>
        </p:txBody>
      </p:sp>
      <p:sp>
        <p:nvSpPr>
          <p:cNvPr id="16387" name="Rectangle 3"/>
          <p:cNvSpPr>
            <a:spLocks noGrp="1" noChangeArrowheads="1"/>
          </p:cNvSpPr>
          <p:nvPr>
            <p:ph type="body" idx="1"/>
          </p:nvPr>
        </p:nvSpPr>
        <p:spPr>
          <a:xfrm>
            <a:off x="566738" y="1752600"/>
            <a:ext cx="8001000" cy="1752600"/>
          </a:xfrm>
        </p:spPr>
        <p:txBody>
          <a:bodyPr/>
          <a:lstStyle/>
          <a:p>
            <a:pPr eaLnBrk="1" hangingPunct="1">
              <a:lnSpc>
                <a:spcPct val="90000"/>
              </a:lnSpc>
            </a:pPr>
            <a:r>
              <a:rPr lang="en-US" altLang="en-US" sz="2600" smtClean="0">
                <a:latin typeface="Comic Sans MS" pitchFamily="66" charset="0"/>
              </a:rPr>
              <a:t>Occurs when a force causes an object to move in the direction of the force</a:t>
            </a:r>
          </a:p>
          <a:p>
            <a:pPr eaLnBrk="1" hangingPunct="1">
              <a:lnSpc>
                <a:spcPct val="90000"/>
              </a:lnSpc>
            </a:pPr>
            <a:r>
              <a:rPr lang="en-US" altLang="en-US" sz="2600" smtClean="0">
                <a:latin typeface="Comic Sans MS" pitchFamily="66" charset="0"/>
              </a:rPr>
              <a:t>Typically Expressed in units of joules (J)</a:t>
            </a:r>
          </a:p>
          <a:p>
            <a:pPr eaLnBrk="1" hangingPunct="1">
              <a:lnSpc>
                <a:spcPct val="90000"/>
              </a:lnSpc>
            </a:pPr>
            <a:r>
              <a:rPr lang="en-US" altLang="en-US" sz="2600" b="1" smtClean="0">
                <a:latin typeface="Comic Sans MS" pitchFamily="66" charset="0"/>
              </a:rPr>
              <a:t>Formula</a:t>
            </a:r>
            <a:r>
              <a:rPr lang="en-US" altLang="en-US" sz="2600" smtClean="0">
                <a:latin typeface="Comic Sans MS" pitchFamily="66" charset="0"/>
              </a:rPr>
              <a:t>: W = F x d</a:t>
            </a:r>
          </a:p>
        </p:txBody>
      </p:sp>
      <p:sp>
        <p:nvSpPr>
          <p:cNvPr id="25606" name="AutoShape 4">
            <a:hlinkClick r:id="rId2" action="ppaction://hlinksldjump" highlightClick="1"/>
          </p:cNvPr>
          <p:cNvSpPr>
            <a:spLocks noChangeArrowheads="1"/>
          </p:cNvSpPr>
          <p:nvPr/>
        </p:nvSpPr>
        <p:spPr bwMode="auto">
          <a:xfrm>
            <a:off x="8382000" y="5867400"/>
            <a:ext cx="533400" cy="5334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6390" name="Text Box 6"/>
          <p:cNvSpPr txBox="1">
            <a:spLocks noChangeArrowheads="1"/>
          </p:cNvSpPr>
          <p:nvPr/>
        </p:nvSpPr>
        <p:spPr bwMode="auto">
          <a:xfrm>
            <a:off x="1066800" y="3810000"/>
            <a:ext cx="1905000" cy="498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600">
                <a:latin typeface="Comic Sans MS" pitchFamily="66" charset="0"/>
              </a:rPr>
              <a:t>W = (F)(d)      </a:t>
            </a:r>
          </a:p>
        </p:txBody>
      </p:sp>
      <p:sp>
        <p:nvSpPr>
          <p:cNvPr id="16392" name="Oval 8"/>
          <p:cNvSpPr>
            <a:spLocks noChangeArrowheads="1"/>
          </p:cNvSpPr>
          <p:nvPr/>
        </p:nvSpPr>
        <p:spPr bwMode="auto">
          <a:xfrm>
            <a:off x="4648200" y="4038600"/>
            <a:ext cx="1295400" cy="3810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6393" name="Line 9"/>
          <p:cNvSpPr>
            <a:spLocks noChangeShapeType="1"/>
          </p:cNvSpPr>
          <p:nvPr/>
        </p:nvSpPr>
        <p:spPr bwMode="auto">
          <a:xfrm flipH="1">
            <a:off x="1828800" y="4191000"/>
            <a:ext cx="228600" cy="6858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394" name="Line 10"/>
          <p:cNvSpPr>
            <a:spLocks noChangeShapeType="1"/>
          </p:cNvSpPr>
          <p:nvPr/>
        </p:nvSpPr>
        <p:spPr bwMode="auto">
          <a:xfrm>
            <a:off x="2514600" y="4191000"/>
            <a:ext cx="228600" cy="7620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395" name="Oval 11"/>
          <p:cNvSpPr>
            <a:spLocks noChangeArrowheads="1"/>
          </p:cNvSpPr>
          <p:nvPr/>
        </p:nvSpPr>
        <p:spPr bwMode="auto">
          <a:xfrm>
            <a:off x="4619625" y="4876800"/>
            <a:ext cx="2667000" cy="3810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6396" name="Text Box 12"/>
          <p:cNvSpPr txBox="1">
            <a:spLocks noChangeArrowheads="1"/>
          </p:cNvSpPr>
          <p:nvPr/>
        </p:nvSpPr>
        <p:spPr bwMode="auto">
          <a:xfrm>
            <a:off x="930275" y="4921250"/>
            <a:ext cx="1736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600">
                <a:latin typeface="Comic Sans MS" pitchFamily="66" charset="0"/>
              </a:rPr>
              <a:t>(10,000N)</a:t>
            </a:r>
          </a:p>
        </p:txBody>
      </p:sp>
      <p:sp>
        <p:nvSpPr>
          <p:cNvPr id="16397" name="Text Box 13"/>
          <p:cNvSpPr txBox="1">
            <a:spLocks noChangeArrowheads="1"/>
          </p:cNvSpPr>
          <p:nvPr/>
        </p:nvSpPr>
        <p:spPr bwMode="auto">
          <a:xfrm>
            <a:off x="2522538" y="4921250"/>
            <a:ext cx="9826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600">
                <a:latin typeface="Comic Sans MS" pitchFamily="66" charset="0"/>
              </a:rPr>
              <a:t>(0 m)</a:t>
            </a:r>
            <a:endParaRPr lang="en-US" altLang="en-US" sz="2600" baseline="30000">
              <a:latin typeface="Comic Sans MS" pitchFamily="66" charset="0"/>
            </a:endParaRPr>
          </a:p>
        </p:txBody>
      </p:sp>
      <p:sp>
        <p:nvSpPr>
          <p:cNvPr id="16398" name="Text Box 14"/>
          <p:cNvSpPr txBox="1">
            <a:spLocks noChangeArrowheads="1"/>
          </p:cNvSpPr>
          <p:nvPr/>
        </p:nvSpPr>
        <p:spPr bwMode="auto">
          <a:xfrm>
            <a:off x="990600" y="5638800"/>
            <a:ext cx="22098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600">
                <a:latin typeface="Comic Sans MS" pitchFamily="66" charset="0"/>
              </a:rPr>
              <a:t>0 N•m or 0 J</a:t>
            </a:r>
            <a:endParaRPr lang="en-US" altLang="en-US" sz="2600" baseline="30000">
              <a:latin typeface="Comic Sans MS" pitchFamily="66" charset="0"/>
            </a:endParaRPr>
          </a:p>
        </p:txBody>
      </p:sp>
      <p:sp>
        <p:nvSpPr>
          <p:cNvPr id="16399" name="Text Box 15"/>
          <p:cNvSpPr txBox="1">
            <a:spLocks noChangeArrowheads="1"/>
          </p:cNvSpPr>
          <p:nvPr/>
        </p:nvSpPr>
        <p:spPr bwMode="auto">
          <a:xfrm>
            <a:off x="700088" y="4948238"/>
            <a:ext cx="3524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600">
                <a:latin typeface="Comic Sans MS" pitchFamily="66" charset="0"/>
              </a:rPr>
              <a:t>=</a:t>
            </a:r>
          </a:p>
        </p:txBody>
      </p:sp>
      <p:sp>
        <p:nvSpPr>
          <p:cNvPr id="16400" name="Text Box 16"/>
          <p:cNvSpPr txBox="1">
            <a:spLocks noChangeArrowheads="1"/>
          </p:cNvSpPr>
          <p:nvPr/>
        </p:nvSpPr>
        <p:spPr bwMode="auto">
          <a:xfrm>
            <a:off x="685800" y="5638800"/>
            <a:ext cx="3524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600">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box(in)">
                                      <p:cBhvr>
                                        <p:cTn id="12" dur="500"/>
                                        <p:tgtEl>
                                          <p:spTgt spid="163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16389"/>
                                        </p:tgtEl>
                                      </p:cBhvr>
                                    </p:animEffect>
                                    <p:set>
                                      <p:cBhvr>
                                        <p:cTn id="17" dur="1" fill="hold">
                                          <p:stCondLst>
                                            <p:cond delay="499"/>
                                          </p:stCondLst>
                                        </p:cTn>
                                        <p:tgtEl>
                                          <p:spTgt spid="1638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1" end="1"/>
                                            </p:txEl>
                                          </p:spTgt>
                                        </p:tgtEl>
                                        <p:attrNameLst>
                                          <p:attrName>style.visibility</p:attrName>
                                        </p:attrNameLst>
                                      </p:cBhvr>
                                      <p:to>
                                        <p:strVal val="visible"/>
                                      </p:to>
                                    </p:set>
                                    <p:animEffect transition="in" filter="dissolve">
                                      <p:cBhvr>
                                        <p:cTn id="22" dur="500"/>
                                        <p:tgtEl>
                                          <p:spTgt spid="1638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2" end="2"/>
                                            </p:txEl>
                                          </p:spTgt>
                                        </p:tgtEl>
                                        <p:attrNameLst>
                                          <p:attrName>style.visibility</p:attrName>
                                        </p:attrNameLst>
                                      </p:cBhvr>
                                      <p:to>
                                        <p:strVal val="visible"/>
                                      </p:to>
                                    </p:set>
                                    <p:animEffect transition="in" filter="dissolve">
                                      <p:cBhvr>
                                        <p:cTn id="27" dur="500"/>
                                        <p:tgtEl>
                                          <p:spTgt spid="16387">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16402"/>
                                        </p:tgtEl>
                                        <p:attrNameLst>
                                          <p:attrName>style.visibility</p:attrName>
                                        </p:attrNameLst>
                                      </p:cBhvr>
                                      <p:to>
                                        <p:strVal val="visible"/>
                                      </p:to>
                                    </p:set>
                                    <p:animEffect transition="in" filter="fade">
                                      <p:cBhvr>
                                        <p:cTn id="32" dur="1000"/>
                                        <p:tgtEl>
                                          <p:spTgt spid="16402"/>
                                        </p:tgtEl>
                                      </p:cBhvr>
                                    </p:animEffect>
                                    <p:anim calcmode="lin" valueType="num">
                                      <p:cBhvr>
                                        <p:cTn id="33" dur="1000" fill="hold"/>
                                        <p:tgtEl>
                                          <p:spTgt spid="16402"/>
                                        </p:tgtEl>
                                        <p:attrNameLst>
                                          <p:attrName>ppt_x</p:attrName>
                                        </p:attrNameLst>
                                      </p:cBhvr>
                                      <p:tavLst>
                                        <p:tav tm="0">
                                          <p:val>
                                            <p:strVal val="#ppt_x"/>
                                          </p:val>
                                        </p:tav>
                                        <p:tav tm="100000">
                                          <p:val>
                                            <p:strVal val="#ppt_x"/>
                                          </p:val>
                                        </p:tav>
                                      </p:tavLst>
                                    </p:anim>
                                    <p:anim calcmode="lin" valueType="num">
                                      <p:cBhvr>
                                        <p:cTn id="34" dur="900" decel="100000" fill="hold"/>
                                        <p:tgtEl>
                                          <p:spTgt spid="1640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6402"/>
                                        </p:tgtEl>
                                        <p:attrNameLst>
                                          <p:attrName>ppt_y</p:attrName>
                                        </p:attrNameLst>
                                      </p:cBhvr>
                                      <p:tavLst>
                                        <p:tav tm="0">
                                          <p:val>
                                            <p:strVal val="#ppt_y-.03"/>
                                          </p:val>
                                        </p:tav>
                                        <p:tav tm="100000">
                                          <p:val>
                                            <p:strVal val="#ppt_y"/>
                                          </p:val>
                                        </p:tav>
                                      </p:tavLst>
                                    </p:anim>
                                  </p:childTnLst>
                                </p:cTn>
                              </p:par>
                            </p:childTnLst>
                          </p:cTn>
                        </p:par>
                        <p:par>
                          <p:cTn id="36" fill="hold" nodeType="afterGroup">
                            <p:stCondLst>
                              <p:cond delay="1000"/>
                            </p:stCondLst>
                            <p:childTnLst>
                              <p:par>
                                <p:cTn id="37" presetID="4" presetClass="entr" presetSubtype="16" fill="hold" grpId="0" nodeType="afterEffect">
                                  <p:stCondLst>
                                    <p:cond delay="0"/>
                                  </p:stCondLst>
                                  <p:childTnLst>
                                    <p:set>
                                      <p:cBhvr>
                                        <p:cTn id="38" dur="1" fill="hold">
                                          <p:stCondLst>
                                            <p:cond delay="0"/>
                                          </p:stCondLst>
                                        </p:cTn>
                                        <p:tgtEl>
                                          <p:spTgt spid="16390"/>
                                        </p:tgtEl>
                                        <p:attrNameLst>
                                          <p:attrName>style.visibility</p:attrName>
                                        </p:attrNameLst>
                                      </p:cBhvr>
                                      <p:to>
                                        <p:strVal val="visible"/>
                                      </p:to>
                                    </p:set>
                                    <p:animEffect transition="in" filter="box(in)">
                                      <p:cBhvr>
                                        <p:cTn id="39" dur="500"/>
                                        <p:tgtEl>
                                          <p:spTgt spid="1639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6392"/>
                                        </p:tgtEl>
                                        <p:attrNameLst>
                                          <p:attrName>style.visibility</p:attrName>
                                        </p:attrNameLst>
                                      </p:cBhvr>
                                      <p:to>
                                        <p:strVal val="visible"/>
                                      </p:to>
                                    </p:set>
                                    <p:animEffect transition="in" filter="circle(in)">
                                      <p:cBhvr>
                                        <p:cTn id="44" dur="2000"/>
                                        <p:tgtEl>
                                          <p:spTgt spid="16392"/>
                                        </p:tgtEl>
                                      </p:cBhvr>
                                    </p:animEffect>
                                  </p:childTnLst>
                                </p:cTn>
                              </p:par>
                            </p:childTnLst>
                          </p:cTn>
                        </p:par>
                        <p:par>
                          <p:cTn id="45" fill="hold" nodeType="afterGroup">
                            <p:stCondLst>
                              <p:cond delay="2000"/>
                            </p:stCondLst>
                            <p:childTnLst>
                              <p:par>
                                <p:cTn id="46" presetID="22" presetClass="entr" presetSubtype="1" fill="hold" grpId="0" nodeType="afterEffect">
                                  <p:stCondLst>
                                    <p:cond delay="0"/>
                                  </p:stCondLst>
                                  <p:childTnLst>
                                    <p:set>
                                      <p:cBhvr>
                                        <p:cTn id="47" dur="1" fill="hold">
                                          <p:stCondLst>
                                            <p:cond delay="0"/>
                                          </p:stCondLst>
                                        </p:cTn>
                                        <p:tgtEl>
                                          <p:spTgt spid="16393"/>
                                        </p:tgtEl>
                                        <p:attrNameLst>
                                          <p:attrName>style.visibility</p:attrName>
                                        </p:attrNameLst>
                                      </p:cBhvr>
                                      <p:to>
                                        <p:strVal val="visible"/>
                                      </p:to>
                                    </p:set>
                                    <p:animEffect transition="in" filter="wipe(up)">
                                      <p:cBhvr>
                                        <p:cTn id="48" dur="500"/>
                                        <p:tgtEl>
                                          <p:spTgt spid="1639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6399"/>
                                        </p:tgtEl>
                                        <p:attrNameLst>
                                          <p:attrName>style.visibility</p:attrName>
                                        </p:attrNameLst>
                                      </p:cBhvr>
                                      <p:to>
                                        <p:strVal val="visible"/>
                                      </p:to>
                                    </p:set>
                                    <p:animEffect transition="in" filter="dissolve">
                                      <p:cBhvr>
                                        <p:cTn id="53" dur="500"/>
                                        <p:tgtEl>
                                          <p:spTgt spid="16399"/>
                                        </p:tgtEl>
                                      </p:cBhvr>
                                    </p:animEffect>
                                  </p:childTnLst>
                                </p:cTn>
                              </p:par>
                            </p:childTnLst>
                          </p:cTn>
                        </p:par>
                        <p:par>
                          <p:cTn id="54" fill="hold" nodeType="afterGroup">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16396"/>
                                        </p:tgtEl>
                                        <p:attrNameLst>
                                          <p:attrName>style.visibility</p:attrName>
                                        </p:attrNameLst>
                                      </p:cBhvr>
                                      <p:to>
                                        <p:strVal val="visible"/>
                                      </p:to>
                                    </p:set>
                                    <p:animEffect transition="in" filter="dissolve">
                                      <p:cBhvr>
                                        <p:cTn id="57" dur="500"/>
                                        <p:tgtEl>
                                          <p:spTgt spid="1639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6395"/>
                                        </p:tgtEl>
                                        <p:attrNameLst>
                                          <p:attrName>style.visibility</p:attrName>
                                        </p:attrNameLst>
                                      </p:cBhvr>
                                      <p:to>
                                        <p:strVal val="visible"/>
                                      </p:to>
                                    </p:set>
                                    <p:animEffect transition="in" filter="circle(in)">
                                      <p:cBhvr>
                                        <p:cTn id="62" dur="2000"/>
                                        <p:tgtEl>
                                          <p:spTgt spid="16395"/>
                                        </p:tgtEl>
                                      </p:cBhvr>
                                    </p:animEffect>
                                  </p:childTnLst>
                                </p:cTn>
                              </p:par>
                            </p:childTnLst>
                          </p:cTn>
                        </p:par>
                        <p:par>
                          <p:cTn id="63" fill="hold" nodeType="afterGroup">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16394"/>
                                        </p:tgtEl>
                                        <p:attrNameLst>
                                          <p:attrName>style.visibility</p:attrName>
                                        </p:attrNameLst>
                                      </p:cBhvr>
                                      <p:to>
                                        <p:strVal val="visible"/>
                                      </p:to>
                                    </p:set>
                                    <p:animEffect transition="in" filter="wipe(up)">
                                      <p:cBhvr>
                                        <p:cTn id="66" dur="500"/>
                                        <p:tgtEl>
                                          <p:spTgt spid="1639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16397"/>
                                        </p:tgtEl>
                                        <p:attrNameLst>
                                          <p:attrName>style.visibility</p:attrName>
                                        </p:attrNameLst>
                                      </p:cBhvr>
                                      <p:to>
                                        <p:strVal val="visible"/>
                                      </p:to>
                                    </p:set>
                                    <p:animEffect transition="in" filter="dissolve">
                                      <p:cBhvr>
                                        <p:cTn id="71" dur="500"/>
                                        <p:tgtEl>
                                          <p:spTgt spid="1639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16400"/>
                                        </p:tgtEl>
                                        <p:attrNameLst>
                                          <p:attrName>style.visibility</p:attrName>
                                        </p:attrNameLst>
                                      </p:cBhvr>
                                      <p:to>
                                        <p:strVal val="visible"/>
                                      </p:to>
                                    </p:set>
                                    <p:animEffect transition="in" filter="dissolve">
                                      <p:cBhvr>
                                        <p:cTn id="76" dur="500"/>
                                        <p:tgtEl>
                                          <p:spTgt spid="16400"/>
                                        </p:tgtEl>
                                      </p:cBhvr>
                                    </p:animEffect>
                                  </p:childTnLst>
                                </p:cTn>
                              </p:par>
                            </p:childTnLst>
                          </p:cTn>
                        </p:par>
                        <p:par>
                          <p:cTn id="77" fill="hold" nodeType="afterGroup">
                            <p:stCondLst>
                              <p:cond delay="500"/>
                            </p:stCondLst>
                            <p:childTnLst>
                              <p:par>
                                <p:cTn id="78" presetID="9" presetClass="entr" presetSubtype="0" fill="hold" grpId="0" nodeType="afterEffect">
                                  <p:stCondLst>
                                    <p:cond delay="0"/>
                                  </p:stCondLst>
                                  <p:childTnLst>
                                    <p:set>
                                      <p:cBhvr>
                                        <p:cTn id="79" dur="1" fill="hold">
                                          <p:stCondLst>
                                            <p:cond delay="0"/>
                                          </p:stCondLst>
                                        </p:cTn>
                                        <p:tgtEl>
                                          <p:spTgt spid="16398"/>
                                        </p:tgtEl>
                                        <p:attrNameLst>
                                          <p:attrName>style.visibility</p:attrName>
                                        </p:attrNameLst>
                                      </p:cBhvr>
                                      <p:to>
                                        <p:strVal val="visible"/>
                                      </p:to>
                                    </p:set>
                                    <p:animEffect transition="in" filter="dissolve">
                                      <p:cBhvr>
                                        <p:cTn id="80" dur="500"/>
                                        <p:tgtEl>
                                          <p:spTgt spid="16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89" grpId="1" animBg="1"/>
      <p:bldP spid="16402" grpId="0" animBg="1"/>
      <p:bldP spid="16387" grpId="0" build="p"/>
      <p:bldP spid="16390" grpId="0" animBg="1"/>
      <p:bldP spid="16392" grpId="0" animBg="1"/>
      <p:bldP spid="16393" grpId="0" animBg="1"/>
      <p:bldP spid="16394" grpId="0" animBg="1"/>
      <p:bldP spid="16395" grpId="0" animBg="1"/>
      <p:bldP spid="16396" grpId="0"/>
      <p:bldP spid="16397" grpId="0"/>
      <p:bldP spid="16398" grpId="0"/>
      <p:bldP spid="16399" grpId="0"/>
      <p:bldP spid="1640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latin typeface="Comic Sans MS" pitchFamily="66" charset="0"/>
              </a:rPr>
              <a:t>Data Table</a:t>
            </a:r>
          </a:p>
        </p:txBody>
      </p:sp>
      <p:graphicFrame>
        <p:nvGraphicFramePr>
          <p:cNvPr id="5209" name="Group 89"/>
          <p:cNvGraphicFramePr>
            <a:graphicFrameLocks noGrp="1"/>
          </p:cNvGraphicFramePr>
          <p:nvPr/>
        </p:nvGraphicFramePr>
        <p:xfrm>
          <a:off x="990600" y="1981200"/>
          <a:ext cx="7620000" cy="4132264"/>
        </p:xfrm>
        <a:graphic>
          <a:graphicData uri="http://schemas.openxmlformats.org/drawingml/2006/table">
            <a:tbl>
              <a:tblPr/>
              <a:tblGrid>
                <a:gridCol w="2657475"/>
                <a:gridCol w="1012825"/>
                <a:gridCol w="1016000"/>
                <a:gridCol w="1028700"/>
                <a:gridCol w="971550"/>
                <a:gridCol w="933450"/>
              </a:tblGrid>
              <a:tr h="590550">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2600" b="0" i="0" u="none" strike="noStrike" cap="none" normalizeH="0" baseline="0" smtClean="0">
                          <a:ln>
                            <a:noFill/>
                          </a:ln>
                          <a:solidFill>
                            <a:schemeClr val="tx1"/>
                          </a:solidFill>
                          <a:effectLst/>
                          <a:latin typeface="Comic Sans MS" pitchFamily="66" charset="0"/>
                        </a:rPr>
                        <a:t>Trial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300" b="0" i="0" u="none" strike="noStrike" cap="none" normalizeH="0" baseline="0" smtClean="0">
                          <a:ln>
                            <a:noFill/>
                          </a:ln>
                          <a:solidFill>
                            <a:schemeClr val="tx1"/>
                          </a:solidFill>
                          <a:effectLst/>
                          <a:latin typeface="Comic Sans MS" pitchFamily="66" charset="0"/>
                        </a:rPr>
                        <a:t>10 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300" b="0" i="0" u="none" strike="noStrike" cap="none" normalizeH="0" baseline="0" smtClean="0">
                          <a:ln>
                            <a:noFill/>
                          </a:ln>
                          <a:solidFill>
                            <a:schemeClr val="tx1"/>
                          </a:solidFill>
                          <a:effectLst/>
                          <a:latin typeface="Comic Sans MS" pitchFamily="66" charset="0"/>
                        </a:rPr>
                        <a:t>15  cm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300" b="0" i="0" u="none" strike="noStrike" cap="none" normalizeH="0" baseline="0" smtClean="0">
                          <a:ln>
                            <a:noFill/>
                          </a:ln>
                          <a:solidFill>
                            <a:schemeClr val="tx1"/>
                          </a:solidFill>
                          <a:effectLst/>
                          <a:latin typeface="Comic Sans MS" pitchFamily="66" charset="0"/>
                        </a:rPr>
                        <a:t>20 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300" b="0" i="0" u="none" strike="noStrike" cap="none" normalizeH="0" baseline="0" smtClean="0">
                          <a:ln>
                            <a:noFill/>
                          </a:ln>
                          <a:solidFill>
                            <a:schemeClr val="tx1"/>
                          </a:solidFill>
                          <a:effectLst/>
                          <a:latin typeface="Comic Sans MS" pitchFamily="66" charset="0"/>
                        </a:rPr>
                        <a:t>25 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1300" b="0" i="0" u="none" strike="noStrike" cap="none" normalizeH="0" baseline="0" smtClean="0">
                          <a:ln>
                            <a:noFill/>
                          </a:ln>
                          <a:solidFill>
                            <a:schemeClr val="tx1"/>
                          </a:solidFill>
                          <a:effectLst/>
                          <a:latin typeface="Comic Sans MS" pitchFamily="66" charset="0"/>
                        </a:rPr>
                        <a:t>30 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2600" b="0" i="0" u="none" strike="noStrike" cap="none" normalizeH="0" baseline="0" smtClean="0">
                          <a:ln>
                            <a:noFill/>
                          </a:ln>
                          <a:solidFill>
                            <a:schemeClr val="tx1"/>
                          </a:solidFill>
                          <a:effectLst/>
                          <a:latin typeface="Comic Sans MS" pitchFamily="66"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550">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2600" b="0" i="0" u="none" strike="noStrike" cap="none" normalizeH="0" baseline="0" smtClean="0">
                          <a:ln>
                            <a:noFill/>
                          </a:ln>
                          <a:solidFill>
                            <a:schemeClr val="tx1"/>
                          </a:solidFill>
                          <a:effectLst/>
                          <a:latin typeface="Comic Sans MS" pitchFamily="66"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2600" b="0" i="0" u="none" strike="noStrike" cap="none" normalizeH="0" baseline="0" smtClean="0">
                          <a:ln>
                            <a:noFill/>
                          </a:ln>
                          <a:solidFill>
                            <a:schemeClr val="tx1"/>
                          </a:solidFill>
                          <a:effectLst/>
                          <a:latin typeface="Comic Sans MS" pitchFamily="66"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2600" b="0" i="0" u="none" strike="noStrike" cap="none" normalizeH="0" baseline="0" smtClean="0">
                          <a:ln>
                            <a:noFill/>
                          </a:ln>
                          <a:solidFill>
                            <a:schemeClr val="tx1"/>
                          </a:solidFill>
                          <a:effectLst/>
                          <a:latin typeface="Comic Sans MS" pitchFamily="66"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550">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2600" b="0" i="0" u="none" strike="noStrike" cap="none" normalizeH="0" baseline="0" smtClean="0">
                          <a:ln>
                            <a:noFill/>
                          </a:ln>
                          <a:solidFill>
                            <a:schemeClr val="tx1"/>
                          </a:solidFill>
                          <a:effectLst/>
                          <a:latin typeface="Comic Sans MS" pitchFamily="66"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550">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altLang="en-US" sz="2600" b="0" i="0" u="none" strike="noStrike" cap="none" normalizeH="0" baseline="0" smtClean="0">
                          <a:ln>
                            <a:noFill/>
                          </a:ln>
                          <a:solidFill>
                            <a:schemeClr val="tx1"/>
                          </a:solidFill>
                          <a:effectLst/>
                          <a:latin typeface="Comic Sans MS" pitchFamily="66" charset="0"/>
                        </a:rPr>
                        <a:t>Average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defRPr>
                      </a:lvl1pPr>
                      <a:lvl2pPr indent="14288">
                        <a:spcBef>
                          <a:spcPct val="20000"/>
                        </a:spcBef>
                        <a:buClr>
                          <a:schemeClr val="accent2"/>
                        </a:buClr>
                        <a:buFont typeface="Wingdings" pitchFamily="2" charset="2"/>
                        <a:defRPr sz="2200">
                          <a:solidFill>
                            <a:schemeClr val="tx1"/>
                          </a:solidFill>
                          <a:latin typeface="Verdana" pitchFamily="34" charset="0"/>
                        </a:defRPr>
                      </a:lvl2pPr>
                      <a:lvl3pPr indent="-4763">
                        <a:spcBef>
                          <a:spcPct val="20000"/>
                        </a:spcBef>
                        <a:buClr>
                          <a:schemeClr val="accent2"/>
                        </a:buClr>
                        <a:buFont typeface="Wingdings" pitchFamily="2" charset="2"/>
                        <a:defRPr sz="2100">
                          <a:solidFill>
                            <a:schemeClr val="tx1"/>
                          </a:solidFill>
                          <a:latin typeface="Verdana" pitchFamily="34" charset="0"/>
                        </a:defRPr>
                      </a:lvl3pPr>
                      <a:lvl4pPr indent="-65088">
                        <a:spcBef>
                          <a:spcPct val="20000"/>
                        </a:spcBef>
                        <a:buClr>
                          <a:schemeClr val="accent2"/>
                        </a:buClr>
                        <a:buFont typeface="Wingdings" pitchFamily="2" charset="2"/>
                        <a:defRPr>
                          <a:solidFill>
                            <a:schemeClr val="tx1"/>
                          </a:solidFill>
                          <a:latin typeface="Verdana" pitchFamily="34" charset="0"/>
                        </a:defRPr>
                      </a:lvl4pPr>
                      <a:lvl5pPr indent="-133350">
                        <a:spcBef>
                          <a:spcPct val="25000"/>
                        </a:spcBef>
                        <a:buClr>
                          <a:schemeClr val="accent2"/>
                        </a:buClr>
                        <a:buFont typeface="Wingdings" pitchFamily="2" charset="2"/>
                        <a:defRPr>
                          <a:solidFill>
                            <a:schemeClr val="tx1"/>
                          </a:solidFill>
                          <a:latin typeface="Verdana" pitchFamily="34" charset="0"/>
                        </a:defRPr>
                      </a:lvl5pPr>
                      <a:lvl6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6pPr>
                      <a:lvl7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7pPr>
                      <a:lvl8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8pPr>
                      <a:lvl9pPr indent="-133350" fontAlgn="base">
                        <a:spcBef>
                          <a:spcPct val="25000"/>
                        </a:spcBef>
                        <a:spcAft>
                          <a:spcPct val="0"/>
                        </a:spcAft>
                        <a:buClr>
                          <a:schemeClr val="accent2"/>
                        </a:buClr>
                        <a:buFont typeface="Wingdings" pitchFamily="2" charset="2"/>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latin typeface="Comic Sans MS" pitchFamily="66" charset="0"/>
              </a:rPr>
              <a:t>Questions</a:t>
            </a:r>
          </a:p>
        </p:txBody>
      </p:sp>
      <p:sp>
        <p:nvSpPr>
          <p:cNvPr id="6147" name="Rectangle 3"/>
          <p:cNvSpPr>
            <a:spLocks noGrp="1" noChangeArrowheads="1"/>
          </p:cNvSpPr>
          <p:nvPr>
            <p:ph type="body" idx="1"/>
          </p:nvPr>
        </p:nvSpPr>
        <p:spPr/>
        <p:txBody>
          <a:bodyPr/>
          <a:lstStyle/>
          <a:p>
            <a:pPr marL="609600" indent="-609600" eaLnBrk="1" hangingPunct="1">
              <a:buFontTx/>
              <a:buAutoNum type="arabicPeriod"/>
            </a:pPr>
            <a:r>
              <a:rPr lang="en-US" altLang="en-US" smtClean="0">
                <a:latin typeface="Comic Sans MS" pitchFamily="66" charset="0"/>
              </a:rPr>
              <a:t>What patterns or trends did you notice?</a:t>
            </a:r>
          </a:p>
          <a:p>
            <a:pPr marL="609600" indent="-609600" eaLnBrk="1" hangingPunct="1">
              <a:buFontTx/>
              <a:buAutoNum type="arabicPeriod"/>
            </a:pPr>
            <a:r>
              <a:rPr lang="en-US" altLang="en-US" smtClean="0">
                <a:latin typeface="Comic Sans MS" pitchFamily="66" charset="0"/>
              </a:rPr>
              <a:t>Was energy used to launch the rubber band?  If so, explain your reasoning. </a:t>
            </a:r>
          </a:p>
          <a:p>
            <a:pPr marL="609600" indent="-609600" eaLnBrk="1" hangingPunct="1">
              <a:buFontTx/>
              <a:buAutoNum type="arabicPeriod"/>
            </a:pPr>
            <a:r>
              <a:rPr lang="en-US" altLang="en-US" smtClean="0">
                <a:latin typeface="Comic Sans MS" pitchFamily="66" charset="0"/>
              </a:rPr>
              <a:t>What factors could have impacted the accuracy of your data? </a:t>
            </a:r>
          </a:p>
          <a:p>
            <a:pPr marL="609600" indent="-609600" eaLnBrk="1" hangingPunct="1">
              <a:buFontTx/>
              <a:buAutoNum type="arabicPeriod"/>
            </a:pPr>
            <a:r>
              <a:rPr lang="en-US" altLang="en-US" smtClean="0">
                <a:latin typeface="Comic Sans MS" pitchFamily="66" charset="0"/>
              </a:rPr>
              <a:t>Did your data support your hypothesis?  Explain your reasoning.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latin typeface="Comic Sans MS" pitchFamily="66" charset="0"/>
              </a:rPr>
              <a:t>Energy</a:t>
            </a:r>
          </a:p>
        </p:txBody>
      </p:sp>
      <p:sp>
        <p:nvSpPr>
          <p:cNvPr id="7171" name="Rectangle 3"/>
          <p:cNvSpPr>
            <a:spLocks noGrp="1" noChangeArrowheads="1"/>
          </p:cNvSpPr>
          <p:nvPr>
            <p:ph type="body" idx="1"/>
          </p:nvPr>
        </p:nvSpPr>
        <p:spPr/>
        <p:txBody>
          <a:bodyPr/>
          <a:lstStyle/>
          <a:p>
            <a:pPr eaLnBrk="1" hangingPunct="1"/>
            <a:r>
              <a:rPr lang="en-US" altLang="en-US" smtClean="0">
                <a:latin typeface="Comic Sans MS" pitchFamily="66" charset="0"/>
              </a:rPr>
              <a:t>the ability to do </a:t>
            </a:r>
            <a:r>
              <a:rPr lang="en-US" altLang="en-US" smtClean="0">
                <a:latin typeface="Comic Sans MS" pitchFamily="66" charset="0"/>
                <a:hlinkClick r:id="rId2" action="ppaction://hlinksldjump"/>
              </a:rPr>
              <a:t>work</a:t>
            </a:r>
            <a:r>
              <a:rPr lang="en-US" altLang="en-US" smtClean="0">
                <a:latin typeface="Comic Sans MS" pitchFamily="66" charset="0"/>
              </a:rPr>
              <a:t> or cause change</a:t>
            </a:r>
          </a:p>
          <a:p>
            <a:pPr eaLnBrk="1" hangingPunct="1"/>
            <a:r>
              <a:rPr lang="en-US" altLang="en-US" smtClean="0">
                <a:latin typeface="Comic Sans MS" pitchFamily="66" charset="0"/>
              </a:rPr>
              <a:t>typically expressed in units of joules (J)</a:t>
            </a:r>
          </a:p>
          <a:p>
            <a:pPr eaLnBrk="1" hangingPunct="1"/>
            <a:r>
              <a:rPr lang="en-US" altLang="en-US" smtClean="0">
                <a:latin typeface="Comic Sans MS" pitchFamily="66" charset="0"/>
              </a:rPr>
              <a:t>can be transferred from one object to another</a:t>
            </a:r>
          </a:p>
          <a:p>
            <a:pPr eaLnBrk="1" hangingPunct="1"/>
            <a:r>
              <a:rPr lang="en-US" altLang="en-US" smtClean="0">
                <a:latin typeface="Comic Sans MS" pitchFamily="66" charset="0"/>
              </a:rPr>
              <a:t>two general types:</a:t>
            </a:r>
          </a:p>
          <a:p>
            <a:pPr lvl="1" eaLnBrk="1" hangingPunct="1"/>
            <a:r>
              <a:rPr lang="en-US" altLang="en-US" smtClean="0">
                <a:latin typeface="Comic Sans MS" pitchFamily="66" charset="0"/>
              </a:rPr>
              <a:t>Potential </a:t>
            </a:r>
          </a:p>
          <a:p>
            <a:pPr lvl="1" eaLnBrk="1" hangingPunct="1"/>
            <a:r>
              <a:rPr lang="en-US" altLang="en-US" smtClean="0">
                <a:latin typeface="Comic Sans MS" pitchFamily="66" charset="0"/>
              </a:rPr>
              <a:t>Kinetic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dissolve">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dissolve">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dissolve">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dissolve">
                                      <p:cBhvr>
                                        <p:cTn id="27" dur="500"/>
                                        <p:tgtEl>
                                          <p:spTgt spid="7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dissolve">
                                      <p:cBhvr>
                                        <p:cTn id="32"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latin typeface="Comic Sans MS" pitchFamily="66" charset="0"/>
              </a:rPr>
              <a:t>Potential Energy (PE)</a:t>
            </a:r>
          </a:p>
        </p:txBody>
      </p:sp>
      <p:sp>
        <p:nvSpPr>
          <p:cNvPr id="26627" name="Rectangle 3"/>
          <p:cNvSpPr>
            <a:spLocks noGrp="1" noChangeArrowheads="1"/>
          </p:cNvSpPr>
          <p:nvPr>
            <p:ph type="body" idx="1"/>
          </p:nvPr>
        </p:nvSpPr>
        <p:spPr>
          <a:xfrm>
            <a:off x="533400" y="1752600"/>
            <a:ext cx="8001000" cy="4267200"/>
          </a:xfrm>
        </p:spPr>
        <p:txBody>
          <a:bodyPr/>
          <a:lstStyle/>
          <a:p>
            <a:pPr lvl="1" eaLnBrk="1" hangingPunct="1"/>
            <a:r>
              <a:rPr lang="en-US" altLang="en-US" sz="2400" smtClean="0">
                <a:latin typeface="Comic Sans MS" pitchFamily="66" charset="0"/>
              </a:rPr>
              <a:t>stored energy that an object has due to its position or chemical composition</a:t>
            </a:r>
          </a:p>
          <a:p>
            <a:pPr lvl="1" eaLnBrk="1" hangingPunct="1"/>
            <a:r>
              <a:rPr lang="en-US" altLang="en-US" sz="2400" smtClean="0">
                <a:latin typeface="Comic Sans MS" pitchFamily="66" charset="0"/>
              </a:rPr>
              <a:t>Types:</a:t>
            </a:r>
          </a:p>
          <a:p>
            <a:pPr lvl="2" eaLnBrk="1" hangingPunct="1"/>
            <a:r>
              <a:rPr lang="en-US" altLang="en-US" u="sng" smtClean="0">
                <a:latin typeface="Comic Sans MS" pitchFamily="66" charset="0"/>
              </a:rPr>
              <a:t>Gravitational</a:t>
            </a:r>
            <a:r>
              <a:rPr lang="en-US" altLang="en-US" smtClean="0">
                <a:latin typeface="Comic Sans MS" pitchFamily="66" charset="0"/>
              </a:rPr>
              <a:t> – results from vertical position or height</a:t>
            </a:r>
          </a:p>
          <a:p>
            <a:pPr lvl="3" eaLnBrk="1" hangingPunct="1"/>
            <a:r>
              <a:rPr lang="en-US" altLang="en-US" b="1" smtClean="0">
                <a:latin typeface="Comic Sans MS" pitchFamily="66" charset="0"/>
              </a:rPr>
              <a:t>Formula</a:t>
            </a:r>
            <a:r>
              <a:rPr lang="en-US" altLang="en-US" smtClean="0">
                <a:latin typeface="Comic Sans MS" pitchFamily="66" charset="0"/>
              </a:rPr>
              <a:t>: PE = mgh </a:t>
            </a:r>
          </a:p>
          <a:p>
            <a:pPr lvl="2" eaLnBrk="1" hangingPunct="1"/>
            <a:r>
              <a:rPr lang="en-US" altLang="en-US" u="sng" smtClean="0">
                <a:latin typeface="Comic Sans MS" pitchFamily="66" charset="0"/>
              </a:rPr>
              <a:t>Elastic</a:t>
            </a:r>
            <a:r>
              <a:rPr lang="en-US" altLang="en-US" smtClean="0">
                <a:latin typeface="Comic Sans MS" pitchFamily="66" charset="0"/>
              </a:rPr>
              <a:t> – results from stretching or compressing</a:t>
            </a:r>
          </a:p>
          <a:p>
            <a:pPr eaLnBrk="1" hangingPunct="1"/>
            <a:endParaRPr lang="en-US" altLang="en-US" smtClean="0"/>
          </a:p>
        </p:txBody>
      </p:sp>
      <p:sp>
        <p:nvSpPr>
          <p:cNvPr id="26636" name="Text Box 12"/>
          <p:cNvSpPr txBox="1">
            <a:spLocks noChangeArrowheads="1"/>
          </p:cNvSpPr>
          <p:nvPr/>
        </p:nvSpPr>
        <p:spPr bwMode="auto">
          <a:xfrm>
            <a:off x="2286000" y="4333875"/>
            <a:ext cx="2667000" cy="122872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latin typeface="Comic Sans MS" pitchFamily="66" charset="0"/>
              </a:rPr>
              <a:t>Which soccer ball has more gravitational </a:t>
            </a:r>
          </a:p>
          <a:p>
            <a:pPr algn="ctr"/>
            <a:r>
              <a:rPr lang="en-US" altLang="en-US">
                <a:latin typeface="Comic Sans MS" pitchFamily="66" charset="0"/>
              </a:rPr>
              <a:t>potential energy? Explain your reasoning.</a:t>
            </a:r>
          </a:p>
        </p:txBody>
      </p:sp>
      <p:sp>
        <p:nvSpPr>
          <p:cNvPr id="26637" name="Text Box 13"/>
          <p:cNvSpPr txBox="1">
            <a:spLocks noChangeArrowheads="1"/>
          </p:cNvSpPr>
          <p:nvPr/>
        </p:nvSpPr>
        <p:spPr bwMode="auto">
          <a:xfrm>
            <a:off x="2895600" y="6400800"/>
            <a:ext cx="33988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400" b="1" i="1">
                <a:latin typeface="Comic Sans MS" pitchFamily="66" charset="0"/>
              </a:rPr>
              <a:t>The types listed are not all-inclusive</a:t>
            </a:r>
          </a:p>
        </p:txBody>
      </p:sp>
      <p:grpSp>
        <p:nvGrpSpPr>
          <p:cNvPr id="26644" name="Group 20"/>
          <p:cNvGrpSpPr>
            <a:grpSpLocks/>
          </p:cNvGrpSpPr>
          <p:nvPr/>
        </p:nvGrpSpPr>
        <p:grpSpPr bwMode="auto">
          <a:xfrm>
            <a:off x="5334000" y="3810000"/>
            <a:ext cx="1524000" cy="2273300"/>
            <a:chOff x="3360" y="2408"/>
            <a:chExt cx="960" cy="1432"/>
          </a:xfrm>
        </p:grpSpPr>
        <p:grpSp>
          <p:nvGrpSpPr>
            <p:cNvPr id="8199" name="Group 14"/>
            <p:cNvGrpSpPr>
              <a:grpSpLocks/>
            </p:cNvGrpSpPr>
            <p:nvPr/>
          </p:nvGrpSpPr>
          <p:grpSpPr bwMode="auto">
            <a:xfrm>
              <a:off x="3360" y="2448"/>
              <a:ext cx="960" cy="1392"/>
              <a:chOff x="3360" y="2448"/>
              <a:chExt cx="960" cy="1392"/>
            </a:xfrm>
          </p:grpSpPr>
          <p:sp>
            <p:nvSpPr>
              <p:cNvPr id="8204" name="Rectangle 7"/>
              <p:cNvSpPr>
                <a:spLocks noChangeArrowheads="1"/>
              </p:cNvSpPr>
              <p:nvPr/>
            </p:nvSpPr>
            <p:spPr bwMode="auto">
              <a:xfrm>
                <a:off x="3360" y="2448"/>
                <a:ext cx="960" cy="1392"/>
              </a:xfrm>
              <a:prstGeom prst="rect">
                <a:avLst/>
              </a:prstGeom>
              <a:gradFill rotWithShape="1">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pic>
            <p:nvPicPr>
              <p:cNvPr id="8205" name="Picture 6" descr="MP90042305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0" y="3648"/>
                <a:ext cx="9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9" descr="MC90043487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6" y="2496"/>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10" descr="MC90043487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0" y="2832"/>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00" name="Text Box 15"/>
            <p:cNvSpPr txBox="1">
              <a:spLocks noChangeArrowheads="1"/>
            </p:cNvSpPr>
            <p:nvPr/>
          </p:nvSpPr>
          <p:spPr bwMode="auto">
            <a:xfrm>
              <a:off x="3408" y="2408"/>
              <a:ext cx="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latin typeface="Comic Sans MS" pitchFamily="66" charset="0"/>
                </a:rPr>
                <a:t>0.45 kg</a:t>
              </a:r>
            </a:p>
          </p:txBody>
        </p:sp>
        <p:sp>
          <p:nvSpPr>
            <p:cNvPr id="8201" name="Text Box 16"/>
            <p:cNvSpPr txBox="1">
              <a:spLocks noChangeArrowheads="1"/>
            </p:cNvSpPr>
            <p:nvPr/>
          </p:nvSpPr>
          <p:spPr bwMode="auto">
            <a:xfrm>
              <a:off x="3792" y="2747"/>
              <a:ext cx="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latin typeface="Comic Sans MS" pitchFamily="66" charset="0"/>
                </a:rPr>
                <a:t>0.45 kg</a:t>
              </a:r>
            </a:p>
          </p:txBody>
        </p:sp>
        <p:sp>
          <p:nvSpPr>
            <p:cNvPr id="8202" name="Line 18"/>
            <p:cNvSpPr>
              <a:spLocks noChangeShapeType="1"/>
            </p:cNvSpPr>
            <p:nvPr/>
          </p:nvSpPr>
          <p:spPr bwMode="auto">
            <a:xfrm>
              <a:off x="3648" y="2880"/>
              <a:ext cx="0" cy="72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3" name="Line 19"/>
            <p:cNvSpPr>
              <a:spLocks noChangeShapeType="1"/>
            </p:cNvSpPr>
            <p:nvPr/>
          </p:nvSpPr>
          <p:spPr bwMode="auto">
            <a:xfrm>
              <a:off x="4024" y="3216"/>
              <a:ext cx="0" cy="384"/>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dissolve">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6644"/>
                                        </p:tgtEl>
                                        <p:attrNameLst>
                                          <p:attrName>style.visibility</p:attrName>
                                        </p:attrNameLst>
                                      </p:cBhvr>
                                      <p:to>
                                        <p:strVal val="visible"/>
                                      </p:to>
                                    </p:set>
                                    <p:animEffect transition="in" filter="dissolve">
                                      <p:cBhvr>
                                        <p:cTn id="27" dur="500"/>
                                        <p:tgtEl>
                                          <p:spTgt spid="266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636"/>
                                        </p:tgtEl>
                                        <p:attrNameLst>
                                          <p:attrName>style.visibility</p:attrName>
                                        </p:attrNameLst>
                                      </p:cBhvr>
                                      <p:to>
                                        <p:strVal val="visible"/>
                                      </p:to>
                                    </p:set>
                                    <p:animEffect transition="in" filter="box(in)">
                                      <p:cBhvr>
                                        <p:cTn id="32" dur="500"/>
                                        <p:tgtEl>
                                          <p:spTgt spid="2663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nodeType="clickEffect">
                                  <p:stCondLst>
                                    <p:cond delay="0"/>
                                  </p:stCondLst>
                                  <p:childTnLst>
                                    <p:animEffect transition="out" filter="dissolve">
                                      <p:cBhvr>
                                        <p:cTn id="36" dur="500"/>
                                        <p:tgtEl>
                                          <p:spTgt spid="26644"/>
                                        </p:tgtEl>
                                      </p:cBhvr>
                                    </p:animEffect>
                                    <p:set>
                                      <p:cBhvr>
                                        <p:cTn id="37" dur="1" fill="hold">
                                          <p:stCondLst>
                                            <p:cond delay="499"/>
                                          </p:stCondLst>
                                        </p:cTn>
                                        <p:tgtEl>
                                          <p:spTgt spid="26644"/>
                                        </p:tgtEl>
                                        <p:attrNameLst>
                                          <p:attrName>style.visibility</p:attrName>
                                        </p:attrNameLst>
                                      </p:cBhvr>
                                      <p:to>
                                        <p:strVal val="hidden"/>
                                      </p:to>
                                    </p:set>
                                  </p:childTnLst>
                                </p:cTn>
                              </p:par>
                              <p:par>
                                <p:cTn id="38" presetID="4" presetClass="exit" presetSubtype="16" fill="hold" grpId="1" nodeType="withEffect">
                                  <p:stCondLst>
                                    <p:cond delay="0"/>
                                  </p:stCondLst>
                                  <p:childTnLst>
                                    <p:animEffect transition="out" filter="box(in)">
                                      <p:cBhvr>
                                        <p:cTn id="39" dur="500"/>
                                        <p:tgtEl>
                                          <p:spTgt spid="26636"/>
                                        </p:tgtEl>
                                      </p:cBhvr>
                                    </p:animEffect>
                                    <p:set>
                                      <p:cBhvr>
                                        <p:cTn id="40" dur="1" fill="hold">
                                          <p:stCondLst>
                                            <p:cond delay="499"/>
                                          </p:stCondLst>
                                        </p:cTn>
                                        <p:tgtEl>
                                          <p:spTgt spid="26636"/>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26627">
                                            <p:txEl>
                                              <p:pRg st="4" end="4"/>
                                            </p:txEl>
                                          </p:spTgt>
                                        </p:tgtEl>
                                        <p:attrNameLst>
                                          <p:attrName>style.visibility</p:attrName>
                                        </p:attrNameLst>
                                      </p:cBhvr>
                                      <p:to>
                                        <p:strVal val="visible"/>
                                      </p:to>
                                    </p:set>
                                    <p:animEffect transition="in" filter="dissolve">
                                      <p:cBhvr>
                                        <p:cTn id="45" dur="500"/>
                                        <p:tgtEl>
                                          <p:spTgt spid="26627">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6637"/>
                                        </p:tgtEl>
                                        <p:attrNameLst>
                                          <p:attrName>style.visibility</p:attrName>
                                        </p:attrNameLst>
                                      </p:cBhvr>
                                      <p:to>
                                        <p:strVal val="visible"/>
                                      </p:to>
                                    </p:set>
                                    <p:animEffect transition="in" filter="dissolve">
                                      <p:cBhvr>
                                        <p:cTn id="50" dur="500"/>
                                        <p:tgtEl>
                                          <p:spTgt spid="26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6" grpId="0" animBg="1"/>
      <p:bldP spid="26636" grpId="1" animBg="1"/>
      <p:bldP spid="266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latin typeface="Comic Sans MS" pitchFamily="66" charset="0"/>
              </a:rPr>
              <a:t>Kinetic Energy (KE)</a:t>
            </a:r>
          </a:p>
        </p:txBody>
      </p:sp>
      <p:sp>
        <p:nvSpPr>
          <p:cNvPr id="27651" name="Rectangle 3"/>
          <p:cNvSpPr>
            <a:spLocks noGrp="1" noChangeArrowheads="1"/>
          </p:cNvSpPr>
          <p:nvPr>
            <p:ph type="body" idx="1"/>
          </p:nvPr>
        </p:nvSpPr>
        <p:spPr>
          <a:xfrm>
            <a:off x="533400" y="1752600"/>
            <a:ext cx="8001000" cy="4267200"/>
          </a:xfrm>
        </p:spPr>
        <p:txBody>
          <a:bodyPr/>
          <a:lstStyle/>
          <a:p>
            <a:pPr lvl="1" eaLnBrk="1" hangingPunct="1"/>
            <a:r>
              <a:rPr lang="en-US" altLang="en-US" smtClean="0">
                <a:latin typeface="Comic Sans MS" pitchFamily="66" charset="0"/>
              </a:rPr>
              <a:t>energy of motion</a:t>
            </a:r>
          </a:p>
          <a:p>
            <a:pPr lvl="1" eaLnBrk="1" hangingPunct="1"/>
            <a:r>
              <a:rPr lang="en-US" altLang="en-US" smtClean="0">
                <a:latin typeface="Comic Sans MS" pitchFamily="66" charset="0"/>
              </a:rPr>
              <a:t>depends on mass and velocity</a:t>
            </a:r>
          </a:p>
          <a:p>
            <a:pPr lvl="2" eaLnBrk="1" hangingPunct="1"/>
            <a:r>
              <a:rPr lang="en-US" altLang="en-US" b="1" smtClean="0">
                <a:latin typeface="Comic Sans MS" pitchFamily="66" charset="0"/>
              </a:rPr>
              <a:t>Formula</a:t>
            </a:r>
            <a:r>
              <a:rPr lang="en-US" altLang="en-US" smtClean="0">
                <a:latin typeface="Comic Sans MS" pitchFamily="66" charset="0"/>
              </a:rPr>
              <a:t>: KE = ½ mv</a:t>
            </a:r>
            <a:r>
              <a:rPr lang="en-US" altLang="en-US" baseline="30000" smtClean="0">
                <a:latin typeface="Comic Sans MS" pitchFamily="66" charset="0"/>
              </a:rPr>
              <a:t>2</a:t>
            </a:r>
            <a:endParaRPr lang="en-US" altLang="en-US" smtClean="0">
              <a:latin typeface="Comic Sans MS" pitchFamily="66" charset="0"/>
            </a:endParaRPr>
          </a:p>
          <a:p>
            <a:pPr lvl="1" eaLnBrk="1" hangingPunct="1"/>
            <a:r>
              <a:rPr lang="en-US" altLang="en-US" smtClean="0">
                <a:latin typeface="Comic Sans MS" pitchFamily="66" charset="0"/>
              </a:rPr>
              <a:t>increases as mass or velocity increases and decreases as mass or velocity decreases</a:t>
            </a:r>
          </a:p>
          <a:p>
            <a:pPr eaLnBrk="1" hangingPunct="1"/>
            <a:endParaRPr lang="en-US" altLang="en-US" smtClean="0"/>
          </a:p>
        </p:txBody>
      </p:sp>
      <p:sp>
        <p:nvSpPr>
          <p:cNvPr id="27657" name="Text Box 9"/>
          <p:cNvSpPr txBox="1">
            <a:spLocks noChangeArrowheads="1"/>
          </p:cNvSpPr>
          <p:nvPr/>
        </p:nvSpPr>
        <p:spPr bwMode="auto">
          <a:xfrm>
            <a:off x="5257800" y="4495800"/>
            <a:ext cx="2362200" cy="122872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latin typeface="Comic Sans MS" pitchFamily="66" charset="0"/>
              </a:rPr>
              <a:t>Which soccer ball has more kinetic energy? Explain your reasoning.</a:t>
            </a:r>
          </a:p>
        </p:txBody>
      </p:sp>
      <p:grpSp>
        <p:nvGrpSpPr>
          <p:cNvPr id="27663" name="Group 15"/>
          <p:cNvGrpSpPr>
            <a:grpSpLocks/>
          </p:cNvGrpSpPr>
          <p:nvPr/>
        </p:nvGrpSpPr>
        <p:grpSpPr bwMode="auto">
          <a:xfrm>
            <a:off x="2286000" y="4343400"/>
            <a:ext cx="2590800" cy="1676400"/>
            <a:chOff x="1440" y="2736"/>
            <a:chExt cx="1632" cy="1056"/>
          </a:xfrm>
        </p:grpSpPr>
        <p:grpSp>
          <p:nvGrpSpPr>
            <p:cNvPr id="9223" name="Group 10"/>
            <p:cNvGrpSpPr>
              <a:grpSpLocks/>
            </p:cNvGrpSpPr>
            <p:nvPr/>
          </p:nvGrpSpPr>
          <p:grpSpPr bwMode="auto">
            <a:xfrm>
              <a:off x="1440" y="2736"/>
              <a:ext cx="1632" cy="1056"/>
              <a:chOff x="1296" y="2688"/>
              <a:chExt cx="1632" cy="1056"/>
            </a:xfrm>
          </p:grpSpPr>
          <p:sp>
            <p:nvSpPr>
              <p:cNvPr id="9228" name="Rectangle 4"/>
              <p:cNvSpPr>
                <a:spLocks noChangeArrowheads="1"/>
              </p:cNvSpPr>
              <p:nvPr/>
            </p:nvSpPr>
            <p:spPr bwMode="auto">
              <a:xfrm>
                <a:off x="1296" y="2688"/>
                <a:ext cx="1632" cy="1056"/>
              </a:xfrm>
              <a:prstGeom prst="rect">
                <a:avLst/>
              </a:prstGeom>
              <a:gradFill rotWithShape="1">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pic>
            <p:nvPicPr>
              <p:cNvPr id="9229" name="Picture 5" descr="MP90042305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 y="3552"/>
                <a:ext cx="16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6" descr="MC90043487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8" y="3264"/>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7" descr="MC90043487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8" y="3264"/>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4" name="AutoShape 11"/>
            <p:cNvSpPr>
              <a:spLocks noChangeArrowheads="1"/>
            </p:cNvSpPr>
            <p:nvPr/>
          </p:nvSpPr>
          <p:spPr bwMode="auto">
            <a:xfrm>
              <a:off x="1536" y="3024"/>
              <a:ext cx="576" cy="288"/>
            </a:xfrm>
            <a:prstGeom prst="rightArrow">
              <a:avLst>
                <a:gd name="adj1" fmla="val 50000"/>
                <a:gd name="adj2" fmla="val 50000"/>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latin typeface="Comic Sans MS" pitchFamily="66" charset="0"/>
                </a:rPr>
                <a:t>2 m/s</a:t>
              </a:r>
            </a:p>
          </p:txBody>
        </p:sp>
        <p:sp>
          <p:nvSpPr>
            <p:cNvPr id="9225" name="AutoShape 12"/>
            <p:cNvSpPr>
              <a:spLocks noChangeArrowheads="1"/>
            </p:cNvSpPr>
            <p:nvPr/>
          </p:nvSpPr>
          <p:spPr bwMode="auto">
            <a:xfrm>
              <a:off x="2256" y="3024"/>
              <a:ext cx="576" cy="288"/>
            </a:xfrm>
            <a:prstGeom prst="rightArrow">
              <a:avLst>
                <a:gd name="adj1" fmla="val 50000"/>
                <a:gd name="adj2" fmla="val 50000"/>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latin typeface="Comic Sans MS" pitchFamily="66" charset="0"/>
                </a:rPr>
                <a:t>3 m/s</a:t>
              </a:r>
            </a:p>
          </p:txBody>
        </p:sp>
        <p:sp>
          <p:nvSpPr>
            <p:cNvPr id="9226" name="Text Box 13"/>
            <p:cNvSpPr txBox="1">
              <a:spLocks noChangeArrowheads="1"/>
            </p:cNvSpPr>
            <p:nvPr/>
          </p:nvSpPr>
          <p:spPr bwMode="auto">
            <a:xfrm>
              <a:off x="2304" y="3619"/>
              <a:ext cx="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solidFill>
                    <a:schemeClr val="bg1"/>
                  </a:solidFill>
                  <a:latin typeface="Comic Sans MS" pitchFamily="66" charset="0"/>
                </a:rPr>
                <a:t>0.45 kg</a:t>
              </a:r>
            </a:p>
          </p:txBody>
        </p:sp>
        <p:sp>
          <p:nvSpPr>
            <p:cNvPr id="9227" name="Text Box 14"/>
            <p:cNvSpPr txBox="1">
              <a:spLocks noChangeArrowheads="1"/>
            </p:cNvSpPr>
            <p:nvPr/>
          </p:nvSpPr>
          <p:spPr bwMode="auto">
            <a:xfrm>
              <a:off x="1584" y="3619"/>
              <a:ext cx="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solidFill>
                    <a:schemeClr val="bg1"/>
                  </a:solidFill>
                  <a:latin typeface="Comic Sans MS" pitchFamily="66" charset="0"/>
                </a:rPr>
                <a:t>0.45 kg</a:t>
              </a:r>
            </a:p>
          </p:txBody>
        </p:sp>
      </p:grpSp>
      <p:sp>
        <p:nvSpPr>
          <p:cNvPr id="27664" name="Text Box 16"/>
          <p:cNvSpPr txBox="1">
            <a:spLocks noChangeArrowheads="1"/>
          </p:cNvSpPr>
          <p:nvPr/>
        </p:nvSpPr>
        <p:spPr bwMode="auto">
          <a:xfrm>
            <a:off x="6400800" y="1905000"/>
            <a:ext cx="2362200" cy="95408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latin typeface="Comic Sans MS" pitchFamily="66" charset="0"/>
              </a:rPr>
              <a:t>What is the difference between speed and velocity?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dissolve">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64"/>
                                        </p:tgtEl>
                                        <p:attrNameLst>
                                          <p:attrName>style.visibility</p:attrName>
                                        </p:attrNameLst>
                                      </p:cBhvr>
                                      <p:to>
                                        <p:strVal val="visible"/>
                                      </p:to>
                                    </p:set>
                                    <p:animEffect transition="in" filter="box(in)">
                                      <p:cBhvr>
                                        <p:cTn id="17" dur="500"/>
                                        <p:tgtEl>
                                          <p:spTgt spid="276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27664"/>
                                        </p:tgtEl>
                                      </p:cBhvr>
                                    </p:animEffect>
                                    <p:set>
                                      <p:cBhvr>
                                        <p:cTn id="22" dur="1" fill="hold">
                                          <p:stCondLst>
                                            <p:cond delay="499"/>
                                          </p:stCondLst>
                                        </p:cTn>
                                        <p:tgtEl>
                                          <p:spTgt spid="2766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651">
                                            <p:txEl>
                                              <p:pRg st="2" end="2"/>
                                            </p:txEl>
                                          </p:spTgt>
                                        </p:tgtEl>
                                        <p:attrNameLst>
                                          <p:attrName>style.visibility</p:attrName>
                                        </p:attrNameLst>
                                      </p:cBhvr>
                                      <p:to>
                                        <p:strVal val="visible"/>
                                      </p:to>
                                    </p:set>
                                    <p:animEffect transition="in" filter="dissolve">
                                      <p:cBhvr>
                                        <p:cTn id="27" dur="500"/>
                                        <p:tgtEl>
                                          <p:spTgt spid="2765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7651">
                                            <p:txEl>
                                              <p:pRg st="3" end="3"/>
                                            </p:txEl>
                                          </p:spTgt>
                                        </p:tgtEl>
                                        <p:attrNameLst>
                                          <p:attrName>style.visibility</p:attrName>
                                        </p:attrNameLst>
                                      </p:cBhvr>
                                      <p:to>
                                        <p:strVal val="visible"/>
                                      </p:to>
                                    </p:set>
                                    <p:animEffect transition="in" filter="dissolve">
                                      <p:cBhvr>
                                        <p:cTn id="32" dur="500"/>
                                        <p:tgtEl>
                                          <p:spTgt spid="27651">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7663"/>
                                        </p:tgtEl>
                                        <p:attrNameLst>
                                          <p:attrName>style.visibility</p:attrName>
                                        </p:attrNameLst>
                                      </p:cBhvr>
                                      <p:to>
                                        <p:strVal val="visible"/>
                                      </p:to>
                                    </p:set>
                                    <p:animEffect transition="in" filter="dissolve">
                                      <p:cBhvr>
                                        <p:cTn id="37" dur="500"/>
                                        <p:tgtEl>
                                          <p:spTgt spid="276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7657"/>
                                        </p:tgtEl>
                                        <p:attrNameLst>
                                          <p:attrName>style.visibility</p:attrName>
                                        </p:attrNameLst>
                                      </p:cBhvr>
                                      <p:to>
                                        <p:strVal val="visible"/>
                                      </p:to>
                                    </p:set>
                                    <p:animEffect transition="in" filter="box(in)">
                                      <p:cBhvr>
                                        <p:cTn id="42" dur="5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27657" grpId="0" animBg="1"/>
      <p:bldP spid="27664" grpId="0" animBg="1"/>
      <p:bldP spid="2766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5"/>
          <p:cNvGrpSpPr>
            <a:grpSpLocks/>
          </p:cNvGrpSpPr>
          <p:nvPr/>
        </p:nvGrpSpPr>
        <p:grpSpPr bwMode="auto">
          <a:xfrm>
            <a:off x="533400" y="2057400"/>
            <a:ext cx="8037513" cy="4114800"/>
            <a:chOff x="336" y="1200"/>
            <a:chExt cx="5063" cy="2592"/>
          </a:xfrm>
        </p:grpSpPr>
        <p:sp>
          <p:nvSpPr>
            <p:cNvPr id="10253" name="Rectangle 13"/>
            <p:cNvSpPr>
              <a:spLocks noChangeArrowheads="1"/>
            </p:cNvSpPr>
            <p:nvPr/>
          </p:nvSpPr>
          <p:spPr bwMode="auto">
            <a:xfrm>
              <a:off x="336" y="1200"/>
              <a:ext cx="5063" cy="2419"/>
            </a:xfrm>
            <a:prstGeom prst="rect">
              <a:avLst/>
            </a:prstGeom>
            <a:gradFill rotWithShape="1">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pic>
          <p:nvPicPr>
            <p:cNvPr id="10254" name="Picture 14" descr="MP90042305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3597"/>
              <a:ext cx="5063"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43" name="Rectangle 2"/>
          <p:cNvSpPr>
            <a:spLocks noGrp="1" noChangeArrowheads="1"/>
          </p:cNvSpPr>
          <p:nvPr>
            <p:ph type="title"/>
          </p:nvPr>
        </p:nvSpPr>
        <p:spPr/>
        <p:txBody>
          <a:bodyPr/>
          <a:lstStyle/>
          <a:p>
            <a:pPr eaLnBrk="1" hangingPunct="1"/>
            <a:r>
              <a:rPr lang="en-US" altLang="en-US" smtClean="0">
                <a:latin typeface="Comic Sans MS" pitchFamily="66" charset="0"/>
              </a:rPr>
              <a:t>Relationship Between PE and KE</a:t>
            </a:r>
          </a:p>
        </p:txBody>
      </p:sp>
      <p:grpSp>
        <p:nvGrpSpPr>
          <p:cNvPr id="33813" name="Group 21"/>
          <p:cNvGrpSpPr>
            <a:grpSpLocks/>
          </p:cNvGrpSpPr>
          <p:nvPr/>
        </p:nvGrpSpPr>
        <p:grpSpPr bwMode="auto">
          <a:xfrm>
            <a:off x="762000" y="3124200"/>
            <a:ext cx="838200" cy="2819400"/>
            <a:chOff x="720" y="1968"/>
            <a:chExt cx="528" cy="1776"/>
          </a:xfrm>
        </p:grpSpPr>
        <p:sp>
          <p:nvSpPr>
            <p:cNvPr id="10251" name="Rectangle 18"/>
            <p:cNvSpPr>
              <a:spLocks noChangeArrowheads="1"/>
            </p:cNvSpPr>
            <p:nvPr/>
          </p:nvSpPr>
          <p:spPr bwMode="auto">
            <a:xfrm>
              <a:off x="720" y="1968"/>
              <a:ext cx="528" cy="1776"/>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252" name="Text Box 20"/>
            <p:cNvSpPr txBox="1">
              <a:spLocks noChangeArrowheads="1"/>
            </p:cNvSpPr>
            <p:nvPr/>
          </p:nvSpPr>
          <p:spPr bwMode="auto">
            <a:xfrm>
              <a:off x="744" y="1968"/>
              <a:ext cx="47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200" b="1">
                  <a:latin typeface="Comic Sans MS" pitchFamily="66" charset="0"/>
                </a:rPr>
                <a:t>PE   KE</a:t>
              </a:r>
            </a:p>
          </p:txBody>
        </p:sp>
      </p:grpSp>
      <p:pic>
        <p:nvPicPr>
          <p:cNvPr id="33800" name="Picture 8" descr="MC90043487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0574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9" name="Rectangle 17"/>
          <p:cNvSpPr>
            <a:spLocks noChangeArrowheads="1"/>
          </p:cNvSpPr>
          <p:nvPr/>
        </p:nvSpPr>
        <p:spPr bwMode="auto">
          <a:xfrm>
            <a:off x="889000" y="3632200"/>
            <a:ext cx="152400" cy="2286000"/>
          </a:xfrm>
          <a:prstGeom prst="rect">
            <a:avLst/>
          </a:prstGeom>
          <a:solidFill>
            <a:srgbClr val="FF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33808" name="Rectangle 16"/>
          <p:cNvSpPr>
            <a:spLocks noChangeArrowheads="1"/>
          </p:cNvSpPr>
          <p:nvPr/>
        </p:nvSpPr>
        <p:spPr bwMode="auto">
          <a:xfrm>
            <a:off x="1282700" y="3632200"/>
            <a:ext cx="152400" cy="2286000"/>
          </a:xfrm>
          <a:prstGeom prst="rect">
            <a:avLst/>
          </a:prstGeom>
          <a:solidFill>
            <a:schemeClr val="tx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endParaRPr lang="en-US" altLang="en-US"/>
          </a:p>
        </p:txBody>
      </p:sp>
      <p:pic>
        <p:nvPicPr>
          <p:cNvPr id="10248" name="Picture 23" descr="MC90007871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0438" y="3886200"/>
            <a:ext cx="10715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6" name="Text Box 24"/>
          <p:cNvSpPr txBox="1">
            <a:spLocks noChangeArrowheads="1"/>
          </p:cNvSpPr>
          <p:nvPr/>
        </p:nvSpPr>
        <p:spPr bwMode="auto">
          <a:xfrm>
            <a:off x="3505200" y="2362200"/>
            <a:ext cx="2362200" cy="1503363"/>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latin typeface="Comic Sans MS" pitchFamily="66" charset="0"/>
              </a:rPr>
              <a:t>What is happening to the PE and KE as the soccer ball falls to the feet of the mid-fielder?</a:t>
            </a:r>
          </a:p>
        </p:txBody>
      </p:sp>
      <p:sp>
        <p:nvSpPr>
          <p:cNvPr id="33817" name="Text Box 25"/>
          <p:cNvSpPr txBox="1">
            <a:spLocks noChangeArrowheads="1"/>
          </p:cNvSpPr>
          <p:nvPr/>
        </p:nvSpPr>
        <p:spPr bwMode="auto">
          <a:xfrm>
            <a:off x="3505200" y="4267200"/>
            <a:ext cx="2362200" cy="122872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latin typeface="Comic Sans MS" pitchFamily="66" charset="0"/>
              </a:rPr>
              <a:t>What about the PE/KE graph could be considered misleading?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816"/>
                                        </p:tgtEl>
                                        <p:attrNameLst>
                                          <p:attrName>style.visibility</p:attrName>
                                        </p:attrNameLst>
                                      </p:cBhvr>
                                      <p:to>
                                        <p:strVal val="visible"/>
                                      </p:to>
                                    </p:set>
                                    <p:animEffect transition="in" filter="box(in)">
                                      <p:cBhvr>
                                        <p:cTn id="7" dur="500"/>
                                        <p:tgtEl>
                                          <p:spTgt spid="338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33816"/>
                                        </p:tgtEl>
                                      </p:cBhvr>
                                    </p:animEffect>
                                    <p:set>
                                      <p:cBhvr>
                                        <p:cTn id="12" dur="1" fill="hold">
                                          <p:stCondLst>
                                            <p:cond delay="499"/>
                                          </p:stCondLst>
                                        </p:cTn>
                                        <p:tgtEl>
                                          <p:spTgt spid="3381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32" fill="hold" nodeType="clickEffect">
                                  <p:stCondLst>
                                    <p:cond delay="0"/>
                                  </p:stCondLst>
                                  <p:childTnLst>
                                    <p:set>
                                      <p:cBhvr>
                                        <p:cTn id="16" dur="1" fill="hold">
                                          <p:stCondLst>
                                            <p:cond delay="0"/>
                                          </p:stCondLst>
                                        </p:cTn>
                                        <p:tgtEl>
                                          <p:spTgt spid="33800"/>
                                        </p:tgtEl>
                                        <p:attrNameLst>
                                          <p:attrName>style.visibility</p:attrName>
                                        </p:attrNameLst>
                                      </p:cBhvr>
                                      <p:to>
                                        <p:strVal val="visible"/>
                                      </p:to>
                                    </p:set>
                                    <p:animEffect transition="in" filter="circle(out)">
                                      <p:cBhvr>
                                        <p:cTn id="17" dur="1000"/>
                                        <p:tgtEl>
                                          <p:spTgt spid="338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3813"/>
                                        </p:tgtEl>
                                        <p:attrNameLst>
                                          <p:attrName>style.visibility</p:attrName>
                                        </p:attrNameLst>
                                      </p:cBhvr>
                                      <p:to>
                                        <p:strVal val="visible"/>
                                      </p:to>
                                    </p:set>
                                    <p:animEffect transition="in" filter="box(in)">
                                      <p:cBhvr>
                                        <p:cTn id="22" dur="500"/>
                                        <p:tgtEl>
                                          <p:spTgt spid="33813"/>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3809"/>
                                        </p:tgtEl>
                                        <p:attrNameLst>
                                          <p:attrName>style.visibility</p:attrName>
                                        </p:attrNameLst>
                                      </p:cBhvr>
                                      <p:to>
                                        <p:strVal val="visible"/>
                                      </p:to>
                                    </p:set>
                                    <p:animEffect transition="in" filter="box(in)">
                                      <p:cBhvr>
                                        <p:cTn id="25" dur="500"/>
                                        <p:tgtEl>
                                          <p:spTgt spid="3380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4" presetClass="path" presetSubtype="0" accel="50000" decel="50000" fill="hold" nodeType="clickEffect">
                                  <p:stCondLst>
                                    <p:cond delay="0"/>
                                  </p:stCondLst>
                                  <p:childTnLst>
                                    <p:animMotion origin="layout" path="M -0.00591 0.01553 L 0.22326 0.04495 C 0.27465 0.04959 0.34045 0.0804 0.40364 0.12234 C 0.47639 0.17123 0.52986 0.22174 0.55677 0.26993 L 0.71805 0.50649 " pathEditMode="relative" rAng="1615086" ptsTypes="FffFF">
                                      <p:cBhvr>
                                        <p:cTn id="29" dur="3000" fill="hold"/>
                                        <p:tgtEl>
                                          <p:spTgt spid="33800"/>
                                        </p:tgtEl>
                                        <p:attrNameLst>
                                          <p:attrName>ppt_x</p:attrName>
                                          <p:attrName>ppt_y</p:attrName>
                                        </p:attrNameLst>
                                      </p:cBhvr>
                                      <p:rCtr x="38767" y="17771"/>
                                    </p:animMotion>
                                  </p:childTnLst>
                                </p:cTn>
                              </p:par>
                              <p:par>
                                <p:cTn id="30" presetID="22" presetClass="entr" presetSubtype="4" fill="hold" grpId="0" nodeType="withEffect">
                                  <p:stCondLst>
                                    <p:cond delay="0"/>
                                  </p:stCondLst>
                                  <p:childTnLst>
                                    <p:set>
                                      <p:cBhvr>
                                        <p:cTn id="31" dur="1" fill="hold">
                                          <p:stCondLst>
                                            <p:cond delay="0"/>
                                          </p:stCondLst>
                                        </p:cTn>
                                        <p:tgtEl>
                                          <p:spTgt spid="33808"/>
                                        </p:tgtEl>
                                        <p:attrNameLst>
                                          <p:attrName>style.visibility</p:attrName>
                                        </p:attrNameLst>
                                      </p:cBhvr>
                                      <p:to>
                                        <p:strVal val="visible"/>
                                      </p:to>
                                    </p:set>
                                    <p:animEffect transition="in" filter="wipe(down)">
                                      <p:cBhvr>
                                        <p:cTn id="32" dur="3000"/>
                                        <p:tgtEl>
                                          <p:spTgt spid="33808"/>
                                        </p:tgtEl>
                                      </p:cBhvr>
                                    </p:animEffect>
                                  </p:childTnLst>
                                </p:cTn>
                              </p:par>
                              <p:par>
                                <p:cTn id="33" presetID="22" presetClass="exit" presetSubtype="1" fill="hold" grpId="1" nodeType="withEffect">
                                  <p:stCondLst>
                                    <p:cond delay="0"/>
                                  </p:stCondLst>
                                  <p:childTnLst>
                                    <p:animEffect transition="out" filter="wipe(up)">
                                      <p:cBhvr>
                                        <p:cTn id="34" dur="3000"/>
                                        <p:tgtEl>
                                          <p:spTgt spid="33809"/>
                                        </p:tgtEl>
                                      </p:cBhvr>
                                    </p:animEffect>
                                    <p:set>
                                      <p:cBhvr>
                                        <p:cTn id="35" dur="1" fill="hold">
                                          <p:stCondLst>
                                            <p:cond delay="2999"/>
                                          </p:stCondLst>
                                        </p:cTn>
                                        <p:tgtEl>
                                          <p:spTgt spid="33809"/>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3817"/>
                                        </p:tgtEl>
                                        <p:attrNameLst>
                                          <p:attrName>style.visibility</p:attrName>
                                        </p:attrNameLst>
                                      </p:cBhvr>
                                      <p:to>
                                        <p:strVal val="visible"/>
                                      </p:to>
                                    </p:set>
                                    <p:animEffect transition="in" filter="box(in)">
                                      <p:cBhvr>
                                        <p:cTn id="40" dur="500"/>
                                        <p:tgtEl>
                                          <p:spTgt spid="33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9" grpId="0" animBg="1"/>
      <p:bldP spid="33809" grpId="1" animBg="1"/>
      <p:bldP spid="33808" grpId="0" animBg="1"/>
      <p:bldP spid="33816" grpId="0" animBg="1"/>
      <p:bldP spid="33816" grpId="1" animBg="1"/>
      <p:bldP spid="338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latin typeface="Comic Sans MS" pitchFamily="66" charset="0"/>
              </a:rPr>
              <a:t>Practice Problems</a:t>
            </a:r>
          </a:p>
        </p:txBody>
      </p:sp>
      <p:sp>
        <p:nvSpPr>
          <p:cNvPr id="25603" name="Rectangle 3"/>
          <p:cNvSpPr>
            <a:spLocks noGrp="1" noChangeArrowheads="1"/>
          </p:cNvSpPr>
          <p:nvPr>
            <p:ph type="body" idx="1"/>
          </p:nvPr>
        </p:nvSpPr>
        <p:spPr>
          <a:xfrm>
            <a:off x="566738" y="1752600"/>
            <a:ext cx="8001000" cy="4419600"/>
          </a:xfrm>
        </p:spPr>
        <p:txBody>
          <a:bodyPr/>
          <a:lstStyle/>
          <a:p>
            <a:pPr eaLnBrk="1" hangingPunct="1"/>
            <a:r>
              <a:rPr lang="en-US" altLang="en-US" sz="2200" smtClean="0">
                <a:latin typeface="Comic Sans MS" pitchFamily="66" charset="0"/>
              </a:rPr>
              <a:t>A diver weighing 46 kg is preparing for a dive from the 10 meter diving platform.  How much </a:t>
            </a:r>
            <a:r>
              <a:rPr lang="en-US" altLang="en-US" sz="2200" b="1" smtClean="0">
                <a:latin typeface="Comic Sans MS" pitchFamily="66" charset="0"/>
              </a:rPr>
              <a:t>gravitational potential energy</a:t>
            </a:r>
            <a:r>
              <a:rPr lang="en-US" altLang="en-US" sz="2200" smtClean="0">
                <a:latin typeface="Comic Sans MS" pitchFamily="66" charset="0"/>
              </a:rPr>
              <a:t> does the diver have?</a:t>
            </a:r>
          </a:p>
          <a:p>
            <a:pPr eaLnBrk="1" hangingPunct="1"/>
            <a:endParaRPr lang="en-US" altLang="en-US" sz="2200" smtClean="0">
              <a:latin typeface="Comic Sans MS" pitchFamily="66" charset="0"/>
            </a:endParaRPr>
          </a:p>
          <a:p>
            <a:pPr eaLnBrk="1" hangingPunct="1"/>
            <a:endParaRPr lang="en-US" altLang="en-US" sz="2800" smtClean="0">
              <a:latin typeface="Comic Sans MS" pitchFamily="66" charset="0"/>
            </a:endParaRPr>
          </a:p>
          <a:p>
            <a:pPr eaLnBrk="1" hangingPunct="1"/>
            <a:endParaRPr lang="en-US" altLang="en-US" sz="2200" smtClean="0">
              <a:latin typeface="Comic Sans MS" pitchFamily="66" charset="0"/>
            </a:endParaRPr>
          </a:p>
          <a:p>
            <a:pPr eaLnBrk="1" hangingPunct="1"/>
            <a:r>
              <a:rPr lang="en-US" altLang="en-US" sz="2200" smtClean="0">
                <a:latin typeface="Comic Sans MS" pitchFamily="66" charset="0"/>
              </a:rPr>
              <a:t>A cheetah weighing approximately 50 kg was seen chasing a gazelle at a speed of 32.4 m/s.  What is the </a:t>
            </a:r>
            <a:r>
              <a:rPr lang="en-US" altLang="en-US" sz="2200" b="1" smtClean="0">
                <a:latin typeface="Comic Sans MS" pitchFamily="66" charset="0"/>
              </a:rPr>
              <a:t>kinetic energy</a:t>
            </a:r>
            <a:r>
              <a:rPr lang="en-US" altLang="en-US" sz="2200" smtClean="0">
                <a:latin typeface="Comic Sans MS" pitchFamily="66" charset="0"/>
              </a:rPr>
              <a:t> of the cheetah?  </a:t>
            </a:r>
          </a:p>
        </p:txBody>
      </p:sp>
      <p:sp>
        <p:nvSpPr>
          <p:cNvPr id="25604" name="Text Box 4"/>
          <p:cNvSpPr txBox="1">
            <a:spLocks noChangeArrowheads="1"/>
          </p:cNvSpPr>
          <p:nvPr/>
        </p:nvSpPr>
        <p:spPr bwMode="auto">
          <a:xfrm>
            <a:off x="1143000" y="5410200"/>
            <a:ext cx="1233488" cy="669925"/>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latin typeface="Comic Sans MS" pitchFamily="66" charset="0"/>
              </a:rPr>
              <a:t>KE = </a:t>
            </a:r>
            <a:r>
              <a:rPr lang="en-US" altLang="en-US" u="sng">
                <a:latin typeface="Comic Sans MS" pitchFamily="66" charset="0"/>
              </a:rPr>
              <a:t>1mv</a:t>
            </a:r>
            <a:r>
              <a:rPr lang="en-US" altLang="en-US" u="sng" baseline="30000">
                <a:latin typeface="Comic Sans MS" pitchFamily="66" charset="0"/>
              </a:rPr>
              <a:t>2</a:t>
            </a:r>
          </a:p>
          <a:p>
            <a:r>
              <a:rPr lang="en-US" altLang="en-US">
                <a:latin typeface="Comic Sans MS" pitchFamily="66" charset="0"/>
              </a:rPr>
              <a:t>            2</a:t>
            </a:r>
          </a:p>
        </p:txBody>
      </p:sp>
      <p:sp>
        <p:nvSpPr>
          <p:cNvPr id="25605" name="Oval 5"/>
          <p:cNvSpPr>
            <a:spLocks noChangeArrowheads="1"/>
          </p:cNvSpPr>
          <p:nvPr/>
        </p:nvSpPr>
        <p:spPr bwMode="auto">
          <a:xfrm>
            <a:off x="5486400" y="4114800"/>
            <a:ext cx="990600" cy="457200"/>
          </a:xfrm>
          <a:prstGeom prst="ellipse">
            <a:avLst/>
          </a:prstGeom>
          <a:noFill/>
          <a:ln w="1905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25606" name="Text Box 6"/>
          <p:cNvSpPr txBox="1">
            <a:spLocks noChangeArrowheads="1"/>
          </p:cNvSpPr>
          <p:nvPr/>
        </p:nvSpPr>
        <p:spPr bwMode="auto">
          <a:xfrm>
            <a:off x="4267200" y="5394325"/>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u="sng">
                <a:latin typeface="Comic Sans MS" pitchFamily="66" charset="0"/>
              </a:rPr>
              <a:t>(1)_____________</a:t>
            </a:r>
            <a:r>
              <a:rPr lang="en-US" altLang="en-US" sz="2000">
                <a:latin typeface="Comic Sans MS" pitchFamily="66" charset="0"/>
              </a:rPr>
              <a:t> </a:t>
            </a:r>
          </a:p>
          <a:p>
            <a:r>
              <a:rPr lang="en-US" altLang="en-US" sz="2000">
                <a:latin typeface="Comic Sans MS" pitchFamily="66" charset="0"/>
              </a:rPr>
              <a:t>               2</a:t>
            </a:r>
          </a:p>
        </p:txBody>
      </p:sp>
      <p:sp>
        <p:nvSpPr>
          <p:cNvPr id="25607" name="Text Box 7"/>
          <p:cNvSpPr txBox="1">
            <a:spLocks noChangeArrowheads="1"/>
          </p:cNvSpPr>
          <p:nvPr/>
        </p:nvSpPr>
        <p:spPr bwMode="auto">
          <a:xfrm>
            <a:off x="3348038" y="5505450"/>
            <a:ext cx="83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K.E. =</a:t>
            </a:r>
          </a:p>
        </p:txBody>
      </p:sp>
      <p:sp>
        <p:nvSpPr>
          <p:cNvPr id="25608" name="Line 8"/>
          <p:cNvSpPr>
            <a:spLocks noChangeShapeType="1"/>
          </p:cNvSpPr>
          <p:nvPr/>
        </p:nvSpPr>
        <p:spPr bwMode="auto">
          <a:xfrm flipH="1">
            <a:off x="5181600" y="4572000"/>
            <a:ext cx="609600" cy="9144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9" name="Text Box 9"/>
          <p:cNvSpPr txBox="1">
            <a:spLocks noChangeArrowheads="1"/>
          </p:cNvSpPr>
          <p:nvPr/>
        </p:nvSpPr>
        <p:spPr bwMode="auto">
          <a:xfrm>
            <a:off x="4572000" y="5395913"/>
            <a:ext cx="1030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(50 kg)</a:t>
            </a:r>
          </a:p>
        </p:txBody>
      </p:sp>
      <p:sp>
        <p:nvSpPr>
          <p:cNvPr id="25610" name="Oval 10"/>
          <p:cNvSpPr>
            <a:spLocks noChangeArrowheads="1"/>
          </p:cNvSpPr>
          <p:nvPr/>
        </p:nvSpPr>
        <p:spPr bwMode="auto">
          <a:xfrm>
            <a:off x="5105400" y="4495800"/>
            <a:ext cx="1524000" cy="457200"/>
          </a:xfrm>
          <a:prstGeom prst="ellipse">
            <a:avLst/>
          </a:prstGeom>
          <a:noFill/>
          <a:ln w="1905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25611" name="Line 11"/>
          <p:cNvSpPr>
            <a:spLocks noChangeShapeType="1"/>
          </p:cNvSpPr>
          <p:nvPr/>
        </p:nvSpPr>
        <p:spPr bwMode="auto">
          <a:xfrm>
            <a:off x="5867400" y="4953000"/>
            <a:ext cx="152400" cy="4572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Text Box 12"/>
          <p:cNvSpPr txBox="1">
            <a:spLocks noChangeArrowheads="1"/>
          </p:cNvSpPr>
          <p:nvPr/>
        </p:nvSpPr>
        <p:spPr bwMode="auto">
          <a:xfrm>
            <a:off x="5410200" y="5395913"/>
            <a:ext cx="1528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(32.4 m/s)</a:t>
            </a:r>
            <a:r>
              <a:rPr lang="en-US" altLang="en-US" sz="2000" baseline="30000">
                <a:latin typeface="Comic Sans MS" pitchFamily="66" charset="0"/>
              </a:rPr>
              <a:t>2</a:t>
            </a:r>
            <a:endParaRPr lang="en-US" altLang="en-US" sz="2000">
              <a:latin typeface="Comic Sans MS" pitchFamily="66" charset="0"/>
            </a:endParaRPr>
          </a:p>
        </p:txBody>
      </p:sp>
      <p:sp>
        <p:nvSpPr>
          <p:cNvPr id="25613" name="Text Box 13"/>
          <p:cNvSpPr txBox="1">
            <a:spLocks noChangeArrowheads="1"/>
          </p:cNvSpPr>
          <p:nvPr/>
        </p:nvSpPr>
        <p:spPr bwMode="auto">
          <a:xfrm>
            <a:off x="6924675" y="5486400"/>
            <a:ext cx="155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  26,244 J</a:t>
            </a:r>
          </a:p>
        </p:txBody>
      </p:sp>
      <p:sp>
        <p:nvSpPr>
          <p:cNvPr id="25614" name="Text Box 14"/>
          <p:cNvSpPr txBox="1">
            <a:spLocks noChangeArrowheads="1"/>
          </p:cNvSpPr>
          <p:nvPr/>
        </p:nvSpPr>
        <p:spPr bwMode="auto">
          <a:xfrm>
            <a:off x="1171575" y="2971800"/>
            <a:ext cx="1157288" cy="669925"/>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a:latin typeface="Comic Sans MS" pitchFamily="66" charset="0"/>
              </a:rPr>
              <a:t>PE = mgh</a:t>
            </a:r>
            <a:endParaRPr lang="en-US" altLang="en-US" baseline="30000">
              <a:latin typeface="Comic Sans MS" pitchFamily="66" charset="0"/>
            </a:endParaRPr>
          </a:p>
          <a:p>
            <a:r>
              <a:rPr lang="en-US" altLang="en-US">
                <a:latin typeface="Comic Sans MS" pitchFamily="66" charset="0"/>
              </a:rPr>
              <a:t>            </a:t>
            </a:r>
          </a:p>
        </p:txBody>
      </p:sp>
      <p:sp>
        <p:nvSpPr>
          <p:cNvPr id="25615" name="Text Box 15"/>
          <p:cNvSpPr txBox="1">
            <a:spLocks noChangeArrowheads="1"/>
          </p:cNvSpPr>
          <p:nvPr/>
        </p:nvSpPr>
        <p:spPr bwMode="auto">
          <a:xfrm>
            <a:off x="3382963" y="3124200"/>
            <a:ext cx="8080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P.E. =</a:t>
            </a:r>
          </a:p>
        </p:txBody>
      </p:sp>
      <p:sp>
        <p:nvSpPr>
          <p:cNvPr id="25617" name="Text Box 17"/>
          <p:cNvSpPr txBox="1">
            <a:spLocks noChangeArrowheads="1"/>
          </p:cNvSpPr>
          <p:nvPr/>
        </p:nvSpPr>
        <p:spPr bwMode="auto">
          <a:xfrm>
            <a:off x="4227513" y="3124200"/>
            <a:ext cx="1030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(46 kg)</a:t>
            </a:r>
          </a:p>
        </p:txBody>
      </p:sp>
      <p:sp>
        <p:nvSpPr>
          <p:cNvPr id="25618" name="Oval 18"/>
          <p:cNvSpPr>
            <a:spLocks noChangeArrowheads="1"/>
          </p:cNvSpPr>
          <p:nvPr/>
        </p:nvSpPr>
        <p:spPr bwMode="auto">
          <a:xfrm>
            <a:off x="3276600" y="1752600"/>
            <a:ext cx="838200" cy="457200"/>
          </a:xfrm>
          <a:prstGeom prst="ellipse">
            <a:avLst/>
          </a:prstGeom>
          <a:noFill/>
          <a:ln w="19050" cap="rnd">
            <a:solidFill>
              <a:schemeClr val="accent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25620" name="Line 20"/>
          <p:cNvSpPr>
            <a:spLocks noChangeShapeType="1"/>
          </p:cNvSpPr>
          <p:nvPr/>
        </p:nvSpPr>
        <p:spPr bwMode="auto">
          <a:xfrm>
            <a:off x="3886200" y="2209800"/>
            <a:ext cx="838200" cy="9906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1" name="Text Box 21"/>
          <p:cNvSpPr txBox="1">
            <a:spLocks noChangeArrowheads="1"/>
          </p:cNvSpPr>
          <p:nvPr/>
        </p:nvSpPr>
        <p:spPr bwMode="auto">
          <a:xfrm>
            <a:off x="5105400" y="3124200"/>
            <a:ext cx="1373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(9.8 m/s</a:t>
            </a:r>
            <a:r>
              <a:rPr lang="en-US" altLang="en-US" sz="2000" baseline="30000">
                <a:latin typeface="Comic Sans MS" pitchFamily="66" charset="0"/>
              </a:rPr>
              <a:t>2</a:t>
            </a:r>
            <a:r>
              <a:rPr lang="en-US" altLang="en-US" sz="2000">
                <a:latin typeface="Comic Sans MS" pitchFamily="66" charset="0"/>
              </a:rPr>
              <a:t>)</a:t>
            </a:r>
          </a:p>
        </p:txBody>
      </p:sp>
      <p:sp>
        <p:nvSpPr>
          <p:cNvPr id="25622" name="Oval 22"/>
          <p:cNvSpPr>
            <a:spLocks noChangeArrowheads="1"/>
          </p:cNvSpPr>
          <p:nvPr/>
        </p:nvSpPr>
        <p:spPr bwMode="auto">
          <a:xfrm>
            <a:off x="1066800" y="2057400"/>
            <a:ext cx="1219200" cy="457200"/>
          </a:xfrm>
          <a:prstGeom prst="ellipse">
            <a:avLst/>
          </a:prstGeom>
          <a:noFill/>
          <a:ln w="19050" cap="rnd">
            <a:solidFill>
              <a:schemeClr val="accent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25623" name="Line 23"/>
          <p:cNvSpPr>
            <a:spLocks noChangeShapeType="1"/>
          </p:cNvSpPr>
          <p:nvPr/>
        </p:nvSpPr>
        <p:spPr bwMode="auto">
          <a:xfrm>
            <a:off x="2286000" y="2362200"/>
            <a:ext cx="4419600" cy="7620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4" name="Text Box 24"/>
          <p:cNvSpPr txBox="1">
            <a:spLocks noChangeArrowheads="1"/>
          </p:cNvSpPr>
          <p:nvPr/>
        </p:nvSpPr>
        <p:spPr bwMode="auto">
          <a:xfrm>
            <a:off x="7204075" y="3124200"/>
            <a:ext cx="1403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  4,508 J</a:t>
            </a:r>
          </a:p>
        </p:txBody>
      </p:sp>
      <p:sp>
        <p:nvSpPr>
          <p:cNvPr id="25625" name="Text Box 25"/>
          <p:cNvSpPr txBox="1">
            <a:spLocks noChangeArrowheads="1"/>
          </p:cNvSpPr>
          <p:nvPr/>
        </p:nvSpPr>
        <p:spPr bwMode="auto">
          <a:xfrm>
            <a:off x="6291263" y="3124200"/>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2000">
                <a:latin typeface="Comic Sans MS" pitchFamily="66" charset="0"/>
              </a:rPr>
              <a:t>(10 m)</a:t>
            </a:r>
          </a:p>
        </p:txBody>
      </p:sp>
      <p:sp>
        <p:nvSpPr>
          <p:cNvPr id="25626" name="Text Box 26"/>
          <p:cNvSpPr txBox="1">
            <a:spLocks noChangeArrowheads="1"/>
          </p:cNvSpPr>
          <p:nvPr/>
        </p:nvSpPr>
        <p:spPr bwMode="auto">
          <a:xfrm>
            <a:off x="5286375" y="2971800"/>
            <a:ext cx="987425" cy="660400"/>
          </a:xfrm>
          <a:prstGeom prst="rect">
            <a:avLst/>
          </a:prstGeom>
          <a:solidFill>
            <a:srgbClr val="DDDDDD">
              <a:alpha val="47842"/>
            </a:srgbClr>
          </a:solidFill>
          <a:ln w="1905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a:solidFill>
                  <a:srgbClr val="4D4D4D"/>
                </a:solidFill>
                <a:latin typeface="Comic Sans MS" pitchFamily="66" charset="0"/>
              </a:rPr>
              <a:t>Earth’s</a:t>
            </a:r>
          </a:p>
          <a:p>
            <a:pPr algn="ctr"/>
            <a:r>
              <a:rPr lang="en-US" altLang="en-US">
                <a:solidFill>
                  <a:srgbClr val="4D4D4D"/>
                </a:solidFill>
                <a:latin typeface="Comic Sans MS" pitchFamily="66" charset="0"/>
              </a:rPr>
              <a:t>Gravity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603">
                                            <p:txEl>
                                              <p:pRg st="4" end="4"/>
                                            </p:txEl>
                                          </p:spTgt>
                                        </p:tgtEl>
                                        <p:attrNameLst>
                                          <p:attrName>style.visibility</p:attrName>
                                        </p:attrNameLst>
                                      </p:cBhvr>
                                      <p:to>
                                        <p:strVal val="visible"/>
                                      </p:to>
                                    </p:set>
                                    <p:animEffect transition="in" filter="dissolve">
                                      <p:cBhvr>
                                        <p:cTn id="12" dur="500"/>
                                        <p:tgtEl>
                                          <p:spTgt spid="2560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614"/>
                                        </p:tgtEl>
                                        <p:attrNameLst>
                                          <p:attrName>style.visibility</p:attrName>
                                        </p:attrNameLst>
                                      </p:cBhvr>
                                      <p:to>
                                        <p:strVal val="visible"/>
                                      </p:to>
                                    </p:set>
                                    <p:animEffect transition="in" filter="box(in)">
                                      <p:cBhvr>
                                        <p:cTn id="17" dur="500"/>
                                        <p:tgtEl>
                                          <p:spTgt spid="256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15"/>
                                        </p:tgtEl>
                                        <p:attrNameLst>
                                          <p:attrName>style.visibility</p:attrName>
                                        </p:attrNameLst>
                                      </p:cBhvr>
                                      <p:to>
                                        <p:strVal val="visible"/>
                                      </p:to>
                                    </p:set>
                                    <p:animEffect transition="in" filter="dissolve">
                                      <p:cBhvr>
                                        <p:cTn id="22" dur="500"/>
                                        <p:tgtEl>
                                          <p:spTgt spid="256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5618"/>
                                        </p:tgtEl>
                                        <p:attrNameLst>
                                          <p:attrName>style.visibility</p:attrName>
                                        </p:attrNameLst>
                                      </p:cBhvr>
                                      <p:to>
                                        <p:strVal val="visible"/>
                                      </p:to>
                                    </p:set>
                                    <p:animEffect transition="in" filter="circle(in)">
                                      <p:cBhvr>
                                        <p:cTn id="27" dur="2000"/>
                                        <p:tgtEl>
                                          <p:spTgt spid="256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5620"/>
                                        </p:tgtEl>
                                        <p:attrNameLst>
                                          <p:attrName>style.visibility</p:attrName>
                                        </p:attrNameLst>
                                      </p:cBhvr>
                                      <p:to>
                                        <p:strVal val="visible"/>
                                      </p:to>
                                    </p:set>
                                    <p:animEffect transition="in" filter="wipe(up)">
                                      <p:cBhvr>
                                        <p:cTn id="32" dur="500"/>
                                        <p:tgtEl>
                                          <p:spTgt spid="256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5617"/>
                                        </p:tgtEl>
                                        <p:attrNameLst>
                                          <p:attrName>style.visibility</p:attrName>
                                        </p:attrNameLst>
                                      </p:cBhvr>
                                      <p:to>
                                        <p:strVal val="visible"/>
                                      </p:to>
                                    </p:set>
                                    <p:animEffect transition="in" filter="dissolve">
                                      <p:cBhvr>
                                        <p:cTn id="37" dur="500"/>
                                        <p:tgtEl>
                                          <p:spTgt spid="2561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xit" presetSubtype="4" fill="hold" grpId="1" nodeType="clickEffect">
                                  <p:stCondLst>
                                    <p:cond delay="0"/>
                                  </p:stCondLst>
                                  <p:childTnLst>
                                    <p:animEffect transition="out" filter="wipe(down)">
                                      <p:cBhvr>
                                        <p:cTn id="41" dur="500"/>
                                        <p:tgtEl>
                                          <p:spTgt spid="25620"/>
                                        </p:tgtEl>
                                      </p:cBhvr>
                                    </p:animEffect>
                                    <p:set>
                                      <p:cBhvr>
                                        <p:cTn id="42" dur="1" fill="hold">
                                          <p:stCondLst>
                                            <p:cond delay="499"/>
                                          </p:stCondLst>
                                        </p:cTn>
                                        <p:tgtEl>
                                          <p:spTgt spid="25620"/>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5626"/>
                                        </p:tgtEl>
                                        <p:attrNameLst>
                                          <p:attrName>style.visibility</p:attrName>
                                        </p:attrNameLst>
                                      </p:cBhvr>
                                      <p:to>
                                        <p:strVal val="visible"/>
                                      </p:to>
                                    </p:set>
                                    <p:animEffect transition="in" filter="box(in)">
                                      <p:cBhvr>
                                        <p:cTn id="47" dur="500"/>
                                        <p:tgtEl>
                                          <p:spTgt spid="2562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xit" presetSubtype="16" fill="hold" grpId="1" nodeType="clickEffect">
                                  <p:stCondLst>
                                    <p:cond delay="0"/>
                                  </p:stCondLst>
                                  <p:childTnLst>
                                    <p:animEffect transition="out" filter="box(in)">
                                      <p:cBhvr>
                                        <p:cTn id="51" dur="500"/>
                                        <p:tgtEl>
                                          <p:spTgt spid="25626"/>
                                        </p:tgtEl>
                                      </p:cBhvr>
                                    </p:animEffect>
                                    <p:set>
                                      <p:cBhvr>
                                        <p:cTn id="52" dur="1" fill="hold">
                                          <p:stCondLst>
                                            <p:cond delay="499"/>
                                          </p:stCondLst>
                                        </p:cTn>
                                        <p:tgtEl>
                                          <p:spTgt spid="25626"/>
                                        </p:tgtEl>
                                        <p:attrNameLst>
                                          <p:attrName>style.visibility</p:attrName>
                                        </p:attrNameLst>
                                      </p:cBhvr>
                                      <p:to>
                                        <p:strVal val="hidden"/>
                                      </p:to>
                                    </p:set>
                                  </p:childTnLst>
                                </p:cTn>
                              </p:par>
                            </p:childTnLst>
                          </p:cTn>
                        </p:par>
                        <p:par>
                          <p:cTn id="53" fill="hold" nodeType="afterGroup">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25621"/>
                                        </p:tgtEl>
                                        <p:attrNameLst>
                                          <p:attrName>style.visibility</p:attrName>
                                        </p:attrNameLst>
                                      </p:cBhvr>
                                      <p:to>
                                        <p:strVal val="visible"/>
                                      </p:to>
                                    </p:set>
                                    <p:animEffect transition="in" filter="dissolve">
                                      <p:cBhvr>
                                        <p:cTn id="56" dur="500"/>
                                        <p:tgtEl>
                                          <p:spTgt spid="2562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25622"/>
                                        </p:tgtEl>
                                        <p:attrNameLst>
                                          <p:attrName>style.visibility</p:attrName>
                                        </p:attrNameLst>
                                      </p:cBhvr>
                                      <p:to>
                                        <p:strVal val="visible"/>
                                      </p:to>
                                    </p:set>
                                    <p:animEffect transition="in" filter="circle(in)">
                                      <p:cBhvr>
                                        <p:cTn id="61" dur="2000"/>
                                        <p:tgtEl>
                                          <p:spTgt spid="2562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25623"/>
                                        </p:tgtEl>
                                        <p:attrNameLst>
                                          <p:attrName>style.visibility</p:attrName>
                                        </p:attrNameLst>
                                      </p:cBhvr>
                                      <p:to>
                                        <p:strVal val="visible"/>
                                      </p:to>
                                    </p:set>
                                    <p:animEffect transition="in" filter="wipe(up)">
                                      <p:cBhvr>
                                        <p:cTn id="66" dur="500"/>
                                        <p:tgtEl>
                                          <p:spTgt spid="2562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25625"/>
                                        </p:tgtEl>
                                        <p:attrNameLst>
                                          <p:attrName>style.visibility</p:attrName>
                                        </p:attrNameLst>
                                      </p:cBhvr>
                                      <p:to>
                                        <p:strVal val="visible"/>
                                      </p:to>
                                    </p:set>
                                    <p:animEffect transition="in" filter="dissolve">
                                      <p:cBhvr>
                                        <p:cTn id="71" dur="500"/>
                                        <p:tgtEl>
                                          <p:spTgt spid="2562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xit" presetSubtype="4" fill="hold" grpId="1" nodeType="clickEffect">
                                  <p:stCondLst>
                                    <p:cond delay="0"/>
                                  </p:stCondLst>
                                  <p:childTnLst>
                                    <p:animEffect transition="out" filter="wipe(down)">
                                      <p:cBhvr>
                                        <p:cTn id="75" dur="500"/>
                                        <p:tgtEl>
                                          <p:spTgt spid="25623"/>
                                        </p:tgtEl>
                                      </p:cBhvr>
                                    </p:animEffect>
                                    <p:set>
                                      <p:cBhvr>
                                        <p:cTn id="76" dur="1" fill="hold">
                                          <p:stCondLst>
                                            <p:cond delay="499"/>
                                          </p:stCondLst>
                                        </p:cTn>
                                        <p:tgtEl>
                                          <p:spTgt spid="25623"/>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25624"/>
                                        </p:tgtEl>
                                        <p:attrNameLst>
                                          <p:attrName>style.visibility</p:attrName>
                                        </p:attrNameLst>
                                      </p:cBhvr>
                                      <p:to>
                                        <p:strVal val="visible"/>
                                      </p:to>
                                    </p:set>
                                    <p:animEffect transition="in" filter="dissolve">
                                      <p:cBhvr>
                                        <p:cTn id="81" dur="500"/>
                                        <p:tgtEl>
                                          <p:spTgt spid="25624"/>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ntr" presetSubtype="16" fill="hold" grpId="0" nodeType="clickEffect">
                                  <p:stCondLst>
                                    <p:cond delay="0"/>
                                  </p:stCondLst>
                                  <p:childTnLst>
                                    <p:set>
                                      <p:cBhvr>
                                        <p:cTn id="85" dur="1" fill="hold">
                                          <p:stCondLst>
                                            <p:cond delay="0"/>
                                          </p:stCondLst>
                                        </p:cTn>
                                        <p:tgtEl>
                                          <p:spTgt spid="25604"/>
                                        </p:tgtEl>
                                        <p:attrNameLst>
                                          <p:attrName>style.visibility</p:attrName>
                                        </p:attrNameLst>
                                      </p:cBhvr>
                                      <p:to>
                                        <p:strVal val="visible"/>
                                      </p:to>
                                    </p:set>
                                    <p:animEffect transition="in" filter="box(in)">
                                      <p:cBhvr>
                                        <p:cTn id="86" dur="500"/>
                                        <p:tgtEl>
                                          <p:spTgt spid="2560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25607"/>
                                        </p:tgtEl>
                                        <p:attrNameLst>
                                          <p:attrName>style.visibility</p:attrName>
                                        </p:attrNameLst>
                                      </p:cBhvr>
                                      <p:to>
                                        <p:strVal val="visible"/>
                                      </p:to>
                                    </p:set>
                                    <p:animEffect transition="in" filter="dissolve">
                                      <p:cBhvr>
                                        <p:cTn id="91" dur="500"/>
                                        <p:tgtEl>
                                          <p:spTgt spid="25607"/>
                                        </p:tgtEl>
                                      </p:cBhvr>
                                    </p:animEffect>
                                  </p:childTnLst>
                                </p:cTn>
                              </p:par>
                            </p:childTnLst>
                          </p:cTn>
                        </p:par>
                        <p:par>
                          <p:cTn id="92" fill="hold" nodeType="afterGroup">
                            <p:stCondLst>
                              <p:cond delay="500"/>
                            </p:stCondLst>
                            <p:childTnLst>
                              <p:par>
                                <p:cTn id="93" presetID="9" presetClass="entr" presetSubtype="0" fill="hold" grpId="0" nodeType="afterEffect">
                                  <p:stCondLst>
                                    <p:cond delay="0"/>
                                  </p:stCondLst>
                                  <p:childTnLst>
                                    <p:set>
                                      <p:cBhvr>
                                        <p:cTn id="94" dur="1" fill="hold">
                                          <p:stCondLst>
                                            <p:cond delay="0"/>
                                          </p:stCondLst>
                                        </p:cTn>
                                        <p:tgtEl>
                                          <p:spTgt spid="25606"/>
                                        </p:tgtEl>
                                        <p:attrNameLst>
                                          <p:attrName>style.visibility</p:attrName>
                                        </p:attrNameLst>
                                      </p:cBhvr>
                                      <p:to>
                                        <p:strVal val="visible"/>
                                      </p:to>
                                    </p:set>
                                    <p:animEffect transition="in" filter="dissolve">
                                      <p:cBhvr>
                                        <p:cTn id="95" dur="500"/>
                                        <p:tgtEl>
                                          <p:spTgt spid="25606"/>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6" presetClass="entr" presetSubtype="16" fill="hold" grpId="0" nodeType="clickEffect">
                                  <p:stCondLst>
                                    <p:cond delay="0"/>
                                  </p:stCondLst>
                                  <p:childTnLst>
                                    <p:set>
                                      <p:cBhvr>
                                        <p:cTn id="99" dur="1" fill="hold">
                                          <p:stCondLst>
                                            <p:cond delay="0"/>
                                          </p:stCondLst>
                                        </p:cTn>
                                        <p:tgtEl>
                                          <p:spTgt spid="25605"/>
                                        </p:tgtEl>
                                        <p:attrNameLst>
                                          <p:attrName>style.visibility</p:attrName>
                                        </p:attrNameLst>
                                      </p:cBhvr>
                                      <p:to>
                                        <p:strVal val="visible"/>
                                      </p:to>
                                    </p:set>
                                    <p:animEffect transition="in" filter="circle(in)">
                                      <p:cBhvr>
                                        <p:cTn id="100" dur="2000"/>
                                        <p:tgtEl>
                                          <p:spTgt spid="25605"/>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1" fill="hold" grpId="0" nodeType="clickEffect">
                                  <p:stCondLst>
                                    <p:cond delay="0"/>
                                  </p:stCondLst>
                                  <p:childTnLst>
                                    <p:set>
                                      <p:cBhvr>
                                        <p:cTn id="104" dur="1" fill="hold">
                                          <p:stCondLst>
                                            <p:cond delay="0"/>
                                          </p:stCondLst>
                                        </p:cTn>
                                        <p:tgtEl>
                                          <p:spTgt spid="25608"/>
                                        </p:tgtEl>
                                        <p:attrNameLst>
                                          <p:attrName>style.visibility</p:attrName>
                                        </p:attrNameLst>
                                      </p:cBhvr>
                                      <p:to>
                                        <p:strVal val="visible"/>
                                      </p:to>
                                    </p:set>
                                    <p:animEffect transition="in" filter="wipe(up)">
                                      <p:cBhvr>
                                        <p:cTn id="105" dur="500"/>
                                        <p:tgtEl>
                                          <p:spTgt spid="25608"/>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9" presetClass="entr" presetSubtype="0" fill="hold" grpId="0" nodeType="clickEffect">
                                  <p:stCondLst>
                                    <p:cond delay="0"/>
                                  </p:stCondLst>
                                  <p:childTnLst>
                                    <p:set>
                                      <p:cBhvr>
                                        <p:cTn id="109" dur="1" fill="hold">
                                          <p:stCondLst>
                                            <p:cond delay="0"/>
                                          </p:stCondLst>
                                        </p:cTn>
                                        <p:tgtEl>
                                          <p:spTgt spid="25609"/>
                                        </p:tgtEl>
                                        <p:attrNameLst>
                                          <p:attrName>style.visibility</p:attrName>
                                        </p:attrNameLst>
                                      </p:cBhvr>
                                      <p:to>
                                        <p:strVal val="visible"/>
                                      </p:to>
                                    </p:set>
                                    <p:animEffect transition="in" filter="dissolve">
                                      <p:cBhvr>
                                        <p:cTn id="110" dur="500"/>
                                        <p:tgtEl>
                                          <p:spTgt spid="25609"/>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xit" presetSubtype="4" fill="hold" grpId="1" nodeType="clickEffect">
                                  <p:stCondLst>
                                    <p:cond delay="0"/>
                                  </p:stCondLst>
                                  <p:childTnLst>
                                    <p:animEffect transition="out" filter="wipe(down)">
                                      <p:cBhvr>
                                        <p:cTn id="114" dur="500"/>
                                        <p:tgtEl>
                                          <p:spTgt spid="25608"/>
                                        </p:tgtEl>
                                      </p:cBhvr>
                                    </p:animEffect>
                                    <p:set>
                                      <p:cBhvr>
                                        <p:cTn id="115" dur="1" fill="hold">
                                          <p:stCondLst>
                                            <p:cond delay="499"/>
                                          </p:stCondLst>
                                        </p:cTn>
                                        <p:tgtEl>
                                          <p:spTgt spid="25608"/>
                                        </p:tgtEl>
                                        <p:attrNameLst>
                                          <p:attrName>style.visibility</p:attrName>
                                        </p:attrNameLst>
                                      </p:cBhvr>
                                      <p:to>
                                        <p:strVal val="hidden"/>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6" presetClass="entr" presetSubtype="16" fill="hold" grpId="0" nodeType="clickEffect">
                                  <p:stCondLst>
                                    <p:cond delay="0"/>
                                  </p:stCondLst>
                                  <p:childTnLst>
                                    <p:set>
                                      <p:cBhvr>
                                        <p:cTn id="119" dur="1" fill="hold">
                                          <p:stCondLst>
                                            <p:cond delay="0"/>
                                          </p:stCondLst>
                                        </p:cTn>
                                        <p:tgtEl>
                                          <p:spTgt spid="25610"/>
                                        </p:tgtEl>
                                        <p:attrNameLst>
                                          <p:attrName>style.visibility</p:attrName>
                                        </p:attrNameLst>
                                      </p:cBhvr>
                                      <p:to>
                                        <p:strVal val="visible"/>
                                      </p:to>
                                    </p:set>
                                    <p:animEffect transition="in" filter="circle(in)">
                                      <p:cBhvr>
                                        <p:cTn id="120" dur="2000"/>
                                        <p:tgtEl>
                                          <p:spTgt spid="25610"/>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1" fill="hold" grpId="0" nodeType="clickEffect">
                                  <p:stCondLst>
                                    <p:cond delay="0"/>
                                  </p:stCondLst>
                                  <p:childTnLst>
                                    <p:set>
                                      <p:cBhvr>
                                        <p:cTn id="124" dur="1" fill="hold">
                                          <p:stCondLst>
                                            <p:cond delay="0"/>
                                          </p:stCondLst>
                                        </p:cTn>
                                        <p:tgtEl>
                                          <p:spTgt spid="25611"/>
                                        </p:tgtEl>
                                        <p:attrNameLst>
                                          <p:attrName>style.visibility</p:attrName>
                                        </p:attrNameLst>
                                      </p:cBhvr>
                                      <p:to>
                                        <p:strVal val="visible"/>
                                      </p:to>
                                    </p:set>
                                    <p:animEffect transition="in" filter="wipe(up)">
                                      <p:cBhvr>
                                        <p:cTn id="125" dur="500"/>
                                        <p:tgtEl>
                                          <p:spTgt spid="25611"/>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9" presetClass="entr" presetSubtype="0" fill="hold" grpId="0" nodeType="clickEffect">
                                  <p:stCondLst>
                                    <p:cond delay="0"/>
                                  </p:stCondLst>
                                  <p:childTnLst>
                                    <p:set>
                                      <p:cBhvr>
                                        <p:cTn id="129" dur="1" fill="hold">
                                          <p:stCondLst>
                                            <p:cond delay="0"/>
                                          </p:stCondLst>
                                        </p:cTn>
                                        <p:tgtEl>
                                          <p:spTgt spid="25612"/>
                                        </p:tgtEl>
                                        <p:attrNameLst>
                                          <p:attrName>style.visibility</p:attrName>
                                        </p:attrNameLst>
                                      </p:cBhvr>
                                      <p:to>
                                        <p:strVal val="visible"/>
                                      </p:to>
                                    </p:set>
                                    <p:animEffect transition="in" filter="dissolve">
                                      <p:cBhvr>
                                        <p:cTn id="130" dur="500"/>
                                        <p:tgtEl>
                                          <p:spTgt spid="25612"/>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2" presetClass="exit" presetSubtype="4" fill="hold" grpId="1" nodeType="clickEffect">
                                  <p:stCondLst>
                                    <p:cond delay="0"/>
                                  </p:stCondLst>
                                  <p:childTnLst>
                                    <p:animEffect transition="out" filter="wipe(down)">
                                      <p:cBhvr>
                                        <p:cTn id="134" dur="500"/>
                                        <p:tgtEl>
                                          <p:spTgt spid="25611"/>
                                        </p:tgtEl>
                                      </p:cBhvr>
                                    </p:animEffect>
                                    <p:set>
                                      <p:cBhvr>
                                        <p:cTn id="135" dur="1" fill="hold">
                                          <p:stCondLst>
                                            <p:cond delay="499"/>
                                          </p:stCondLst>
                                        </p:cTn>
                                        <p:tgtEl>
                                          <p:spTgt spid="25611"/>
                                        </p:tgtEl>
                                        <p:attrNameLst>
                                          <p:attrName>style.visibility</p:attrName>
                                        </p:attrNameLst>
                                      </p:cBhvr>
                                      <p:to>
                                        <p:strVal val="hidden"/>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9" presetClass="entr" presetSubtype="0" fill="hold" grpId="0" nodeType="clickEffect">
                                  <p:stCondLst>
                                    <p:cond delay="0"/>
                                  </p:stCondLst>
                                  <p:childTnLst>
                                    <p:set>
                                      <p:cBhvr>
                                        <p:cTn id="139" dur="1" fill="hold">
                                          <p:stCondLst>
                                            <p:cond delay="0"/>
                                          </p:stCondLst>
                                        </p:cTn>
                                        <p:tgtEl>
                                          <p:spTgt spid="25613"/>
                                        </p:tgtEl>
                                        <p:attrNameLst>
                                          <p:attrName>style.visibility</p:attrName>
                                        </p:attrNameLst>
                                      </p:cBhvr>
                                      <p:to>
                                        <p:strVal val="visible"/>
                                      </p:to>
                                    </p:set>
                                    <p:animEffect transition="in" filter="dissolve">
                                      <p:cBhvr>
                                        <p:cTn id="140" dur="5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p:bldP spid="25607" grpId="0"/>
      <p:bldP spid="25608" grpId="0" animBg="1"/>
      <p:bldP spid="25608" grpId="1" animBg="1"/>
      <p:bldP spid="25609" grpId="0"/>
      <p:bldP spid="25610" grpId="0" animBg="1"/>
      <p:bldP spid="25611" grpId="0" animBg="1"/>
      <p:bldP spid="25611" grpId="1" animBg="1"/>
      <p:bldP spid="25612" grpId="0"/>
      <p:bldP spid="25613" grpId="0"/>
      <p:bldP spid="25614" grpId="0" animBg="1"/>
      <p:bldP spid="25615" grpId="0"/>
      <p:bldP spid="25617" grpId="0"/>
      <p:bldP spid="25618" grpId="0" animBg="1"/>
      <p:bldP spid="25620" grpId="0" animBg="1"/>
      <p:bldP spid="25620" grpId="1" animBg="1"/>
      <p:bldP spid="25621" grpId="0"/>
      <p:bldP spid="25622" grpId="0" animBg="1"/>
      <p:bldP spid="25623" grpId="0" animBg="1"/>
      <p:bldP spid="25623" grpId="1" animBg="1"/>
      <p:bldP spid="25624" grpId="0"/>
      <p:bldP spid="25625" grpId="0"/>
      <p:bldP spid="25626" grpId="0" animBg="1"/>
      <p:bldP spid="25626" grpId="1" animBg="1"/>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5575</TotalTime>
  <Words>1562</Words>
  <Application>Microsoft Office PowerPoint</Application>
  <PresentationFormat>On-screen Show (4:3)</PresentationFormat>
  <Paragraphs>275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Verdana</vt:lpstr>
      <vt:lpstr>Arial</vt:lpstr>
      <vt:lpstr>Wingdings</vt:lpstr>
      <vt:lpstr>Calibri</vt:lpstr>
      <vt:lpstr>Comic Sans MS</vt:lpstr>
      <vt:lpstr>Times New Roman</vt:lpstr>
      <vt:lpstr>Profile</vt:lpstr>
      <vt:lpstr>Energy</vt:lpstr>
      <vt:lpstr>Shooting Rubber Bands</vt:lpstr>
      <vt:lpstr>Data Table</vt:lpstr>
      <vt:lpstr>Questions</vt:lpstr>
      <vt:lpstr>Energy</vt:lpstr>
      <vt:lpstr>Potential Energy (PE)</vt:lpstr>
      <vt:lpstr>Kinetic Energy (KE)</vt:lpstr>
      <vt:lpstr>Relationship Between PE and KE</vt:lpstr>
      <vt:lpstr>Practice Problems</vt:lpstr>
      <vt:lpstr>Forms of Energy (Grouping Activity)</vt:lpstr>
      <vt:lpstr>Forms of Energy</vt:lpstr>
      <vt:lpstr>Mechanical Energy </vt:lpstr>
      <vt:lpstr>Sound Energy </vt:lpstr>
      <vt:lpstr>Chemical Energy </vt:lpstr>
      <vt:lpstr>Thermal Energy </vt:lpstr>
      <vt:lpstr>Electromagnetic Energy </vt:lpstr>
      <vt:lpstr>Nuclear Energy </vt:lpstr>
      <vt:lpstr>Identify the Form of Energy</vt:lpstr>
      <vt:lpstr>Energy Conversions</vt:lpstr>
      <vt:lpstr>Identify the Energy Conversions</vt:lpstr>
      <vt:lpstr>Law of Conservation of Energy</vt:lpstr>
      <vt:lpstr>Energy Efficiency</vt:lpstr>
      <vt:lpstr>Work</vt:lpstr>
    </vt:vector>
  </TitlesOfParts>
  <Company>HTBOE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潙牵慎敭</dc:creator>
  <cp:lastModifiedBy>David Edinger</cp:lastModifiedBy>
  <cp:revision>142</cp:revision>
  <dcterms:created xsi:type="dcterms:W3CDTF">2012-05-14T14:15:07Z</dcterms:created>
  <dcterms:modified xsi:type="dcterms:W3CDTF">2014-08-08T22:05:29Z</dcterms:modified>
</cp:coreProperties>
</file>