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sldIdLst>
    <p:sldId id="286" r:id="rId2"/>
    <p:sldId id="299" r:id="rId3"/>
    <p:sldId id="256" r:id="rId4"/>
    <p:sldId id="292" r:id="rId5"/>
    <p:sldId id="297" r:id="rId6"/>
    <p:sldId id="298" r:id="rId7"/>
    <p:sldId id="257" r:id="rId8"/>
    <p:sldId id="258" r:id="rId9"/>
    <p:sldId id="259" r:id="rId10"/>
    <p:sldId id="271" r:id="rId11"/>
    <p:sldId id="272" r:id="rId12"/>
    <p:sldId id="273" r:id="rId13"/>
    <p:sldId id="289" r:id="rId14"/>
    <p:sldId id="260" r:id="rId15"/>
    <p:sldId id="290" r:id="rId16"/>
    <p:sldId id="287" r:id="rId17"/>
    <p:sldId id="300" r:id="rId18"/>
    <p:sldId id="267" r:id="rId19"/>
    <p:sldId id="294" r:id="rId20"/>
    <p:sldId id="288" r:id="rId21"/>
    <p:sldId id="261" r:id="rId22"/>
    <p:sldId id="262" r:id="rId23"/>
    <p:sldId id="263" r:id="rId24"/>
    <p:sldId id="264" r:id="rId25"/>
    <p:sldId id="265" r:id="rId26"/>
    <p:sldId id="266" r:id="rId27"/>
    <p:sldId id="268" r:id="rId28"/>
    <p:sldId id="270" r:id="rId29"/>
    <p:sldId id="296"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CCFFCC"/>
    <a:srgbClr val="66CCFF"/>
    <a:srgbClr val="FF9933"/>
    <a:srgbClr val="CC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7" autoAdjust="0"/>
    <p:restoredTop sz="94728" autoAdjust="0"/>
  </p:normalViewPr>
  <p:slideViewPr>
    <p:cSldViewPr>
      <p:cViewPr>
        <p:scale>
          <a:sx n="84" d="100"/>
          <a:sy n="84" d="100"/>
        </p:scale>
        <p:origin x="-77" y="2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6B641-774C-403A-BEEC-620C31C5AB9E}" type="datetimeFigureOut">
              <a:rPr lang="en-US" smtClean="0"/>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E37AAD-3BF9-49A6-8382-65F41334BE29}" type="slidenum">
              <a:rPr lang="en-US" smtClean="0"/>
              <a:t>‹#›</a:t>
            </a:fld>
            <a:endParaRPr lang="en-US"/>
          </a:p>
        </p:txBody>
      </p:sp>
    </p:spTree>
    <p:extLst>
      <p:ext uri="{BB962C8B-B14F-4D97-AF65-F5344CB8AC3E}">
        <p14:creationId xmlns:p14="http://schemas.microsoft.com/office/powerpoint/2010/main" val="294395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pic>
        <p:nvPicPr>
          <p:cNvPr id="6147"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extLst>
            <a:ext uri="{909E8E84-426E-40DD-AFC4-6F175D3DCCD1}">
              <a14:hiddenFill xmlns:a14="http://schemas.microsoft.com/office/drawing/2010/main">
                <a:solidFill>
                  <a:srgbClr val="FFFFFF"/>
                </a:solidFill>
              </a14:hiddenFill>
            </a:ext>
          </a:extLst>
        </p:spPr>
      </p:pic>
      <p:sp>
        <p:nvSpPr>
          <p:cNvPr id="6148"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en-US" altLang="en-US"/>
          </a:p>
        </p:txBody>
      </p:sp>
      <p:pic>
        <p:nvPicPr>
          <p:cNvPr id="6149"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6150" name="Rectangle 6"/>
          <p:cNvSpPr>
            <a:spLocks noGrp="1" noChangeArrowheads="1"/>
          </p:cNvSpPr>
          <p:nvPr>
            <p:ph type="ctrTitle"/>
          </p:nvPr>
        </p:nvSpPr>
        <p:spPr>
          <a:xfrm>
            <a:off x="914400" y="2057400"/>
            <a:ext cx="7721600" cy="1143000"/>
          </a:xfrm>
        </p:spPr>
        <p:txBody>
          <a:bodyPr/>
          <a:lstStyle>
            <a:lvl1pPr>
              <a:defRPr/>
            </a:lvl1pPr>
          </a:lstStyle>
          <a:p>
            <a:pPr lvl="0"/>
            <a:r>
              <a:rPr lang="en-US" altLang="en-US" noProof="0" smtClean="0"/>
              <a:t>Click to edit Master title style</a:t>
            </a:r>
          </a:p>
        </p:txBody>
      </p:sp>
      <p:sp>
        <p:nvSpPr>
          <p:cNvPr id="6151"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altLang="en-US" noProof="0" smtClean="0"/>
              <a:t>Click to edit Master subtitle style</a:t>
            </a:r>
          </a:p>
        </p:txBody>
      </p:sp>
      <p:sp>
        <p:nvSpPr>
          <p:cNvPr id="6152" name="Rectangle 8"/>
          <p:cNvSpPr>
            <a:spLocks noGrp="1" noChangeArrowheads="1"/>
          </p:cNvSpPr>
          <p:nvPr>
            <p:ph type="dt" sz="quarter" idx="2"/>
          </p:nvPr>
        </p:nvSpPr>
        <p:spPr>
          <a:xfrm>
            <a:off x="1084263" y="6096000"/>
            <a:ext cx="1905000" cy="457200"/>
          </a:xfrm>
        </p:spPr>
        <p:txBody>
          <a:bodyPr/>
          <a:lstStyle>
            <a:lvl1pPr>
              <a:defRPr/>
            </a:lvl1pPr>
          </a:lstStyle>
          <a:p>
            <a:endParaRPr lang="en-US" altLang="en-US"/>
          </a:p>
        </p:txBody>
      </p:sp>
      <p:sp>
        <p:nvSpPr>
          <p:cNvPr id="6153" name="Rectangle 9"/>
          <p:cNvSpPr>
            <a:spLocks noGrp="1" noChangeArrowheads="1"/>
          </p:cNvSpPr>
          <p:nvPr>
            <p:ph type="ftr" sz="quarter" idx="3"/>
          </p:nvPr>
        </p:nvSpPr>
        <p:spPr>
          <a:xfrm>
            <a:off x="3522663" y="6096000"/>
            <a:ext cx="2895600" cy="457200"/>
          </a:xfrm>
        </p:spPr>
        <p:txBody>
          <a:bodyPr/>
          <a:lstStyle>
            <a:lvl1pPr>
              <a:defRPr/>
            </a:lvl1pPr>
          </a:lstStyle>
          <a:p>
            <a:r>
              <a:rPr lang="en-US" altLang="en-US" smtClean="0"/>
              <a:t>Coach Dave Edinger, Physical Science (8A)</a:t>
            </a:r>
            <a:endParaRPr lang="en-US" altLang="en-US"/>
          </a:p>
        </p:txBody>
      </p:sp>
      <p:sp>
        <p:nvSpPr>
          <p:cNvPr id="6154" name="Rectangle 10"/>
          <p:cNvSpPr>
            <a:spLocks noGrp="1" noChangeArrowheads="1"/>
          </p:cNvSpPr>
          <p:nvPr>
            <p:ph type="sldNum" sz="quarter" idx="4"/>
          </p:nvPr>
        </p:nvSpPr>
        <p:spPr>
          <a:xfrm>
            <a:off x="6951663" y="6096000"/>
            <a:ext cx="1905000" cy="457200"/>
          </a:xfrm>
        </p:spPr>
        <p:txBody>
          <a:bodyPr/>
          <a:lstStyle>
            <a:lvl1pPr>
              <a:defRPr/>
            </a:lvl1pPr>
          </a:lstStyle>
          <a:p>
            <a:fld id="{7F9F0575-04D3-4FD0-A90B-50CD65977A23}" type="slidenum">
              <a:rPr lang="en-US" altLang="en-US"/>
              <a:pPr/>
              <a:t>‹#›</a:t>
            </a:fld>
            <a:endParaRPr lang="en-US" alt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6" name="Slide Number Placeholder 5"/>
          <p:cNvSpPr>
            <a:spLocks noGrp="1"/>
          </p:cNvSpPr>
          <p:nvPr>
            <p:ph type="sldNum" sz="quarter" idx="12"/>
          </p:nvPr>
        </p:nvSpPr>
        <p:spPr/>
        <p:txBody>
          <a:bodyPr/>
          <a:lstStyle>
            <a:lvl1pPr>
              <a:defRPr/>
            </a:lvl1pPr>
          </a:lstStyle>
          <a:p>
            <a:fld id="{4FA7055C-DB41-43D4-B194-FEE9790A96D3}" type="slidenum">
              <a:rPr lang="en-US" altLang="en-US"/>
              <a:pPr/>
              <a:t>‹#›</a:t>
            </a:fld>
            <a:endParaRPr lang="en-US" altLang="en-US"/>
          </a:p>
        </p:txBody>
      </p:sp>
    </p:spTree>
    <p:extLst>
      <p:ext uri="{BB962C8B-B14F-4D97-AF65-F5344CB8AC3E}">
        <p14:creationId xmlns:p14="http://schemas.microsoft.com/office/powerpoint/2010/main" val="20216817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6" name="Slide Number Placeholder 5"/>
          <p:cNvSpPr>
            <a:spLocks noGrp="1"/>
          </p:cNvSpPr>
          <p:nvPr>
            <p:ph type="sldNum" sz="quarter" idx="12"/>
          </p:nvPr>
        </p:nvSpPr>
        <p:spPr/>
        <p:txBody>
          <a:bodyPr/>
          <a:lstStyle>
            <a:lvl1pPr>
              <a:defRPr/>
            </a:lvl1pPr>
          </a:lstStyle>
          <a:p>
            <a:fld id="{DF6F9B40-28E3-435E-B724-1217FACB854B}" type="slidenum">
              <a:rPr lang="en-US" altLang="en-US"/>
              <a:pPr/>
              <a:t>‹#›</a:t>
            </a:fld>
            <a:endParaRPr lang="en-US" altLang="en-US"/>
          </a:p>
        </p:txBody>
      </p:sp>
    </p:spTree>
    <p:extLst>
      <p:ext uri="{BB962C8B-B14F-4D97-AF65-F5344CB8AC3E}">
        <p14:creationId xmlns:p14="http://schemas.microsoft.com/office/powerpoint/2010/main" val="342033032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752600"/>
            <a:ext cx="373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066800" y="3886200"/>
            <a:ext cx="373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9530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452813" y="6107113"/>
            <a:ext cx="2895600" cy="457200"/>
          </a:xfrm>
        </p:spPr>
        <p:txBody>
          <a:bodyPr/>
          <a:lstStyle>
            <a:lvl1pPr>
              <a:defRPr/>
            </a:lvl1pPr>
          </a:lstStyle>
          <a:p>
            <a:r>
              <a:rPr lang="en-US" altLang="en-US" smtClean="0"/>
              <a:t>Coach Dave Edinger, Physical Science (8A)</a:t>
            </a:r>
            <a:endParaRPr lang="en-US" altLang="en-US"/>
          </a:p>
        </p:txBody>
      </p:sp>
      <p:sp>
        <p:nvSpPr>
          <p:cNvPr id="8" name="Slide Number Placeholder 7"/>
          <p:cNvSpPr>
            <a:spLocks noGrp="1"/>
          </p:cNvSpPr>
          <p:nvPr>
            <p:ph type="sldNum" sz="quarter" idx="12"/>
          </p:nvPr>
        </p:nvSpPr>
        <p:spPr>
          <a:xfrm>
            <a:off x="6881813" y="6107113"/>
            <a:ext cx="1905000" cy="457200"/>
          </a:xfrm>
        </p:spPr>
        <p:txBody>
          <a:bodyPr/>
          <a:lstStyle>
            <a:lvl1pPr>
              <a:defRPr/>
            </a:lvl1pPr>
          </a:lstStyle>
          <a:p>
            <a:fld id="{99A8CFD8-8194-489C-A61E-C031F5358E9B}" type="slidenum">
              <a:rPr lang="en-US" altLang="en-US"/>
              <a:pPr/>
              <a:t>‹#›</a:t>
            </a:fld>
            <a:endParaRPr lang="en-US" altLang="en-US"/>
          </a:p>
        </p:txBody>
      </p:sp>
    </p:spTree>
    <p:extLst>
      <p:ext uri="{BB962C8B-B14F-4D97-AF65-F5344CB8AC3E}">
        <p14:creationId xmlns:p14="http://schemas.microsoft.com/office/powerpoint/2010/main" val="121704617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53000" y="1752600"/>
            <a:ext cx="373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53000" y="3886200"/>
            <a:ext cx="373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452813" y="6107113"/>
            <a:ext cx="2895600" cy="457200"/>
          </a:xfrm>
        </p:spPr>
        <p:txBody>
          <a:bodyPr/>
          <a:lstStyle>
            <a:lvl1pPr>
              <a:defRPr/>
            </a:lvl1pPr>
          </a:lstStyle>
          <a:p>
            <a:r>
              <a:rPr lang="en-US" altLang="en-US" smtClean="0"/>
              <a:t>Coach Dave Edinger, Physical Science (8A)</a:t>
            </a:r>
            <a:endParaRPr lang="en-US" altLang="en-US"/>
          </a:p>
        </p:txBody>
      </p:sp>
      <p:sp>
        <p:nvSpPr>
          <p:cNvPr id="8" name="Slide Number Placeholder 7"/>
          <p:cNvSpPr>
            <a:spLocks noGrp="1"/>
          </p:cNvSpPr>
          <p:nvPr>
            <p:ph type="sldNum" sz="quarter" idx="12"/>
          </p:nvPr>
        </p:nvSpPr>
        <p:spPr>
          <a:xfrm>
            <a:off x="6881813" y="6107113"/>
            <a:ext cx="1905000" cy="457200"/>
          </a:xfrm>
        </p:spPr>
        <p:txBody>
          <a:bodyPr/>
          <a:lstStyle>
            <a:lvl1pPr>
              <a:defRPr/>
            </a:lvl1pPr>
          </a:lstStyle>
          <a:p>
            <a:fld id="{22FB23E2-1040-4B16-8CBE-E6DB107F19E5}" type="slidenum">
              <a:rPr lang="en-US" altLang="en-US"/>
              <a:pPr/>
              <a:t>‹#›</a:t>
            </a:fld>
            <a:endParaRPr lang="en-US" altLang="en-US"/>
          </a:p>
        </p:txBody>
      </p:sp>
    </p:spTree>
    <p:extLst>
      <p:ext uri="{BB962C8B-B14F-4D97-AF65-F5344CB8AC3E}">
        <p14:creationId xmlns:p14="http://schemas.microsoft.com/office/powerpoint/2010/main" val="277230103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r>
              <a:rPr lang="en-US" altLang="en-US" smtClean="0"/>
              <a:t>Coach Dave Edinger, Physical Science (8A)</a:t>
            </a:r>
            <a:endParaRPr lang="en-US" altLang="en-US"/>
          </a:p>
        </p:txBody>
      </p:sp>
      <p:sp>
        <p:nvSpPr>
          <p:cNvPr id="7" name="Slide Number Placeholder 6"/>
          <p:cNvSpPr>
            <a:spLocks noGrp="1"/>
          </p:cNvSpPr>
          <p:nvPr>
            <p:ph type="sldNum" sz="quarter" idx="12"/>
          </p:nvPr>
        </p:nvSpPr>
        <p:spPr>
          <a:xfrm>
            <a:off x="6881813" y="6107113"/>
            <a:ext cx="1905000" cy="457200"/>
          </a:xfrm>
        </p:spPr>
        <p:txBody>
          <a:bodyPr/>
          <a:lstStyle>
            <a:lvl1pPr>
              <a:defRPr/>
            </a:lvl1pPr>
          </a:lstStyle>
          <a:p>
            <a:fld id="{508A3084-45D7-4B65-9A56-782AD27F2056}" type="slidenum">
              <a:rPr lang="en-US" altLang="en-US"/>
              <a:pPr/>
              <a:t>‹#›</a:t>
            </a:fld>
            <a:endParaRPr lang="en-US" altLang="en-US"/>
          </a:p>
        </p:txBody>
      </p:sp>
    </p:spTree>
    <p:extLst>
      <p:ext uri="{BB962C8B-B14F-4D97-AF65-F5344CB8AC3E}">
        <p14:creationId xmlns:p14="http://schemas.microsoft.com/office/powerpoint/2010/main" val="336970487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r>
              <a:rPr lang="en-US" altLang="en-US" smtClean="0"/>
              <a:t>Coach Dave Edinger, Physical Science (8A)</a:t>
            </a:r>
            <a:endParaRPr lang="en-US" altLang="en-US"/>
          </a:p>
        </p:txBody>
      </p:sp>
      <p:sp>
        <p:nvSpPr>
          <p:cNvPr id="7" name="Slide Number Placeholder 6"/>
          <p:cNvSpPr>
            <a:spLocks noGrp="1"/>
          </p:cNvSpPr>
          <p:nvPr>
            <p:ph type="sldNum" sz="quarter" idx="12"/>
          </p:nvPr>
        </p:nvSpPr>
        <p:spPr>
          <a:xfrm>
            <a:off x="6881813" y="6107113"/>
            <a:ext cx="1905000" cy="457200"/>
          </a:xfrm>
        </p:spPr>
        <p:txBody>
          <a:bodyPr/>
          <a:lstStyle>
            <a:lvl1pPr>
              <a:defRPr/>
            </a:lvl1pPr>
          </a:lstStyle>
          <a:p>
            <a:fld id="{A0935CD0-2218-4F12-AA57-85D661CD4A9A}" type="slidenum">
              <a:rPr lang="en-US" altLang="en-US"/>
              <a:pPr/>
              <a:t>‹#›</a:t>
            </a:fld>
            <a:endParaRPr lang="en-US" altLang="en-US"/>
          </a:p>
        </p:txBody>
      </p:sp>
    </p:spTree>
    <p:extLst>
      <p:ext uri="{BB962C8B-B14F-4D97-AF65-F5344CB8AC3E}">
        <p14:creationId xmlns:p14="http://schemas.microsoft.com/office/powerpoint/2010/main" val="357226526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762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66800" y="3886200"/>
            <a:ext cx="762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452813" y="6107113"/>
            <a:ext cx="2895600" cy="457200"/>
          </a:xfrm>
        </p:spPr>
        <p:txBody>
          <a:bodyPr/>
          <a:lstStyle>
            <a:lvl1pPr>
              <a:defRPr/>
            </a:lvl1pPr>
          </a:lstStyle>
          <a:p>
            <a:r>
              <a:rPr lang="en-US" altLang="en-US" smtClean="0"/>
              <a:t>Coach Dave Edinger, Physical Science (8A)</a:t>
            </a:r>
            <a:endParaRPr lang="en-US" altLang="en-US"/>
          </a:p>
        </p:txBody>
      </p:sp>
      <p:sp>
        <p:nvSpPr>
          <p:cNvPr id="7" name="Slide Number Placeholder 6"/>
          <p:cNvSpPr>
            <a:spLocks noGrp="1"/>
          </p:cNvSpPr>
          <p:nvPr>
            <p:ph type="sldNum" sz="quarter" idx="12"/>
          </p:nvPr>
        </p:nvSpPr>
        <p:spPr>
          <a:xfrm>
            <a:off x="6881813" y="6107113"/>
            <a:ext cx="1905000" cy="457200"/>
          </a:xfrm>
        </p:spPr>
        <p:txBody>
          <a:bodyPr/>
          <a:lstStyle>
            <a:lvl1pPr>
              <a:defRPr/>
            </a:lvl1pPr>
          </a:lstStyle>
          <a:p>
            <a:fld id="{03D95CDC-F278-4904-82AB-0020F144A907}" type="slidenum">
              <a:rPr lang="en-US" altLang="en-US"/>
              <a:pPr/>
              <a:t>‹#›</a:t>
            </a:fld>
            <a:endParaRPr lang="en-US" altLang="en-US"/>
          </a:p>
        </p:txBody>
      </p:sp>
    </p:spTree>
    <p:extLst>
      <p:ext uri="{BB962C8B-B14F-4D97-AF65-F5344CB8AC3E}">
        <p14:creationId xmlns:p14="http://schemas.microsoft.com/office/powerpoint/2010/main" val="328781146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752600"/>
            <a:ext cx="7620000" cy="4114800"/>
          </a:xfrm>
        </p:spPr>
        <p:txBody>
          <a:bodyPr/>
          <a:lstStyle/>
          <a:p>
            <a:endParaRPr lang="en-US"/>
          </a:p>
        </p:txBody>
      </p:sp>
      <p:sp>
        <p:nvSpPr>
          <p:cNvPr id="4" name="Date Placeholder 3"/>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452813" y="6107113"/>
            <a:ext cx="2895600" cy="457200"/>
          </a:xfrm>
        </p:spPr>
        <p:txBody>
          <a:bodyPr/>
          <a:lstStyle>
            <a:lvl1pPr>
              <a:defRPr/>
            </a:lvl1pPr>
          </a:lstStyle>
          <a:p>
            <a:r>
              <a:rPr lang="en-US" altLang="en-US" smtClean="0"/>
              <a:t>Coach Dave Edinger, Physical Science (8A)</a:t>
            </a:r>
            <a:endParaRPr lang="en-US" altLang="en-US"/>
          </a:p>
        </p:txBody>
      </p:sp>
      <p:sp>
        <p:nvSpPr>
          <p:cNvPr id="6" name="Slide Number Placeholder 5"/>
          <p:cNvSpPr>
            <a:spLocks noGrp="1"/>
          </p:cNvSpPr>
          <p:nvPr>
            <p:ph type="sldNum" sz="quarter" idx="12"/>
          </p:nvPr>
        </p:nvSpPr>
        <p:spPr>
          <a:xfrm>
            <a:off x="6881813" y="6107113"/>
            <a:ext cx="1905000" cy="457200"/>
          </a:xfrm>
        </p:spPr>
        <p:txBody>
          <a:bodyPr/>
          <a:lstStyle>
            <a:lvl1pPr>
              <a:defRPr/>
            </a:lvl1pPr>
          </a:lstStyle>
          <a:p>
            <a:fld id="{8A734849-86D8-4C20-91EA-EE7644F92D1A}" type="slidenum">
              <a:rPr lang="en-US" altLang="en-US"/>
              <a:pPr/>
              <a:t>‹#›</a:t>
            </a:fld>
            <a:endParaRPr lang="en-US" altLang="en-US"/>
          </a:p>
        </p:txBody>
      </p:sp>
    </p:spTree>
    <p:extLst>
      <p:ext uri="{BB962C8B-B14F-4D97-AF65-F5344CB8AC3E}">
        <p14:creationId xmlns:p14="http://schemas.microsoft.com/office/powerpoint/2010/main" val="348004102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6" name="Slide Number Placeholder 5"/>
          <p:cNvSpPr>
            <a:spLocks noGrp="1"/>
          </p:cNvSpPr>
          <p:nvPr>
            <p:ph type="sldNum" sz="quarter" idx="12"/>
          </p:nvPr>
        </p:nvSpPr>
        <p:spPr/>
        <p:txBody>
          <a:bodyPr/>
          <a:lstStyle>
            <a:lvl1pPr>
              <a:defRPr/>
            </a:lvl1pPr>
          </a:lstStyle>
          <a:p>
            <a:fld id="{E33998E3-655C-4F2A-8ABD-8881318CE22E}" type="slidenum">
              <a:rPr lang="en-US" altLang="en-US"/>
              <a:pPr/>
              <a:t>‹#›</a:t>
            </a:fld>
            <a:endParaRPr lang="en-US" altLang="en-US"/>
          </a:p>
        </p:txBody>
      </p:sp>
    </p:spTree>
    <p:extLst>
      <p:ext uri="{BB962C8B-B14F-4D97-AF65-F5344CB8AC3E}">
        <p14:creationId xmlns:p14="http://schemas.microsoft.com/office/powerpoint/2010/main" val="263579635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6" name="Slide Number Placeholder 5"/>
          <p:cNvSpPr>
            <a:spLocks noGrp="1"/>
          </p:cNvSpPr>
          <p:nvPr>
            <p:ph type="sldNum" sz="quarter" idx="12"/>
          </p:nvPr>
        </p:nvSpPr>
        <p:spPr/>
        <p:txBody>
          <a:bodyPr/>
          <a:lstStyle>
            <a:lvl1pPr>
              <a:defRPr/>
            </a:lvl1pPr>
          </a:lstStyle>
          <a:p>
            <a:fld id="{C2BEFD01-177E-4FBE-A5B6-A3E97009BF36}" type="slidenum">
              <a:rPr lang="en-US" altLang="en-US"/>
              <a:pPr/>
              <a:t>‹#›</a:t>
            </a:fld>
            <a:endParaRPr lang="en-US" altLang="en-US"/>
          </a:p>
        </p:txBody>
      </p:sp>
    </p:spTree>
    <p:extLst>
      <p:ext uri="{BB962C8B-B14F-4D97-AF65-F5344CB8AC3E}">
        <p14:creationId xmlns:p14="http://schemas.microsoft.com/office/powerpoint/2010/main" val="190285659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7" name="Slide Number Placeholder 6"/>
          <p:cNvSpPr>
            <a:spLocks noGrp="1"/>
          </p:cNvSpPr>
          <p:nvPr>
            <p:ph type="sldNum" sz="quarter" idx="12"/>
          </p:nvPr>
        </p:nvSpPr>
        <p:spPr/>
        <p:txBody>
          <a:bodyPr/>
          <a:lstStyle>
            <a:lvl1pPr>
              <a:defRPr/>
            </a:lvl1pPr>
          </a:lstStyle>
          <a:p>
            <a:fld id="{513E2829-9F88-4D83-9147-284E99C3704F}" type="slidenum">
              <a:rPr lang="en-US" altLang="en-US"/>
              <a:pPr/>
              <a:t>‹#›</a:t>
            </a:fld>
            <a:endParaRPr lang="en-US" altLang="en-US"/>
          </a:p>
        </p:txBody>
      </p:sp>
    </p:spTree>
    <p:extLst>
      <p:ext uri="{BB962C8B-B14F-4D97-AF65-F5344CB8AC3E}">
        <p14:creationId xmlns:p14="http://schemas.microsoft.com/office/powerpoint/2010/main" val="36759784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9" name="Slide Number Placeholder 8"/>
          <p:cNvSpPr>
            <a:spLocks noGrp="1"/>
          </p:cNvSpPr>
          <p:nvPr>
            <p:ph type="sldNum" sz="quarter" idx="12"/>
          </p:nvPr>
        </p:nvSpPr>
        <p:spPr/>
        <p:txBody>
          <a:bodyPr/>
          <a:lstStyle>
            <a:lvl1pPr>
              <a:defRPr/>
            </a:lvl1pPr>
          </a:lstStyle>
          <a:p>
            <a:fld id="{67A2C901-9B46-4273-9245-D3D58DBBD0A7}" type="slidenum">
              <a:rPr lang="en-US" altLang="en-US"/>
              <a:pPr/>
              <a:t>‹#›</a:t>
            </a:fld>
            <a:endParaRPr lang="en-US" altLang="en-US"/>
          </a:p>
        </p:txBody>
      </p:sp>
    </p:spTree>
    <p:extLst>
      <p:ext uri="{BB962C8B-B14F-4D97-AF65-F5344CB8AC3E}">
        <p14:creationId xmlns:p14="http://schemas.microsoft.com/office/powerpoint/2010/main" val="15149518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5" name="Slide Number Placeholder 4"/>
          <p:cNvSpPr>
            <a:spLocks noGrp="1"/>
          </p:cNvSpPr>
          <p:nvPr>
            <p:ph type="sldNum" sz="quarter" idx="12"/>
          </p:nvPr>
        </p:nvSpPr>
        <p:spPr/>
        <p:txBody>
          <a:bodyPr/>
          <a:lstStyle>
            <a:lvl1pPr>
              <a:defRPr/>
            </a:lvl1pPr>
          </a:lstStyle>
          <a:p>
            <a:fld id="{40F79263-B94E-4571-8AC5-8CAF04E99CFA}" type="slidenum">
              <a:rPr lang="en-US" altLang="en-US"/>
              <a:pPr/>
              <a:t>‹#›</a:t>
            </a:fld>
            <a:endParaRPr lang="en-US" altLang="en-US"/>
          </a:p>
        </p:txBody>
      </p:sp>
    </p:spTree>
    <p:extLst>
      <p:ext uri="{BB962C8B-B14F-4D97-AF65-F5344CB8AC3E}">
        <p14:creationId xmlns:p14="http://schemas.microsoft.com/office/powerpoint/2010/main" val="169819306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4" name="Slide Number Placeholder 3"/>
          <p:cNvSpPr>
            <a:spLocks noGrp="1"/>
          </p:cNvSpPr>
          <p:nvPr>
            <p:ph type="sldNum" sz="quarter" idx="12"/>
          </p:nvPr>
        </p:nvSpPr>
        <p:spPr/>
        <p:txBody>
          <a:bodyPr/>
          <a:lstStyle>
            <a:lvl1pPr>
              <a:defRPr/>
            </a:lvl1pPr>
          </a:lstStyle>
          <a:p>
            <a:fld id="{FB145FB0-A519-42A9-B2B4-439DB9521794}" type="slidenum">
              <a:rPr lang="en-US" altLang="en-US"/>
              <a:pPr/>
              <a:t>‹#›</a:t>
            </a:fld>
            <a:endParaRPr lang="en-US" altLang="en-US"/>
          </a:p>
        </p:txBody>
      </p:sp>
    </p:spTree>
    <p:extLst>
      <p:ext uri="{BB962C8B-B14F-4D97-AF65-F5344CB8AC3E}">
        <p14:creationId xmlns:p14="http://schemas.microsoft.com/office/powerpoint/2010/main" val="38219639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7" name="Slide Number Placeholder 6"/>
          <p:cNvSpPr>
            <a:spLocks noGrp="1"/>
          </p:cNvSpPr>
          <p:nvPr>
            <p:ph type="sldNum" sz="quarter" idx="12"/>
          </p:nvPr>
        </p:nvSpPr>
        <p:spPr/>
        <p:txBody>
          <a:bodyPr/>
          <a:lstStyle>
            <a:lvl1pPr>
              <a:defRPr/>
            </a:lvl1pPr>
          </a:lstStyle>
          <a:p>
            <a:fld id="{CF7BBA27-0499-4060-80C4-E7B658D5B7E4}" type="slidenum">
              <a:rPr lang="en-US" altLang="en-US"/>
              <a:pPr/>
              <a:t>‹#›</a:t>
            </a:fld>
            <a:endParaRPr lang="en-US" altLang="en-US"/>
          </a:p>
        </p:txBody>
      </p:sp>
    </p:spTree>
    <p:extLst>
      <p:ext uri="{BB962C8B-B14F-4D97-AF65-F5344CB8AC3E}">
        <p14:creationId xmlns:p14="http://schemas.microsoft.com/office/powerpoint/2010/main" val="106969927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Coach Dave Edinger, Physical Science (8A)</a:t>
            </a:r>
            <a:endParaRPr lang="en-US" altLang="en-US"/>
          </a:p>
        </p:txBody>
      </p:sp>
      <p:sp>
        <p:nvSpPr>
          <p:cNvPr id="7" name="Slide Number Placeholder 6"/>
          <p:cNvSpPr>
            <a:spLocks noGrp="1"/>
          </p:cNvSpPr>
          <p:nvPr>
            <p:ph type="sldNum" sz="quarter" idx="12"/>
          </p:nvPr>
        </p:nvSpPr>
        <p:spPr/>
        <p:txBody>
          <a:bodyPr/>
          <a:lstStyle>
            <a:lvl1pPr>
              <a:defRPr/>
            </a:lvl1pPr>
          </a:lstStyle>
          <a:p>
            <a:fld id="{3EA066DD-D1B0-456B-A65C-1E3F03397192}" type="slidenum">
              <a:rPr lang="en-US" altLang="en-US"/>
              <a:pPr/>
              <a:t>‹#›</a:t>
            </a:fld>
            <a:endParaRPr lang="en-US" altLang="en-US"/>
          </a:p>
        </p:txBody>
      </p:sp>
    </p:spTree>
    <p:extLst>
      <p:ext uri="{BB962C8B-B14F-4D97-AF65-F5344CB8AC3E}">
        <p14:creationId xmlns:p14="http://schemas.microsoft.com/office/powerpoint/2010/main" val="93973774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US" altLang="en-US"/>
          </a:p>
        </p:txBody>
      </p:sp>
      <p:sp>
        <p:nvSpPr>
          <p:cNvPr id="5123" name="Line 3"/>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124" name="Picture 4" descr="minispir"/>
          <p:cNvPicPr>
            <a:picLocks noChangeAspect="1" noChangeArrowheads="1"/>
          </p:cNvPicPr>
          <p:nvPr/>
        </p:nvPicPr>
        <p:blipFill>
          <a:blip r:embed="rId19">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minispir"/>
          <p:cNvPicPr>
            <a:picLocks noChangeAspect="1" noChangeArrowheads="1"/>
          </p:cNvPicPr>
          <p:nvPr/>
        </p:nvPicPr>
        <p:blipFill>
          <a:blip r:embed="rId19">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5126" name="Rectangle 6"/>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7" name="Rectangle 7"/>
          <p:cNvSpPr>
            <a:spLocks noGrp="1" noChangeArrowheads="1"/>
          </p:cNvSpPr>
          <p:nvPr>
            <p:ph type="body" idx="1"/>
          </p:nvPr>
        </p:nvSpPr>
        <p:spPr bwMode="auto">
          <a:xfrm>
            <a:off x="1066800" y="17526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8" name="Rectangle 8"/>
          <p:cNvSpPr>
            <a:spLocks noGrp="1" noChangeArrowheads="1"/>
          </p:cNvSpPr>
          <p:nvPr>
            <p:ph type="dt" sz="half" idx="2"/>
          </p:nvPr>
        </p:nvSpPr>
        <p:spPr bwMode="auto">
          <a:xfrm>
            <a:off x="10144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5129" name="Rectangle 9"/>
          <p:cNvSpPr>
            <a:spLocks noGrp="1" noChangeArrowheads="1"/>
          </p:cNvSpPr>
          <p:nvPr>
            <p:ph type="ftr" sz="quarter" idx="3"/>
          </p:nvPr>
        </p:nvSpPr>
        <p:spPr bwMode="auto">
          <a:xfrm>
            <a:off x="3452813" y="61071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en-US" smtClean="0"/>
              <a:t>Coach Dave Edinger, Physical Science (8A)</a:t>
            </a:r>
            <a:endParaRPr lang="en-US" altLang="en-US"/>
          </a:p>
        </p:txBody>
      </p:sp>
      <p:sp>
        <p:nvSpPr>
          <p:cNvPr id="5130" name="Rectangle 10"/>
          <p:cNvSpPr>
            <a:spLocks noGrp="1" noChangeArrowheads="1"/>
          </p:cNvSpPr>
          <p:nvPr>
            <p:ph type="sldNum" sz="quarter" idx="4"/>
          </p:nvPr>
        </p:nvSpPr>
        <p:spPr bwMode="auto">
          <a:xfrm>
            <a:off x="68818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7D8A20-FC76-440B-A00B-E99B1FC4DE9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67" r:id="rId16"/>
    <p:sldLayoutId id="2147483668" r:id="rId17"/>
  </p:sldLayoutIdLst>
  <p:transition/>
  <p:timing>
    <p:tnLst>
      <p:par>
        <p:cTn id="1" dur="indefinite" restart="never" nodeType="tmRoot"/>
      </p:par>
    </p:tnLst>
  </p:timing>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pbs.org/wgbh/aso/tryit/atom/" TargetMode="Externa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hyperlink" Target="http://www.classzone.com/books/ml_sci_physical/page_build.cfm?id=resour_ch1&amp;u=2##"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http://www.colorado.edu/physics/2000/images/spacer.gif" TargetMode="External"/><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13.xml"/><Relationship Id="rId6" Type="http://schemas.openxmlformats.org/officeDocument/2006/relationships/hyperlink" Target="http://www.deckersfoods.com/" TargetMode="External"/><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amisci.org/af/sln/phantom/papercutt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0" name="Rectangle 4"/>
          <p:cNvSpPr>
            <a:spLocks noGrp="1" noChangeArrowheads="1"/>
          </p:cNvSpPr>
          <p:nvPr>
            <p:ph type="ctrTitle"/>
          </p:nvPr>
        </p:nvSpPr>
        <p:spPr>
          <a:xfrm>
            <a:off x="1219200" y="914400"/>
            <a:ext cx="7162800" cy="1600200"/>
          </a:xfrm>
          <a:solidFill>
            <a:srgbClr val="FFFFFF"/>
          </a:solidFill>
          <a:ln w="38100">
            <a:solidFill>
              <a:schemeClr val="tx1"/>
            </a:solidFill>
            <a:miter lim="800000"/>
            <a:headEnd/>
            <a:tailEnd/>
          </a:ln>
        </p:spPr>
        <p:txBody>
          <a:bodyPr/>
          <a:lstStyle/>
          <a:p>
            <a:r>
              <a:rPr lang="en-US" altLang="en-US" sz="2800" dirty="0" smtClean="0">
                <a:latin typeface="Comic Sans MS" pitchFamily="66" charset="0"/>
              </a:rPr>
              <a:t/>
            </a:r>
            <a:br>
              <a:rPr lang="en-US" altLang="en-US" sz="2800" dirty="0" smtClean="0">
                <a:latin typeface="Comic Sans MS" pitchFamily="66" charset="0"/>
              </a:rPr>
            </a:br>
            <a:r>
              <a:rPr lang="en-US" altLang="en-US" b="1" dirty="0" smtClean="0">
                <a:latin typeface="Comic Sans MS" pitchFamily="66" charset="0"/>
              </a:rPr>
              <a:t>Atoms:</a:t>
            </a:r>
            <a:r>
              <a:rPr lang="en-US" altLang="en-US" sz="2800" dirty="0">
                <a:latin typeface="Comic Sans MS" pitchFamily="66" charset="0"/>
              </a:rPr>
              <a:t/>
            </a:r>
            <a:br>
              <a:rPr lang="en-US" altLang="en-US" sz="2800" dirty="0">
                <a:latin typeface="Comic Sans MS" pitchFamily="66" charset="0"/>
              </a:rPr>
            </a:br>
            <a:r>
              <a:rPr lang="en-US" altLang="en-US" sz="2800" dirty="0" smtClean="0">
                <a:latin typeface="Comic Sans MS" pitchFamily="66" charset="0"/>
              </a:rPr>
              <a:t>The </a:t>
            </a:r>
            <a:r>
              <a:rPr lang="en-US" altLang="en-US" sz="2800" dirty="0">
                <a:latin typeface="Comic Sans MS" pitchFamily="66" charset="0"/>
              </a:rPr>
              <a:t>Building Blocks of </a:t>
            </a:r>
            <a:r>
              <a:rPr lang="en-US" altLang="en-US" sz="2800" dirty="0" smtClean="0">
                <a:latin typeface="Comic Sans MS" pitchFamily="66" charset="0"/>
              </a:rPr>
              <a:t>Matter </a:t>
            </a:r>
            <a:r>
              <a:rPr lang="en-US" altLang="en-US" sz="2800" dirty="0">
                <a:latin typeface="Comic Sans MS" pitchFamily="66" charset="0"/>
              </a:rPr>
              <a:t/>
            </a:r>
            <a:br>
              <a:rPr lang="en-US" altLang="en-US" sz="2800" dirty="0">
                <a:latin typeface="Comic Sans MS" pitchFamily="66" charset="0"/>
              </a:rPr>
            </a:br>
            <a:endParaRPr lang="en-US" altLang="en-US" sz="2800" b="1" i="1" u="sng" dirty="0">
              <a:effectLst>
                <a:outerShdw blurRad="38100" dist="38100" dir="2700000" algn="tl">
                  <a:srgbClr val="C0C0C0"/>
                </a:outerShdw>
              </a:effectLst>
              <a:latin typeface="Comic Sans MS" pitchFamily="66" charset="0"/>
            </a:endParaRPr>
          </a:p>
        </p:txBody>
      </p:sp>
      <p:sp>
        <p:nvSpPr>
          <p:cNvPr id="45114" name="Oval 58"/>
          <p:cNvSpPr>
            <a:spLocks noChangeArrowheads="1"/>
          </p:cNvSpPr>
          <p:nvPr/>
        </p:nvSpPr>
        <p:spPr bwMode="auto">
          <a:xfrm>
            <a:off x="5029200" y="40386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115" name="Oval 59"/>
          <p:cNvSpPr>
            <a:spLocks noChangeArrowheads="1"/>
          </p:cNvSpPr>
          <p:nvPr/>
        </p:nvSpPr>
        <p:spPr bwMode="auto">
          <a:xfrm>
            <a:off x="4114800" y="44958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116" name="Oval 60"/>
          <p:cNvSpPr>
            <a:spLocks noChangeArrowheads="1"/>
          </p:cNvSpPr>
          <p:nvPr/>
        </p:nvSpPr>
        <p:spPr bwMode="auto">
          <a:xfrm>
            <a:off x="5105400" y="42672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117" name="Oval 61"/>
          <p:cNvSpPr>
            <a:spLocks noChangeArrowheads="1"/>
          </p:cNvSpPr>
          <p:nvPr/>
        </p:nvSpPr>
        <p:spPr bwMode="auto">
          <a:xfrm>
            <a:off x="5029200" y="45720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118" name="Oval 62"/>
          <p:cNvSpPr>
            <a:spLocks noChangeArrowheads="1"/>
          </p:cNvSpPr>
          <p:nvPr/>
        </p:nvSpPr>
        <p:spPr bwMode="auto">
          <a:xfrm>
            <a:off x="4267200" y="39624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108" name="Oval 52"/>
          <p:cNvSpPr>
            <a:spLocks noChangeArrowheads="1"/>
          </p:cNvSpPr>
          <p:nvPr/>
        </p:nvSpPr>
        <p:spPr bwMode="auto">
          <a:xfrm>
            <a:off x="4876800" y="4724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10" name="Oval 54"/>
          <p:cNvSpPr>
            <a:spLocks noChangeArrowheads="1"/>
          </p:cNvSpPr>
          <p:nvPr/>
        </p:nvSpPr>
        <p:spPr bwMode="auto">
          <a:xfrm>
            <a:off x="4572000" y="3962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11" name="Oval 55"/>
          <p:cNvSpPr>
            <a:spLocks noChangeArrowheads="1"/>
          </p:cNvSpPr>
          <p:nvPr/>
        </p:nvSpPr>
        <p:spPr bwMode="auto">
          <a:xfrm>
            <a:off x="4191000" y="42672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12" name="Oval 56"/>
          <p:cNvSpPr>
            <a:spLocks noChangeArrowheads="1"/>
          </p:cNvSpPr>
          <p:nvPr/>
        </p:nvSpPr>
        <p:spPr bwMode="auto">
          <a:xfrm>
            <a:off x="4343400" y="4724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45070" name="Group 14"/>
          <p:cNvGrpSpPr>
            <a:grpSpLocks/>
          </p:cNvGrpSpPr>
          <p:nvPr/>
        </p:nvGrpSpPr>
        <p:grpSpPr bwMode="auto">
          <a:xfrm>
            <a:off x="4267200" y="4038600"/>
            <a:ext cx="1206500" cy="1085850"/>
            <a:chOff x="1968" y="1584"/>
            <a:chExt cx="2160" cy="1872"/>
          </a:xfrm>
        </p:grpSpPr>
        <p:sp>
          <p:nvSpPr>
            <p:cNvPr id="45071" name="Oval 15"/>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072" name="Oval 16"/>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073" name="Oval 17"/>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074" name="Oval 18"/>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075" name="Oval 19"/>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5076" name="Oval 20"/>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45085" name="Oval 29"/>
          <p:cNvSpPr>
            <a:spLocks noChangeArrowheads="1"/>
          </p:cNvSpPr>
          <p:nvPr/>
        </p:nvSpPr>
        <p:spPr bwMode="auto">
          <a:xfrm>
            <a:off x="4724400" y="3581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086" name="Oval 30"/>
          <p:cNvSpPr>
            <a:spLocks noChangeArrowheads="1"/>
          </p:cNvSpPr>
          <p:nvPr/>
        </p:nvSpPr>
        <p:spPr bwMode="auto">
          <a:xfrm>
            <a:off x="4724400" y="5334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01" name="Oval 45"/>
          <p:cNvSpPr>
            <a:spLocks noChangeArrowheads="1"/>
          </p:cNvSpPr>
          <p:nvPr/>
        </p:nvSpPr>
        <p:spPr bwMode="auto">
          <a:xfrm>
            <a:off x="5867400" y="3048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02" name="Oval 46"/>
          <p:cNvSpPr>
            <a:spLocks noChangeArrowheads="1"/>
          </p:cNvSpPr>
          <p:nvPr/>
        </p:nvSpPr>
        <p:spPr bwMode="auto">
          <a:xfrm>
            <a:off x="6400800" y="4495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03" name="Oval 47"/>
          <p:cNvSpPr>
            <a:spLocks noChangeArrowheads="1"/>
          </p:cNvSpPr>
          <p:nvPr/>
        </p:nvSpPr>
        <p:spPr bwMode="auto">
          <a:xfrm>
            <a:off x="5867400" y="59436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04" name="Oval 48"/>
          <p:cNvSpPr>
            <a:spLocks noChangeArrowheads="1"/>
          </p:cNvSpPr>
          <p:nvPr/>
        </p:nvSpPr>
        <p:spPr bwMode="auto">
          <a:xfrm>
            <a:off x="3581400" y="59436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05" name="Oval 49"/>
          <p:cNvSpPr>
            <a:spLocks noChangeArrowheads="1"/>
          </p:cNvSpPr>
          <p:nvPr/>
        </p:nvSpPr>
        <p:spPr bwMode="auto">
          <a:xfrm>
            <a:off x="3505200" y="3048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06" name="Oval 50"/>
          <p:cNvSpPr>
            <a:spLocks noChangeArrowheads="1"/>
          </p:cNvSpPr>
          <p:nvPr/>
        </p:nvSpPr>
        <p:spPr bwMode="auto">
          <a:xfrm>
            <a:off x="2971800" y="4495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5113" name="Oval 57"/>
          <p:cNvSpPr>
            <a:spLocks noChangeArrowheads="1"/>
          </p:cNvSpPr>
          <p:nvPr/>
        </p:nvSpPr>
        <p:spPr bwMode="auto">
          <a:xfrm>
            <a:off x="4953000" y="4114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 name="Footer Placeholder 1"/>
          <p:cNvSpPr>
            <a:spLocks noGrp="1"/>
          </p:cNvSpPr>
          <p:nvPr>
            <p:ph type="ftr" sz="quarter" idx="3"/>
          </p:nvPr>
        </p:nvSpPr>
        <p:spPr>
          <a:xfrm>
            <a:off x="5982000" y="6156168"/>
            <a:ext cx="2895600" cy="457200"/>
          </a:xfrm>
        </p:spPr>
        <p:txBody>
          <a:bodyPr/>
          <a:lstStyle/>
          <a:p>
            <a:endParaRPr lang="en-US" altLang="en-US" sz="1200" dirty="0" smtClean="0"/>
          </a:p>
          <a:p>
            <a:r>
              <a:rPr lang="en-US" altLang="en-US" sz="1200" dirty="0" smtClean="0"/>
              <a:t>Coach Dave Edinger, Physical Science (8A)</a:t>
            </a:r>
            <a:endParaRPr lang="en-US" altLang="en-US"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1" nodeType="clickEffect">
                                  <p:stCondLst>
                                    <p:cond delay="0"/>
                                  </p:stCondLst>
                                  <p:iterate type="lt">
                                    <p:tmPct val="0"/>
                                  </p:iterate>
                                  <p:childTnLst>
                                    <p:set>
                                      <p:cBhvr>
                                        <p:cTn id="6" dur="1" fill="hold">
                                          <p:stCondLst>
                                            <p:cond delay="0"/>
                                          </p:stCondLst>
                                        </p:cTn>
                                        <p:tgtEl>
                                          <p:spTgt spid="45060"/>
                                        </p:tgtEl>
                                        <p:attrNameLst>
                                          <p:attrName>style.visibility</p:attrName>
                                        </p:attrNameLst>
                                      </p:cBhvr>
                                      <p:to>
                                        <p:strVal val="visible"/>
                                      </p:to>
                                    </p:set>
                                    <p:animEffect transition="in" filter="dissolve">
                                      <p:cBhvr>
                                        <p:cTn id="7" dur="500"/>
                                        <p:tgtEl>
                                          <p:spTgt spid="45060"/>
                                        </p:tgtEl>
                                      </p:cBhvr>
                                    </p:animEffect>
                                  </p:childTnLst>
                                </p:cTn>
                              </p:par>
                            </p:childTnLst>
                          </p:cTn>
                        </p:par>
                        <p:par>
                          <p:cTn id="8" fill="hold" nodeType="afterGroup">
                            <p:stCondLst>
                              <p:cond delay="500"/>
                            </p:stCondLst>
                            <p:childTnLst>
                              <p:par>
                                <p:cTn id="9" presetID="29" presetClass="path" presetSubtype="0" accel="50000" decel="50000" fill="hold" grpId="0" nodeType="afterEffect">
                                  <p:stCondLst>
                                    <p:cond delay="0"/>
                                  </p:stCondLst>
                                  <p:iterate type="lt">
                                    <p:tmPct val="10000"/>
                                  </p:iterate>
                                  <p:childTnLst>
                                    <p:animMotion origin="layout" path="M 0.01458 -0.00278 C 0.02153 -0.0162 0.02865 -0.03079 0.03559 -0.04954 C 0.05451 -0.10278 0.05955 -0.15486 0.04566 -0.16273 C 0.0316 -0.17222 0.00451 -0.13472 -0.01441 -0.08148 C -0.02448 -0.05347 -0.03038 -0.02685 -0.03247 -0.00671 C -0.03542 0.00926 -0.03646 0.02523 -0.03646 0.04398 C -0.03646 0.10394 -0.02344 0.15324 -0.00833 0.15324 C 0.0066 0.15324 0.01962 0.10394 0.01962 0.04398 C 0.01962 0.01597 0.01667 -0.01088 0.01163 -0.0294 C 0.00955 -0.04537 0.00451 -0.06273 -0.00139 -0.08009 C -0.02135 -0.13472 -0.04844 -0.17222 -0.0625 -0.16273 C -0.07639 -0.15347 -0.07135 -0.10278 -0.05139 -0.04815 C -0.0434 -0.02269 -0.03247 -0.00139 -0.02135 0.01319 C -0.01337 0.02662 -0.00434 0.03866 0.00764 0.05046 C 0.04358 0.08912 0.07951 0.10648 0.08958 0.09051 C 0.09861 0.07454 0.07865 0.03056 0.04253 -0.00671 C 0.0276 -0.02269 0.01163 -0.03472 -0.00139 -0.04282 C -0.01337 -0.05069 -0.02847 -0.05741 -0.04444 -0.06134 C -0.08837 -0.07477 -0.12639 -0.07083 -0.12934 -0.04954 C -0.13333 -0.0294 -0.10035 -0.00278 -0.05642 0.01065 C -0.03646 0.01597 -0.01736 0.01852 -0.00243 0.01713 C 0.01059 0.01713 0.02465 0.01458 0.03958 0.01065 C 0.08351 -0.00278 0.11667 -0.03079 0.1125 -0.05069 C 0.10955 -0.07083 0.07153 -0.07616 0.0276 -0.06273 C 0.0066 -0.05602 -0.0125 -0.04676 -0.02535 -0.03611 C -0.03646 -0.02801 -0.0474 -0.01875 -0.05937 -0.00671 C -0.09444 0.03194 -0.11545 0.07454 -0.10538 0.09051 C -0.09635 0.10648 -0.05937 0.08912 -0.02448 0.05185 C -0.00747 0.03333 0.0066 0.01458 0.01458 -0.00278 Z " pathEditMode="relative" rAng="0" ptsTypes="fffffffffffffffffffffffffffff">
                                      <p:cBhvr>
                                        <p:cTn id="10" dur="2000" fill="hold"/>
                                        <p:tgtEl>
                                          <p:spTgt spid="45060"/>
                                        </p:tgtEl>
                                        <p:attrNameLst>
                                          <p:attrName>ppt_x</p:attrName>
                                          <p:attrName>ppt_y</p:attrName>
                                        </p:attrNameLst>
                                      </p:cBhvr>
                                      <p:rCtr x="-2292" y="-671"/>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path" presetSubtype="0" repeatCount="indefinite" accel="50000" decel="50000" fill="hold" grpId="0" nodeType="clickEffect">
                                  <p:stCondLst>
                                    <p:cond delay="0"/>
                                  </p:stCondLst>
                                  <p:childTnLst>
                                    <p:animMotion origin="layout" path="M 0.12709 -0.45764 C 0.23039 -0.45764 0.31459 -0.34815 0.31459 -0.21319 C 0.31459 -0.07847 0.23039 0.03125 0.12709 0.03125 C 0.02344 0.03125 -0.06041 -0.07847 -0.06041 -0.21319 C -0.06041 -0.34815 0.02344 -0.45764 0.12709 -0.45764 Z " pathEditMode="relative" rAng="0" ptsTypes="fffff">
                                      <p:cBhvr>
                                        <p:cTn id="14" dur="200" fill="hold"/>
                                        <p:tgtEl>
                                          <p:spTgt spid="45104"/>
                                        </p:tgtEl>
                                        <p:attrNameLst>
                                          <p:attrName>ppt_x</p:attrName>
                                          <p:attrName>ppt_y</p:attrName>
                                        </p:attrNameLst>
                                      </p:cBhvr>
                                      <p:rCtr x="0" y="24444"/>
                                    </p:animMotion>
                                  </p:childTnLst>
                                </p:cTn>
                              </p:par>
                              <p:par>
                                <p:cTn id="15" presetID="1" presetClass="path" presetSubtype="0" repeatCount="indefinite" accel="50000" decel="50000" fill="hold" grpId="0" nodeType="withEffect">
                                  <p:stCondLst>
                                    <p:cond delay="0"/>
                                  </p:stCondLst>
                                  <p:childTnLst>
                                    <p:animMotion origin="layout" path="M 0.19375 -0.24653 C 0.29931 -0.24653 0.38542 -0.13727 0.38542 -0.00208 C 0.38542 0.13264 0.29931 0.24236 0.19375 0.24236 C 0.08785 0.24236 0.00208 0.13264 0.00208 -0.00208 C 0.00208 -0.13727 0.08785 -0.24653 0.19375 -0.24653 Z " pathEditMode="relative" rAng="0" ptsTypes="fffff">
                                      <p:cBhvr>
                                        <p:cTn id="16" dur="100" fill="hold"/>
                                        <p:tgtEl>
                                          <p:spTgt spid="45106"/>
                                        </p:tgtEl>
                                        <p:attrNameLst>
                                          <p:attrName>ppt_x</p:attrName>
                                          <p:attrName>ppt_y</p:attrName>
                                        </p:attrNameLst>
                                      </p:cBhvr>
                                      <p:rCtr x="0" y="24444"/>
                                    </p:animMotion>
                                  </p:childTnLst>
                                </p:cTn>
                              </p:par>
                              <p:par>
                                <p:cTn id="17" presetID="1" presetClass="path" presetSubtype="0" repeatCount="indefinite" accel="50000" decel="50000" fill="hold" grpId="0" nodeType="withEffect">
                                  <p:stCondLst>
                                    <p:cond delay="0"/>
                                  </p:stCondLst>
                                  <p:childTnLst>
                                    <p:animMotion origin="layout" path="M 0.13542 -0.03542 C 0.23507 -0.03542 0.31667 0.07407 0.31667 0.20903 C 0.31667 0.34352 0.23507 0.45347 0.13542 0.45347 C 0.03542 0.45347 -0.04583 0.34352 -0.04583 0.20903 C -0.04583 0.07407 0.03542 -0.03542 0.13542 -0.03542 Z " pathEditMode="relative" rAng="0" ptsTypes="fffff">
                                      <p:cBhvr>
                                        <p:cTn id="18" dur="90" fill="hold"/>
                                        <p:tgtEl>
                                          <p:spTgt spid="45105"/>
                                        </p:tgtEl>
                                        <p:attrNameLst>
                                          <p:attrName>ppt_x</p:attrName>
                                          <p:attrName>ppt_y</p:attrName>
                                        </p:attrNameLst>
                                      </p:cBhvr>
                                      <p:rCtr x="0" y="24444"/>
                                    </p:animMotion>
                                  </p:childTnLst>
                                </p:cTn>
                              </p:par>
                              <p:par>
                                <p:cTn id="19" presetID="1" presetClass="path" presetSubtype="0" repeatCount="indefinite" accel="50000" decel="50000" fill="hold" grpId="0" nodeType="withEffect">
                                  <p:stCondLst>
                                    <p:cond delay="0"/>
                                  </p:stCondLst>
                                  <p:childTnLst>
                                    <p:animMotion origin="layout" path="M -0.12292 -0.03542 C -0.02205 -0.03542 0.06024 0.07407 0.06024 0.20903 C 0.06024 0.34375 -0.02205 0.45347 -0.12292 0.45347 C -0.22431 0.45347 -0.3059 0.34375 -0.3059 0.20903 C -0.3059 0.07407 -0.22431 -0.03542 -0.12292 -0.03542 Z " pathEditMode="relative" rAng="0" ptsTypes="fffff">
                                      <p:cBhvr>
                                        <p:cTn id="20" dur="200" fill="hold"/>
                                        <p:tgtEl>
                                          <p:spTgt spid="45101"/>
                                        </p:tgtEl>
                                        <p:attrNameLst>
                                          <p:attrName>ppt_x</p:attrName>
                                          <p:attrName>ppt_y</p:attrName>
                                        </p:attrNameLst>
                                      </p:cBhvr>
                                      <p:rCtr x="0" y="24444"/>
                                    </p:animMotion>
                                  </p:childTnLst>
                                </p:cTn>
                              </p:par>
                              <p:par>
                                <p:cTn id="21" presetID="1" presetClass="path" presetSubtype="0" repeatCount="indefinite" accel="50000" decel="50000" fill="hold" grpId="0" nodeType="withEffect">
                                  <p:stCondLst>
                                    <p:cond delay="0"/>
                                  </p:stCondLst>
                                  <p:childTnLst>
                                    <p:animMotion origin="layout" path="M -0.18125 -0.24653 C -0.08021 -0.24653 0.00208 -0.13704 0.00208 -0.00208 C 0.00208 0.13241 -0.08021 0.24236 -0.18125 0.24236 C -0.28247 0.24236 -0.36458 0.13241 -0.36458 -0.00208 C -0.36458 -0.13704 -0.28247 -0.24653 -0.18125 -0.24653 Z " pathEditMode="relative" rAng="0" ptsTypes="fffff">
                                      <p:cBhvr>
                                        <p:cTn id="22" dur="100" fill="hold"/>
                                        <p:tgtEl>
                                          <p:spTgt spid="45102"/>
                                        </p:tgtEl>
                                        <p:attrNameLst>
                                          <p:attrName>ppt_x</p:attrName>
                                          <p:attrName>ppt_y</p:attrName>
                                        </p:attrNameLst>
                                      </p:cBhvr>
                                      <p:rCtr x="0" y="24444"/>
                                    </p:animMotion>
                                  </p:childTnLst>
                                </p:cTn>
                              </p:par>
                              <p:par>
                                <p:cTn id="23" presetID="1" presetClass="path" presetSubtype="0" repeatCount="indefinite" accel="50000" decel="50000" fill="hold" grpId="0" nodeType="withEffect">
                                  <p:stCondLst>
                                    <p:cond delay="0"/>
                                  </p:stCondLst>
                                  <p:childTnLst>
                                    <p:animMotion origin="layout" path="M -0.12291 -0.45764 C -0.02552 -0.45764 0.05417 -0.34815 0.05417 -0.21319 C 0.05417 -0.0787 -0.02552 0.03125 -0.12291 0.03125 C -0.22066 0.03125 -0.3 -0.0787 -0.3 -0.21319 C -0.3 -0.34815 -0.22066 -0.45764 -0.12291 -0.45764 Z " pathEditMode="relative" rAng="0" ptsTypes="fffff">
                                      <p:cBhvr>
                                        <p:cTn id="24" dur="90" fill="hold"/>
                                        <p:tgtEl>
                                          <p:spTgt spid="45103"/>
                                        </p:tgtEl>
                                        <p:attrNameLst>
                                          <p:attrName>ppt_x</p:attrName>
                                          <p:attrName>ppt_y</p:attrName>
                                        </p:attrNameLst>
                                      </p:cBhvr>
                                      <p:rCtr x="0" y="24444"/>
                                    </p:animMotion>
                                  </p:childTnLst>
                                </p:cTn>
                              </p:par>
                              <p:par>
                                <p:cTn id="25" presetID="1" presetClass="path" presetSubtype="0" repeatCount="indefinite" accel="50000" decel="50000" fill="hold" grpId="0" nodeType="withEffect">
                                  <p:stCondLst>
                                    <p:cond delay="0"/>
                                  </p:stCondLst>
                                  <p:childTnLst>
                                    <p:animMotion origin="layout" path="M 0.00209 -0.25764 C 0.05938 -0.25764 0.10625 -0.20046 0.10625 -0.12986 C 0.10625 -0.05972 0.05938 -0.00208 0.00209 -0.00208 C -0.05538 -0.00208 -0.10208 -0.05972 -0.10208 -0.12986 C -0.10208 -0.20046 -0.05538 -0.25764 0.00209 -0.25764 Z " pathEditMode="relative" rAng="0" ptsTypes="fffff">
                                      <p:cBhvr>
                                        <p:cTn id="26" dur="50" fill="hold"/>
                                        <p:tgtEl>
                                          <p:spTgt spid="45086"/>
                                        </p:tgtEl>
                                        <p:attrNameLst>
                                          <p:attrName>ppt_x</p:attrName>
                                          <p:attrName>ppt_y</p:attrName>
                                        </p:attrNameLst>
                                      </p:cBhvr>
                                      <p:rCtr x="0" y="12778"/>
                                    </p:animMotion>
                                  </p:childTnLst>
                                </p:cTn>
                              </p:par>
                              <p:par>
                                <p:cTn id="27" presetID="1" presetClass="path" presetSubtype="0" repeatCount="indefinite" accel="50000" decel="50000" fill="hold" grpId="0" nodeType="withEffect">
                                  <p:stCondLst>
                                    <p:cond delay="0"/>
                                  </p:stCondLst>
                                  <p:childTnLst>
                                    <p:animMotion origin="layout" path="M 0.00208 -0.00208 C 0.0625 -0.00208 0.11198 0.05463 0.11198 0.12454 C 0.11198 0.19421 0.0625 0.25139 0.00208 0.25139 C -0.05868 0.25139 -0.10781 0.19421 -0.10781 0.12454 C -0.10781 0.05463 -0.05868 -0.00208 0.00208 -0.00208 Z " pathEditMode="relative" rAng="0" ptsTypes="fffff">
                                      <p:cBhvr>
                                        <p:cTn id="28" dur="150" fill="hold"/>
                                        <p:tgtEl>
                                          <p:spTgt spid="45085"/>
                                        </p:tgtEl>
                                        <p:attrNameLst>
                                          <p:attrName>ppt_x</p:attrName>
                                          <p:attrName>ppt_y</p:attrName>
                                        </p:attrNameLst>
                                      </p:cBhvr>
                                      <p:rCtr x="0" y="126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P spid="45060" grpId="1" animBg="1"/>
      <p:bldP spid="45085" grpId="0" animBg="1"/>
      <p:bldP spid="45086" grpId="0" animBg="1"/>
      <p:bldP spid="45101" grpId="0" animBg="1"/>
      <p:bldP spid="45102" grpId="0" animBg="1"/>
      <p:bldP spid="45103" grpId="0" animBg="1"/>
      <p:bldP spid="45104" grpId="0" animBg="1"/>
      <p:bldP spid="45105" grpId="0" animBg="1"/>
      <p:bldP spid="4510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latin typeface="Comic Sans MS" pitchFamily="66" charset="0"/>
              </a:rPr>
              <a:t>Hydrogen (H) Atom</a:t>
            </a:r>
          </a:p>
        </p:txBody>
      </p:sp>
      <p:sp>
        <p:nvSpPr>
          <p:cNvPr id="26627" name="Rectangle 3"/>
          <p:cNvSpPr>
            <a:spLocks noGrp="1" noChangeArrowheads="1"/>
          </p:cNvSpPr>
          <p:nvPr>
            <p:ph type="body" idx="1"/>
          </p:nvPr>
        </p:nvSpPr>
        <p:spPr>
          <a:xfrm>
            <a:off x="1066800" y="1600200"/>
            <a:ext cx="7620000" cy="685800"/>
          </a:xfrm>
        </p:spPr>
        <p:txBody>
          <a:bodyPr/>
          <a:lstStyle/>
          <a:p>
            <a:r>
              <a:rPr lang="en-US" altLang="en-US" sz="2600">
                <a:latin typeface="Comic Sans MS" pitchFamily="66" charset="0"/>
              </a:rPr>
              <a:t>Notice the one electron in the first orbital</a:t>
            </a:r>
          </a:p>
        </p:txBody>
      </p:sp>
      <p:sp>
        <p:nvSpPr>
          <p:cNvPr id="26646" name="Oval 22"/>
          <p:cNvSpPr>
            <a:spLocks noChangeArrowheads="1"/>
          </p:cNvSpPr>
          <p:nvPr/>
        </p:nvSpPr>
        <p:spPr bwMode="auto">
          <a:xfrm>
            <a:off x="4572000" y="39624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6647" name="Oval 23"/>
          <p:cNvSpPr>
            <a:spLocks noChangeArrowheads="1"/>
          </p:cNvSpPr>
          <p:nvPr/>
        </p:nvSpPr>
        <p:spPr bwMode="auto">
          <a:xfrm>
            <a:off x="4724400" y="29718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6658" name="Oval 34"/>
          <p:cNvSpPr>
            <a:spLocks noChangeArrowheads="1"/>
          </p:cNvSpPr>
          <p:nvPr/>
        </p:nvSpPr>
        <p:spPr bwMode="auto">
          <a:xfrm>
            <a:off x="3657600" y="3124200"/>
            <a:ext cx="2438400" cy="23622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9" name="Text Box 35"/>
          <p:cNvSpPr txBox="1">
            <a:spLocks noChangeArrowheads="1"/>
          </p:cNvSpPr>
          <p:nvPr/>
        </p:nvSpPr>
        <p:spPr bwMode="auto">
          <a:xfrm>
            <a:off x="2046288" y="5715000"/>
            <a:ext cx="5449887" cy="720725"/>
          </a:xfrm>
          <a:prstGeom prst="rect">
            <a:avLst/>
          </a:prstGeom>
          <a:solidFill>
            <a:srgbClr val="FFFFFF"/>
          </a:solidFill>
          <a:ln w="1905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latin typeface="Comic Sans MS" pitchFamily="66" charset="0"/>
              </a:rPr>
              <a:t>Even though there are no neutrons present, </a:t>
            </a:r>
          </a:p>
          <a:p>
            <a:pPr algn="ctr"/>
            <a:r>
              <a:rPr lang="en-US" altLang="en-US" sz="2000">
                <a:latin typeface="Comic Sans MS" pitchFamily="66" charset="0"/>
              </a:rPr>
              <a:t>Hydrogen is still considered an atom</a:t>
            </a:r>
          </a:p>
        </p:txBody>
      </p:sp>
      <p:grpSp>
        <p:nvGrpSpPr>
          <p:cNvPr id="26667" name="Group 43"/>
          <p:cNvGrpSpPr>
            <a:grpSpLocks/>
          </p:cNvGrpSpPr>
          <p:nvPr/>
        </p:nvGrpSpPr>
        <p:grpSpPr bwMode="auto">
          <a:xfrm>
            <a:off x="1295400" y="2590800"/>
            <a:ext cx="1066800" cy="1752600"/>
            <a:chOff x="864" y="1776"/>
            <a:chExt cx="672" cy="1104"/>
          </a:xfrm>
        </p:grpSpPr>
        <p:sp>
          <p:nvSpPr>
            <p:cNvPr id="26661" name="Rectangle 37"/>
            <p:cNvSpPr>
              <a:spLocks noChangeArrowheads="1"/>
            </p:cNvSpPr>
            <p:nvPr/>
          </p:nvSpPr>
          <p:spPr bwMode="auto">
            <a:xfrm>
              <a:off x="864" y="1776"/>
              <a:ext cx="672" cy="1104"/>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6662" name="Oval 38"/>
            <p:cNvSpPr>
              <a:spLocks noChangeArrowheads="1"/>
            </p:cNvSpPr>
            <p:nvPr/>
          </p:nvSpPr>
          <p:spPr bwMode="auto">
            <a:xfrm>
              <a:off x="912" y="1872"/>
              <a:ext cx="240" cy="24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6663" name="Oval 39"/>
            <p:cNvSpPr>
              <a:spLocks noChangeArrowheads="1"/>
            </p:cNvSpPr>
            <p:nvPr/>
          </p:nvSpPr>
          <p:spPr bwMode="auto">
            <a:xfrm>
              <a:off x="912" y="2256"/>
              <a:ext cx="240" cy="24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6664" name="Oval 40"/>
            <p:cNvSpPr>
              <a:spLocks noChangeArrowheads="1"/>
            </p:cNvSpPr>
            <p:nvPr/>
          </p:nvSpPr>
          <p:spPr bwMode="auto">
            <a:xfrm>
              <a:off x="960" y="2640"/>
              <a:ext cx="144" cy="144"/>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6666" name="Text Box 42"/>
            <p:cNvSpPr txBox="1">
              <a:spLocks noChangeArrowheads="1"/>
            </p:cNvSpPr>
            <p:nvPr/>
          </p:nvSpPr>
          <p:spPr bwMode="auto">
            <a:xfrm>
              <a:off x="1152" y="1824"/>
              <a:ext cx="327"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 1</a:t>
              </a:r>
            </a:p>
            <a:p>
              <a:endParaRPr lang="en-US" altLang="en-US" sz="2000" b="1"/>
            </a:p>
            <a:p>
              <a:r>
                <a:rPr lang="en-US" altLang="en-US" sz="2000" b="1"/>
                <a:t>= 0</a:t>
              </a:r>
            </a:p>
            <a:p>
              <a:endParaRPr lang="en-US" altLang="en-US" sz="2000" b="1"/>
            </a:p>
            <a:p>
              <a:r>
                <a:rPr lang="en-US" altLang="en-US" sz="2000" b="1"/>
                <a:t>= 1</a:t>
              </a:r>
            </a:p>
          </p:txBody>
        </p:sp>
      </p:grpSp>
      <p:sp>
        <p:nvSpPr>
          <p:cNvPr id="26668" name="Text Box 44"/>
          <p:cNvSpPr txBox="1">
            <a:spLocks noChangeArrowheads="1"/>
          </p:cNvSpPr>
          <p:nvPr/>
        </p:nvSpPr>
        <p:spPr bwMode="auto">
          <a:xfrm>
            <a:off x="7467600" y="3048000"/>
            <a:ext cx="1120775" cy="20859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a:latin typeface="Comic Sans MS" pitchFamily="66" charset="0"/>
              </a:rPr>
              <a:t>How many</a:t>
            </a:r>
          </a:p>
          <a:p>
            <a:pPr algn="ctr"/>
            <a:r>
              <a:rPr lang="en-US" altLang="en-US" sz="1600">
                <a:latin typeface="Comic Sans MS" pitchFamily="66" charset="0"/>
              </a:rPr>
              <a:t>more electrons</a:t>
            </a:r>
          </a:p>
          <a:p>
            <a:pPr algn="ctr"/>
            <a:r>
              <a:rPr lang="en-US" altLang="en-US" sz="1600">
                <a:latin typeface="Comic Sans MS" pitchFamily="66" charset="0"/>
              </a:rPr>
              <a:t>can fit in the 1</a:t>
            </a:r>
            <a:r>
              <a:rPr lang="en-US" altLang="en-US" sz="1600" baseline="30000">
                <a:latin typeface="Comic Sans MS" pitchFamily="66" charset="0"/>
              </a:rPr>
              <a:t>st</a:t>
            </a:r>
            <a:r>
              <a:rPr lang="en-US" altLang="en-US" sz="1600">
                <a:latin typeface="Comic Sans MS" pitchFamily="66" charset="0"/>
              </a:rPr>
              <a:t> </a:t>
            </a:r>
          </a:p>
          <a:p>
            <a:pPr algn="ctr"/>
            <a:r>
              <a:rPr lang="en-US" altLang="en-US" sz="1600">
                <a:latin typeface="Comic Sans MS" pitchFamily="66" charset="0"/>
              </a:rPr>
              <a:t>orbital/ level?</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cTn>
                              </p:par>
                            </p:childTnLst>
                          </p:cTn>
                        </p:par>
                        <p:par>
                          <p:cTn id="8" fill="hold" nodeType="afterGroup">
                            <p:stCondLst>
                              <p:cond delay="500"/>
                            </p:stCondLst>
                            <p:childTnLst>
                              <p:par>
                                <p:cTn id="9" presetID="1" presetClass="path" presetSubtype="0" repeatCount="indefinite" fill="hold" grpId="0" nodeType="afterEffect">
                                  <p:stCondLst>
                                    <p:cond delay="0"/>
                                  </p:stCondLst>
                                  <p:childTnLst>
                                    <p:animMotion origin="layout" path="M 0.00348 0.00557 C 0.07692 0.00557 0.13751 0.08226 0.13751 0.17795 C 0.13751 0.27225 0.07692 0.35033 0.00348 0.35033 C -0.07013 0.35033 -0.12916 0.27225 -0.12916 0.17795 C -0.12916 0.08226 -0.07013 0.00557 0.00348 0.00557 Z " pathEditMode="fixed" rAng="0" ptsTypes="fffff">
                                      <p:cBhvr>
                                        <p:cTn id="10" dur="90" fill="hold"/>
                                        <p:tgtEl>
                                          <p:spTgt spid="26647"/>
                                        </p:tgtEl>
                                        <p:attrNameLst>
                                          <p:attrName>ppt_x</p:attrName>
                                          <p:attrName>ppt_y</p:attrName>
                                        </p:attrNameLst>
                                      </p:cBhvr>
                                      <p:rCtr x="69" y="1723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6668"/>
                                        </p:tgtEl>
                                        <p:attrNameLst>
                                          <p:attrName>style.visibility</p:attrName>
                                        </p:attrNameLst>
                                      </p:cBhvr>
                                      <p:to>
                                        <p:strVal val="visible"/>
                                      </p:to>
                                    </p:set>
                                    <p:animEffect transition="in" filter="box(in)">
                                      <p:cBhvr>
                                        <p:cTn id="15" dur="500"/>
                                        <p:tgtEl>
                                          <p:spTgt spid="2666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6659"/>
                                        </p:tgtEl>
                                        <p:attrNameLst>
                                          <p:attrName>style.visibility</p:attrName>
                                        </p:attrNameLst>
                                      </p:cBhvr>
                                      <p:to>
                                        <p:strVal val="visible"/>
                                      </p:to>
                                    </p:set>
                                    <p:animEffect transition="in" filter="box(in)">
                                      <p:cBhvr>
                                        <p:cTn id="20" dur="500"/>
                                        <p:tgtEl>
                                          <p:spTgt spid="26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47" grpId="0" animBg="1"/>
      <p:bldP spid="26659" grpId="0" animBg="1"/>
      <p:bldP spid="2666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latin typeface="Comic Sans MS" pitchFamily="66" charset="0"/>
              </a:rPr>
              <a:t>Oxygen (O) Atom</a:t>
            </a:r>
          </a:p>
        </p:txBody>
      </p:sp>
      <p:sp>
        <p:nvSpPr>
          <p:cNvPr id="27651" name="Rectangle 3"/>
          <p:cNvSpPr>
            <a:spLocks noGrp="1" noChangeArrowheads="1"/>
          </p:cNvSpPr>
          <p:nvPr>
            <p:ph type="body" idx="1"/>
          </p:nvPr>
        </p:nvSpPr>
        <p:spPr>
          <a:xfrm>
            <a:off x="1066800" y="1600200"/>
            <a:ext cx="7620000" cy="1066800"/>
          </a:xfrm>
        </p:spPr>
        <p:txBody>
          <a:bodyPr/>
          <a:lstStyle/>
          <a:p>
            <a:r>
              <a:rPr lang="en-US" altLang="en-US" sz="2400">
                <a:latin typeface="Comic Sans MS" pitchFamily="66" charset="0"/>
              </a:rPr>
              <a:t>Notice the two electrons in the first orbital/level and the six in the second </a:t>
            </a:r>
          </a:p>
        </p:txBody>
      </p:sp>
      <p:sp>
        <p:nvSpPr>
          <p:cNvPr id="27679" name="Oval 31"/>
          <p:cNvSpPr>
            <a:spLocks noChangeArrowheads="1"/>
          </p:cNvSpPr>
          <p:nvPr/>
        </p:nvSpPr>
        <p:spPr bwMode="auto">
          <a:xfrm>
            <a:off x="5029200" y="40386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80" name="Oval 32"/>
          <p:cNvSpPr>
            <a:spLocks noChangeArrowheads="1"/>
          </p:cNvSpPr>
          <p:nvPr/>
        </p:nvSpPr>
        <p:spPr bwMode="auto">
          <a:xfrm>
            <a:off x="4114800" y="44958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81" name="Oval 33"/>
          <p:cNvSpPr>
            <a:spLocks noChangeArrowheads="1"/>
          </p:cNvSpPr>
          <p:nvPr/>
        </p:nvSpPr>
        <p:spPr bwMode="auto">
          <a:xfrm>
            <a:off x="5105400" y="42672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82" name="Oval 34"/>
          <p:cNvSpPr>
            <a:spLocks noChangeArrowheads="1"/>
          </p:cNvSpPr>
          <p:nvPr/>
        </p:nvSpPr>
        <p:spPr bwMode="auto">
          <a:xfrm>
            <a:off x="5029200" y="45720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83" name="Oval 35"/>
          <p:cNvSpPr>
            <a:spLocks noChangeArrowheads="1"/>
          </p:cNvSpPr>
          <p:nvPr/>
        </p:nvSpPr>
        <p:spPr bwMode="auto">
          <a:xfrm>
            <a:off x="4267200" y="39624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84" name="Oval 36"/>
          <p:cNvSpPr>
            <a:spLocks noChangeArrowheads="1"/>
          </p:cNvSpPr>
          <p:nvPr/>
        </p:nvSpPr>
        <p:spPr bwMode="auto">
          <a:xfrm>
            <a:off x="4876800" y="4724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85" name="Oval 37"/>
          <p:cNvSpPr>
            <a:spLocks noChangeArrowheads="1"/>
          </p:cNvSpPr>
          <p:nvPr/>
        </p:nvSpPr>
        <p:spPr bwMode="auto">
          <a:xfrm>
            <a:off x="4572000" y="3962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86" name="Oval 38"/>
          <p:cNvSpPr>
            <a:spLocks noChangeArrowheads="1"/>
          </p:cNvSpPr>
          <p:nvPr/>
        </p:nvSpPr>
        <p:spPr bwMode="auto">
          <a:xfrm>
            <a:off x="4191000" y="42672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87" name="Oval 39"/>
          <p:cNvSpPr>
            <a:spLocks noChangeArrowheads="1"/>
          </p:cNvSpPr>
          <p:nvPr/>
        </p:nvSpPr>
        <p:spPr bwMode="auto">
          <a:xfrm>
            <a:off x="4343400" y="4724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27688" name="Group 40"/>
          <p:cNvGrpSpPr>
            <a:grpSpLocks/>
          </p:cNvGrpSpPr>
          <p:nvPr/>
        </p:nvGrpSpPr>
        <p:grpSpPr bwMode="auto">
          <a:xfrm>
            <a:off x="4267200" y="4038600"/>
            <a:ext cx="1206500" cy="1085850"/>
            <a:chOff x="1968" y="1584"/>
            <a:chExt cx="2160" cy="1872"/>
          </a:xfrm>
        </p:grpSpPr>
        <p:sp>
          <p:nvSpPr>
            <p:cNvPr id="27689" name="Oval 41"/>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90" name="Oval 42"/>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91" name="Oval 43"/>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92" name="Oval 44"/>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93" name="Oval 45"/>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694" name="Oval 46"/>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27695" name="Oval 47"/>
          <p:cNvSpPr>
            <a:spLocks noChangeArrowheads="1"/>
          </p:cNvSpPr>
          <p:nvPr/>
        </p:nvSpPr>
        <p:spPr bwMode="auto">
          <a:xfrm>
            <a:off x="4724400" y="3581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96" name="Oval 48"/>
          <p:cNvSpPr>
            <a:spLocks noChangeArrowheads="1"/>
          </p:cNvSpPr>
          <p:nvPr/>
        </p:nvSpPr>
        <p:spPr bwMode="auto">
          <a:xfrm>
            <a:off x="4724400" y="5334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97" name="Oval 49"/>
          <p:cNvSpPr>
            <a:spLocks noChangeArrowheads="1"/>
          </p:cNvSpPr>
          <p:nvPr/>
        </p:nvSpPr>
        <p:spPr bwMode="auto">
          <a:xfrm>
            <a:off x="5867400" y="3124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98" name="Oval 50"/>
          <p:cNvSpPr>
            <a:spLocks noChangeArrowheads="1"/>
          </p:cNvSpPr>
          <p:nvPr/>
        </p:nvSpPr>
        <p:spPr bwMode="auto">
          <a:xfrm>
            <a:off x="6400800" y="4495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699" name="Oval 51"/>
          <p:cNvSpPr>
            <a:spLocks noChangeArrowheads="1"/>
          </p:cNvSpPr>
          <p:nvPr/>
        </p:nvSpPr>
        <p:spPr bwMode="auto">
          <a:xfrm>
            <a:off x="5791200" y="5867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700" name="Oval 52"/>
          <p:cNvSpPr>
            <a:spLocks noChangeArrowheads="1"/>
          </p:cNvSpPr>
          <p:nvPr/>
        </p:nvSpPr>
        <p:spPr bwMode="auto">
          <a:xfrm>
            <a:off x="3657600" y="59436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701" name="Oval 53"/>
          <p:cNvSpPr>
            <a:spLocks noChangeArrowheads="1"/>
          </p:cNvSpPr>
          <p:nvPr/>
        </p:nvSpPr>
        <p:spPr bwMode="auto">
          <a:xfrm>
            <a:off x="3581400" y="3124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702" name="Oval 54"/>
          <p:cNvSpPr>
            <a:spLocks noChangeArrowheads="1"/>
          </p:cNvSpPr>
          <p:nvPr/>
        </p:nvSpPr>
        <p:spPr bwMode="auto">
          <a:xfrm>
            <a:off x="2971800" y="4495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703" name="Oval 55"/>
          <p:cNvSpPr>
            <a:spLocks noChangeArrowheads="1"/>
          </p:cNvSpPr>
          <p:nvPr/>
        </p:nvSpPr>
        <p:spPr bwMode="auto">
          <a:xfrm>
            <a:off x="4953000" y="4114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704" name="Oval 56"/>
          <p:cNvSpPr>
            <a:spLocks noChangeArrowheads="1"/>
          </p:cNvSpPr>
          <p:nvPr/>
        </p:nvSpPr>
        <p:spPr bwMode="auto">
          <a:xfrm>
            <a:off x="3886200" y="3657600"/>
            <a:ext cx="1905000" cy="17526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Oval 57"/>
          <p:cNvSpPr>
            <a:spLocks noChangeArrowheads="1"/>
          </p:cNvSpPr>
          <p:nvPr/>
        </p:nvSpPr>
        <p:spPr bwMode="auto">
          <a:xfrm>
            <a:off x="3048000" y="2743200"/>
            <a:ext cx="3505200" cy="35814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706" name="Group 58"/>
          <p:cNvGrpSpPr>
            <a:grpSpLocks/>
          </p:cNvGrpSpPr>
          <p:nvPr/>
        </p:nvGrpSpPr>
        <p:grpSpPr bwMode="auto">
          <a:xfrm>
            <a:off x="1295400" y="2590800"/>
            <a:ext cx="1066800" cy="1752600"/>
            <a:chOff x="864" y="1776"/>
            <a:chExt cx="672" cy="1104"/>
          </a:xfrm>
        </p:grpSpPr>
        <p:sp>
          <p:nvSpPr>
            <p:cNvPr id="27707" name="Rectangle 59"/>
            <p:cNvSpPr>
              <a:spLocks noChangeArrowheads="1"/>
            </p:cNvSpPr>
            <p:nvPr/>
          </p:nvSpPr>
          <p:spPr bwMode="auto">
            <a:xfrm>
              <a:off x="864" y="1776"/>
              <a:ext cx="672" cy="1104"/>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7708" name="Oval 60"/>
            <p:cNvSpPr>
              <a:spLocks noChangeArrowheads="1"/>
            </p:cNvSpPr>
            <p:nvPr/>
          </p:nvSpPr>
          <p:spPr bwMode="auto">
            <a:xfrm>
              <a:off x="912" y="1872"/>
              <a:ext cx="240" cy="24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7709" name="Oval 61"/>
            <p:cNvSpPr>
              <a:spLocks noChangeArrowheads="1"/>
            </p:cNvSpPr>
            <p:nvPr/>
          </p:nvSpPr>
          <p:spPr bwMode="auto">
            <a:xfrm>
              <a:off x="912" y="2256"/>
              <a:ext cx="240" cy="24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7710" name="Oval 62"/>
            <p:cNvSpPr>
              <a:spLocks noChangeArrowheads="1"/>
            </p:cNvSpPr>
            <p:nvPr/>
          </p:nvSpPr>
          <p:spPr bwMode="auto">
            <a:xfrm>
              <a:off x="960" y="2640"/>
              <a:ext cx="144" cy="144"/>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7711" name="Text Box 63"/>
            <p:cNvSpPr txBox="1">
              <a:spLocks noChangeArrowheads="1"/>
            </p:cNvSpPr>
            <p:nvPr/>
          </p:nvSpPr>
          <p:spPr bwMode="auto">
            <a:xfrm>
              <a:off x="1152" y="1824"/>
              <a:ext cx="327"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 8</a:t>
              </a:r>
            </a:p>
            <a:p>
              <a:endParaRPr lang="en-US" altLang="en-US" sz="2000" b="1"/>
            </a:p>
            <a:p>
              <a:r>
                <a:rPr lang="en-US" altLang="en-US" sz="2000" b="1"/>
                <a:t>= 8</a:t>
              </a:r>
            </a:p>
            <a:p>
              <a:endParaRPr lang="en-US" altLang="en-US" sz="2000" b="1"/>
            </a:p>
            <a:p>
              <a:r>
                <a:rPr lang="en-US" altLang="en-US" sz="2000" b="1"/>
                <a:t>= 8</a:t>
              </a:r>
            </a:p>
          </p:txBody>
        </p:sp>
      </p:grpSp>
      <p:sp>
        <p:nvSpPr>
          <p:cNvPr id="27712" name="Text Box 64"/>
          <p:cNvSpPr txBox="1">
            <a:spLocks noChangeArrowheads="1"/>
          </p:cNvSpPr>
          <p:nvPr/>
        </p:nvSpPr>
        <p:spPr bwMode="auto">
          <a:xfrm>
            <a:off x="7467600" y="3048000"/>
            <a:ext cx="1120775" cy="20859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a:latin typeface="Comic Sans MS" pitchFamily="66" charset="0"/>
              </a:rPr>
              <a:t>How many</a:t>
            </a:r>
          </a:p>
          <a:p>
            <a:pPr algn="ctr"/>
            <a:r>
              <a:rPr lang="en-US" altLang="en-US" sz="1600">
                <a:latin typeface="Comic Sans MS" pitchFamily="66" charset="0"/>
              </a:rPr>
              <a:t>more electrons</a:t>
            </a:r>
          </a:p>
          <a:p>
            <a:pPr algn="ctr"/>
            <a:r>
              <a:rPr lang="en-US" altLang="en-US" sz="1600">
                <a:latin typeface="Comic Sans MS" pitchFamily="66" charset="0"/>
              </a:rPr>
              <a:t>can fit in the 2</a:t>
            </a:r>
            <a:r>
              <a:rPr lang="en-US" altLang="en-US" sz="1600" baseline="30000">
                <a:latin typeface="Comic Sans MS" pitchFamily="66" charset="0"/>
              </a:rPr>
              <a:t>nd</a:t>
            </a:r>
            <a:r>
              <a:rPr lang="en-US" altLang="en-US" sz="1600">
                <a:latin typeface="Comic Sans MS" pitchFamily="66" charset="0"/>
              </a:rPr>
              <a:t> </a:t>
            </a:r>
          </a:p>
          <a:p>
            <a:pPr algn="ctr"/>
            <a:r>
              <a:rPr lang="en-US" altLang="en-US" sz="1600">
                <a:latin typeface="Comic Sans MS" pitchFamily="66" charset="0"/>
              </a:rPr>
              <a:t>orbital/ level?</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path" presetSubtype="0" repeatCount="indefinite" fill="hold" grpId="0" nodeType="clickEffect">
                                  <p:stCondLst>
                                    <p:cond delay="0"/>
                                  </p:stCondLst>
                                  <p:childTnLst>
                                    <p:animMotion origin="layout" path="M 0.12709 -0.45783 C 0.2349 -0.45783 0.32292 -0.3436 0.32292 -0.20204 C 0.32292 -0.0614 0.2349 0.05376 0.12709 0.05376 C 0.01875 0.05376 -0.06875 -0.0614 -0.06875 -0.20204 C -0.06875 -0.3436 0.01875 -0.45783 0.12709 -0.45783 Z " pathEditMode="relative" rAng="0" ptsTypes="fffff">
                                      <p:cBhvr>
                                        <p:cTn id="11" dur="90" fill="hold"/>
                                        <p:tgtEl>
                                          <p:spTgt spid="27700"/>
                                        </p:tgtEl>
                                        <p:attrNameLst>
                                          <p:attrName>ppt_x</p:attrName>
                                          <p:attrName>ppt_y</p:attrName>
                                        </p:attrNameLst>
                                      </p:cBhvr>
                                      <p:rCtr x="0" y="25579"/>
                                    </p:animMotion>
                                  </p:childTnLst>
                                </p:cTn>
                              </p:par>
                              <p:par>
                                <p:cTn id="12" presetID="1" presetClass="path" presetSubtype="0" repeatCount="indefinite" fill="hold" grpId="0" nodeType="withEffect">
                                  <p:stCondLst>
                                    <p:cond delay="0"/>
                                  </p:stCondLst>
                                  <p:childTnLst>
                                    <p:animMotion origin="layout" path="M 0.19375 -0.24653 C 0.29931 -0.24653 0.38542 -0.13727 0.38542 -0.00208 C 0.38542 0.13264 0.29931 0.24236 0.19375 0.24236 C 0.08785 0.24236 0.00208 0.13264 0.00208 -0.00208 C 0.00208 -0.13727 0.08785 -0.24653 0.19375 -0.24653 Z " pathEditMode="relative" rAng="0" ptsTypes="fffff">
                                      <p:cBhvr>
                                        <p:cTn id="13" dur="90" fill="hold"/>
                                        <p:tgtEl>
                                          <p:spTgt spid="27702"/>
                                        </p:tgtEl>
                                        <p:attrNameLst>
                                          <p:attrName>ppt_x</p:attrName>
                                          <p:attrName>ppt_y</p:attrName>
                                        </p:attrNameLst>
                                      </p:cBhvr>
                                      <p:rCtr x="0" y="24444"/>
                                    </p:animMotion>
                                  </p:childTnLst>
                                </p:cTn>
                              </p:par>
                              <p:par>
                                <p:cTn id="14" presetID="1" presetClass="path" presetSubtype="0" repeatCount="indefinite" fill="hold" grpId="0" nodeType="withEffect">
                                  <p:stCondLst>
                                    <p:cond delay="0"/>
                                  </p:stCondLst>
                                  <p:childTnLst>
                                    <p:animMotion origin="layout" path="M 0.13542 -0.03542 C 0.23507 -0.03542 0.31667 0.07407 0.31667 0.20903 C 0.31667 0.34352 0.23507 0.45347 0.13542 0.45347 C 0.03542 0.45347 -0.04583 0.34352 -0.04583 0.20903 C -0.04583 0.07407 0.03542 -0.03542 0.13542 -0.03542 Z " pathEditMode="relative" rAng="0" ptsTypes="fffff">
                                      <p:cBhvr>
                                        <p:cTn id="15" dur="90" fill="hold"/>
                                        <p:tgtEl>
                                          <p:spTgt spid="27701"/>
                                        </p:tgtEl>
                                        <p:attrNameLst>
                                          <p:attrName>ppt_x</p:attrName>
                                          <p:attrName>ppt_y</p:attrName>
                                        </p:attrNameLst>
                                      </p:cBhvr>
                                      <p:rCtr x="0" y="24444"/>
                                    </p:animMotion>
                                  </p:childTnLst>
                                </p:cTn>
                              </p:par>
                              <p:par>
                                <p:cTn id="16" presetID="1" presetClass="path" presetSubtype="0" repeatCount="indefinite" fill="hold" grpId="0" nodeType="withEffect">
                                  <p:stCondLst>
                                    <p:cond delay="0"/>
                                  </p:stCondLst>
                                  <p:childTnLst>
                                    <p:animMotion origin="layout" path="M -0.12292 -0.03542 C -0.02205 -0.03542 0.06024 0.07407 0.06024 0.20903 C 0.06024 0.34375 -0.02205 0.45347 -0.12292 0.45347 C -0.22431 0.45347 -0.3059 0.34375 -0.3059 0.20903 C -0.3059 0.07407 -0.22431 -0.03542 -0.12292 -0.03542 Z " pathEditMode="relative" rAng="0" ptsTypes="fffff">
                                      <p:cBhvr>
                                        <p:cTn id="17" dur="90" fill="hold"/>
                                        <p:tgtEl>
                                          <p:spTgt spid="27697"/>
                                        </p:tgtEl>
                                        <p:attrNameLst>
                                          <p:attrName>ppt_x</p:attrName>
                                          <p:attrName>ppt_y</p:attrName>
                                        </p:attrNameLst>
                                      </p:cBhvr>
                                      <p:rCtr x="0" y="24444"/>
                                    </p:animMotion>
                                  </p:childTnLst>
                                </p:cTn>
                              </p:par>
                              <p:par>
                                <p:cTn id="18" presetID="1" presetClass="path" presetSubtype="0" repeatCount="indefinite" fill="hold" grpId="0" nodeType="withEffect">
                                  <p:stCondLst>
                                    <p:cond delay="0"/>
                                  </p:stCondLst>
                                  <p:childTnLst>
                                    <p:animMotion origin="layout" path="M -0.18125 -0.24653 C -0.08021 -0.24653 0.00208 -0.13704 0.00208 -0.00208 C 0.00208 0.13241 -0.08021 0.24236 -0.18125 0.24236 C -0.28247 0.24236 -0.36458 0.13241 -0.36458 -0.00208 C -0.36458 -0.13704 -0.28247 -0.24653 -0.18125 -0.24653 Z " pathEditMode="relative" rAng="0" ptsTypes="fffff">
                                      <p:cBhvr>
                                        <p:cTn id="19" dur="90" fill="hold"/>
                                        <p:tgtEl>
                                          <p:spTgt spid="27698"/>
                                        </p:tgtEl>
                                        <p:attrNameLst>
                                          <p:attrName>ppt_x</p:attrName>
                                          <p:attrName>ppt_y</p:attrName>
                                        </p:attrNameLst>
                                      </p:cBhvr>
                                      <p:rCtr x="0" y="24444"/>
                                    </p:animMotion>
                                  </p:childTnLst>
                                </p:cTn>
                              </p:par>
                              <p:par>
                                <p:cTn id="20" presetID="1" presetClass="path" presetSubtype="0" repeatCount="indefinite" fill="hold" grpId="0" nodeType="withEffect">
                                  <p:stCondLst>
                                    <p:cond delay="0"/>
                                  </p:stCondLst>
                                  <p:childTnLst>
                                    <p:animMotion origin="layout" path="M -0.12291 -0.45764 C -0.02552 -0.45764 0.05417 -0.34815 0.05417 -0.21319 C 0.05417 -0.0787 -0.02552 0.03125 -0.12291 0.03125 C -0.22066 0.03125 -0.3 -0.0787 -0.3 -0.21319 C -0.3 -0.34815 -0.22066 -0.45764 -0.12291 -0.45764 Z " pathEditMode="relative" rAng="0" ptsTypes="fffff">
                                      <p:cBhvr>
                                        <p:cTn id="21" dur="90" fill="hold"/>
                                        <p:tgtEl>
                                          <p:spTgt spid="27699"/>
                                        </p:tgtEl>
                                        <p:attrNameLst>
                                          <p:attrName>ppt_x</p:attrName>
                                          <p:attrName>ppt_y</p:attrName>
                                        </p:attrNameLst>
                                      </p:cBhvr>
                                      <p:rCtr x="0" y="24444"/>
                                    </p:animMotion>
                                  </p:childTnLst>
                                </p:cTn>
                              </p:par>
                              <p:par>
                                <p:cTn id="22" presetID="1" presetClass="path" presetSubtype="0" repeatCount="indefinite" fill="hold" grpId="0" nodeType="withEffect">
                                  <p:stCondLst>
                                    <p:cond delay="0"/>
                                  </p:stCondLst>
                                  <p:childTnLst>
                                    <p:animMotion origin="layout" path="M 0.00209 -0.25764 C 0.05938 -0.25764 0.10625 -0.20046 0.10625 -0.12986 C 0.10625 -0.05972 0.05938 -0.00208 0.00209 -0.00208 C -0.05538 -0.00208 -0.10208 -0.05972 -0.10208 -0.12986 C -0.10208 -0.20046 -0.05538 -0.25764 0.00209 -0.25764 Z " pathEditMode="relative" rAng="0" ptsTypes="fffff">
                                      <p:cBhvr>
                                        <p:cTn id="23" dur="90" fill="hold"/>
                                        <p:tgtEl>
                                          <p:spTgt spid="27696"/>
                                        </p:tgtEl>
                                        <p:attrNameLst>
                                          <p:attrName>ppt_x</p:attrName>
                                          <p:attrName>ppt_y</p:attrName>
                                        </p:attrNameLst>
                                      </p:cBhvr>
                                      <p:rCtr x="0" y="12778"/>
                                    </p:animMotion>
                                  </p:childTnLst>
                                </p:cTn>
                              </p:par>
                              <p:par>
                                <p:cTn id="24" presetID="1" presetClass="path" presetSubtype="0" repeatCount="indefinite" fill="hold" grpId="0" nodeType="withEffect">
                                  <p:stCondLst>
                                    <p:cond delay="0"/>
                                  </p:stCondLst>
                                  <p:childTnLst>
                                    <p:animMotion origin="layout" path="M 0.00208 -0.00208 C 0.0625 -0.00208 0.11198 0.05463 0.11198 0.12454 C 0.11198 0.19421 0.0625 0.25139 0.00208 0.25139 C -0.05868 0.25139 -0.10781 0.19421 -0.10781 0.12454 C -0.10781 0.05463 -0.05868 -0.00208 0.00208 -0.00208 Z " pathEditMode="relative" rAng="0" ptsTypes="fffff">
                                      <p:cBhvr>
                                        <p:cTn id="25" dur="90" fill="hold"/>
                                        <p:tgtEl>
                                          <p:spTgt spid="27695"/>
                                        </p:tgtEl>
                                        <p:attrNameLst>
                                          <p:attrName>ppt_x</p:attrName>
                                          <p:attrName>ppt_y</p:attrName>
                                        </p:attrNameLst>
                                      </p:cBhvr>
                                      <p:rCtr x="0" y="12662"/>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7712"/>
                                        </p:tgtEl>
                                        <p:attrNameLst>
                                          <p:attrName>style.visibility</p:attrName>
                                        </p:attrNameLst>
                                      </p:cBhvr>
                                      <p:to>
                                        <p:strVal val="visible"/>
                                      </p:to>
                                    </p:set>
                                    <p:animEffect transition="in" filter="box(in)">
                                      <p:cBhvr>
                                        <p:cTn id="30" dur="500"/>
                                        <p:tgtEl>
                                          <p:spTgt spid="277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95" grpId="0" animBg="1"/>
      <p:bldP spid="27696" grpId="0" animBg="1"/>
      <p:bldP spid="27697" grpId="0" animBg="1"/>
      <p:bldP spid="27698" grpId="0" animBg="1"/>
      <p:bldP spid="27699" grpId="0" animBg="1"/>
      <p:bldP spid="27700" grpId="0" animBg="1"/>
      <p:bldP spid="27701" grpId="0" animBg="1"/>
      <p:bldP spid="27702" grpId="0" animBg="1"/>
      <p:bldP spid="277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US" altLang="en-US">
                <a:latin typeface="Comic Sans MS" pitchFamily="66" charset="0"/>
              </a:rPr>
              <a:t>Sodium (Na) Atom</a:t>
            </a:r>
          </a:p>
        </p:txBody>
      </p:sp>
      <p:sp>
        <p:nvSpPr>
          <p:cNvPr id="28675" name="Rectangle 1027"/>
          <p:cNvSpPr>
            <a:spLocks noGrp="1" noChangeArrowheads="1"/>
          </p:cNvSpPr>
          <p:nvPr>
            <p:ph type="body" idx="1"/>
          </p:nvPr>
        </p:nvSpPr>
        <p:spPr>
          <a:xfrm>
            <a:off x="1066800" y="1600200"/>
            <a:ext cx="7620000" cy="838200"/>
          </a:xfrm>
        </p:spPr>
        <p:txBody>
          <a:bodyPr/>
          <a:lstStyle/>
          <a:p>
            <a:pPr>
              <a:lnSpc>
                <a:spcPct val="80000"/>
              </a:lnSpc>
            </a:pPr>
            <a:r>
              <a:rPr lang="en-US" altLang="en-US" sz="2300">
                <a:latin typeface="Comic Sans MS" pitchFamily="66" charset="0"/>
              </a:rPr>
              <a:t>Notice the two electrons in the first orbital/level, eight in the second, and one in the third</a:t>
            </a:r>
          </a:p>
        </p:txBody>
      </p:sp>
      <p:sp>
        <p:nvSpPr>
          <p:cNvPr id="28927" name="Oval 1279"/>
          <p:cNvSpPr>
            <a:spLocks noChangeArrowheads="1"/>
          </p:cNvSpPr>
          <p:nvPr/>
        </p:nvSpPr>
        <p:spPr bwMode="auto">
          <a:xfrm>
            <a:off x="5029200" y="40386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28" name="Oval 1280"/>
          <p:cNvSpPr>
            <a:spLocks noChangeArrowheads="1"/>
          </p:cNvSpPr>
          <p:nvPr/>
        </p:nvSpPr>
        <p:spPr bwMode="auto">
          <a:xfrm>
            <a:off x="4114800" y="44958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29" name="Oval 1281"/>
          <p:cNvSpPr>
            <a:spLocks noChangeArrowheads="1"/>
          </p:cNvSpPr>
          <p:nvPr/>
        </p:nvSpPr>
        <p:spPr bwMode="auto">
          <a:xfrm>
            <a:off x="5105400" y="42672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30" name="Oval 1282"/>
          <p:cNvSpPr>
            <a:spLocks noChangeArrowheads="1"/>
          </p:cNvSpPr>
          <p:nvPr/>
        </p:nvSpPr>
        <p:spPr bwMode="auto">
          <a:xfrm>
            <a:off x="5029200" y="45720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31" name="Oval 1283"/>
          <p:cNvSpPr>
            <a:spLocks noChangeArrowheads="1"/>
          </p:cNvSpPr>
          <p:nvPr/>
        </p:nvSpPr>
        <p:spPr bwMode="auto">
          <a:xfrm>
            <a:off x="4267200" y="39624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32" name="Oval 1284"/>
          <p:cNvSpPr>
            <a:spLocks noChangeArrowheads="1"/>
          </p:cNvSpPr>
          <p:nvPr/>
        </p:nvSpPr>
        <p:spPr bwMode="auto">
          <a:xfrm>
            <a:off x="4876800" y="4724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33" name="Oval 1285"/>
          <p:cNvSpPr>
            <a:spLocks noChangeArrowheads="1"/>
          </p:cNvSpPr>
          <p:nvPr/>
        </p:nvSpPr>
        <p:spPr bwMode="auto">
          <a:xfrm>
            <a:off x="4572000" y="3962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34" name="Oval 1286"/>
          <p:cNvSpPr>
            <a:spLocks noChangeArrowheads="1"/>
          </p:cNvSpPr>
          <p:nvPr/>
        </p:nvSpPr>
        <p:spPr bwMode="auto">
          <a:xfrm>
            <a:off x="4191000" y="42672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35" name="Oval 1287"/>
          <p:cNvSpPr>
            <a:spLocks noChangeArrowheads="1"/>
          </p:cNvSpPr>
          <p:nvPr/>
        </p:nvSpPr>
        <p:spPr bwMode="auto">
          <a:xfrm>
            <a:off x="4343400" y="4724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28936" name="Group 1288"/>
          <p:cNvGrpSpPr>
            <a:grpSpLocks/>
          </p:cNvGrpSpPr>
          <p:nvPr/>
        </p:nvGrpSpPr>
        <p:grpSpPr bwMode="auto">
          <a:xfrm>
            <a:off x="4267200" y="4038600"/>
            <a:ext cx="1206500" cy="1085850"/>
            <a:chOff x="1968" y="1584"/>
            <a:chExt cx="2160" cy="1872"/>
          </a:xfrm>
        </p:grpSpPr>
        <p:sp>
          <p:nvSpPr>
            <p:cNvPr id="28937" name="Oval 1289"/>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38" name="Oval 1290"/>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39" name="Oval 1291"/>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0" name="Oval 1292"/>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41" name="Oval 1293"/>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42" name="Oval 1294"/>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28943" name="Oval 1295"/>
          <p:cNvSpPr>
            <a:spLocks noChangeArrowheads="1"/>
          </p:cNvSpPr>
          <p:nvPr/>
        </p:nvSpPr>
        <p:spPr bwMode="auto">
          <a:xfrm>
            <a:off x="4724400" y="3581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4" name="Oval 1296"/>
          <p:cNvSpPr>
            <a:spLocks noChangeArrowheads="1"/>
          </p:cNvSpPr>
          <p:nvPr/>
        </p:nvSpPr>
        <p:spPr bwMode="auto">
          <a:xfrm>
            <a:off x="4724400" y="5334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5" name="Oval 1297"/>
          <p:cNvSpPr>
            <a:spLocks noChangeArrowheads="1"/>
          </p:cNvSpPr>
          <p:nvPr/>
        </p:nvSpPr>
        <p:spPr bwMode="auto">
          <a:xfrm>
            <a:off x="5867400" y="3124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6" name="Oval 1298"/>
          <p:cNvSpPr>
            <a:spLocks noChangeArrowheads="1"/>
          </p:cNvSpPr>
          <p:nvPr/>
        </p:nvSpPr>
        <p:spPr bwMode="auto">
          <a:xfrm>
            <a:off x="6400800" y="4495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7" name="Oval 1299"/>
          <p:cNvSpPr>
            <a:spLocks noChangeArrowheads="1"/>
          </p:cNvSpPr>
          <p:nvPr/>
        </p:nvSpPr>
        <p:spPr bwMode="auto">
          <a:xfrm>
            <a:off x="5715000" y="5791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8" name="Oval 1300"/>
          <p:cNvSpPr>
            <a:spLocks noChangeArrowheads="1"/>
          </p:cNvSpPr>
          <p:nvPr/>
        </p:nvSpPr>
        <p:spPr bwMode="auto">
          <a:xfrm>
            <a:off x="3581400" y="5715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49" name="Oval 1301"/>
          <p:cNvSpPr>
            <a:spLocks noChangeArrowheads="1"/>
          </p:cNvSpPr>
          <p:nvPr/>
        </p:nvSpPr>
        <p:spPr bwMode="auto">
          <a:xfrm>
            <a:off x="3581400" y="3124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50" name="Oval 1302"/>
          <p:cNvSpPr>
            <a:spLocks noChangeArrowheads="1"/>
          </p:cNvSpPr>
          <p:nvPr/>
        </p:nvSpPr>
        <p:spPr bwMode="auto">
          <a:xfrm>
            <a:off x="2971800" y="4495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51" name="Oval 1303"/>
          <p:cNvSpPr>
            <a:spLocks noChangeArrowheads="1"/>
          </p:cNvSpPr>
          <p:nvPr/>
        </p:nvSpPr>
        <p:spPr bwMode="auto">
          <a:xfrm>
            <a:off x="4953000" y="4114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52" name="Oval 1304"/>
          <p:cNvSpPr>
            <a:spLocks noChangeArrowheads="1"/>
          </p:cNvSpPr>
          <p:nvPr/>
        </p:nvSpPr>
        <p:spPr bwMode="auto">
          <a:xfrm>
            <a:off x="3886200" y="3657600"/>
            <a:ext cx="1905000" cy="17526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3" name="Oval 1305"/>
          <p:cNvSpPr>
            <a:spLocks noChangeArrowheads="1"/>
          </p:cNvSpPr>
          <p:nvPr/>
        </p:nvSpPr>
        <p:spPr bwMode="auto">
          <a:xfrm>
            <a:off x="3048000" y="2819400"/>
            <a:ext cx="3505200" cy="3352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4" name="Oval 1306"/>
          <p:cNvSpPr>
            <a:spLocks noChangeArrowheads="1"/>
          </p:cNvSpPr>
          <p:nvPr/>
        </p:nvSpPr>
        <p:spPr bwMode="auto">
          <a:xfrm>
            <a:off x="4800600" y="6096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55" name="Oval 1307"/>
          <p:cNvSpPr>
            <a:spLocks noChangeArrowheads="1"/>
          </p:cNvSpPr>
          <p:nvPr/>
        </p:nvSpPr>
        <p:spPr bwMode="auto">
          <a:xfrm>
            <a:off x="4724400" y="2743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56" name="Oval 1308"/>
          <p:cNvSpPr>
            <a:spLocks noChangeArrowheads="1"/>
          </p:cNvSpPr>
          <p:nvPr/>
        </p:nvSpPr>
        <p:spPr bwMode="auto">
          <a:xfrm>
            <a:off x="2590800" y="2514600"/>
            <a:ext cx="4419600" cy="40386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957" name="Oval 1309"/>
          <p:cNvSpPr>
            <a:spLocks noChangeArrowheads="1"/>
          </p:cNvSpPr>
          <p:nvPr/>
        </p:nvSpPr>
        <p:spPr bwMode="auto">
          <a:xfrm>
            <a:off x="6934200" y="44196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28958" name="Group 1310"/>
          <p:cNvGrpSpPr>
            <a:grpSpLocks/>
          </p:cNvGrpSpPr>
          <p:nvPr/>
        </p:nvGrpSpPr>
        <p:grpSpPr bwMode="auto">
          <a:xfrm>
            <a:off x="1295400" y="2590800"/>
            <a:ext cx="1103313" cy="1752600"/>
            <a:chOff x="864" y="1776"/>
            <a:chExt cx="695" cy="1104"/>
          </a:xfrm>
        </p:grpSpPr>
        <p:sp>
          <p:nvSpPr>
            <p:cNvPr id="28959" name="Rectangle 1311"/>
            <p:cNvSpPr>
              <a:spLocks noChangeArrowheads="1"/>
            </p:cNvSpPr>
            <p:nvPr/>
          </p:nvSpPr>
          <p:spPr bwMode="auto">
            <a:xfrm>
              <a:off x="864" y="1776"/>
              <a:ext cx="672" cy="1104"/>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28960" name="Oval 1312"/>
            <p:cNvSpPr>
              <a:spLocks noChangeArrowheads="1"/>
            </p:cNvSpPr>
            <p:nvPr/>
          </p:nvSpPr>
          <p:spPr bwMode="auto">
            <a:xfrm>
              <a:off x="912" y="1872"/>
              <a:ext cx="240" cy="24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8961" name="Oval 1313"/>
            <p:cNvSpPr>
              <a:spLocks noChangeArrowheads="1"/>
            </p:cNvSpPr>
            <p:nvPr/>
          </p:nvSpPr>
          <p:spPr bwMode="auto">
            <a:xfrm>
              <a:off x="912" y="2256"/>
              <a:ext cx="240" cy="24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8962" name="Oval 1314"/>
            <p:cNvSpPr>
              <a:spLocks noChangeArrowheads="1"/>
            </p:cNvSpPr>
            <p:nvPr/>
          </p:nvSpPr>
          <p:spPr bwMode="auto">
            <a:xfrm>
              <a:off x="960" y="2640"/>
              <a:ext cx="144" cy="144"/>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8963" name="Text Box 1315"/>
            <p:cNvSpPr txBox="1">
              <a:spLocks noChangeArrowheads="1"/>
            </p:cNvSpPr>
            <p:nvPr/>
          </p:nvSpPr>
          <p:spPr bwMode="auto">
            <a:xfrm>
              <a:off x="1152" y="1824"/>
              <a:ext cx="407"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t>= 11</a:t>
              </a:r>
            </a:p>
            <a:p>
              <a:endParaRPr lang="en-US" altLang="en-US" sz="2000" b="1"/>
            </a:p>
            <a:p>
              <a:r>
                <a:rPr lang="en-US" altLang="en-US" sz="2000" b="1"/>
                <a:t>= 12</a:t>
              </a:r>
            </a:p>
            <a:p>
              <a:endParaRPr lang="en-US" altLang="en-US" sz="2000" b="1"/>
            </a:p>
            <a:p>
              <a:r>
                <a:rPr lang="en-US" altLang="en-US" sz="2000" b="1"/>
                <a:t>= 11</a:t>
              </a:r>
            </a:p>
          </p:txBody>
        </p:sp>
      </p:grpSp>
      <p:sp>
        <p:nvSpPr>
          <p:cNvPr id="28964" name="Text Box 1316"/>
          <p:cNvSpPr txBox="1">
            <a:spLocks noChangeArrowheads="1"/>
          </p:cNvSpPr>
          <p:nvPr/>
        </p:nvSpPr>
        <p:spPr bwMode="auto">
          <a:xfrm>
            <a:off x="7467600" y="3124200"/>
            <a:ext cx="1120775" cy="20859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a:latin typeface="Comic Sans MS" pitchFamily="66" charset="0"/>
              </a:rPr>
              <a:t>How many</a:t>
            </a:r>
          </a:p>
          <a:p>
            <a:pPr algn="ctr"/>
            <a:r>
              <a:rPr lang="en-US" altLang="en-US" sz="1600">
                <a:latin typeface="Comic Sans MS" pitchFamily="66" charset="0"/>
              </a:rPr>
              <a:t>more electrons</a:t>
            </a:r>
          </a:p>
          <a:p>
            <a:pPr algn="ctr"/>
            <a:r>
              <a:rPr lang="en-US" altLang="en-US" sz="1600">
                <a:latin typeface="Comic Sans MS" pitchFamily="66" charset="0"/>
              </a:rPr>
              <a:t>can fit in the 3</a:t>
            </a:r>
            <a:r>
              <a:rPr lang="en-US" altLang="en-US" sz="1600" baseline="30000">
                <a:latin typeface="Comic Sans MS" pitchFamily="66" charset="0"/>
              </a:rPr>
              <a:t>rd</a:t>
            </a:r>
            <a:r>
              <a:rPr lang="en-US" altLang="en-US" sz="1600">
                <a:latin typeface="Comic Sans MS" pitchFamily="66" charset="0"/>
              </a:rPr>
              <a:t>  </a:t>
            </a:r>
          </a:p>
          <a:p>
            <a:pPr algn="ctr"/>
            <a:r>
              <a:rPr lang="en-US" altLang="en-US" sz="1600">
                <a:latin typeface="Comic Sans MS" pitchFamily="66" charset="0"/>
              </a:rPr>
              <a:t>orbital/ level?</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path" presetSubtype="0" repeatCount="indefinite" fill="hold" grpId="0" nodeType="clickEffect">
                                  <p:stCondLst>
                                    <p:cond delay="0"/>
                                  </p:stCondLst>
                                  <p:childTnLst>
                                    <p:animMotion origin="layout" path="M 0.12709 -0.45783 C 0.2349 -0.45783 0.32292 -0.3436 0.32292 -0.20204 C 0.32292 -0.0614 0.2349 0.05376 0.12709 0.05376 C 0.01875 0.05376 -0.06875 -0.0614 -0.06875 -0.20204 C -0.06875 -0.3436 0.01875 -0.45783 0.12709 -0.45783 Z " pathEditMode="relative" rAng="0" ptsTypes="fffff">
                                      <p:cBhvr>
                                        <p:cTn id="11" dur="90" fill="hold"/>
                                        <p:tgtEl>
                                          <p:spTgt spid="28948"/>
                                        </p:tgtEl>
                                        <p:attrNameLst>
                                          <p:attrName>ppt_x</p:attrName>
                                          <p:attrName>ppt_y</p:attrName>
                                        </p:attrNameLst>
                                      </p:cBhvr>
                                      <p:rCtr x="0" y="25579"/>
                                    </p:animMotion>
                                  </p:childTnLst>
                                </p:cTn>
                              </p:par>
                              <p:par>
                                <p:cTn id="12" presetID="1" presetClass="path" presetSubtype="0" repeatCount="indefinite" fill="hold" grpId="0" nodeType="withEffect">
                                  <p:stCondLst>
                                    <p:cond delay="0"/>
                                  </p:stCondLst>
                                  <p:childTnLst>
                                    <p:animMotion origin="layout" path="M 0.19375 -0.24653 C 0.29931 -0.24653 0.38542 -0.13727 0.38542 -0.00208 C 0.38542 0.13264 0.29931 0.24236 0.19375 0.24236 C 0.08785 0.24236 0.00208 0.13264 0.00208 -0.00208 C 0.00208 -0.13727 0.08785 -0.24653 0.19375 -0.24653 Z " pathEditMode="relative" rAng="0" ptsTypes="fffff">
                                      <p:cBhvr>
                                        <p:cTn id="13" dur="90" fill="hold"/>
                                        <p:tgtEl>
                                          <p:spTgt spid="28950"/>
                                        </p:tgtEl>
                                        <p:attrNameLst>
                                          <p:attrName>ppt_x</p:attrName>
                                          <p:attrName>ppt_y</p:attrName>
                                        </p:attrNameLst>
                                      </p:cBhvr>
                                      <p:rCtr x="0" y="24444"/>
                                    </p:animMotion>
                                  </p:childTnLst>
                                </p:cTn>
                              </p:par>
                              <p:par>
                                <p:cTn id="14" presetID="1" presetClass="path" presetSubtype="0" repeatCount="indefinite" fill="hold" grpId="0" nodeType="withEffect">
                                  <p:stCondLst>
                                    <p:cond delay="0"/>
                                  </p:stCondLst>
                                  <p:childTnLst>
                                    <p:animMotion origin="layout" path="M 0.13542 -0.03542 C 0.23507 -0.03542 0.31667 0.07407 0.31667 0.20903 C 0.31667 0.34352 0.23507 0.45347 0.13542 0.45347 C 0.03542 0.45347 -0.04583 0.34352 -0.04583 0.20903 C -0.04583 0.07407 0.03542 -0.03542 0.13542 -0.03542 Z " pathEditMode="relative" rAng="0" ptsTypes="fffff">
                                      <p:cBhvr>
                                        <p:cTn id="15" dur="90" fill="hold"/>
                                        <p:tgtEl>
                                          <p:spTgt spid="28949"/>
                                        </p:tgtEl>
                                        <p:attrNameLst>
                                          <p:attrName>ppt_x</p:attrName>
                                          <p:attrName>ppt_y</p:attrName>
                                        </p:attrNameLst>
                                      </p:cBhvr>
                                      <p:rCtr x="0" y="24444"/>
                                    </p:animMotion>
                                  </p:childTnLst>
                                </p:cTn>
                              </p:par>
                              <p:par>
                                <p:cTn id="16" presetID="1" presetClass="path" presetSubtype="0" repeatCount="indefinite" fill="hold" grpId="0" nodeType="withEffect">
                                  <p:stCondLst>
                                    <p:cond delay="0"/>
                                  </p:stCondLst>
                                  <p:childTnLst>
                                    <p:animMotion origin="layout" path="M -0.12292 -0.03542 C -0.02205 -0.03542 0.06024 0.07407 0.06024 0.20903 C 0.06024 0.34375 -0.02205 0.45347 -0.12292 0.45347 C -0.22431 0.45347 -0.3059 0.34375 -0.3059 0.20903 C -0.3059 0.07407 -0.22431 -0.03542 -0.12292 -0.03542 Z " pathEditMode="relative" rAng="0" ptsTypes="fffff">
                                      <p:cBhvr>
                                        <p:cTn id="17" dur="90" fill="hold"/>
                                        <p:tgtEl>
                                          <p:spTgt spid="28945"/>
                                        </p:tgtEl>
                                        <p:attrNameLst>
                                          <p:attrName>ppt_x</p:attrName>
                                          <p:attrName>ppt_y</p:attrName>
                                        </p:attrNameLst>
                                      </p:cBhvr>
                                      <p:rCtr x="0" y="24444"/>
                                    </p:animMotion>
                                  </p:childTnLst>
                                </p:cTn>
                              </p:par>
                              <p:par>
                                <p:cTn id="18" presetID="1" presetClass="path" presetSubtype="0" repeatCount="indefinite" fill="hold" grpId="0" nodeType="withEffect">
                                  <p:stCondLst>
                                    <p:cond delay="0"/>
                                  </p:stCondLst>
                                  <p:childTnLst>
                                    <p:animMotion origin="layout" path="M -0.18125 -0.24653 C -0.08021 -0.24653 0.00208 -0.13704 0.00208 -0.00208 C 0.00208 0.13241 -0.08021 0.24236 -0.18125 0.24236 C -0.28247 0.24236 -0.36458 0.13241 -0.36458 -0.00208 C -0.36458 -0.13704 -0.28247 -0.24653 -0.18125 -0.24653 Z " pathEditMode="relative" rAng="0" ptsTypes="fffff">
                                      <p:cBhvr>
                                        <p:cTn id="19" dur="90" fill="hold"/>
                                        <p:tgtEl>
                                          <p:spTgt spid="28946"/>
                                        </p:tgtEl>
                                        <p:attrNameLst>
                                          <p:attrName>ppt_x</p:attrName>
                                          <p:attrName>ppt_y</p:attrName>
                                        </p:attrNameLst>
                                      </p:cBhvr>
                                      <p:rCtr x="0" y="24444"/>
                                    </p:animMotion>
                                  </p:childTnLst>
                                </p:cTn>
                              </p:par>
                              <p:par>
                                <p:cTn id="20" presetID="1" presetClass="path" presetSubtype="0" repeatCount="indefinite" fill="hold" grpId="0" nodeType="withEffect">
                                  <p:stCondLst>
                                    <p:cond delay="0"/>
                                  </p:stCondLst>
                                  <p:childTnLst>
                                    <p:animMotion origin="layout" path="M -0.12291 -0.45764 C -0.02552 -0.45764 0.05417 -0.34815 0.05417 -0.21319 C 0.05417 -0.0787 -0.02552 0.03125 -0.12291 0.03125 C -0.22066 0.03125 -0.3 -0.0787 -0.3 -0.21319 C -0.3 -0.34815 -0.22066 -0.45764 -0.12291 -0.45764 Z " pathEditMode="relative" rAng="0" ptsTypes="fffff">
                                      <p:cBhvr>
                                        <p:cTn id="21" dur="90" fill="hold"/>
                                        <p:tgtEl>
                                          <p:spTgt spid="28947"/>
                                        </p:tgtEl>
                                        <p:attrNameLst>
                                          <p:attrName>ppt_x</p:attrName>
                                          <p:attrName>ppt_y</p:attrName>
                                        </p:attrNameLst>
                                      </p:cBhvr>
                                      <p:rCtr x="0" y="24444"/>
                                    </p:animMotion>
                                  </p:childTnLst>
                                </p:cTn>
                              </p:par>
                              <p:par>
                                <p:cTn id="22" presetID="1" presetClass="path" presetSubtype="0" repeatCount="indefinite" fill="hold" grpId="0" nodeType="withEffect">
                                  <p:stCondLst>
                                    <p:cond delay="0"/>
                                  </p:stCondLst>
                                  <p:childTnLst>
                                    <p:animMotion origin="layout" path="M 0.00209 -0.25764 C 0.05938 -0.25764 0.10625 -0.20046 0.10625 -0.12986 C 0.10625 -0.05972 0.05938 -0.00208 0.00209 -0.00208 C -0.05538 -0.00208 -0.10208 -0.05972 -0.10208 -0.12986 C -0.10208 -0.20046 -0.05538 -0.25764 0.00209 -0.25764 Z " pathEditMode="relative" rAng="0" ptsTypes="fffff">
                                      <p:cBhvr>
                                        <p:cTn id="23" dur="90" fill="hold"/>
                                        <p:tgtEl>
                                          <p:spTgt spid="28944"/>
                                        </p:tgtEl>
                                        <p:attrNameLst>
                                          <p:attrName>ppt_x</p:attrName>
                                          <p:attrName>ppt_y</p:attrName>
                                        </p:attrNameLst>
                                      </p:cBhvr>
                                      <p:rCtr x="0" y="12778"/>
                                    </p:animMotion>
                                  </p:childTnLst>
                                </p:cTn>
                              </p:par>
                              <p:par>
                                <p:cTn id="24" presetID="1" presetClass="path" presetSubtype="0" repeatCount="indefinite" fill="hold" grpId="0" nodeType="withEffect">
                                  <p:stCondLst>
                                    <p:cond delay="0"/>
                                  </p:stCondLst>
                                  <p:childTnLst>
                                    <p:animMotion origin="layout" path="M 0.00208 -0.00208 C 0.0625 -0.00208 0.11198 0.05463 0.11198 0.12454 C 0.11198 0.19421 0.0625 0.25139 0.00208 0.25139 C -0.05868 0.25139 -0.10781 0.19421 -0.10781 0.12454 C -0.10781 0.05463 -0.05868 -0.00208 0.00208 -0.00208 Z " pathEditMode="relative" rAng="0" ptsTypes="fffff">
                                      <p:cBhvr>
                                        <p:cTn id="25" dur="90" fill="hold"/>
                                        <p:tgtEl>
                                          <p:spTgt spid="28943"/>
                                        </p:tgtEl>
                                        <p:attrNameLst>
                                          <p:attrName>ppt_x</p:attrName>
                                          <p:attrName>ppt_y</p:attrName>
                                        </p:attrNameLst>
                                      </p:cBhvr>
                                      <p:rCtr x="0" y="12662"/>
                                    </p:animMotion>
                                  </p:childTnLst>
                                </p:cTn>
                              </p:par>
                              <p:par>
                                <p:cTn id="26" presetID="1" presetClass="path" presetSubtype="0" repeatCount="indefinite" fill="hold" grpId="0" nodeType="withEffect">
                                  <p:stCondLst>
                                    <p:cond delay="0"/>
                                  </p:stCondLst>
                                  <p:childTnLst>
                                    <p:animMotion origin="layout" path="M 0.00209 -0.50232 C 0.1099 -0.50232 0.19792 -0.38809 0.19792 -0.24652 C 0.19792 -0.10588 0.1099 0.00927 0.00209 0.00927 C -0.10625 0.00927 -0.19375 -0.10588 -0.19375 -0.24652 C -0.19375 -0.38809 -0.10625 -0.50232 0.00209 -0.50232 Z " pathEditMode="relative" rAng="0" ptsTypes="fffff">
                                      <p:cBhvr>
                                        <p:cTn id="27" dur="90" fill="hold"/>
                                        <p:tgtEl>
                                          <p:spTgt spid="28954"/>
                                        </p:tgtEl>
                                        <p:attrNameLst>
                                          <p:attrName>ppt_x</p:attrName>
                                          <p:attrName>ppt_y</p:attrName>
                                        </p:attrNameLst>
                                      </p:cBhvr>
                                      <p:rCtr x="0" y="25579"/>
                                    </p:animMotion>
                                  </p:childTnLst>
                                </p:cTn>
                              </p:par>
                              <p:par>
                                <p:cTn id="28" presetID="1" presetClass="path" presetSubtype="0" repeatCount="indefinite" fill="hold" grpId="0" nodeType="withEffect">
                                  <p:stCondLst>
                                    <p:cond delay="0"/>
                                  </p:stCondLst>
                                  <p:childTnLst>
                                    <p:animMotion origin="layout" path="M 3.33333E-6 -4.93976E-6 C 0.09965 -4.93976E-6 0.18125 0.1096 0.18125 0.24444 C 0.18125 0.37906 0.09965 0.48888 3.33333E-6 0.48888 C -0.1 0.48888 -0.18125 0.37906 -0.18125 0.24444 C -0.18125 0.1096 -0.1 -4.93976E-6 3.33333E-6 -4.93976E-6 Z " pathEditMode="relative" rAng="0" ptsTypes="fffff">
                                      <p:cBhvr>
                                        <p:cTn id="29" dur="90" fill="hold"/>
                                        <p:tgtEl>
                                          <p:spTgt spid="28955"/>
                                        </p:tgtEl>
                                        <p:attrNameLst>
                                          <p:attrName>ppt_x</p:attrName>
                                          <p:attrName>ppt_y</p:attrName>
                                        </p:attrNameLst>
                                      </p:cBhvr>
                                      <p:rCtr x="0" y="24444"/>
                                    </p:animMotion>
                                  </p:childTnLst>
                                </p:cTn>
                              </p:par>
                              <p:par>
                                <p:cTn id="30" presetID="1" presetClass="path" presetSubtype="0" repeatCount="indefinite" fill="hold" grpId="0" nodeType="withEffect">
                                  <p:stCondLst>
                                    <p:cond delay="0"/>
                                  </p:stCondLst>
                                  <p:childTnLst>
                                    <p:animMotion origin="layout" path="M -0.24201 -0.28452 C -0.11979 -0.28452 -0.00347 -0.14458 -0.00347 0.01622 C -0.00347 0.17493 -0.11719 0.30259 -0.23941 0.30259 C -0.30521 0.32576 -0.38437 0.24444 -0.42483 0.19949 C -0.46528 0.15454 -0.47257 0.06325 -0.48212 0.0322 C -0.49167 0.00116 -0.48542 0.0146 -0.48212 0.01251 C -0.47882 0.01042 -0.4625 0.02155 -0.4625 0.01969 C -0.46198 0.01413 -0.48003 0.01483 -0.48212 0.00185 C -0.4842 -0.01112 -0.48785 -0.02224 -0.47535 -0.05862 C -0.46285 -0.095 -0.43576 -0.18003 -0.40747 -0.21687 C -0.37917 -0.25371 -0.33368 -0.26784 -0.30608 -0.2792 C -0.27847 -0.29055 -0.25538 -0.28337 -0.24201 -0.28452 Z " pathEditMode="fixed" rAng="0" ptsTypes="fffaaafaaaaf">
                                      <p:cBhvr>
                                        <p:cTn id="31" dur="90" fill="hold"/>
                                        <p:tgtEl>
                                          <p:spTgt spid="28957"/>
                                        </p:tgtEl>
                                        <p:attrNameLst>
                                          <p:attrName>ppt_x</p:attrName>
                                          <p:attrName>ppt_y</p:attrName>
                                        </p:attrNameLst>
                                      </p:cBhvr>
                                      <p:rCtr x="-556" y="30213"/>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8964"/>
                                        </p:tgtEl>
                                        <p:attrNameLst>
                                          <p:attrName>style.visibility</p:attrName>
                                        </p:attrNameLst>
                                      </p:cBhvr>
                                      <p:to>
                                        <p:strVal val="visible"/>
                                      </p:to>
                                    </p:set>
                                    <p:animEffect transition="in" filter="box(in)">
                                      <p:cBhvr>
                                        <p:cTn id="36" dur="500"/>
                                        <p:tgtEl>
                                          <p:spTgt spid="28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43" grpId="0" animBg="1"/>
      <p:bldP spid="28944" grpId="0" animBg="1"/>
      <p:bldP spid="28945" grpId="0" animBg="1"/>
      <p:bldP spid="28946" grpId="0" animBg="1"/>
      <p:bldP spid="28947" grpId="0" animBg="1"/>
      <p:bldP spid="28948" grpId="0" animBg="1"/>
      <p:bldP spid="28949" grpId="0" animBg="1"/>
      <p:bldP spid="28950" grpId="0" animBg="1"/>
      <p:bldP spid="28954" grpId="0" animBg="1"/>
      <p:bldP spid="28955" grpId="0" animBg="1"/>
      <p:bldP spid="28957" grpId="0" animBg="1"/>
      <p:bldP spid="2896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2" name="Oval 42"/>
          <p:cNvSpPr>
            <a:spLocks noChangeArrowheads="1"/>
          </p:cNvSpPr>
          <p:nvPr/>
        </p:nvSpPr>
        <p:spPr bwMode="auto">
          <a:xfrm>
            <a:off x="2057400" y="2590800"/>
            <a:ext cx="5715000" cy="42672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5" name="Oval 45"/>
          <p:cNvSpPr>
            <a:spLocks noChangeArrowheads="1"/>
          </p:cNvSpPr>
          <p:nvPr/>
        </p:nvSpPr>
        <p:spPr bwMode="auto">
          <a:xfrm>
            <a:off x="2819400" y="3048000"/>
            <a:ext cx="4191000" cy="3352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2" name="Rectangle 2"/>
          <p:cNvSpPr>
            <a:spLocks noGrp="1" noChangeArrowheads="1"/>
          </p:cNvSpPr>
          <p:nvPr>
            <p:ph type="title"/>
          </p:nvPr>
        </p:nvSpPr>
        <p:spPr/>
        <p:txBody>
          <a:bodyPr/>
          <a:lstStyle/>
          <a:p>
            <a:r>
              <a:rPr lang="en-US" altLang="en-US" sz="4000">
                <a:latin typeface="Comic Sans MS" pitchFamily="66" charset="0"/>
              </a:rPr>
              <a:t>The Atom’s “Center” </a:t>
            </a:r>
            <a:br>
              <a:rPr lang="en-US" altLang="en-US" sz="4000">
                <a:latin typeface="Comic Sans MS" pitchFamily="66" charset="0"/>
              </a:rPr>
            </a:br>
            <a:endParaRPr lang="en-US" altLang="en-US" sz="2800" i="1">
              <a:latin typeface="Comic Sans MS" pitchFamily="66" charset="0"/>
            </a:endParaRPr>
          </a:p>
        </p:txBody>
      </p:sp>
      <p:sp>
        <p:nvSpPr>
          <p:cNvPr id="71711" name="Rectangle 31"/>
          <p:cNvSpPr>
            <a:spLocks noGrp="1" noChangeArrowheads="1"/>
          </p:cNvSpPr>
          <p:nvPr>
            <p:ph type="body" idx="1"/>
          </p:nvPr>
        </p:nvSpPr>
        <p:spPr>
          <a:xfrm>
            <a:off x="1066800" y="1752600"/>
            <a:ext cx="7543800" cy="1371600"/>
          </a:xfrm>
        </p:spPr>
        <p:txBody>
          <a:bodyPr/>
          <a:lstStyle/>
          <a:p>
            <a:pPr>
              <a:lnSpc>
                <a:spcPct val="80000"/>
              </a:lnSpc>
            </a:pPr>
            <a:r>
              <a:rPr lang="en-US" altLang="en-US" sz="2400">
                <a:latin typeface="Comic Sans MS" pitchFamily="66" charset="0"/>
              </a:rPr>
              <a:t>Protons and neutrons are grouped together to form the “center” or </a:t>
            </a:r>
            <a:r>
              <a:rPr lang="en-US" altLang="en-US" sz="2400" b="1" u="sng">
                <a:latin typeface="Comic Sans MS" pitchFamily="66" charset="0"/>
              </a:rPr>
              <a:t>nucleus</a:t>
            </a:r>
            <a:r>
              <a:rPr lang="en-US" altLang="en-US" sz="2400">
                <a:latin typeface="Comic Sans MS" pitchFamily="66" charset="0"/>
              </a:rPr>
              <a:t> of an atom.</a:t>
            </a:r>
          </a:p>
        </p:txBody>
      </p:sp>
      <p:sp>
        <p:nvSpPr>
          <p:cNvPr id="71693" name="Oval 13"/>
          <p:cNvSpPr>
            <a:spLocks noChangeArrowheads="1"/>
          </p:cNvSpPr>
          <p:nvPr/>
        </p:nvSpPr>
        <p:spPr bwMode="auto">
          <a:xfrm>
            <a:off x="3581400" y="3352800"/>
            <a:ext cx="2667000" cy="2590800"/>
          </a:xfrm>
          <a:prstGeom prst="ellipse">
            <a:avLst/>
          </a:prstGeom>
          <a:noFill/>
          <a:ln w="381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4" name="Oval 34"/>
          <p:cNvSpPr>
            <a:spLocks noChangeArrowheads="1"/>
          </p:cNvSpPr>
          <p:nvPr/>
        </p:nvSpPr>
        <p:spPr bwMode="auto">
          <a:xfrm>
            <a:off x="7315200" y="5562600"/>
            <a:ext cx="304800" cy="3048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71715" name="Oval 35"/>
          <p:cNvSpPr>
            <a:spLocks noChangeArrowheads="1"/>
          </p:cNvSpPr>
          <p:nvPr/>
        </p:nvSpPr>
        <p:spPr bwMode="auto">
          <a:xfrm>
            <a:off x="4038600" y="4724400"/>
            <a:ext cx="914400" cy="9144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grpSp>
        <p:nvGrpSpPr>
          <p:cNvPr id="71710" name="Group 30"/>
          <p:cNvGrpSpPr>
            <a:grpSpLocks/>
          </p:cNvGrpSpPr>
          <p:nvPr/>
        </p:nvGrpSpPr>
        <p:grpSpPr bwMode="auto">
          <a:xfrm>
            <a:off x="3733800" y="3657600"/>
            <a:ext cx="2362200" cy="2057400"/>
            <a:chOff x="1968" y="1584"/>
            <a:chExt cx="2160" cy="1872"/>
          </a:xfrm>
        </p:grpSpPr>
        <p:sp>
          <p:nvSpPr>
            <p:cNvPr id="71704" name="Oval 24"/>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71705" name="Oval 25"/>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1707" name="Oval 27"/>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71708" name="Oval 28"/>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1709" name="Oval 29"/>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1706" name="Oval 26"/>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grpSp>
      <p:sp>
        <p:nvSpPr>
          <p:cNvPr id="71716" name="Text Box 36"/>
          <p:cNvSpPr txBox="1">
            <a:spLocks noChangeArrowheads="1"/>
          </p:cNvSpPr>
          <p:nvPr/>
        </p:nvSpPr>
        <p:spPr bwMode="auto">
          <a:xfrm>
            <a:off x="1905000" y="2514600"/>
            <a:ext cx="6022975" cy="339725"/>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pPr>
            <a:r>
              <a:rPr lang="en-US" altLang="en-US" sz="1800">
                <a:latin typeface="Comic Sans MS" pitchFamily="66" charset="0"/>
              </a:rPr>
              <a:t>Notice that the electrons are not apart of the nucleus</a:t>
            </a:r>
          </a:p>
        </p:txBody>
      </p:sp>
      <p:sp>
        <p:nvSpPr>
          <p:cNvPr id="71717" name="Line 37"/>
          <p:cNvSpPr>
            <a:spLocks noChangeShapeType="1"/>
          </p:cNvSpPr>
          <p:nvPr/>
        </p:nvSpPr>
        <p:spPr bwMode="auto">
          <a:xfrm flipH="1">
            <a:off x="7239000" y="2971800"/>
            <a:ext cx="609600" cy="6858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720" name="AutoShape 40"/>
          <p:cNvSpPr>
            <a:spLocks noChangeArrowheads="1"/>
          </p:cNvSpPr>
          <p:nvPr/>
        </p:nvSpPr>
        <p:spPr bwMode="auto">
          <a:xfrm rot="-4570814">
            <a:off x="5699919" y="4968081"/>
            <a:ext cx="1524000" cy="579438"/>
          </a:xfrm>
          <a:prstGeom prst="curvedUpArrow">
            <a:avLst>
              <a:gd name="adj1" fmla="val 52603"/>
              <a:gd name="adj2" fmla="val 105205"/>
              <a:gd name="adj3" fmla="val 33333"/>
            </a:avLst>
          </a:prstGeom>
          <a:solidFill>
            <a:srgbClr val="CC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1" name="AutoShape 41"/>
          <p:cNvSpPr>
            <a:spLocks noChangeArrowheads="1"/>
          </p:cNvSpPr>
          <p:nvPr/>
        </p:nvSpPr>
        <p:spPr bwMode="auto">
          <a:xfrm rot="4418650" flipH="1">
            <a:off x="2633662" y="5062538"/>
            <a:ext cx="1514475" cy="533400"/>
          </a:xfrm>
          <a:prstGeom prst="curvedUpArrow">
            <a:avLst>
              <a:gd name="adj1" fmla="val 51383"/>
              <a:gd name="adj2" fmla="val 108432"/>
              <a:gd name="adj3" fmla="val 47806"/>
            </a:avLst>
          </a:prstGeom>
          <a:solidFill>
            <a:srgbClr val="CC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9" name="Line 39"/>
          <p:cNvSpPr>
            <a:spLocks noChangeShapeType="1"/>
          </p:cNvSpPr>
          <p:nvPr/>
        </p:nvSpPr>
        <p:spPr bwMode="auto">
          <a:xfrm>
            <a:off x="2057400" y="2971800"/>
            <a:ext cx="609600" cy="6858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1723" name="Oval 43"/>
          <p:cNvSpPr>
            <a:spLocks noChangeArrowheads="1"/>
          </p:cNvSpPr>
          <p:nvPr/>
        </p:nvSpPr>
        <p:spPr bwMode="auto">
          <a:xfrm>
            <a:off x="6629400" y="3810000"/>
            <a:ext cx="304800" cy="3048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71724" name="Oval 44"/>
          <p:cNvSpPr>
            <a:spLocks noChangeArrowheads="1"/>
          </p:cNvSpPr>
          <p:nvPr/>
        </p:nvSpPr>
        <p:spPr bwMode="auto">
          <a:xfrm>
            <a:off x="2667000" y="4343400"/>
            <a:ext cx="304800" cy="3048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repeatCount="indefinite" accel="50000" decel="50000" fill="hold" grpId="0" nodeType="clickEffect">
                                  <p:stCondLst>
                                    <p:cond delay="0"/>
                                  </p:stCondLst>
                                  <p:childTnLst>
                                    <p:animMotion origin="layout" path="M 0.22917 -0.2113 C 0.35539 -0.2113 0.45834 -0.10171 0.45834 0.03337 C 0.45834 0.16798 0.35539 0.27804 0.22917 0.27804 C 0.10278 0.27804 -3.33333E-6 0.16798 -3.33333E-6 0.03337 C -3.33333E-6 -0.10171 0.10278 -0.2113 0.22917 -0.2113 Z " pathEditMode="relative" rAng="0" ptsTypes="fffff">
                                      <p:cBhvr>
                                        <p:cTn id="6" dur="90" fill="hold"/>
                                        <p:tgtEl>
                                          <p:spTgt spid="71724"/>
                                        </p:tgtEl>
                                        <p:attrNameLst>
                                          <p:attrName>ppt_x</p:attrName>
                                          <p:attrName>ppt_y</p:attrName>
                                        </p:attrNameLst>
                                      </p:cBhvr>
                                      <p:rCtr x="0" y="24467"/>
                                    </p:animMotion>
                                  </p:childTnLst>
                                </p:cTn>
                              </p:par>
                              <p:par>
                                <p:cTn id="7" presetID="1" presetClass="path" presetSubtype="0" repeatCount="indefinite" accel="50000" decel="50000" fill="hold" grpId="0" nodeType="withEffect">
                                  <p:stCondLst>
                                    <p:cond delay="0"/>
                                  </p:stCondLst>
                                  <p:childTnLst>
                                    <p:animMotion origin="layout" path="M -0.20417 -0.13345 C -0.08021 -0.13345 0.02083 -0.02386 0.02083 0.11122 C 0.02083 0.24606 -0.08021 0.35589 -0.20417 0.35589 C -0.3283 0.35589 -0.42917 0.24606 -0.42917 0.11122 C -0.42917 -0.02386 -0.3283 -0.13345 -0.20417 -0.13345 Z " pathEditMode="relative" rAng="0" ptsTypes="fffff">
                                      <p:cBhvr>
                                        <p:cTn id="8" dur="90" fill="hold"/>
                                        <p:tgtEl>
                                          <p:spTgt spid="71723"/>
                                        </p:tgtEl>
                                        <p:attrNameLst>
                                          <p:attrName>ppt_x</p:attrName>
                                          <p:attrName>ppt_y</p:attrName>
                                        </p:attrNameLst>
                                      </p:cBhvr>
                                      <p:rCtr x="0" y="24467"/>
                                    </p:animMotion>
                                  </p:childTnLst>
                                </p:cTn>
                              </p:par>
                              <p:par>
                                <p:cTn id="9" presetID="1" presetClass="path" presetSubtype="0" repeatCount="indefinite" accel="50000" decel="50000" fill="hold" grpId="0" nodeType="withEffect">
                                  <p:stCondLst>
                                    <p:cond delay="0"/>
                                  </p:stCondLst>
                                  <p:childTnLst>
                                    <p:animMotion origin="layout" path="M -0.275 -0.45598 C -0.10504 -0.45598 0.03333 -0.3165 0.03333 -0.14458 C 0.03333 0.02664 -0.10504 0.16682 -0.275 0.16682 C -0.44514 0.16682 -0.58334 0.02664 -0.58334 -0.14458 C -0.58334 -0.3165 -0.44514 -0.45598 -0.275 -0.45598 Z " pathEditMode="relative" rAng="0" ptsTypes="fffff">
                                      <p:cBhvr>
                                        <p:cTn id="10" dur="90" fill="hold"/>
                                        <p:tgtEl>
                                          <p:spTgt spid="71714"/>
                                        </p:tgtEl>
                                        <p:attrNameLst>
                                          <p:attrName>ppt_x</p:attrName>
                                          <p:attrName>ppt_y</p:attrName>
                                        </p:attrNameLst>
                                      </p:cBhvr>
                                      <p:rCtr x="0" y="31140"/>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1711">
                                            <p:txEl>
                                              <p:pRg st="0" end="0"/>
                                            </p:txEl>
                                          </p:spTgt>
                                        </p:tgtEl>
                                        <p:attrNameLst>
                                          <p:attrName>style.visibility</p:attrName>
                                        </p:attrNameLst>
                                      </p:cBhvr>
                                      <p:to>
                                        <p:strVal val="visible"/>
                                      </p:to>
                                    </p:set>
                                    <p:animEffect transition="in" filter="dissolve">
                                      <p:cBhvr>
                                        <p:cTn id="15" dur="500"/>
                                        <p:tgtEl>
                                          <p:spTgt spid="7171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1693"/>
                                        </p:tgtEl>
                                        <p:attrNameLst>
                                          <p:attrName>style.visibility</p:attrName>
                                        </p:attrNameLst>
                                      </p:cBhvr>
                                      <p:to>
                                        <p:strVal val="visible"/>
                                      </p:to>
                                    </p:set>
                                    <p:animEffect transition="in" filter="circle(in)">
                                      <p:cBhvr>
                                        <p:cTn id="20" dur="2000"/>
                                        <p:tgtEl>
                                          <p:spTgt spid="71693"/>
                                        </p:tgtEl>
                                      </p:cBhvr>
                                    </p:animEffect>
                                  </p:childTnLst>
                                </p:cTn>
                              </p:par>
                            </p:childTnLst>
                          </p:cTn>
                        </p:par>
                        <p:par>
                          <p:cTn id="21" fill="hold" nodeType="afterGroup">
                            <p:stCondLst>
                              <p:cond delay="2000"/>
                            </p:stCondLst>
                            <p:childTnLst>
                              <p:par>
                                <p:cTn id="22" presetID="8" presetClass="emph" presetSubtype="0" repeatCount="indefinite" fill="hold" grpId="1" nodeType="afterEffect">
                                  <p:stCondLst>
                                    <p:cond delay="0"/>
                                  </p:stCondLst>
                                  <p:childTnLst>
                                    <p:animRot by="21600000">
                                      <p:cBhvr>
                                        <p:cTn id="23" dur="2000" fill="hold"/>
                                        <p:tgtEl>
                                          <p:spTgt spid="71693"/>
                                        </p:tgtEl>
                                        <p:attrNameLst>
                                          <p:attrName>r</p:attrName>
                                        </p:attrNameLst>
                                      </p:cBhvr>
                                    </p:animRot>
                                  </p:childTnLst>
                                </p:cTn>
                              </p:par>
                              <p:par>
                                <p:cTn id="24" presetID="22" presetClass="entr" presetSubtype="4" fill="hold" grpId="0" nodeType="withEffect">
                                  <p:stCondLst>
                                    <p:cond delay="0"/>
                                  </p:stCondLst>
                                  <p:childTnLst>
                                    <p:set>
                                      <p:cBhvr>
                                        <p:cTn id="25" dur="1" fill="hold">
                                          <p:stCondLst>
                                            <p:cond delay="0"/>
                                          </p:stCondLst>
                                        </p:cTn>
                                        <p:tgtEl>
                                          <p:spTgt spid="71720"/>
                                        </p:tgtEl>
                                        <p:attrNameLst>
                                          <p:attrName>style.visibility</p:attrName>
                                        </p:attrNameLst>
                                      </p:cBhvr>
                                      <p:to>
                                        <p:strVal val="visible"/>
                                      </p:to>
                                    </p:set>
                                    <p:animEffect transition="in" filter="wipe(down)">
                                      <p:cBhvr>
                                        <p:cTn id="26" dur="500"/>
                                        <p:tgtEl>
                                          <p:spTgt spid="71720"/>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71721"/>
                                        </p:tgtEl>
                                        <p:attrNameLst>
                                          <p:attrName>style.visibility</p:attrName>
                                        </p:attrNameLst>
                                      </p:cBhvr>
                                      <p:to>
                                        <p:strVal val="visible"/>
                                      </p:to>
                                    </p:set>
                                    <p:animEffect transition="in" filter="wipe(down)">
                                      <p:cBhvr>
                                        <p:cTn id="29" dur="500"/>
                                        <p:tgtEl>
                                          <p:spTgt spid="7172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71716"/>
                                        </p:tgtEl>
                                        <p:attrNameLst>
                                          <p:attrName>style.visibility</p:attrName>
                                        </p:attrNameLst>
                                      </p:cBhvr>
                                      <p:to>
                                        <p:strVal val="visible"/>
                                      </p:to>
                                    </p:set>
                                    <p:animEffect transition="in" filter="box(in)">
                                      <p:cBhvr>
                                        <p:cTn id="34" dur="500"/>
                                        <p:tgtEl>
                                          <p:spTgt spid="71716"/>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71717"/>
                                        </p:tgtEl>
                                        <p:attrNameLst>
                                          <p:attrName>style.visibility</p:attrName>
                                        </p:attrNameLst>
                                      </p:cBhvr>
                                      <p:to>
                                        <p:strVal val="visible"/>
                                      </p:to>
                                    </p:set>
                                    <p:animEffect transition="in" filter="wipe(up)">
                                      <p:cBhvr>
                                        <p:cTn id="37" dur="500"/>
                                        <p:tgtEl>
                                          <p:spTgt spid="71717"/>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71719"/>
                                        </p:tgtEl>
                                        <p:attrNameLst>
                                          <p:attrName>style.visibility</p:attrName>
                                        </p:attrNameLst>
                                      </p:cBhvr>
                                      <p:to>
                                        <p:strVal val="visible"/>
                                      </p:to>
                                    </p:set>
                                    <p:animEffect transition="in" filter="wipe(up)">
                                      <p:cBhvr>
                                        <p:cTn id="40"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1" grpId="0" uiExpand="1" build="p"/>
      <p:bldP spid="71693" grpId="0" animBg="1"/>
      <p:bldP spid="71693" grpId="1" animBg="1"/>
      <p:bldP spid="71714" grpId="0" animBg="1"/>
      <p:bldP spid="71716" grpId="0" animBg="1"/>
      <p:bldP spid="71717" grpId="0" animBg="1"/>
      <p:bldP spid="71720" grpId="0" animBg="1"/>
      <p:bldP spid="71721" grpId="0" animBg="1"/>
      <p:bldP spid="71719" grpId="0" animBg="1"/>
      <p:bldP spid="71723" grpId="0" animBg="1"/>
      <p:bldP spid="717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latin typeface="Comic Sans MS" pitchFamily="66" charset="0"/>
              </a:rPr>
              <a:t>QUARKS</a:t>
            </a:r>
          </a:p>
        </p:txBody>
      </p:sp>
      <p:sp>
        <p:nvSpPr>
          <p:cNvPr id="10243" name="Rectangle 3"/>
          <p:cNvSpPr>
            <a:spLocks noGrp="1" noChangeArrowheads="1"/>
          </p:cNvSpPr>
          <p:nvPr>
            <p:ph type="body" sz="half" idx="1"/>
          </p:nvPr>
        </p:nvSpPr>
        <p:spPr>
          <a:xfrm>
            <a:off x="1066800" y="1752600"/>
            <a:ext cx="7620000" cy="838200"/>
          </a:xfrm>
        </p:spPr>
        <p:txBody>
          <a:bodyPr/>
          <a:lstStyle/>
          <a:p>
            <a:pPr lvl="1">
              <a:buFontTx/>
              <a:buChar char="•"/>
            </a:pPr>
            <a:r>
              <a:rPr lang="en-US" altLang="en-US" sz="2400">
                <a:latin typeface="Comic Sans MS" pitchFamily="66" charset="0"/>
              </a:rPr>
              <a:t>Particles that make up protons and neutrons</a:t>
            </a:r>
          </a:p>
        </p:txBody>
      </p:sp>
      <p:sp>
        <p:nvSpPr>
          <p:cNvPr id="16394" name="Text Box 1034"/>
          <p:cNvSpPr txBox="1">
            <a:spLocks noChangeArrowheads="1"/>
          </p:cNvSpPr>
          <p:nvPr/>
        </p:nvSpPr>
        <p:spPr bwMode="auto">
          <a:xfrm>
            <a:off x="1143000" y="2743200"/>
            <a:ext cx="990600" cy="1955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latin typeface="Comic Sans MS" pitchFamily="66" charset="0"/>
              </a:rPr>
              <a:t>Notice the smaller particles that make up this neutron after you take a closer look.</a:t>
            </a:r>
          </a:p>
        </p:txBody>
      </p:sp>
      <p:sp>
        <p:nvSpPr>
          <p:cNvPr id="16396" name="Oval 1036"/>
          <p:cNvSpPr>
            <a:spLocks noChangeArrowheads="1"/>
          </p:cNvSpPr>
          <p:nvPr/>
        </p:nvSpPr>
        <p:spPr bwMode="auto">
          <a:xfrm>
            <a:off x="5562600" y="2895600"/>
            <a:ext cx="1447800" cy="12954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16397" name="Oval 1037"/>
          <p:cNvSpPr>
            <a:spLocks noChangeArrowheads="1"/>
          </p:cNvSpPr>
          <p:nvPr/>
        </p:nvSpPr>
        <p:spPr bwMode="auto">
          <a:xfrm>
            <a:off x="2819400" y="2895600"/>
            <a:ext cx="1447800" cy="12954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grpSp>
        <p:nvGrpSpPr>
          <p:cNvPr id="16403" name="Group 1043"/>
          <p:cNvGrpSpPr>
            <a:grpSpLocks/>
          </p:cNvGrpSpPr>
          <p:nvPr/>
        </p:nvGrpSpPr>
        <p:grpSpPr bwMode="auto">
          <a:xfrm>
            <a:off x="1066800" y="2667000"/>
            <a:ext cx="3581400" cy="3810000"/>
            <a:chOff x="3744" y="384"/>
            <a:chExt cx="1008" cy="1152"/>
          </a:xfrm>
        </p:grpSpPr>
        <p:sp>
          <p:nvSpPr>
            <p:cNvPr id="16399" name="Oval 1039"/>
            <p:cNvSpPr>
              <a:spLocks noChangeArrowheads="1"/>
            </p:cNvSpPr>
            <p:nvPr/>
          </p:nvSpPr>
          <p:spPr bwMode="auto">
            <a:xfrm>
              <a:off x="4128" y="384"/>
              <a:ext cx="624" cy="576"/>
            </a:xfrm>
            <a:prstGeom prst="ellipse">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Line 1040"/>
            <p:cNvSpPr>
              <a:spLocks noChangeShapeType="1"/>
            </p:cNvSpPr>
            <p:nvPr/>
          </p:nvSpPr>
          <p:spPr bwMode="auto">
            <a:xfrm flipH="1">
              <a:off x="3744" y="912"/>
              <a:ext cx="528" cy="624"/>
            </a:xfrm>
            <a:prstGeom prst="line">
              <a:avLst/>
            </a:prstGeom>
            <a:noFill/>
            <a:ln w="1651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6404" name="Group 1044"/>
          <p:cNvGrpSpPr>
            <a:grpSpLocks/>
          </p:cNvGrpSpPr>
          <p:nvPr/>
        </p:nvGrpSpPr>
        <p:grpSpPr bwMode="auto">
          <a:xfrm>
            <a:off x="5638800" y="2971800"/>
            <a:ext cx="1219200" cy="1143000"/>
            <a:chOff x="3744" y="2880"/>
            <a:chExt cx="672" cy="672"/>
          </a:xfrm>
        </p:grpSpPr>
        <p:sp>
          <p:nvSpPr>
            <p:cNvPr id="16405" name="Oval 1045"/>
            <p:cNvSpPr>
              <a:spLocks noChangeArrowheads="1"/>
            </p:cNvSpPr>
            <p:nvPr/>
          </p:nvSpPr>
          <p:spPr bwMode="auto">
            <a:xfrm>
              <a:off x="3744" y="3120"/>
              <a:ext cx="336" cy="336"/>
            </a:xfrm>
            <a:prstGeom prst="ellipse">
              <a:avLst/>
            </a:prstGeom>
            <a:solidFill>
              <a:srgbClr val="FF9933">
                <a:alpha val="49001"/>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6" name="Oval 1046"/>
            <p:cNvSpPr>
              <a:spLocks noChangeArrowheads="1"/>
            </p:cNvSpPr>
            <p:nvPr/>
          </p:nvSpPr>
          <p:spPr bwMode="auto">
            <a:xfrm>
              <a:off x="4080" y="3216"/>
              <a:ext cx="336" cy="336"/>
            </a:xfrm>
            <a:prstGeom prst="ellipse">
              <a:avLst/>
            </a:prstGeom>
            <a:solidFill>
              <a:srgbClr val="66CCFF">
                <a:alpha val="50999"/>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7" name="Oval 1047"/>
            <p:cNvSpPr>
              <a:spLocks noChangeArrowheads="1"/>
            </p:cNvSpPr>
            <p:nvPr/>
          </p:nvSpPr>
          <p:spPr bwMode="auto">
            <a:xfrm>
              <a:off x="3984" y="2880"/>
              <a:ext cx="336" cy="336"/>
            </a:xfrm>
            <a:prstGeom prst="ellipse">
              <a:avLst/>
            </a:prstGeom>
            <a:solidFill>
              <a:srgbClr val="66CCFF">
                <a:alpha val="5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408" name="Group 1048"/>
          <p:cNvGrpSpPr>
            <a:grpSpLocks/>
          </p:cNvGrpSpPr>
          <p:nvPr/>
        </p:nvGrpSpPr>
        <p:grpSpPr bwMode="auto">
          <a:xfrm>
            <a:off x="2895600" y="2971800"/>
            <a:ext cx="1219200" cy="1066800"/>
            <a:chOff x="2400" y="1968"/>
            <a:chExt cx="672" cy="672"/>
          </a:xfrm>
        </p:grpSpPr>
        <p:sp>
          <p:nvSpPr>
            <p:cNvPr id="16409" name="Oval 1049"/>
            <p:cNvSpPr>
              <a:spLocks noChangeArrowheads="1"/>
            </p:cNvSpPr>
            <p:nvPr/>
          </p:nvSpPr>
          <p:spPr bwMode="auto">
            <a:xfrm>
              <a:off x="2400" y="2208"/>
              <a:ext cx="336" cy="336"/>
            </a:xfrm>
            <a:prstGeom prst="ellipse">
              <a:avLst/>
            </a:prstGeom>
            <a:solidFill>
              <a:srgbClr val="FF9933">
                <a:alpha val="50999"/>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Oval 1050"/>
            <p:cNvSpPr>
              <a:spLocks noChangeArrowheads="1"/>
            </p:cNvSpPr>
            <p:nvPr/>
          </p:nvSpPr>
          <p:spPr bwMode="auto">
            <a:xfrm>
              <a:off x="2736" y="2304"/>
              <a:ext cx="336" cy="336"/>
            </a:xfrm>
            <a:prstGeom prst="ellipse">
              <a:avLst/>
            </a:prstGeom>
            <a:solidFill>
              <a:srgbClr val="FF9933">
                <a:alpha val="50999"/>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1" name="Oval 1051"/>
            <p:cNvSpPr>
              <a:spLocks noChangeArrowheads="1"/>
            </p:cNvSpPr>
            <p:nvPr/>
          </p:nvSpPr>
          <p:spPr bwMode="auto">
            <a:xfrm>
              <a:off x="2640" y="1968"/>
              <a:ext cx="336" cy="336"/>
            </a:xfrm>
            <a:prstGeom prst="ellipse">
              <a:avLst/>
            </a:prstGeom>
            <a:solidFill>
              <a:srgbClr val="66CCFF">
                <a:alpha val="5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413" name="Text Box 1053"/>
          <p:cNvSpPr txBox="1">
            <a:spLocks noChangeArrowheads="1"/>
          </p:cNvSpPr>
          <p:nvPr/>
        </p:nvSpPr>
        <p:spPr bwMode="auto">
          <a:xfrm>
            <a:off x="7543800" y="2743200"/>
            <a:ext cx="990600" cy="1955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200">
                <a:latin typeface="Comic Sans MS" pitchFamily="66" charset="0"/>
              </a:rPr>
              <a:t>Notice the smaller particles that make up this proton after you take a closer look.</a:t>
            </a:r>
          </a:p>
        </p:txBody>
      </p:sp>
      <p:sp>
        <p:nvSpPr>
          <p:cNvPr id="16414" name="Text Box 1054"/>
          <p:cNvSpPr txBox="1">
            <a:spLocks noChangeArrowheads="1"/>
          </p:cNvSpPr>
          <p:nvPr/>
        </p:nvSpPr>
        <p:spPr bwMode="auto">
          <a:xfrm>
            <a:off x="2133600" y="5562600"/>
            <a:ext cx="5581650" cy="86042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latin typeface="Comic Sans MS" pitchFamily="66" charset="0"/>
              </a:rPr>
              <a:t>What do you notice about the number</a:t>
            </a:r>
          </a:p>
          <a:p>
            <a:pPr algn="ctr"/>
            <a:r>
              <a:rPr lang="en-US" altLang="en-US">
                <a:latin typeface="Comic Sans MS" pitchFamily="66" charset="0"/>
              </a:rPr>
              <a:t>of quarks in the neutron and proton? </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97"/>
                                        </p:tgtEl>
                                        <p:attrNameLst>
                                          <p:attrName>style.visibility</p:attrName>
                                        </p:attrNameLst>
                                      </p:cBhvr>
                                      <p:to>
                                        <p:strVal val="visible"/>
                                      </p:to>
                                    </p:set>
                                    <p:animEffect transition="in" filter="dissolve">
                                      <p:cBhvr>
                                        <p:cTn id="12" dur="500"/>
                                        <p:tgtEl>
                                          <p:spTgt spid="163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nodeType="clickEffect">
                                  <p:stCondLst>
                                    <p:cond delay="0"/>
                                  </p:stCondLst>
                                  <p:childTnLst>
                                    <p:set>
                                      <p:cBhvr>
                                        <p:cTn id="16" dur="1" fill="hold">
                                          <p:stCondLst>
                                            <p:cond delay="0"/>
                                          </p:stCondLst>
                                        </p:cTn>
                                        <p:tgtEl>
                                          <p:spTgt spid="16403"/>
                                        </p:tgtEl>
                                        <p:attrNameLst>
                                          <p:attrName>style.visibility</p:attrName>
                                        </p:attrNameLst>
                                      </p:cBhvr>
                                      <p:to>
                                        <p:strVal val="visible"/>
                                      </p:to>
                                    </p:set>
                                    <p:anim calcmode="lin" valueType="num">
                                      <p:cBhvr>
                                        <p:cTn id="17" dur="1000" fill="hold"/>
                                        <p:tgtEl>
                                          <p:spTgt spid="16403"/>
                                        </p:tgtEl>
                                        <p:attrNameLst>
                                          <p:attrName>ppt_x</p:attrName>
                                        </p:attrNameLst>
                                      </p:cBhvr>
                                      <p:tavLst>
                                        <p:tav tm="0">
                                          <p:val>
                                            <p:strVal val="#ppt_x-.2"/>
                                          </p:val>
                                        </p:tav>
                                        <p:tav tm="100000">
                                          <p:val>
                                            <p:strVal val="#ppt_x"/>
                                          </p:val>
                                        </p:tav>
                                      </p:tavLst>
                                    </p:anim>
                                    <p:anim calcmode="lin" valueType="num">
                                      <p:cBhvr>
                                        <p:cTn id="18" dur="1000" fill="hold"/>
                                        <p:tgtEl>
                                          <p:spTgt spid="16403"/>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6403"/>
                                        </p:tgtEl>
                                      </p:cBhvr>
                                    </p:animEffect>
                                  </p:childTnLst>
                                </p:cTn>
                              </p:par>
                            </p:childTnLst>
                          </p:cTn>
                        </p:par>
                        <p:par>
                          <p:cTn id="20" fill="hold" nodeType="afterGroup">
                            <p:stCondLst>
                              <p:cond delay="1000"/>
                            </p:stCondLst>
                            <p:childTnLst>
                              <p:par>
                                <p:cTn id="21" presetID="10" presetClass="entr" presetSubtype="0" fill="hold" nodeType="afterEffect">
                                  <p:stCondLst>
                                    <p:cond delay="0"/>
                                  </p:stCondLst>
                                  <p:childTnLst>
                                    <p:set>
                                      <p:cBhvr>
                                        <p:cTn id="22" dur="1" fill="hold">
                                          <p:stCondLst>
                                            <p:cond delay="0"/>
                                          </p:stCondLst>
                                        </p:cTn>
                                        <p:tgtEl>
                                          <p:spTgt spid="16408"/>
                                        </p:tgtEl>
                                        <p:attrNameLst>
                                          <p:attrName>style.visibility</p:attrName>
                                        </p:attrNameLst>
                                      </p:cBhvr>
                                      <p:to>
                                        <p:strVal val="visible"/>
                                      </p:to>
                                    </p:set>
                                    <p:animEffect transition="in" filter="fade">
                                      <p:cBhvr>
                                        <p:cTn id="23" dur="2000"/>
                                        <p:tgtEl>
                                          <p:spTgt spid="1640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6394"/>
                                        </p:tgtEl>
                                        <p:attrNameLst>
                                          <p:attrName>style.visibility</p:attrName>
                                        </p:attrNameLst>
                                      </p:cBhvr>
                                      <p:to>
                                        <p:strVal val="visible"/>
                                      </p:to>
                                    </p:set>
                                    <p:animEffect transition="in" filter="dissolve">
                                      <p:cBhvr>
                                        <p:cTn id="28" dur="500"/>
                                        <p:tgtEl>
                                          <p:spTgt spid="1639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6396"/>
                                        </p:tgtEl>
                                        <p:attrNameLst>
                                          <p:attrName>style.visibility</p:attrName>
                                        </p:attrNameLst>
                                      </p:cBhvr>
                                      <p:to>
                                        <p:strVal val="visible"/>
                                      </p:to>
                                    </p:set>
                                    <p:animEffect transition="in" filter="circle(in)">
                                      <p:cBhvr>
                                        <p:cTn id="33" dur="2000"/>
                                        <p:tgtEl>
                                          <p:spTgt spid="1639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63" presetClass="path" presetSubtype="0" accel="50000" decel="50000" fill="hold" nodeType="clickEffect">
                                  <p:stCondLst>
                                    <p:cond delay="0"/>
                                  </p:stCondLst>
                                  <p:childTnLst>
                                    <p:animMotion origin="layout" path="M 5.55112E-17 3.33333E-6 L 0.30417 3.33333E-6 " pathEditMode="relative" rAng="0" ptsTypes="AA">
                                      <p:cBhvr>
                                        <p:cTn id="37" dur="2000" fill="hold"/>
                                        <p:tgtEl>
                                          <p:spTgt spid="16403"/>
                                        </p:tgtEl>
                                        <p:attrNameLst>
                                          <p:attrName>ppt_x</p:attrName>
                                          <p:attrName>ppt_y</p:attrName>
                                        </p:attrNameLst>
                                      </p:cBhvr>
                                      <p:rCtr x="15208" y="0"/>
                                    </p:animMotion>
                                  </p:childTnLst>
                                </p:cTn>
                              </p:par>
                            </p:childTnLst>
                          </p:cTn>
                        </p:par>
                        <p:par>
                          <p:cTn id="38" fill="hold" nodeType="afterGroup">
                            <p:stCondLst>
                              <p:cond delay="2000"/>
                            </p:stCondLst>
                            <p:childTnLst>
                              <p:par>
                                <p:cTn id="39" presetID="10" presetClass="exit" presetSubtype="0" fill="hold" nodeType="afterEffect">
                                  <p:stCondLst>
                                    <p:cond delay="0"/>
                                  </p:stCondLst>
                                  <p:childTnLst>
                                    <p:animEffect transition="out" filter="fade">
                                      <p:cBhvr>
                                        <p:cTn id="40" dur="500"/>
                                        <p:tgtEl>
                                          <p:spTgt spid="16408"/>
                                        </p:tgtEl>
                                      </p:cBhvr>
                                    </p:animEffect>
                                    <p:set>
                                      <p:cBhvr>
                                        <p:cTn id="41" dur="1" fill="hold">
                                          <p:stCondLst>
                                            <p:cond delay="499"/>
                                          </p:stCondLst>
                                        </p:cTn>
                                        <p:tgtEl>
                                          <p:spTgt spid="16408"/>
                                        </p:tgtEl>
                                        <p:attrNameLst>
                                          <p:attrName>style.visibility</p:attrName>
                                        </p:attrNameLst>
                                      </p:cBhvr>
                                      <p:to>
                                        <p:strVal val="hidden"/>
                                      </p:to>
                                    </p:set>
                                  </p:childTnLst>
                                </p:cTn>
                              </p:par>
                            </p:childTnLst>
                          </p:cTn>
                        </p:par>
                        <p:par>
                          <p:cTn id="42" fill="hold" nodeType="afterGroup">
                            <p:stCondLst>
                              <p:cond delay="2500"/>
                            </p:stCondLst>
                            <p:childTnLst>
                              <p:par>
                                <p:cTn id="43" presetID="10" presetClass="entr" presetSubtype="0" fill="hold" nodeType="afterEffect">
                                  <p:stCondLst>
                                    <p:cond delay="0"/>
                                  </p:stCondLst>
                                  <p:childTnLst>
                                    <p:set>
                                      <p:cBhvr>
                                        <p:cTn id="44" dur="1" fill="hold">
                                          <p:stCondLst>
                                            <p:cond delay="0"/>
                                          </p:stCondLst>
                                        </p:cTn>
                                        <p:tgtEl>
                                          <p:spTgt spid="16404"/>
                                        </p:tgtEl>
                                        <p:attrNameLst>
                                          <p:attrName>style.visibility</p:attrName>
                                        </p:attrNameLst>
                                      </p:cBhvr>
                                      <p:to>
                                        <p:strVal val="visible"/>
                                      </p:to>
                                    </p:set>
                                    <p:animEffect transition="in" filter="fade">
                                      <p:cBhvr>
                                        <p:cTn id="45" dur="2000"/>
                                        <p:tgtEl>
                                          <p:spTgt spid="1640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6413"/>
                                        </p:tgtEl>
                                        <p:attrNameLst>
                                          <p:attrName>style.visibility</p:attrName>
                                        </p:attrNameLst>
                                      </p:cBhvr>
                                      <p:to>
                                        <p:strVal val="visible"/>
                                      </p:to>
                                    </p:set>
                                    <p:animEffect transition="in" filter="dissolve">
                                      <p:cBhvr>
                                        <p:cTn id="50" dur="500"/>
                                        <p:tgtEl>
                                          <p:spTgt spid="1641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6414"/>
                                        </p:tgtEl>
                                        <p:attrNameLst>
                                          <p:attrName>style.visibility</p:attrName>
                                        </p:attrNameLst>
                                      </p:cBhvr>
                                      <p:to>
                                        <p:strVal val="visible"/>
                                      </p:to>
                                    </p:set>
                                    <p:animEffect transition="in" filter="box(in)">
                                      <p:cBhvr>
                                        <p:cTn id="55" dur="5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animBg="1"/>
      <p:bldP spid="16396" grpId="0" animBg="1"/>
      <p:bldP spid="16397" grpId="0" animBg="1"/>
      <p:bldP spid="16413" grpId="0" animBg="1"/>
      <p:bldP spid="164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sz="3600">
                <a:latin typeface="Comic Sans MS" pitchFamily="66" charset="0"/>
              </a:rPr>
              <a:t>Sub-Atomic Particles </a:t>
            </a:r>
            <a:br>
              <a:rPr lang="en-US" altLang="en-US" sz="3600">
                <a:latin typeface="Comic Sans MS" pitchFamily="66" charset="0"/>
              </a:rPr>
            </a:br>
            <a:r>
              <a:rPr lang="en-US" altLang="en-US" sz="2800" i="1">
                <a:latin typeface="Comic Sans MS" pitchFamily="66" charset="0"/>
              </a:rPr>
              <a:t>Weight Comparison </a:t>
            </a:r>
            <a:br>
              <a:rPr lang="en-US" altLang="en-US" sz="2800" i="1">
                <a:latin typeface="Comic Sans MS" pitchFamily="66" charset="0"/>
              </a:rPr>
            </a:br>
            <a:r>
              <a:rPr lang="en-US" altLang="en-US" sz="1400" i="1">
                <a:latin typeface="Comic Sans MS" pitchFamily="66" charset="0"/>
              </a:rPr>
              <a:t>(protons, neutrons, electrons)</a:t>
            </a:r>
          </a:p>
        </p:txBody>
      </p:sp>
      <p:sp>
        <p:nvSpPr>
          <p:cNvPr id="74758" name="Rectangle 6"/>
          <p:cNvSpPr>
            <a:spLocks noChangeArrowheads="1"/>
          </p:cNvSpPr>
          <p:nvPr/>
        </p:nvSpPr>
        <p:spPr bwMode="auto">
          <a:xfrm>
            <a:off x="2819400" y="1752600"/>
            <a:ext cx="3843338" cy="935038"/>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800" b="1">
                <a:latin typeface="Comic Sans MS" pitchFamily="66" charset="0"/>
              </a:rPr>
              <a:t>Neutron = 1.6749286 x10</a:t>
            </a:r>
            <a:r>
              <a:rPr lang="en-US" altLang="en-US" sz="1800" b="1" baseline="30000">
                <a:latin typeface="Comic Sans MS" pitchFamily="66" charset="0"/>
              </a:rPr>
              <a:t>-27</a:t>
            </a:r>
            <a:r>
              <a:rPr lang="en-US" altLang="en-US" sz="1800" b="1">
                <a:latin typeface="Comic Sans MS" pitchFamily="66" charset="0"/>
              </a:rPr>
              <a:t> kg</a:t>
            </a:r>
            <a:br>
              <a:rPr lang="en-US" altLang="en-US" sz="1800" b="1">
                <a:latin typeface="Comic Sans MS" pitchFamily="66" charset="0"/>
              </a:rPr>
            </a:br>
            <a:r>
              <a:rPr lang="en-US" altLang="en-US" sz="1800" b="1">
                <a:latin typeface="Comic Sans MS" pitchFamily="66" charset="0"/>
              </a:rPr>
              <a:t>Proton = 1.6726231 x10</a:t>
            </a:r>
            <a:r>
              <a:rPr lang="en-US" altLang="en-US" sz="1800" b="1" baseline="30000">
                <a:latin typeface="Comic Sans MS" pitchFamily="66" charset="0"/>
              </a:rPr>
              <a:t>-27</a:t>
            </a:r>
            <a:r>
              <a:rPr lang="en-US" altLang="en-US" sz="1800" b="1">
                <a:latin typeface="Comic Sans MS" pitchFamily="66" charset="0"/>
              </a:rPr>
              <a:t> kg</a:t>
            </a:r>
            <a:br>
              <a:rPr lang="en-US" altLang="en-US" sz="1800" b="1">
                <a:latin typeface="Comic Sans MS" pitchFamily="66" charset="0"/>
              </a:rPr>
            </a:br>
            <a:r>
              <a:rPr lang="en-US" altLang="en-US" sz="1800" b="1">
                <a:latin typeface="Comic Sans MS" pitchFamily="66" charset="0"/>
              </a:rPr>
              <a:t>Electron = 9.1093897 x10</a:t>
            </a:r>
            <a:r>
              <a:rPr lang="en-US" altLang="en-US" sz="1800" b="1" baseline="30000">
                <a:latin typeface="Comic Sans MS" pitchFamily="66" charset="0"/>
              </a:rPr>
              <a:t>-31</a:t>
            </a:r>
            <a:r>
              <a:rPr lang="en-US" altLang="en-US" sz="1800" b="1">
                <a:latin typeface="Comic Sans MS" pitchFamily="66" charset="0"/>
              </a:rPr>
              <a:t> kg</a:t>
            </a:r>
            <a:r>
              <a:rPr lang="en-US" altLang="en-US" sz="1800">
                <a:latin typeface="Comic Sans MS" pitchFamily="66" charset="0"/>
              </a:rPr>
              <a:t> </a:t>
            </a:r>
          </a:p>
        </p:txBody>
      </p:sp>
      <p:grpSp>
        <p:nvGrpSpPr>
          <p:cNvPr id="74831" name="Group 79"/>
          <p:cNvGrpSpPr>
            <a:grpSpLocks/>
          </p:cNvGrpSpPr>
          <p:nvPr/>
        </p:nvGrpSpPr>
        <p:grpSpPr bwMode="auto">
          <a:xfrm>
            <a:off x="3200400" y="4724400"/>
            <a:ext cx="3276600" cy="1244600"/>
            <a:chOff x="2016" y="2976"/>
            <a:chExt cx="2064" cy="784"/>
          </a:xfrm>
        </p:grpSpPr>
        <p:sp>
          <p:nvSpPr>
            <p:cNvPr id="74772" name="Line 20"/>
            <p:cNvSpPr>
              <a:spLocks noChangeShapeType="1"/>
            </p:cNvSpPr>
            <p:nvPr/>
          </p:nvSpPr>
          <p:spPr bwMode="auto">
            <a:xfrm flipV="1">
              <a:off x="2016" y="3445"/>
              <a:ext cx="2064" cy="59"/>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4771" name="AutoShape 19"/>
            <p:cNvSpPr>
              <a:spLocks noChangeArrowheads="1"/>
            </p:cNvSpPr>
            <p:nvPr/>
          </p:nvSpPr>
          <p:spPr bwMode="auto">
            <a:xfrm>
              <a:off x="2880" y="3504"/>
              <a:ext cx="273" cy="256"/>
            </a:xfrm>
            <a:prstGeom prst="triangle">
              <a:avLst>
                <a:gd name="adj" fmla="val 50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73" name="Oval 21"/>
            <p:cNvSpPr>
              <a:spLocks noChangeArrowheads="1"/>
            </p:cNvSpPr>
            <p:nvPr/>
          </p:nvSpPr>
          <p:spPr bwMode="auto">
            <a:xfrm>
              <a:off x="2016" y="3013"/>
              <a:ext cx="476" cy="47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774" name="Oval 22"/>
            <p:cNvSpPr>
              <a:spLocks noChangeArrowheads="1"/>
            </p:cNvSpPr>
            <p:nvPr/>
          </p:nvSpPr>
          <p:spPr bwMode="auto">
            <a:xfrm>
              <a:off x="3600" y="2976"/>
              <a:ext cx="437" cy="469"/>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grpSp>
      <p:grpSp>
        <p:nvGrpSpPr>
          <p:cNvPr id="74817" name="Group 65"/>
          <p:cNvGrpSpPr>
            <a:grpSpLocks/>
          </p:cNvGrpSpPr>
          <p:nvPr/>
        </p:nvGrpSpPr>
        <p:grpSpPr bwMode="auto">
          <a:xfrm>
            <a:off x="5029200" y="2895600"/>
            <a:ext cx="3352800" cy="1143000"/>
            <a:chOff x="1056" y="3168"/>
            <a:chExt cx="2496" cy="816"/>
          </a:xfrm>
        </p:grpSpPr>
        <p:sp>
          <p:nvSpPr>
            <p:cNvPr id="74766" name="AutoShape 14"/>
            <p:cNvSpPr>
              <a:spLocks noChangeArrowheads="1"/>
            </p:cNvSpPr>
            <p:nvPr/>
          </p:nvSpPr>
          <p:spPr bwMode="auto">
            <a:xfrm>
              <a:off x="2160" y="3696"/>
              <a:ext cx="330" cy="288"/>
            </a:xfrm>
            <a:prstGeom prst="triangle">
              <a:avLst>
                <a:gd name="adj" fmla="val 50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67" name="Line 15"/>
            <p:cNvSpPr>
              <a:spLocks noChangeShapeType="1"/>
            </p:cNvSpPr>
            <p:nvPr/>
          </p:nvSpPr>
          <p:spPr bwMode="auto">
            <a:xfrm flipV="1">
              <a:off x="1056" y="3696"/>
              <a:ext cx="2496" cy="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4768" name="Oval 16"/>
            <p:cNvSpPr>
              <a:spLocks noChangeArrowheads="1"/>
            </p:cNvSpPr>
            <p:nvPr/>
          </p:nvSpPr>
          <p:spPr bwMode="auto">
            <a:xfrm>
              <a:off x="1104"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70" name="Oval 18"/>
            <p:cNvSpPr>
              <a:spLocks noChangeArrowheads="1"/>
            </p:cNvSpPr>
            <p:nvPr/>
          </p:nvSpPr>
          <p:spPr bwMode="auto">
            <a:xfrm>
              <a:off x="2976" y="3168"/>
              <a:ext cx="528" cy="52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74778" name="Oval 26"/>
            <p:cNvSpPr>
              <a:spLocks noChangeArrowheads="1"/>
            </p:cNvSpPr>
            <p:nvPr/>
          </p:nvSpPr>
          <p:spPr bwMode="auto">
            <a:xfrm>
              <a:off x="1488"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79" name="Oval 27"/>
            <p:cNvSpPr>
              <a:spLocks noChangeArrowheads="1"/>
            </p:cNvSpPr>
            <p:nvPr/>
          </p:nvSpPr>
          <p:spPr bwMode="auto">
            <a:xfrm>
              <a:off x="1392"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0" name="Oval 28"/>
            <p:cNvSpPr>
              <a:spLocks noChangeArrowheads="1"/>
            </p:cNvSpPr>
            <p:nvPr/>
          </p:nvSpPr>
          <p:spPr bwMode="auto">
            <a:xfrm>
              <a:off x="1296"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1" name="Oval 29"/>
            <p:cNvSpPr>
              <a:spLocks noChangeArrowheads="1"/>
            </p:cNvSpPr>
            <p:nvPr/>
          </p:nvSpPr>
          <p:spPr bwMode="auto">
            <a:xfrm>
              <a:off x="1200"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2" name="Oval 30"/>
            <p:cNvSpPr>
              <a:spLocks noChangeArrowheads="1"/>
            </p:cNvSpPr>
            <p:nvPr/>
          </p:nvSpPr>
          <p:spPr bwMode="auto">
            <a:xfrm>
              <a:off x="1296" y="350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3" name="Oval 31"/>
            <p:cNvSpPr>
              <a:spLocks noChangeArrowheads="1"/>
            </p:cNvSpPr>
            <p:nvPr/>
          </p:nvSpPr>
          <p:spPr bwMode="auto">
            <a:xfrm>
              <a:off x="1488" y="350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4" name="Oval 32"/>
            <p:cNvSpPr>
              <a:spLocks noChangeArrowheads="1"/>
            </p:cNvSpPr>
            <p:nvPr/>
          </p:nvSpPr>
          <p:spPr bwMode="auto">
            <a:xfrm>
              <a:off x="1584" y="350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5" name="Oval 33"/>
            <p:cNvSpPr>
              <a:spLocks noChangeArrowheads="1"/>
            </p:cNvSpPr>
            <p:nvPr/>
          </p:nvSpPr>
          <p:spPr bwMode="auto">
            <a:xfrm>
              <a:off x="1680"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6" name="Oval 34"/>
            <p:cNvSpPr>
              <a:spLocks noChangeArrowheads="1"/>
            </p:cNvSpPr>
            <p:nvPr/>
          </p:nvSpPr>
          <p:spPr bwMode="auto">
            <a:xfrm>
              <a:off x="1584" y="36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7" name="Oval 35"/>
            <p:cNvSpPr>
              <a:spLocks noChangeArrowheads="1"/>
            </p:cNvSpPr>
            <p:nvPr/>
          </p:nvSpPr>
          <p:spPr bwMode="auto">
            <a:xfrm>
              <a:off x="1392" y="340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8" name="Oval 36"/>
            <p:cNvSpPr>
              <a:spLocks noChangeArrowheads="1"/>
            </p:cNvSpPr>
            <p:nvPr/>
          </p:nvSpPr>
          <p:spPr bwMode="auto">
            <a:xfrm>
              <a:off x="1296" y="340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89" name="Oval 37"/>
            <p:cNvSpPr>
              <a:spLocks noChangeArrowheads="1"/>
            </p:cNvSpPr>
            <p:nvPr/>
          </p:nvSpPr>
          <p:spPr bwMode="auto">
            <a:xfrm>
              <a:off x="1392" y="350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90" name="Oval 38"/>
            <p:cNvSpPr>
              <a:spLocks noChangeArrowheads="1"/>
            </p:cNvSpPr>
            <p:nvPr/>
          </p:nvSpPr>
          <p:spPr bwMode="auto">
            <a:xfrm>
              <a:off x="1488" y="340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91" name="Oval 39"/>
            <p:cNvSpPr>
              <a:spLocks noChangeArrowheads="1"/>
            </p:cNvSpPr>
            <p:nvPr/>
          </p:nvSpPr>
          <p:spPr bwMode="auto">
            <a:xfrm>
              <a:off x="1200" y="350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92" name="Oval 40"/>
            <p:cNvSpPr>
              <a:spLocks noChangeArrowheads="1"/>
            </p:cNvSpPr>
            <p:nvPr/>
          </p:nvSpPr>
          <p:spPr bwMode="auto">
            <a:xfrm>
              <a:off x="1344" y="3312"/>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93" name="Oval 41"/>
            <p:cNvSpPr>
              <a:spLocks noChangeArrowheads="1"/>
            </p:cNvSpPr>
            <p:nvPr/>
          </p:nvSpPr>
          <p:spPr bwMode="auto">
            <a:xfrm>
              <a:off x="1392" y="3216"/>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94" name="Oval 42"/>
            <p:cNvSpPr>
              <a:spLocks noChangeArrowheads="1"/>
            </p:cNvSpPr>
            <p:nvPr/>
          </p:nvSpPr>
          <p:spPr bwMode="auto">
            <a:xfrm>
              <a:off x="1440" y="3312"/>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grpSp>
      <p:grpSp>
        <p:nvGrpSpPr>
          <p:cNvPr id="74824" name="Group 72"/>
          <p:cNvGrpSpPr>
            <a:grpSpLocks/>
          </p:cNvGrpSpPr>
          <p:nvPr/>
        </p:nvGrpSpPr>
        <p:grpSpPr bwMode="auto">
          <a:xfrm>
            <a:off x="1219200" y="2895600"/>
            <a:ext cx="3276600" cy="1143000"/>
            <a:chOff x="384" y="2352"/>
            <a:chExt cx="2496" cy="816"/>
          </a:xfrm>
        </p:grpSpPr>
        <p:sp>
          <p:nvSpPr>
            <p:cNvPr id="74795" name="AutoShape 43"/>
            <p:cNvSpPr>
              <a:spLocks noChangeArrowheads="1"/>
            </p:cNvSpPr>
            <p:nvPr/>
          </p:nvSpPr>
          <p:spPr bwMode="auto">
            <a:xfrm>
              <a:off x="1488" y="2880"/>
              <a:ext cx="330" cy="288"/>
            </a:xfrm>
            <a:prstGeom prst="triangle">
              <a:avLst>
                <a:gd name="adj" fmla="val 50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96" name="Line 44"/>
            <p:cNvSpPr>
              <a:spLocks noChangeShapeType="1"/>
            </p:cNvSpPr>
            <p:nvPr/>
          </p:nvSpPr>
          <p:spPr bwMode="auto">
            <a:xfrm flipV="1">
              <a:off x="384" y="2880"/>
              <a:ext cx="2496" cy="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4797" name="Oval 45"/>
            <p:cNvSpPr>
              <a:spLocks noChangeArrowheads="1"/>
            </p:cNvSpPr>
            <p:nvPr/>
          </p:nvSpPr>
          <p:spPr bwMode="auto">
            <a:xfrm>
              <a:off x="432"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799" name="Oval 47"/>
            <p:cNvSpPr>
              <a:spLocks noChangeArrowheads="1"/>
            </p:cNvSpPr>
            <p:nvPr/>
          </p:nvSpPr>
          <p:spPr bwMode="auto">
            <a:xfrm>
              <a:off x="816"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0" name="Oval 48"/>
            <p:cNvSpPr>
              <a:spLocks noChangeArrowheads="1"/>
            </p:cNvSpPr>
            <p:nvPr/>
          </p:nvSpPr>
          <p:spPr bwMode="auto">
            <a:xfrm>
              <a:off x="720"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1" name="Oval 49"/>
            <p:cNvSpPr>
              <a:spLocks noChangeArrowheads="1"/>
            </p:cNvSpPr>
            <p:nvPr/>
          </p:nvSpPr>
          <p:spPr bwMode="auto">
            <a:xfrm>
              <a:off x="624"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2" name="Oval 50"/>
            <p:cNvSpPr>
              <a:spLocks noChangeArrowheads="1"/>
            </p:cNvSpPr>
            <p:nvPr/>
          </p:nvSpPr>
          <p:spPr bwMode="auto">
            <a:xfrm>
              <a:off x="528"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3" name="Oval 51"/>
            <p:cNvSpPr>
              <a:spLocks noChangeArrowheads="1"/>
            </p:cNvSpPr>
            <p:nvPr/>
          </p:nvSpPr>
          <p:spPr bwMode="auto">
            <a:xfrm>
              <a:off x="624" y="268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4" name="Oval 52"/>
            <p:cNvSpPr>
              <a:spLocks noChangeArrowheads="1"/>
            </p:cNvSpPr>
            <p:nvPr/>
          </p:nvSpPr>
          <p:spPr bwMode="auto">
            <a:xfrm>
              <a:off x="816" y="268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5" name="Oval 53"/>
            <p:cNvSpPr>
              <a:spLocks noChangeArrowheads="1"/>
            </p:cNvSpPr>
            <p:nvPr/>
          </p:nvSpPr>
          <p:spPr bwMode="auto">
            <a:xfrm>
              <a:off x="912" y="268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6" name="Oval 54"/>
            <p:cNvSpPr>
              <a:spLocks noChangeArrowheads="1"/>
            </p:cNvSpPr>
            <p:nvPr/>
          </p:nvSpPr>
          <p:spPr bwMode="auto">
            <a:xfrm>
              <a:off x="1008"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7" name="Oval 55"/>
            <p:cNvSpPr>
              <a:spLocks noChangeArrowheads="1"/>
            </p:cNvSpPr>
            <p:nvPr/>
          </p:nvSpPr>
          <p:spPr bwMode="auto">
            <a:xfrm>
              <a:off x="912" y="2784"/>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8" name="Oval 56"/>
            <p:cNvSpPr>
              <a:spLocks noChangeArrowheads="1"/>
            </p:cNvSpPr>
            <p:nvPr/>
          </p:nvSpPr>
          <p:spPr bwMode="auto">
            <a:xfrm>
              <a:off x="720" y="2592"/>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09" name="Oval 57"/>
            <p:cNvSpPr>
              <a:spLocks noChangeArrowheads="1"/>
            </p:cNvSpPr>
            <p:nvPr/>
          </p:nvSpPr>
          <p:spPr bwMode="auto">
            <a:xfrm>
              <a:off x="624" y="2592"/>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10" name="Oval 58"/>
            <p:cNvSpPr>
              <a:spLocks noChangeArrowheads="1"/>
            </p:cNvSpPr>
            <p:nvPr/>
          </p:nvSpPr>
          <p:spPr bwMode="auto">
            <a:xfrm>
              <a:off x="720" y="268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11" name="Oval 59"/>
            <p:cNvSpPr>
              <a:spLocks noChangeArrowheads="1"/>
            </p:cNvSpPr>
            <p:nvPr/>
          </p:nvSpPr>
          <p:spPr bwMode="auto">
            <a:xfrm>
              <a:off x="816" y="2592"/>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12" name="Oval 60"/>
            <p:cNvSpPr>
              <a:spLocks noChangeArrowheads="1"/>
            </p:cNvSpPr>
            <p:nvPr/>
          </p:nvSpPr>
          <p:spPr bwMode="auto">
            <a:xfrm>
              <a:off x="528" y="2688"/>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13" name="Oval 61"/>
            <p:cNvSpPr>
              <a:spLocks noChangeArrowheads="1"/>
            </p:cNvSpPr>
            <p:nvPr/>
          </p:nvSpPr>
          <p:spPr bwMode="auto">
            <a:xfrm>
              <a:off x="672" y="2496"/>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14" name="Oval 62"/>
            <p:cNvSpPr>
              <a:spLocks noChangeArrowheads="1"/>
            </p:cNvSpPr>
            <p:nvPr/>
          </p:nvSpPr>
          <p:spPr bwMode="auto">
            <a:xfrm>
              <a:off x="720" y="2400"/>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15" name="Oval 63"/>
            <p:cNvSpPr>
              <a:spLocks noChangeArrowheads="1"/>
            </p:cNvSpPr>
            <p:nvPr/>
          </p:nvSpPr>
          <p:spPr bwMode="auto">
            <a:xfrm>
              <a:off x="768" y="2496"/>
              <a:ext cx="96" cy="96"/>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74822" name="Oval 70"/>
            <p:cNvSpPr>
              <a:spLocks noChangeArrowheads="1"/>
            </p:cNvSpPr>
            <p:nvPr/>
          </p:nvSpPr>
          <p:spPr bwMode="auto">
            <a:xfrm>
              <a:off x="2256" y="2352"/>
              <a:ext cx="576" cy="52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grpSp>
      <p:sp>
        <p:nvSpPr>
          <p:cNvPr id="74826" name="Text Box 74"/>
          <p:cNvSpPr txBox="1">
            <a:spLocks noChangeArrowheads="1"/>
          </p:cNvSpPr>
          <p:nvPr/>
        </p:nvSpPr>
        <p:spPr bwMode="auto">
          <a:xfrm>
            <a:off x="5029200" y="4114800"/>
            <a:ext cx="3222625" cy="415925"/>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Comic Sans MS" pitchFamily="66" charset="0"/>
              </a:rPr>
              <a:t>1836 electrons = 1 proton</a:t>
            </a:r>
          </a:p>
        </p:txBody>
      </p:sp>
      <p:sp>
        <p:nvSpPr>
          <p:cNvPr id="74827" name="Text Box 75"/>
          <p:cNvSpPr txBox="1">
            <a:spLocks noChangeArrowheads="1"/>
          </p:cNvSpPr>
          <p:nvPr/>
        </p:nvSpPr>
        <p:spPr bwMode="auto">
          <a:xfrm>
            <a:off x="1143000" y="4114800"/>
            <a:ext cx="3357563" cy="415925"/>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Comic Sans MS" pitchFamily="66" charset="0"/>
              </a:rPr>
              <a:t>1839 electrons = 1 neutron</a:t>
            </a:r>
          </a:p>
        </p:txBody>
      </p:sp>
      <p:sp>
        <p:nvSpPr>
          <p:cNvPr id="74828" name="Text Box 76"/>
          <p:cNvSpPr txBox="1">
            <a:spLocks noChangeArrowheads="1"/>
          </p:cNvSpPr>
          <p:nvPr/>
        </p:nvSpPr>
        <p:spPr bwMode="auto">
          <a:xfrm>
            <a:off x="2362200" y="4953000"/>
            <a:ext cx="4960938" cy="720725"/>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000">
                <a:latin typeface="Comic Sans MS" pitchFamily="66" charset="0"/>
              </a:rPr>
              <a:t>How do you think the mass of a neutron </a:t>
            </a:r>
          </a:p>
          <a:p>
            <a:pPr algn="ctr"/>
            <a:r>
              <a:rPr lang="en-US" altLang="en-US" sz="2000">
                <a:latin typeface="Comic Sans MS" pitchFamily="66" charset="0"/>
              </a:rPr>
              <a:t>compares to that of a proton?</a:t>
            </a:r>
          </a:p>
        </p:txBody>
      </p:sp>
      <p:sp>
        <p:nvSpPr>
          <p:cNvPr id="74829" name="Text Box 77"/>
          <p:cNvSpPr txBox="1">
            <a:spLocks noChangeArrowheads="1"/>
          </p:cNvSpPr>
          <p:nvPr/>
        </p:nvSpPr>
        <p:spPr bwMode="auto">
          <a:xfrm>
            <a:off x="3505200" y="6096000"/>
            <a:ext cx="2584450" cy="415925"/>
          </a:xfrm>
          <a:prstGeom prst="rect">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latin typeface="Comic Sans MS" pitchFamily="66" charset="0"/>
              </a:rPr>
              <a:t>1 neutron ≈ 1 proton</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4758"/>
                                        </p:tgtEl>
                                        <p:attrNameLst>
                                          <p:attrName>style.visibility</p:attrName>
                                        </p:attrNameLst>
                                      </p:cBhvr>
                                      <p:to>
                                        <p:strVal val="visible"/>
                                      </p:to>
                                    </p:set>
                                    <p:animEffect transition="in" filter="dissolve">
                                      <p:cBhvr>
                                        <p:cTn id="7" dur="500"/>
                                        <p:tgtEl>
                                          <p:spTgt spid="74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4824"/>
                                        </p:tgtEl>
                                        <p:attrNameLst>
                                          <p:attrName>style.visibility</p:attrName>
                                        </p:attrNameLst>
                                      </p:cBhvr>
                                      <p:to>
                                        <p:strVal val="visible"/>
                                      </p:to>
                                    </p:set>
                                    <p:animEffect transition="in" filter="dissolve">
                                      <p:cBhvr>
                                        <p:cTn id="12" dur="500"/>
                                        <p:tgtEl>
                                          <p:spTgt spid="748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4827"/>
                                        </p:tgtEl>
                                        <p:attrNameLst>
                                          <p:attrName>style.visibility</p:attrName>
                                        </p:attrNameLst>
                                      </p:cBhvr>
                                      <p:to>
                                        <p:strVal val="visible"/>
                                      </p:to>
                                    </p:set>
                                    <p:animEffect transition="in" filter="box(in)">
                                      <p:cBhvr>
                                        <p:cTn id="17" dur="500"/>
                                        <p:tgtEl>
                                          <p:spTgt spid="7482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4817"/>
                                        </p:tgtEl>
                                        <p:attrNameLst>
                                          <p:attrName>style.visibility</p:attrName>
                                        </p:attrNameLst>
                                      </p:cBhvr>
                                      <p:to>
                                        <p:strVal val="visible"/>
                                      </p:to>
                                    </p:set>
                                    <p:animEffect transition="in" filter="dissolve">
                                      <p:cBhvr>
                                        <p:cTn id="22" dur="500"/>
                                        <p:tgtEl>
                                          <p:spTgt spid="748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4826"/>
                                        </p:tgtEl>
                                        <p:attrNameLst>
                                          <p:attrName>style.visibility</p:attrName>
                                        </p:attrNameLst>
                                      </p:cBhvr>
                                      <p:to>
                                        <p:strVal val="visible"/>
                                      </p:to>
                                    </p:set>
                                    <p:animEffect transition="in" filter="box(in)">
                                      <p:cBhvr>
                                        <p:cTn id="27" dur="500"/>
                                        <p:tgtEl>
                                          <p:spTgt spid="748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4828"/>
                                        </p:tgtEl>
                                        <p:attrNameLst>
                                          <p:attrName>style.visibility</p:attrName>
                                        </p:attrNameLst>
                                      </p:cBhvr>
                                      <p:to>
                                        <p:strVal val="visible"/>
                                      </p:to>
                                    </p:set>
                                    <p:animEffect transition="in" filter="box(in)">
                                      <p:cBhvr>
                                        <p:cTn id="32" dur="500"/>
                                        <p:tgtEl>
                                          <p:spTgt spid="748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xit" presetSubtype="16" fill="hold" grpId="1" nodeType="clickEffect">
                                  <p:stCondLst>
                                    <p:cond delay="0"/>
                                  </p:stCondLst>
                                  <p:childTnLst>
                                    <p:animEffect transition="out" filter="box(in)">
                                      <p:cBhvr>
                                        <p:cTn id="36" dur="500"/>
                                        <p:tgtEl>
                                          <p:spTgt spid="74828"/>
                                        </p:tgtEl>
                                      </p:cBhvr>
                                    </p:animEffect>
                                    <p:set>
                                      <p:cBhvr>
                                        <p:cTn id="37" dur="1" fill="hold">
                                          <p:stCondLst>
                                            <p:cond delay="499"/>
                                          </p:stCondLst>
                                        </p:cTn>
                                        <p:tgtEl>
                                          <p:spTgt spid="74828"/>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74831"/>
                                        </p:tgtEl>
                                        <p:attrNameLst>
                                          <p:attrName>style.visibility</p:attrName>
                                        </p:attrNameLst>
                                      </p:cBhvr>
                                      <p:to>
                                        <p:strVal val="visible"/>
                                      </p:to>
                                    </p:set>
                                    <p:animEffect transition="in" filter="dissolve">
                                      <p:cBhvr>
                                        <p:cTn id="42" dur="500"/>
                                        <p:tgtEl>
                                          <p:spTgt spid="7483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4829"/>
                                        </p:tgtEl>
                                        <p:attrNameLst>
                                          <p:attrName>style.visibility</p:attrName>
                                        </p:attrNameLst>
                                      </p:cBhvr>
                                      <p:to>
                                        <p:strVal val="visible"/>
                                      </p:to>
                                    </p:set>
                                    <p:animEffect transition="in" filter="box(in)">
                                      <p:cBhvr>
                                        <p:cTn id="47" dur="500"/>
                                        <p:tgtEl>
                                          <p:spTgt spid="7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animBg="1"/>
      <p:bldP spid="74826" grpId="0" animBg="1"/>
      <p:bldP spid="74827" grpId="0" animBg="1"/>
      <p:bldP spid="74828" grpId="0" animBg="1"/>
      <p:bldP spid="74828" grpId="1" animBg="1"/>
      <p:bldP spid="7482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6" name="Rectangle 8"/>
          <p:cNvSpPr>
            <a:spLocks noGrp="1" noChangeArrowheads="1"/>
          </p:cNvSpPr>
          <p:nvPr>
            <p:ph type="title"/>
          </p:nvPr>
        </p:nvSpPr>
        <p:spPr/>
        <p:txBody>
          <a:bodyPr/>
          <a:lstStyle/>
          <a:p>
            <a:r>
              <a:rPr lang="en-US" altLang="en-US" sz="3600">
                <a:latin typeface="Comic Sans MS" pitchFamily="66" charset="0"/>
              </a:rPr>
              <a:t>Sub-atomic Particles</a:t>
            </a:r>
            <a:br>
              <a:rPr lang="en-US" altLang="en-US" sz="3600">
                <a:latin typeface="Comic Sans MS" pitchFamily="66" charset="0"/>
              </a:rPr>
            </a:br>
            <a:r>
              <a:rPr lang="en-US" altLang="en-US" sz="2800" i="1">
                <a:latin typeface="Comic Sans MS" pitchFamily="66" charset="0"/>
              </a:rPr>
              <a:t>Size Comparison</a:t>
            </a:r>
            <a:r>
              <a:rPr lang="en-US" altLang="en-US" sz="1400" i="1">
                <a:latin typeface="Comic Sans MS" pitchFamily="66" charset="0"/>
              </a:rPr>
              <a:t/>
            </a:r>
            <a:br>
              <a:rPr lang="en-US" altLang="en-US" sz="1400" i="1">
                <a:latin typeface="Comic Sans MS" pitchFamily="66" charset="0"/>
              </a:rPr>
            </a:br>
            <a:r>
              <a:rPr lang="en-US" altLang="en-US" sz="1400" i="1">
                <a:latin typeface="Comic Sans MS" pitchFamily="66" charset="0"/>
              </a:rPr>
              <a:t> (protons, neutrons, electrons, &amp; quarks)</a:t>
            </a:r>
          </a:p>
        </p:txBody>
      </p:sp>
      <p:graphicFrame>
        <p:nvGraphicFramePr>
          <p:cNvPr id="48296" name="Group 168"/>
          <p:cNvGraphicFramePr>
            <a:graphicFrameLocks noGrp="1"/>
          </p:cNvGraphicFramePr>
          <p:nvPr>
            <p:ph idx="1"/>
          </p:nvPr>
        </p:nvGraphicFramePr>
        <p:xfrm>
          <a:off x="1143000" y="2438400"/>
          <a:ext cx="3048000" cy="2916239"/>
        </p:xfrm>
        <a:graphic>
          <a:graphicData uri="http://schemas.openxmlformats.org/drawingml/2006/table">
            <a:tbl>
              <a:tblPr/>
              <a:tblGrid>
                <a:gridCol w="1044575"/>
                <a:gridCol w="987425"/>
                <a:gridCol w="1016000"/>
              </a:tblGrid>
              <a:tr h="8143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Size in atoms</a:t>
                      </a:r>
                      <a:endParaRPr kumimoji="0" lang="en-US" altLang="en-US" sz="2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CCFFCC"/>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Size in meters (m)</a:t>
                      </a:r>
                      <a:endParaRPr kumimoji="0" lang="en-US" altLang="en-US" sz="2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solidFill>
                      <a:srgbClr val="CCFFCC"/>
                    </a:solidFill>
                  </a:tcPr>
                </a:tc>
              </a:tr>
              <a:tr h="5080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Atom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a:t>
                      </a:r>
                      <a:r>
                        <a:rPr kumimoji="0" lang="en-US" altLang="en-US" sz="1400" b="0" i="0" u="none" strike="noStrike" cap="none" normalizeH="0" baseline="30000" smtClean="0">
                          <a:ln>
                            <a:noFill/>
                          </a:ln>
                          <a:solidFill>
                            <a:schemeClr val="tx1"/>
                          </a:solidFill>
                          <a:effectLst/>
                          <a:latin typeface="Comic Sans MS" pitchFamily="66" charset="0"/>
                          <a:ea typeface="SimSun" pitchFamily="2" charset="-122"/>
                          <a:cs typeface="Times New Roman" pitchFamily="18" charset="0"/>
                        </a:rPr>
                        <a:t>-10</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r>
              <a:tr h="4413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Nucleus</a:t>
                      </a:r>
                      <a:endParaRPr kumimoji="0" lang="en-US" altLang="en-US" sz="2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__</a:t>
                      </a:r>
                      <a:r>
                        <a:rPr kumimoji="0" lang="en-US" altLang="en-US" sz="1000" b="0" i="0" u="sng" strike="noStrike" cap="none" normalizeH="0" baseline="0" smtClean="0">
                          <a:ln>
                            <a:noFill/>
                          </a:ln>
                          <a:solidFill>
                            <a:schemeClr val="tx1"/>
                          </a:solidFill>
                          <a:effectLst/>
                          <a:latin typeface="Comic Sans MS" pitchFamily="66" charset="0"/>
                          <a:ea typeface="SimSun" pitchFamily="2" charset="-122"/>
                          <a:cs typeface="Times New Roman" pitchFamily="18" charset="0"/>
                        </a:rPr>
                        <a:t>1</a:t>
                      </a: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__</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10,000</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a:t>
                      </a:r>
                      <a:r>
                        <a:rPr kumimoji="0" lang="en-US" altLang="en-US" sz="1400" b="0" i="0" u="none" strike="noStrike" cap="none" normalizeH="0" baseline="30000" smtClean="0">
                          <a:ln>
                            <a:noFill/>
                          </a:ln>
                          <a:solidFill>
                            <a:schemeClr val="tx1"/>
                          </a:solidFill>
                          <a:effectLst/>
                          <a:latin typeface="Comic Sans MS" pitchFamily="66" charset="0"/>
                          <a:ea typeface="SimSun" pitchFamily="2" charset="-122"/>
                          <a:cs typeface="Times New Roman" pitchFamily="18" charset="0"/>
                        </a:rPr>
                        <a:t>-14</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r>
              <a:tr h="5762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Proton or Neutron</a:t>
                      </a:r>
                      <a:endParaRPr kumimoji="0" lang="en-US" altLang="en-US" sz="2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___</a:t>
                      </a:r>
                      <a:r>
                        <a:rPr kumimoji="0" lang="en-US" altLang="en-US" sz="1000" b="0" i="0" u="sng" strike="noStrike" cap="none" normalizeH="0" baseline="0" smtClean="0">
                          <a:ln>
                            <a:noFill/>
                          </a:ln>
                          <a:solidFill>
                            <a:schemeClr val="tx1"/>
                          </a:solidFill>
                          <a:effectLst/>
                          <a:latin typeface="Comic Sans MS" pitchFamily="66" charset="0"/>
                          <a:ea typeface="SimSun" pitchFamily="2" charset="-122"/>
                          <a:cs typeface="Times New Roman" pitchFamily="18" charset="0"/>
                        </a:rPr>
                        <a:t>1</a:t>
                      </a: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___</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100,000</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a:t>
                      </a:r>
                      <a:r>
                        <a:rPr kumimoji="0" lang="en-US" altLang="en-US" sz="1400" b="0" i="0" u="none" strike="noStrike" cap="none" normalizeH="0" baseline="30000" smtClean="0">
                          <a:ln>
                            <a:noFill/>
                          </a:ln>
                          <a:solidFill>
                            <a:schemeClr val="tx1"/>
                          </a:solidFill>
                          <a:effectLst/>
                          <a:latin typeface="Comic Sans MS" pitchFamily="66" charset="0"/>
                          <a:ea typeface="SimSun" pitchFamily="2" charset="-122"/>
                          <a:cs typeface="Times New Roman" pitchFamily="18" charset="0"/>
                        </a:rPr>
                        <a:t>-15</a:t>
                      </a:r>
                      <a:endParaRPr kumimoji="0" lang="en-US" altLang="en-US" sz="1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r>
              <a:tr h="57626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Electron or Quark</a:t>
                      </a:r>
                      <a:endParaRPr kumimoji="0" lang="en-US" altLang="en-US" sz="24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_____</a:t>
                      </a:r>
                      <a:r>
                        <a:rPr kumimoji="0" lang="en-US" altLang="en-US" sz="1000" b="0" i="0" u="sng" strike="noStrike" cap="none" normalizeH="0" baseline="0" smtClean="0">
                          <a:ln>
                            <a:noFill/>
                          </a:ln>
                          <a:solidFill>
                            <a:schemeClr val="tx1"/>
                          </a:solidFill>
                          <a:effectLst/>
                          <a:latin typeface="Comic Sans MS" pitchFamily="66" charset="0"/>
                          <a:ea typeface="SimSun" pitchFamily="2" charset="-122"/>
                          <a:cs typeface="Times New Roman" pitchFamily="18" charset="0"/>
                        </a:rPr>
                        <a:t>1</a:t>
                      </a: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____</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100,000,000</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10</a:t>
                      </a:r>
                      <a:r>
                        <a:rPr kumimoji="0" lang="en-US" altLang="en-US" sz="1400" b="0" i="0" u="none" strike="noStrike" cap="none" normalizeH="0" baseline="30000" smtClean="0">
                          <a:ln>
                            <a:noFill/>
                          </a:ln>
                          <a:solidFill>
                            <a:schemeClr val="tx1"/>
                          </a:solidFill>
                          <a:effectLst/>
                          <a:latin typeface="Comic Sans MS" pitchFamily="66" charset="0"/>
                          <a:ea typeface="SimSun" pitchFamily="2" charset="-122"/>
                          <a:cs typeface="Times New Roman" pitchFamily="18" charset="0"/>
                        </a:rPr>
                        <a:t>-18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Comic Sans MS" pitchFamily="66" charset="0"/>
                          <a:ea typeface="SimSun" pitchFamily="2" charset="-122"/>
                          <a:cs typeface="Times New Roman" pitchFamily="18" charset="0"/>
                        </a:rPr>
                        <a:t>(at largest)</a:t>
                      </a:r>
                      <a:endParaRPr kumimoji="0" lang="en-US" altLang="en-US" sz="10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horzOverflow="overflow">
                    <a:lnL w="25400" cap="flat" cmpd="sng" algn="ctr">
                      <a:solidFill>
                        <a:srgbClr val="000000"/>
                      </a:solidFill>
                      <a:prstDash val="solid"/>
                      <a:miter lim="800000"/>
                      <a:headEnd type="none" w="med" len="med"/>
                      <a:tailEnd type="none" w="med" len="med"/>
                    </a:lnL>
                    <a:lnR w="25400" cap="flat" cmpd="sng" algn="ctr">
                      <a:solidFill>
                        <a:srgbClr val="000000"/>
                      </a:solidFill>
                      <a:prstDash val="solid"/>
                      <a:miter lim="800000"/>
                      <a:headEnd type="none" w="med" len="med"/>
                      <a:tailEnd type="none" w="med" len="med"/>
                    </a:lnR>
                    <a:lnT w="25400" cap="flat" cmpd="sng" algn="ctr">
                      <a:solidFill>
                        <a:srgbClr val="000000"/>
                      </a:solidFill>
                      <a:prstDash val="solid"/>
                      <a:miter lim="800000"/>
                      <a:headEnd type="none" w="med" len="med"/>
                      <a:tailEnd type="none" w="med" len="med"/>
                    </a:lnT>
                    <a:lnB w="254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
        <p:nvSpPr>
          <p:cNvPr id="48297" name="Oval 169"/>
          <p:cNvSpPr>
            <a:spLocks noChangeArrowheads="1"/>
          </p:cNvSpPr>
          <p:nvPr/>
        </p:nvSpPr>
        <p:spPr bwMode="auto">
          <a:xfrm>
            <a:off x="7162800" y="34290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298" name="Oval 170"/>
          <p:cNvSpPr>
            <a:spLocks noChangeArrowheads="1"/>
          </p:cNvSpPr>
          <p:nvPr/>
        </p:nvSpPr>
        <p:spPr bwMode="auto">
          <a:xfrm>
            <a:off x="6248400" y="38862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299" name="Oval 171"/>
          <p:cNvSpPr>
            <a:spLocks noChangeArrowheads="1"/>
          </p:cNvSpPr>
          <p:nvPr/>
        </p:nvSpPr>
        <p:spPr bwMode="auto">
          <a:xfrm>
            <a:off x="7239000" y="36576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300" name="Oval 172"/>
          <p:cNvSpPr>
            <a:spLocks noChangeArrowheads="1"/>
          </p:cNvSpPr>
          <p:nvPr/>
        </p:nvSpPr>
        <p:spPr bwMode="auto">
          <a:xfrm>
            <a:off x="7162800" y="39624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301" name="Oval 173"/>
          <p:cNvSpPr>
            <a:spLocks noChangeArrowheads="1"/>
          </p:cNvSpPr>
          <p:nvPr/>
        </p:nvSpPr>
        <p:spPr bwMode="auto">
          <a:xfrm>
            <a:off x="6400800" y="33528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302" name="Oval 174"/>
          <p:cNvSpPr>
            <a:spLocks noChangeArrowheads="1"/>
          </p:cNvSpPr>
          <p:nvPr/>
        </p:nvSpPr>
        <p:spPr bwMode="auto">
          <a:xfrm>
            <a:off x="7010400" y="4114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03" name="Oval 175"/>
          <p:cNvSpPr>
            <a:spLocks noChangeArrowheads="1"/>
          </p:cNvSpPr>
          <p:nvPr/>
        </p:nvSpPr>
        <p:spPr bwMode="auto">
          <a:xfrm>
            <a:off x="6705600" y="3352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04" name="Oval 176"/>
          <p:cNvSpPr>
            <a:spLocks noChangeArrowheads="1"/>
          </p:cNvSpPr>
          <p:nvPr/>
        </p:nvSpPr>
        <p:spPr bwMode="auto">
          <a:xfrm>
            <a:off x="6324600" y="3657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05" name="Oval 177"/>
          <p:cNvSpPr>
            <a:spLocks noChangeArrowheads="1"/>
          </p:cNvSpPr>
          <p:nvPr/>
        </p:nvSpPr>
        <p:spPr bwMode="auto">
          <a:xfrm>
            <a:off x="6477000" y="4114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48306" name="Group 178"/>
          <p:cNvGrpSpPr>
            <a:grpSpLocks/>
          </p:cNvGrpSpPr>
          <p:nvPr/>
        </p:nvGrpSpPr>
        <p:grpSpPr bwMode="auto">
          <a:xfrm>
            <a:off x="6400800" y="3429000"/>
            <a:ext cx="1206500" cy="1085850"/>
            <a:chOff x="1968" y="1584"/>
            <a:chExt cx="2160" cy="1872"/>
          </a:xfrm>
        </p:grpSpPr>
        <p:sp>
          <p:nvSpPr>
            <p:cNvPr id="48307" name="Oval 179"/>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08" name="Oval 180"/>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309" name="Oval 181"/>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0" name="Oval 182"/>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311" name="Oval 183"/>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8312" name="Oval 184"/>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48313" name="Oval 185"/>
          <p:cNvSpPr>
            <a:spLocks noChangeArrowheads="1"/>
          </p:cNvSpPr>
          <p:nvPr/>
        </p:nvSpPr>
        <p:spPr bwMode="auto">
          <a:xfrm>
            <a:off x="6858000" y="2971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4" name="Oval 186"/>
          <p:cNvSpPr>
            <a:spLocks noChangeArrowheads="1"/>
          </p:cNvSpPr>
          <p:nvPr/>
        </p:nvSpPr>
        <p:spPr bwMode="auto">
          <a:xfrm>
            <a:off x="6858000" y="4724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5" name="Oval 187"/>
          <p:cNvSpPr>
            <a:spLocks noChangeArrowheads="1"/>
          </p:cNvSpPr>
          <p:nvPr/>
        </p:nvSpPr>
        <p:spPr bwMode="auto">
          <a:xfrm>
            <a:off x="8001000" y="2438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6" name="Oval 188"/>
          <p:cNvSpPr>
            <a:spLocks noChangeArrowheads="1"/>
          </p:cNvSpPr>
          <p:nvPr/>
        </p:nvSpPr>
        <p:spPr bwMode="auto">
          <a:xfrm>
            <a:off x="8534400" y="3886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7" name="Oval 189"/>
          <p:cNvSpPr>
            <a:spLocks noChangeArrowheads="1"/>
          </p:cNvSpPr>
          <p:nvPr/>
        </p:nvSpPr>
        <p:spPr bwMode="auto">
          <a:xfrm>
            <a:off x="8001000" y="5334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8" name="Oval 190"/>
          <p:cNvSpPr>
            <a:spLocks noChangeArrowheads="1"/>
          </p:cNvSpPr>
          <p:nvPr/>
        </p:nvSpPr>
        <p:spPr bwMode="auto">
          <a:xfrm>
            <a:off x="5715000" y="5334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19" name="Oval 191"/>
          <p:cNvSpPr>
            <a:spLocks noChangeArrowheads="1"/>
          </p:cNvSpPr>
          <p:nvPr/>
        </p:nvSpPr>
        <p:spPr bwMode="auto">
          <a:xfrm>
            <a:off x="5638800" y="2438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20" name="Oval 192"/>
          <p:cNvSpPr>
            <a:spLocks noChangeArrowheads="1"/>
          </p:cNvSpPr>
          <p:nvPr/>
        </p:nvSpPr>
        <p:spPr bwMode="auto">
          <a:xfrm>
            <a:off x="5105400" y="3886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21" name="Oval 193"/>
          <p:cNvSpPr>
            <a:spLocks noChangeArrowheads="1"/>
          </p:cNvSpPr>
          <p:nvPr/>
        </p:nvSpPr>
        <p:spPr bwMode="auto">
          <a:xfrm>
            <a:off x="7086600" y="35052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8322" name="AutoShape 194"/>
          <p:cNvSpPr>
            <a:spLocks/>
          </p:cNvSpPr>
          <p:nvPr/>
        </p:nvSpPr>
        <p:spPr bwMode="auto">
          <a:xfrm>
            <a:off x="4495800" y="2057400"/>
            <a:ext cx="838200" cy="4114800"/>
          </a:xfrm>
          <a:prstGeom prst="leftBrace">
            <a:avLst>
              <a:gd name="adj1" fmla="val 63977"/>
              <a:gd name="adj2" fmla="val 34491"/>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8323" name="Group 195"/>
          <p:cNvGrpSpPr>
            <a:grpSpLocks/>
          </p:cNvGrpSpPr>
          <p:nvPr/>
        </p:nvGrpSpPr>
        <p:grpSpPr bwMode="auto">
          <a:xfrm>
            <a:off x="6781800" y="3810000"/>
            <a:ext cx="381000" cy="381000"/>
            <a:chOff x="3744" y="2880"/>
            <a:chExt cx="672" cy="672"/>
          </a:xfrm>
        </p:grpSpPr>
        <p:sp>
          <p:nvSpPr>
            <p:cNvPr id="48324" name="Oval 196"/>
            <p:cNvSpPr>
              <a:spLocks noChangeArrowheads="1"/>
            </p:cNvSpPr>
            <p:nvPr/>
          </p:nvSpPr>
          <p:spPr bwMode="auto">
            <a:xfrm>
              <a:off x="3744" y="3120"/>
              <a:ext cx="336" cy="336"/>
            </a:xfrm>
            <a:prstGeom prst="ellipse">
              <a:avLst/>
            </a:prstGeom>
            <a:solidFill>
              <a:srgbClr val="FF9933">
                <a:alpha val="49001"/>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25" name="Oval 197"/>
            <p:cNvSpPr>
              <a:spLocks noChangeArrowheads="1"/>
            </p:cNvSpPr>
            <p:nvPr/>
          </p:nvSpPr>
          <p:spPr bwMode="auto">
            <a:xfrm>
              <a:off x="4080" y="3216"/>
              <a:ext cx="336" cy="336"/>
            </a:xfrm>
            <a:prstGeom prst="ellipse">
              <a:avLst/>
            </a:prstGeom>
            <a:solidFill>
              <a:srgbClr val="66CCFF">
                <a:alpha val="50999"/>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26" name="Oval 198"/>
            <p:cNvSpPr>
              <a:spLocks noChangeArrowheads="1"/>
            </p:cNvSpPr>
            <p:nvPr/>
          </p:nvSpPr>
          <p:spPr bwMode="auto">
            <a:xfrm>
              <a:off x="3984" y="2880"/>
              <a:ext cx="336" cy="336"/>
            </a:xfrm>
            <a:prstGeom prst="ellipse">
              <a:avLst/>
            </a:prstGeom>
            <a:solidFill>
              <a:srgbClr val="66CCFF">
                <a:alpha val="50000"/>
              </a:srgbClr>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327" name="Rectangle 199"/>
          <p:cNvSpPr>
            <a:spLocks noChangeArrowheads="1"/>
          </p:cNvSpPr>
          <p:nvPr/>
        </p:nvSpPr>
        <p:spPr bwMode="auto">
          <a:xfrm>
            <a:off x="1143000" y="3276600"/>
            <a:ext cx="3048000" cy="457200"/>
          </a:xfrm>
          <a:prstGeom prst="rect">
            <a:avLst/>
          </a:prstGeom>
          <a:solidFill>
            <a:srgbClr val="FFFF00">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28" name="Rectangle 200"/>
          <p:cNvSpPr>
            <a:spLocks noChangeArrowheads="1"/>
          </p:cNvSpPr>
          <p:nvPr/>
        </p:nvSpPr>
        <p:spPr bwMode="auto">
          <a:xfrm>
            <a:off x="1143000" y="3733800"/>
            <a:ext cx="3048000" cy="457200"/>
          </a:xfrm>
          <a:prstGeom prst="rect">
            <a:avLst/>
          </a:prstGeom>
          <a:solidFill>
            <a:srgbClr val="FFFF00">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30" name="AutoShape 202"/>
          <p:cNvSpPr>
            <a:spLocks/>
          </p:cNvSpPr>
          <p:nvPr/>
        </p:nvSpPr>
        <p:spPr bwMode="auto">
          <a:xfrm>
            <a:off x="4572000" y="3352800"/>
            <a:ext cx="1828800" cy="1295400"/>
          </a:xfrm>
          <a:prstGeom prst="leftBrace">
            <a:avLst>
              <a:gd name="adj1" fmla="val 20370"/>
              <a:gd name="adj2" fmla="val 47181"/>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31" name="Rectangle 203"/>
          <p:cNvSpPr>
            <a:spLocks noChangeArrowheads="1"/>
          </p:cNvSpPr>
          <p:nvPr/>
        </p:nvSpPr>
        <p:spPr bwMode="auto">
          <a:xfrm>
            <a:off x="1143000" y="4191000"/>
            <a:ext cx="3048000" cy="609600"/>
          </a:xfrm>
          <a:prstGeom prst="rect">
            <a:avLst/>
          </a:prstGeom>
          <a:solidFill>
            <a:srgbClr val="FFFF00">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32" name="Line 204"/>
          <p:cNvSpPr>
            <a:spLocks noChangeShapeType="1"/>
          </p:cNvSpPr>
          <p:nvPr/>
        </p:nvSpPr>
        <p:spPr bwMode="auto">
          <a:xfrm flipV="1">
            <a:off x="4495800" y="4114800"/>
            <a:ext cx="2057400" cy="30480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333" name="Line 205"/>
          <p:cNvSpPr>
            <a:spLocks noChangeShapeType="1"/>
          </p:cNvSpPr>
          <p:nvPr/>
        </p:nvSpPr>
        <p:spPr bwMode="auto">
          <a:xfrm flipV="1">
            <a:off x="4495800" y="4419600"/>
            <a:ext cx="21336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334" name="Rectangle 206"/>
          <p:cNvSpPr>
            <a:spLocks noChangeArrowheads="1"/>
          </p:cNvSpPr>
          <p:nvPr/>
        </p:nvSpPr>
        <p:spPr bwMode="auto">
          <a:xfrm>
            <a:off x="1143000" y="4800600"/>
            <a:ext cx="3048000" cy="533400"/>
          </a:xfrm>
          <a:prstGeom prst="rect">
            <a:avLst/>
          </a:prstGeom>
          <a:solidFill>
            <a:srgbClr val="FFFF00">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337" name="Line 209"/>
          <p:cNvSpPr>
            <a:spLocks noChangeShapeType="1"/>
          </p:cNvSpPr>
          <p:nvPr/>
        </p:nvSpPr>
        <p:spPr bwMode="auto">
          <a:xfrm flipV="1">
            <a:off x="4495800" y="4114800"/>
            <a:ext cx="2286000" cy="99060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338" name="Line 210"/>
          <p:cNvSpPr>
            <a:spLocks noChangeShapeType="1"/>
          </p:cNvSpPr>
          <p:nvPr/>
        </p:nvSpPr>
        <p:spPr bwMode="auto">
          <a:xfrm>
            <a:off x="4495800" y="5105400"/>
            <a:ext cx="1752600" cy="30480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repeatCount="indefinite" accel="50000" decel="50000" fill="hold" grpId="0" nodeType="clickEffect">
                                  <p:stCondLst>
                                    <p:cond delay="0"/>
                                  </p:stCondLst>
                                  <p:childTnLst>
                                    <p:animMotion origin="layout" path="M 0.12709 -0.45764 C 0.23039 -0.45764 0.31459 -0.34815 0.31459 -0.21319 C 0.31459 -0.07847 0.23039 0.03125 0.12709 0.03125 C 0.02344 0.03125 -0.06041 -0.07847 -0.06041 -0.21319 C -0.06041 -0.34815 0.02344 -0.45764 0.12709 -0.45764 Z " pathEditMode="relative" rAng="0" ptsTypes="fffff">
                                      <p:cBhvr>
                                        <p:cTn id="6" dur="200" fill="hold"/>
                                        <p:tgtEl>
                                          <p:spTgt spid="48318"/>
                                        </p:tgtEl>
                                        <p:attrNameLst>
                                          <p:attrName>ppt_x</p:attrName>
                                          <p:attrName>ppt_y</p:attrName>
                                        </p:attrNameLst>
                                      </p:cBhvr>
                                      <p:rCtr x="0" y="24444"/>
                                    </p:animMotion>
                                  </p:childTnLst>
                                </p:cTn>
                              </p:par>
                              <p:par>
                                <p:cTn id="7" presetID="1" presetClass="path" presetSubtype="0" repeatCount="indefinite" accel="50000" decel="50000" fill="hold" grpId="0" nodeType="withEffect">
                                  <p:stCondLst>
                                    <p:cond delay="0"/>
                                  </p:stCondLst>
                                  <p:childTnLst>
                                    <p:animMotion origin="layout" path="M 0.19375 -0.24653 C 0.29931 -0.24653 0.38542 -0.13727 0.38542 -0.00208 C 0.38542 0.13264 0.29931 0.24236 0.19375 0.24236 C 0.08785 0.24236 0.00208 0.13264 0.00208 -0.00208 C 0.00208 -0.13727 0.08785 -0.24653 0.19375 -0.24653 Z " pathEditMode="relative" rAng="0" ptsTypes="fffff">
                                      <p:cBhvr>
                                        <p:cTn id="8" dur="100" fill="hold"/>
                                        <p:tgtEl>
                                          <p:spTgt spid="48320"/>
                                        </p:tgtEl>
                                        <p:attrNameLst>
                                          <p:attrName>ppt_x</p:attrName>
                                          <p:attrName>ppt_y</p:attrName>
                                        </p:attrNameLst>
                                      </p:cBhvr>
                                      <p:rCtr x="0" y="24444"/>
                                    </p:animMotion>
                                  </p:childTnLst>
                                </p:cTn>
                              </p:par>
                              <p:par>
                                <p:cTn id="9" presetID="1" presetClass="path" presetSubtype="0" repeatCount="indefinite" accel="50000" decel="50000" fill="hold" grpId="0" nodeType="withEffect">
                                  <p:stCondLst>
                                    <p:cond delay="0"/>
                                  </p:stCondLst>
                                  <p:childTnLst>
                                    <p:animMotion origin="layout" path="M 0.13542 -0.03542 C 0.23507 -0.03542 0.31667 0.07407 0.31667 0.20903 C 0.31667 0.34352 0.23507 0.45347 0.13542 0.45347 C 0.03542 0.45347 -0.04583 0.34352 -0.04583 0.20903 C -0.04583 0.07407 0.03542 -0.03542 0.13542 -0.03542 Z " pathEditMode="relative" rAng="0" ptsTypes="fffff">
                                      <p:cBhvr>
                                        <p:cTn id="10" dur="90" fill="hold"/>
                                        <p:tgtEl>
                                          <p:spTgt spid="48319"/>
                                        </p:tgtEl>
                                        <p:attrNameLst>
                                          <p:attrName>ppt_x</p:attrName>
                                          <p:attrName>ppt_y</p:attrName>
                                        </p:attrNameLst>
                                      </p:cBhvr>
                                      <p:rCtr x="0" y="24444"/>
                                    </p:animMotion>
                                  </p:childTnLst>
                                </p:cTn>
                              </p:par>
                              <p:par>
                                <p:cTn id="11" presetID="1" presetClass="path" presetSubtype="0" repeatCount="indefinite" accel="50000" decel="50000" fill="hold" grpId="0" nodeType="withEffect">
                                  <p:stCondLst>
                                    <p:cond delay="0"/>
                                  </p:stCondLst>
                                  <p:childTnLst>
                                    <p:animMotion origin="layout" path="M -0.12292 -0.03542 C -0.02205 -0.03542 0.06024 0.07407 0.06024 0.20903 C 0.06024 0.34375 -0.02205 0.45347 -0.12292 0.45347 C -0.22431 0.45347 -0.3059 0.34375 -0.3059 0.20903 C -0.3059 0.07407 -0.22431 -0.03542 -0.12292 -0.03542 Z " pathEditMode="relative" rAng="0" ptsTypes="fffff">
                                      <p:cBhvr>
                                        <p:cTn id="12" dur="200" fill="hold"/>
                                        <p:tgtEl>
                                          <p:spTgt spid="48315"/>
                                        </p:tgtEl>
                                        <p:attrNameLst>
                                          <p:attrName>ppt_x</p:attrName>
                                          <p:attrName>ppt_y</p:attrName>
                                        </p:attrNameLst>
                                      </p:cBhvr>
                                      <p:rCtr x="0" y="24444"/>
                                    </p:animMotion>
                                  </p:childTnLst>
                                </p:cTn>
                              </p:par>
                              <p:par>
                                <p:cTn id="13" presetID="1" presetClass="path" presetSubtype="0" repeatCount="indefinite" accel="50000" decel="50000" fill="hold" grpId="0" nodeType="withEffect">
                                  <p:stCondLst>
                                    <p:cond delay="0"/>
                                  </p:stCondLst>
                                  <p:childTnLst>
                                    <p:animMotion origin="layout" path="M -0.18125 -0.24653 C -0.08021 -0.24653 0.00208 -0.13704 0.00208 -0.00208 C 0.00208 0.13241 -0.08021 0.24236 -0.18125 0.24236 C -0.28247 0.24236 -0.36458 0.13241 -0.36458 -0.00208 C -0.36458 -0.13704 -0.28247 -0.24653 -0.18125 -0.24653 Z " pathEditMode="relative" rAng="0" ptsTypes="fffff">
                                      <p:cBhvr>
                                        <p:cTn id="14" dur="100" fill="hold"/>
                                        <p:tgtEl>
                                          <p:spTgt spid="48316"/>
                                        </p:tgtEl>
                                        <p:attrNameLst>
                                          <p:attrName>ppt_x</p:attrName>
                                          <p:attrName>ppt_y</p:attrName>
                                        </p:attrNameLst>
                                      </p:cBhvr>
                                      <p:rCtr x="0" y="24444"/>
                                    </p:animMotion>
                                  </p:childTnLst>
                                </p:cTn>
                              </p:par>
                              <p:par>
                                <p:cTn id="15" presetID="1" presetClass="path" presetSubtype="0" repeatCount="indefinite" accel="50000" decel="50000" fill="hold" grpId="0" nodeType="withEffect">
                                  <p:stCondLst>
                                    <p:cond delay="0"/>
                                  </p:stCondLst>
                                  <p:childTnLst>
                                    <p:animMotion origin="layout" path="M -0.12291 -0.45764 C -0.02552 -0.45764 0.05417 -0.34815 0.05417 -0.21319 C 0.05417 -0.0787 -0.02552 0.03125 -0.12291 0.03125 C -0.22066 0.03125 -0.3 -0.0787 -0.3 -0.21319 C -0.3 -0.34815 -0.22066 -0.45764 -0.12291 -0.45764 Z " pathEditMode="relative" rAng="0" ptsTypes="fffff">
                                      <p:cBhvr>
                                        <p:cTn id="16" dur="90" fill="hold"/>
                                        <p:tgtEl>
                                          <p:spTgt spid="48317"/>
                                        </p:tgtEl>
                                        <p:attrNameLst>
                                          <p:attrName>ppt_x</p:attrName>
                                          <p:attrName>ppt_y</p:attrName>
                                        </p:attrNameLst>
                                      </p:cBhvr>
                                      <p:rCtr x="0" y="24444"/>
                                    </p:animMotion>
                                  </p:childTnLst>
                                </p:cTn>
                              </p:par>
                              <p:par>
                                <p:cTn id="17" presetID="1" presetClass="path" presetSubtype="0" repeatCount="indefinite" accel="50000" decel="50000" fill="hold" grpId="0" nodeType="withEffect">
                                  <p:stCondLst>
                                    <p:cond delay="0"/>
                                  </p:stCondLst>
                                  <p:childTnLst>
                                    <p:animMotion origin="layout" path="M 0.00209 -0.25764 C 0.05938 -0.25764 0.10625 -0.20046 0.10625 -0.12986 C 0.10625 -0.05972 0.05938 -0.00208 0.00209 -0.00208 C -0.05538 -0.00208 -0.10208 -0.05972 -0.10208 -0.12986 C -0.10208 -0.20046 -0.05538 -0.25764 0.00209 -0.25764 Z " pathEditMode="relative" rAng="0" ptsTypes="fffff">
                                      <p:cBhvr>
                                        <p:cTn id="18" dur="50" fill="hold"/>
                                        <p:tgtEl>
                                          <p:spTgt spid="48314"/>
                                        </p:tgtEl>
                                        <p:attrNameLst>
                                          <p:attrName>ppt_x</p:attrName>
                                          <p:attrName>ppt_y</p:attrName>
                                        </p:attrNameLst>
                                      </p:cBhvr>
                                      <p:rCtr x="0" y="12778"/>
                                    </p:animMotion>
                                  </p:childTnLst>
                                </p:cTn>
                              </p:par>
                              <p:par>
                                <p:cTn id="19" presetID="1" presetClass="path" presetSubtype="0" repeatCount="indefinite" accel="50000" decel="50000" fill="hold" grpId="0" nodeType="withEffect">
                                  <p:stCondLst>
                                    <p:cond delay="0"/>
                                  </p:stCondLst>
                                  <p:childTnLst>
                                    <p:animMotion origin="layout" path="M 0.00208 -0.00208 C 0.0625 -0.00208 0.11198 0.05463 0.11198 0.12454 C 0.11198 0.19421 0.0625 0.25139 0.00208 0.25139 C -0.05868 0.25139 -0.10781 0.19421 -0.10781 0.12454 C -0.10781 0.05463 -0.05868 -0.00208 0.00208 -0.00208 Z " pathEditMode="relative" rAng="0" ptsTypes="fffff">
                                      <p:cBhvr>
                                        <p:cTn id="20" dur="150" fill="hold"/>
                                        <p:tgtEl>
                                          <p:spTgt spid="48313"/>
                                        </p:tgtEl>
                                        <p:attrNameLst>
                                          <p:attrName>ppt_x</p:attrName>
                                          <p:attrName>ppt_y</p:attrName>
                                        </p:attrNameLst>
                                      </p:cBhvr>
                                      <p:rCtr x="0" y="12662"/>
                                    </p:animMotion>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48296"/>
                                        </p:tgtEl>
                                        <p:attrNameLst>
                                          <p:attrName>style.visibility</p:attrName>
                                        </p:attrNameLst>
                                      </p:cBhvr>
                                      <p:to>
                                        <p:strVal val="visible"/>
                                      </p:to>
                                    </p:set>
                                    <p:animEffect transition="in" filter="dissolve">
                                      <p:cBhvr>
                                        <p:cTn id="25" dur="500"/>
                                        <p:tgtEl>
                                          <p:spTgt spid="4829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8327"/>
                                        </p:tgtEl>
                                        <p:attrNameLst>
                                          <p:attrName>style.visibility</p:attrName>
                                        </p:attrNameLst>
                                      </p:cBhvr>
                                      <p:to>
                                        <p:strVal val="visible"/>
                                      </p:to>
                                    </p:set>
                                    <p:animEffect transition="in" filter="dissolve">
                                      <p:cBhvr>
                                        <p:cTn id="30" dur="500"/>
                                        <p:tgtEl>
                                          <p:spTgt spid="48327"/>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48322"/>
                                        </p:tgtEl>
                                        <p:attrNameLst>
                                          <p:attrName>style.visibility</p:attrName>
                                        </p:attrNameLst>
                                      </p:cBhvr>
                                      <p:to>
                                        <p:strVal val="visible"/>
                                      </p:to>
                                    </p:set>
                                    <p:animEffect transition="in" filter="dissolve">
                                      <p:cBhvr>
                                        <p:cTn id="34" dur="500"/>
                                        <p:tgtEl>
                                          <p:spTgt spid="4832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xit" presetSubtype="0" fill="hold" grpId="1" nodeType="clickEffect">
                                  <p:stCondLst>
                                    <p:cond delay="0"/>
                                  </p:stCondLst>
                                  <p:childTnLst>
                                    <p:animEffect transition="out" filter="dissolve">
                                      <p:cBhvr>
                                        <p:cTn id="38" dur="500"/>
                                        <p:tgtEl>
                                          <p:spTgt spid="48327"/>
                                        </p:tgtEl>
                                      </p:cBhvr>
                                    </p:animEffect>
                                    <p:set>
                                      <p:cBhvr>
                                        <p:cTn id="39" dur="1" fill="hold">
                                          <p:stCondLst>
                                            <p:cond delay="499"/>
                                          </p:stCondLst>
                                        </p:cTn>
                                        <p:tgtEl>
                                          <p:spTgt spid="48327"/>
                                        </p:tgtEl>
                                        <p:attrNameLst>
                                          <p:attrName>style.visibility</p:attrName>
                                        </p:attrNameLst>
                                      </p:cBhvr>
                                      <p:to>
                                        <p:strVal val="hidden"/>
                                      </p:to>
                                    </p:set>
                                  </p:childTnLst>
                                </p:cTn>
                              </p:par>
                              <p:par>
                                <p:cTn id="40" presetID="9" presetClass="exit" presetSubtype="0" fill="hold" grpId="1" nodeType="withEffect">
                                  <p:stCondLst>
                                    <p:cond delay="0"/>
                                  </p:stCondLst>
                                  <p:childTnLst>
                                    <p:animEffect transition="out" filter="dissolve">
                                      <p:cBhvr>
                                        <p:cTn id="41" dur="500"/>
                                        <p:tgtEl>
                                          <p:spTgt spid="48322"/>
                                        </p:tgtEl>
                                      </p:cBhvr>
                                    </p:animEffect>
                                    <p:set>
                                      <p:cBhvr>
                                        <p:cTn id="42" dur="1" fill="hold">
                                          <p:stCondLst>
                                            <p:cond delay="499"/>
                                          </p:stCondLst>
                                        </p:cTn>
                                        <p:tgtEl>
                                          <p:spTgt spid="48322"/>
                                        </p:tgtEl>
                                        <p:attrNameLst>
                                          <p:attrName>style.visibility</p:attrName>
                                        </p:attrNameLst>
                                      </p:cBhvr>
                                      <p:to>
                                        <p:strVal val="hidden"/>
                                      </p:to>
                                    </p:set>
                                  </p:childTnLst>
                                </p:cTn>
                              </p:par>
                            </p:childTnLst>
                          </p:cTn>
                        </p:par>
                        <p:par>
                          <p:cTn id="43" fill="hold" nodeType="afterGroup">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48328"/>
                                        </p:tgtEl>
                                        <p:attrNameLst>
                                          <p:attrName>style.visibility</p:attrName>
                                        </p:attrNameLst>
                                      </p:cBhvr>
                                      <p:to>
                                        <p:strVal val="visible"/>
                                      </p:to>
                                    </p:set>
                                    <p:animEffect transition="in" filter="dissolve">
                                      <p:cBhvr>
                                        <p:cTn id="46" dur="500"/>
                                        <p:tgtEl>
                                          <p:spTgt spid="48328"/>
                                        </p:tgtEl>
                                      </p:cBhvr>
                                    </p:animEffect>
                                  </p:childTnLst>
                                </p:cTn>
                              </p:par>
                            </p:childTnLst>
                          </p:cTn>
                        </p:par>
                        <p:par>
                          <p:cTn id="47" fill="hold" nodeType="afterGroup">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48330"/>
                                        </p:tgtEl>
                                        <p:attrNameLst>
                                          <p:attrName>style.visibility</p:attrName>
                                        </p:attrNameLst>
                                      </p:cBhvr>
                                      <p:to>
                                        <p:strVal val="visible"/>
                                      </p:to>
                                    </p:set>
                                    <p:animEffect transition="in" filter="dissolve">
                                      <p:cBhvr>
                                        <p:cTn id="50" dur="500"/>
                                        <p:tgtEl>
                                          <p:spTgt spid="4833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xit" presetSubtype="0" fill="hold" grpId="1" nodeType="clickEffect">
                                  <p:stCondLst>
                                    <p:cond delay="0"/>
                                  </p:stCondLst>
                                  <p:childTnLst>
                                    <p:animEffect transition="out" filter="dissolve">
                                      <p:cBhvr>
                                        <p:cTn id="54" dur="500"/>
                                        <p:tgtEl>
                                          <p:spTgt spid="48328"/>
                                        </p:tgtEl>
                                      </p:cBhvr>
                                    </p:animEffect>
                                    <p:set>
                                      <p:cBhvr>
                                        <p:cTn id="55" dur="1" fill="hold">
                                          <p:stCondLst>
                                            <p:cond delay="499"/>
                                          </p:stCondLst>
                                        </p:cTn>
                                        <p:tgtEl>
                                          <p:spTgt spid="48328"/>
                                        </p:tgtEl>
                                        <p:attrNameLst>
                                          <p:attrName>style.visibility</p:attrName>
                                        </p:attrNameLst>
                                      </p:cBhvr>
                                      <p:to>
                                        <p:strVal val="hidden"/>
                                      </p:to>
                                    </p:set>
                                  </p:childTnLst>
                                </p:cTn>
                              </p:par>
                              <p:par>
                                <p:cTn id="56" presetID="9" presetClass="exit" presetSubtype="0" fill="hold" grpId="1" nodeType="withEffect">
                                  <p:stCondLst>
                                    <p:cond delay="0"/>
                                  </p:stCondLst>
                                  <p:childTnLst>
                                    <p:animEffect transition="out" filter="dissolve">
                                      <p:cBhvr>
                                        <p:cTn id="57" dur="500"/>
                                        <p:tgtEl>
                                          <p:spTgt spid="48330"/>
                                        </p:tgtEl>
                                      </p:cBhvr>
                                    </p:animEffect>
                                    <p:set>
                                      <p:cBhvr>
                                        <p:cTn id="58" dur="1" fill="hold">
                                          <p:stCondLst>
                                            <p:cond delay="499"/>
                                          </p:stCondLst>
                                        </p:cTn>
                                        <p:tgtEl>
                                          <p:spTgt spid="48330"/>
                                        </p:tgtEl>
                                        <p:attrNameLst>
                                          <p:attrName>style.visibility</p:attrName>
                                        </p:attrNameLst>
                                      </p:cBhvr>
                                      <p:to>
                                        <p:strVal val="hidden"/>
                                      </p:to>
                                    </p:set>
                                  </p:childTnLst>
                                </p:cTn>
                              </p:par>
                            </p:childTnLst>
                          </p:cTn>
                        </p:par>
                        <p:par>
                          <p:cTn id="59" fill="hold" nodeType="afterGroup">
                            <p:stCondLst>
                              <p:cond delay="500"/>
                            </p:stCondLst>
                            <p:childTnLst>
                              <p:par>
                                <p:cTn id="60" presetID="9" presetClass="entr" presetSubtype="0" fill="hold" grpId="0" nodeType="afterEffect">
                                  <p:stCondLst>
                                    <p:cond delay="0"/>
                                  </p:stCondLst>
                                  <p:childTnLst>
                                    <p:set>
                                      <p:cBhvr>
                                        <p:cTn id="61" dur="1" fill="hold">
                                          <p:stCondLst>
                                            <p:cond delay="0"/>
                                          </p:stCondLst>
                                        </p:cTn>
                                        <p:tgtEl>
                                          <p:spTgt spid="48331"/>
                                        </p:tgtEl>
                                        <p:attrNameLst>
                                          <p:attrName>style.visibility</p:attrName>
                                        </p:attrNameLst>
                                      </p:cBhvr>
                                      <p:to>
                                        <p:strVal val="visible"/>
                                      </p:to>
                                    </p:set>
                                    <p:animEffect transition="in" filter="dissolve">
                                      <p:cBhvr>
                                        <p:cTn id="62" dur="500"/>
                                        <p:tgtEl>
                                          <p:spTgt spid="48331"/>
                                        </p:tgtEl>
                                      </p:cBhvr>
                                    </p:animEffect>
                                  </p:childTnLst>
                                </p:cTn>
                              </p:par>
                            </p:childTnLst>
                          </p:cTn>
                        </p:par>
                        <p:par>
                          <p:cTn id="63" fill="hold" nodeType="afterGroup">
                            <p:stCondLst>
                              <p:cond delay="1000"/>
                            </p:stCondLst>
                            <p:childTnLst>
                              <p:par>
                                <p:cTn id="64" presetID="22" presetClass="entr" presetSubtype="4" fill="hold" grpId="0" nodeType="afterEffect">
                                  <p:stCondLst>
                                    <p:cond delay="0"/>
                                  </p:stCondLst>
                                  <p:childTnLst>
                                    <p:set>
                                      <p:cBhvr>
                                        <p:cTn id="65" dur="1" fill="hold">
                                          <p:stCondLst>
                                            <p:cond delay="0"/>
                                          </p:stCondLst>
                                        </p:cTn>
                                        <p:tgtEl>
                                          <p:spTgt spid="48332"/>
                                        </p:tgtEl>
                                        <p:attrNameLst>
                                          <p:attrName>style.visibility</p:attrName>
                                        </p:attrNameLst>
                                      </p:cBhvr>
                                      <p:to>
                                        <p:strVal val="visible"/>
                                      </p:to>
                                    </p:set>
                                    <p:animEffect transition="in" filter="wipe(down)">
                                      <p:cBhvr>
                                        <p:cTn id="66" dur="500"/>
                                        <p:tgtEl>
                                          <p:spTgt spid="48332"/>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48333"/>
                                        </p:tgtEl>
                                        <p:attrNameLst>
                                          <p:attrName>style.visibility</p:attrName>
                                        </p:attrNameLst>
                                      </p:cBhvr>
                                      <p:to>
                                        <p:strVal val="visible"/>
                                      </p:to>
                                    </p:set>
                                    <p:animEffect transition="in" filter="wipe(down)">
                                      <p:cBhvr>
                                        <p:cTn id="69" dur="500"/>
                                        <p:tgtEl>
                                          <p:spTgt spid="4833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xit" presetSubtype="0" fill="hold" grpId="1" nodeType="clickEffect">
                                  <p:stCondLst>
                                    <p:cond delay="0"/>
                                  </p:stCondLst>
                                  <p:childTnLst>
                                    <p:animEffect transition="out" filter="dissolve">
                                      <p:cBhvr>
                                        <p:cTn id="73" dur="500"/>
                                        <p:tgtEl>
                                          <p:spTgt spid="48331"/>
                                        </p:tgtEl>
                                      </p:cBhvr>
                                    </p:animEffect>
                                    <p:set>
                                      <p:cBhvr>
                                        <p:cTn id="74" dur="1" fill="hold">
                                          <p:stCondLst>
                                            <p:cond delay="499"/>
                                          </p:stCondLst>
                                        </p:cTn>
                                        <p:tgtEl>
                                          <p:spTgt spid="48331"/>
                                        </p:tgtEl>
                                        <p:attrNameLst>
                                          <p:attrName>style.visibility</p:attrName>
                                        </p:attrNameLst>
                                      </p:cBhvr>
                                      <p:to>
                                        <p:strVal val="hidden"/>
                                      </p:to>
                                    </p:set>
                                  </p:childTnLst>
                                </p:cTn>
                              </p:par>
                              <p:par>
                                <p:cTn id="75" presetID="22" presetClass="exit" presetSubtype="2" fill="hold" grpId="1" nodeType="withEffect">
                                  <p:stCondLst>
                                    <p:cond delay="0"/>
                                  </p:stCondLst>
                                  <p:childTnLst>
                                    <p:animEffect transition="out" filter="wipe(right)">
                                      <p:cBhvr>
                                        <p:cTn id="76" dur="500"/>
                                        <p:tgtEl>
                                          <p:spTgt spid="48332"/>
                                        </p:tgtEl>
                                      </p:cBhvr>
                                    </p:animEffect>
                                    <p:set>
                                      <p:cBhvr>
                                        <p:cTn id="77" dur="1" fill="hold">
                                          <p:stCondLst>
                                            <p:cond delay="499"/>
                                          </p:stCondLst>
                                        </p:cTn>
                                        <p:tgtEl>
                                          <p:spTgt spid="48332"/>
                                        </p:tgtEl>
                                        <p:attrNameLst>
                                          <p:attrName>style.visibility</p:attrName>
                                        </p:attrNameLst>
                                      </p:cBhvr>
                                      <p:to>
                                        <p:strVal val="hidden"/>
                                      </p:to>
                                    </p:set>
                                  </p:childTnLst>
                                </p:cTn>
                              </p:par>
                              <p:par>
                                <p:cTn id="78" presetID="22" presetClass="exit" presetSubtype="2" fill="hold" grpId="1" nodeType="withEffect">
                                  <p:stCondLst>
                                    <p:cond delay="0"/>
                                  </p:stCondLst>
                                  <p:childTnLst>
                                    <p:animEffect transition="out" filter="wipe(right)">
                                      <p:cBhvr>
                                        <p:cTn id="79" dur="500"/>
                                        <p:tgtEl>
                                          <p:spTgt spid="48333"/>
                                        </p:tgtEl>
                                      </p:cBhvr>
                                    </p:animEffect>
                                    <p:set>
                                      <p:cBhvr>
                                        <p:cTn id="80" dur="1" fill="hold">
                                          <p:stCondLst>
                                            <p:cond delay="499"/>
                                          </p:stCondLst>
                                        </p:cTn>
                                        <p:tgtEl>
                                          <p:spTgt spid="48333"/>
                                        </p:tgtEl>
                                        <p:attrNameLst>
                                          <p:attrName>style.visibility</p:attrName>
                                        </p:attrNameLst>
                                      </p:cBhvr>
                                      <p:to>
                                        <p:strVal val="hidden"/>
                                      </p:to>
                                    </p:set>
                                  </p:childTnLst>
                                </p:cTn>
                              </p:par>
                            </p:childTnLst>
                          </p:cTn>
                        </p:par>
                        <p:par>
                          <p:cTn id="81" fill="hold" nodeType="afterGroup">
                            <p:stCondLst>
                              <p:cond delay="500"/>
                            </p:stCondLst>
                            <p:childTnLst>
                              <p:par>
                                <p:cTn id="82" presetID="9" presetClass="entr" presetSubtype="0" fill="hold" grpId="0" nodeType="afterEffect">
                                  <p:stCondLst>
                                    <p:cond delay="0"/>
                                  </p:stCondLst>
                                  <p:childTnLst>
                                    <p:set>
                                      <p:cBhvr>
                                        <p:cTn id="83" dur="1" fill="hold">
                                          <p:stCondLst>
                                            <p:cond delay="0"/>
                                          </p:stCondLst>
                                        </p:cTn>
                                        <p:tgtEl>
                                          <p:spTgt spid="48334"/>
                                        </p:tgtEl>
                                        <p:attrNameLst>
                                          <p:attrName>style.visibility</p:attrName>
                                        </p:attrNameLst>
                                      </p:cBhvr>
                                      <p:to>
                                        <p:strVal val="visible"/>
                                      </p:to>
                                    </p:set>
                                    <p:animEffect transition="in" filter="dissolve">
                                      <p:cBhvr>
                                        <p:cTn id="84" dur="500"/>
                                        <p:tgtEl>
                                          <p:spTgt spid="48334"/>
                                        </p:tgtEl>
                                      </p:cBhvr>
                                    </p:animEffect>
                                  </p:childTnLst>
                                </p:cTn>
                              </p:par>
                            </p:childTnLst>
                          </p:cTn>
                        </p:par>
                        <p:par>
                          <p:cTn id="85" fill="hold" nodeType="afterGroup">
                            <p:stCondLst>
                              <p:cond delay="1000"/>
                            </p:stCondLst>
                            <p:childTnLst>
                              <p:par>
                                <p:cTn id="86" presetID="22" presetClass="entr" presetSubtype="4" fill="hold" grpId="0" nodeType="afterEffect">
                                  <p:stCondLst>
                                    <p:cond delay="0"/>
                                  </p:stCondLst>
                                  <p:childTnLst>
                                    <p:set>
                                      <p:cBhvr>
                                        <p:cTn id="87" dur="1" fill="hold">
                                          <p:stCondLst>
                                            <p:cond delay="0"/>
                                          </p:stCondLst>
                                        </p:cTn>
                                        <p:tgtEl>
                                          <p:spTgt spid="48337"/>
                                        </p:tgtEl>
                                        <p:attrNameLst>
                                          <p:attrName>style.visibility</p:attrName>
                                        </p:attrNameLst>
                                      </p:cBhvr>
                                      <p:to>
                                        <p:strVal val="visible"/>
                                      </p:to>
                                    </p:set>
                                    <p:animEffect transition="in" filter="wipe(down)">
                                      <p:cBhvr>
                                        <p:cTn id="88" dur="500"/>
                                        <p:tgtEl>
                                          <p:spTgt spid="48337"/>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48338"/>
                                        </p:tgtEl>
                                        <p:attrNameLst>
                                          <p:attrName>style.visibility</p:attrName>
                                        </p:attrNameLst>
                                      </p:cBhvr>
                                      <p:to>
                                        <p:strVal val="visible"/>
                                      </p:to>
                                    </p:set>
                                    <p:animEffect transition="in" filter="wipe(left)">
                                      <p:cBhvr>
                                        <p:cTn id="91" dur="500"/>
                                        <p:tgtEl>
                                          <p:spTgt spid="48338"/>
                                        </p:tgtEl>
                                      </p:cBhvr>
                                    </p:animEffect>
                                  </p:childTnLst>
                                </p:cTn>
                              </p:par>
                              <p:par>
                                <p:cTn id="92" presetID="10" presetClass="entr" presetSubtype="0" fill="hold" nodeType="withEffect">
                                  <p:stCondLst>
                                    <p:cond delay="0"/>
                                  </p:stCondLst>
                                  <p:childTnLst>
                                    <p:set>
                                      <p:cBhvr>
                                        <p:cTn id="93" dur="1" fill="hold">
                                          <p:stCondLst>
                                            <p:cond delay="0"/>
                                          </p:stCondLst>
                                        </p:cTn>
                                        <p:tgtEl>
                                          <p:spTgt spid="48323"/>
                                        </p:tgtEl>
                                        <p:attrNameLst>
                                          <p:attrName>style.visibility</p:attrName>
                                        </p:attrNameLst>
                                      </p:cBhvr>
                                      <p:to>
                                        <p:strVal val="visible"/>
                                      </p:to>
                                    </p:set>
                                    <p:animEffect transition="in" filter="fade">
                                      <p:cBhvr>
                                        <p:cTn id="94" dur="2000"/>
                                        <p:tgtEl>
                                          <p:spTgt spid="48323"/>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9" presetClass="exit" presetSubtype="0" fill="hold" grpId="1" nodeType="clickEffect">
                                  <p:stCondLst>
                                    <p:cond delay="0"/>
                                  </p:stCondLst>
                                  <p:childTnLst>
                                    <p:animEffect transition="out" filter="dissolve">
                                      <p:cBhvr>
                                        <p:cTn id="98" dur="500"/>
                                        <p:tgtEl>
                                          <p:spTgt spid="48334"/>
                                        </p:tgtEl>
                                      </p:cBhvr>
                                    </p:animEffect>
                                    <p:set>
                                      <p:cBhvr>
                                        <p:cTn id="99" dur="1" fill="hold">
                                          <p:stCondLst>
                                            <p:cond delay="499"/>
                                          </p:stCondLst>
                                        </p:cTn>
                                        <p:tgtEl>
                                          <p:spTgt spid="48334"/>
                                        </p:tgtEl>
                                        <p:attrNameLst>
                                          <p:attrName>style.visibility</p:attrName>
                                        </p:attrNameLst>
                                      </p:cBhvr>
                                      <p:to>
                                        <p:strVal val="hidden"/>
                                      </p:to>
                                    </p:set>
                                  </p:childTnLst>
                                </p:cTn>
                              </p:par>
                              <p:par>
                                <p:cTn id="100" presetID="22" presetClass="exit" presetSubtype="2" fill="hold" grpId="1" nodeType="withEffect">
                                  <p:stCondLst>
                                    <p:cond delay="0"/>
                                  </p:stCondLst>
                                  <p:childTnLst>
                                    <p:animEffect transition="out" filter="wipe(right)">
                                      <p:cBhvr>
                                        <p:cTn id="101" dur="500"/>
                                        <p:tgtEl>
                                          <p:spTgt spid="48337"/>
                                        </p:tgtEl>
                                      </p:cBhvr>
                                    </p:animEffect>
                                    <p:set>
                                      <p:cBhvr>
                                        <p:cTn id="102" dur="1" fill="hold">
                                          <p:stCondLst>
                                            <p:cond delay="499"/>
                                          </p:stCondLst>
                                        </p:cTn>
                                        <p:tgtEl>
                                          <p:spTgt spid="48337"/>
                                        </p:tgtEl>
                                        <p:attrNameLst>
                                          <p:attrName>style.visibility</p:attrName>
                                        </p:attrNameLst>
                                      </p:cBhvr>
                                      <p:to>
                                        <p:strVal val="hidden"/>
                                      </p:to>
                                    </p:set>
                                  </p:childTnLst>
                                </p:cTn>
                              </p:par>
                              <p:par>
                                <p:cTn id="103" presetID="22" presetClass="exit" presetSubtype="2" fill="hold" grpId="1" nodeType="withEffect">
                                  <p:stCondLst>
                                    <p:cond delay="0"/>
                                  </p:stCondLst>
                                  <p:childTnLst>
                                    <p:animEffect transition="out" filter="wipe(right)">
                                      <p:cBhvr>
                                        <p:cTn id="104" dur="500"/>
                                        <p:tgtEl>
                                          <p:spTgt spid="48338"/>
                                        </p:tgtEl>
                                      </p:cBhvr>
                                    </p:animEffect>
                                    <p:set>
                                      <p:cBhvr>
                                        <p:cTn id="105" dur="1" fill="hold">
                                          <p:stCondLst>
                                            <p:cond delay="499"/>
                                          </p:stCondLst>
                                        </p:cTn>
                                        <p:tgtEl>
                                          <p:spTgt spid="483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13" grpId="0" animBg="1"/>
      <p:bldP spid="48314" grpId="0" animBg="1"/>
      <p:bldP spid="48315" grpId="0" animBg="1"/>
      <p:bldP spid="48316" grpId="0" animBg="1"/>
      <p:bldP spid="48317" grpId="0" animBg="1"/>
      <p:bldP spid="48318" grpId="0" animBg="1"/>
      <p:bldP spid="48319" grpId="0" animBg="1"/>
      <p:bldP spid="48320" grpId="0" animBg="1"/>
      <p:bldP spid="48322" grpId="0" animBg="1"/>
      <p:bldP spid="48322" grpId="1" animBg="1"/>
      <p:bldP spid="48327" grpId="0" animBg="1"/>
      <p:bldP spid="48327" grpId="1" animBg="1"/>
      <p:bldP spid="48328" grpId="0" animBg="1"/>
      <p:bldP spid="48328" grpId="1" animBg="1"/>
      <p:bldP spid="48330" grpId="0" animBg="1"/>
      <p:bldP spid="48330" grpId="1" animBg="1"/>
      <p:bldP spid="48331" grpId="0" animBg="1"/>
      <p:bldP spid="48331" grpId="1" animBg="1"/>
      <p:bldP spid="48332" grpId="0" animBg="1"/>
      <p:bldP spid="48332" grpId="1" animBg="1"/>
      <p:bldP spid="48333" grpId="0" animBg="1"/>
      <p:bldP spid="48333" grpId="1" animBg="1"/>
      <p:bldP spid="48334" grpId="0" animBg="1"/>
      <p:bldP spid="48334" grpId="1" animBg="1"/>
      <p:bldP spid="48337" grpId="0" animBg="1"/>
      <p:bldP spid="48337" grpId="1" animBg="1"/>
      <p:bldP spid="48338" grpId="0" animBg="1"/>
      <p:bldP spid="4833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95" name="Oval 27"/>
          <p:cNvSpPr>
            <a:spLocks noChangeArrowheads="1"/>
          </p:cNvSpPr>
          <p:nvPr/>
        </p:nvSpPr>
        <p:spPr bwMode="auto">
          <a:xfrm>
            <a:off x="2895600" y="44958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109570" name="Rectangle 2"/>
          <p:cNvSpPr>
            <a:spLocks noGrp="1" noChangeArrowheads="1"/>
          </p:cNvSpPr>
          <p:nvPr>
            <p:ph type="title"/>
          </p:nvPr>
        </p:nvSpPr>
        <p:spPr/>
        <p:txBody>
          <a:bodyPr/>
          <a:lstStyle/>
          <a:p>
            <a:r>
              <a:rPr lang="en-US" altLang="en-US">
                <a:latin typeface="Comic Sans MS" pitchFamily="66" charset="0"/>
              </a:rPr>
              <a:t>Atomic Number</a:t>
            </a:r>
          </a:p>
        </p:txBody>
      </p:sp>
      <p:sp>
        <p:nvSpPr>
          <p:cNvPr id="109571" name="Rectangle 3"/>
          <p:cNvSpPr>
            <a:spLocks noGrp="1" noChangeArrowheads="1"/>
          </p:cNvSpPr>
          <p:nvPr>
            <p:ph type="body" idx="1"/>
          </p:nvPr>
        </p:nvSpPr>
        <p:spPr>
          <a:xfrm>
            <a:off x="1066800" y="1905000"/>
            <a:ext cx="7620000" cy="533400"/>
          </a:xfrm>
        </p:spPr>
        <p:txBody>
          <a:bodyPr/>
          <a:lstStyle/>
          <a:p>
            <a:pPr>
              <a:lnSpc>
                <a:spcPct val="90000"/>
              </a:lnSpc>
            </a:pPr>
            <a:r>
              <a:rPr lang="en-US" altLang="en-US" sz="2400">
                <a:latin typeface="Comic Sans MS" pitchFamily="66" charset="0"/>
              </a:rPr>
              <a:t>The number of protons in the nucleus of an atom</a:t>
            </a:r>
          </a:p>
        </p:txBody>
      </p:sp>
      <p:grpSp>
        <p:nvGrpSpPr>
          <p:cNvPr id="109582" name="Group 14"/>
          <p:cNvGrpSpPr>
            <a:grpSpLocks/>
          </p:cNvGrpSpPr>
          <p:nvPr/>
        </p:nvGrpSpPr>
        <p:grpSpPr bwMode="auto">
          <a:xfrm>
            <a:off x="2667000" y="3733800"/>
            <a:ext cx="1524000" cy="1371600"/>
            <a:chOff x="1968" y="1584"/>
            <a:chExt cx="2160" cy="1872"/>
          </a:xfrm>
        </p:grpSpPr>
        <p:sp>
          <p:nvSpPr>
            <p:cNvPr id="109583" name="Oval 15"/>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109584" name="Oval 16"/>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109585" name="Oval 17"/>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109586" name="Oval 18"/>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109587" name="Oval 19"/>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109588" name="Oval 20"/>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grpSp>
      <p:sp>
        <p:nvSpPr>
          <p:cNvPr id="109589" name="Oval 21"/>
          <p:cNvSpPr>
            <a:spLocks noChangeArrowheads="1"/>
          </p:cNvSpPr>
          <p:nvPr/>
        </p:nvSpPr>
        <p:spPr bwMode="auto">
          <a:xfrm>
            <a:off x="2209800" y="3276600"/>
            <a:ext cx="2438400" cy="2286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90" name="Oval 22"/>
          <p:cNvSpPr>
            <a:spLocks noChangeArrowheads="1"/>
          </p:cNvSpPr>
          <p:nvPr/>
        </p:nvSpPr>
        <p:spPr bwMode="auto">
          <a:xfrm>
            <a:off x="1752600" y="2895600"/>
            <a:ext cx="3352800" cy="3048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9591" name="Oval 23"/>
          <p:cNvSpPr>
            <a:spLocks noChangeArrowheads="1"/>
          </p:cNvSpPr>
          <p:nvPr/>
        </p:nvSpPr>
        <p:spPr bwMode="auto">
          <a:xfrm>
            <a:off x="4495800" y="41148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109592" name="Oval 24"/>
          <p:cNvSpPr>
            <a:spLocks noChangeArrowheads="1"/>
          </p:cNvSpPr>
          <p:nvPr/>
        </p:nvSpPr>
        <p:spPr bwMode="auto">
          <a:xfrm>
            <a:off x="2057400" y="44196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109593" name="Oval 25"/>
          <p:cNvSpPr>
            <a:spLocks noChangeArrowheads="1"/>
          </p:cNvSpPr>
          <p:nvPr/>
        </p:nvSpPr>
        <p:spPr bwMode="auto">
          <a:xfrm>
            <a:off x="2971800" y="28194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109594" name="Text Box 26"/>
          <p:cNvSpPr txBox="1">
            <a:spLocks noChangeArrowheads="1"/>
          </p:cNvSpPr>
          <p:nvPr/>
        </p:nvSpPr>
        <p:spPr bwMode="auto">
          <a:xfrm>
            <a:off x="5867400" y="3048000"/>
            <a:ext cx="2286000" cy="15906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a:latin typeface="Comic Sans MS" pitchFamily="66" charset="0"/>
              </a:rPr>
              <a:t>What would be the atomic number of this atom?</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dissolve">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path" presetSubtype="0" repeatCount="indefinite" fill="hold" grpId="0" nodeType="clickEffect">
                                  <p:stCondLst>
                                    <p:cond delay="0"/>
                                  </p:stCondLst>
                                  <p:childTnLst>
                                    <p:animMotion origin="layout" path="M -0.12986 -0.13872 C -0.05643 -0.13872 0.00416 -0.06196 0.00416 0.03376 C 0.00416 0.12787 -0.05643 0.20602 -0.12986 0.20602 C -0.20348 0.20602 -0.2625 0.12787 -0.2625 0.03376 C -0.2625 -0.06196 -0.20348 -0.13872 -0.12986 -0.13872 Z " pathEditMode="fixed" rAng="0" ptsTypes="fffff">
                                      <p:cBhvr>
                                        <p:cTn id="11" dur="90" fill="hold"/>
                                        <p:tgtEl>
                                          <p:spTgt spid="109591"/>
                                        </p:tgtEl>
                                        <p:attrNameLst>
                                          <p:attrName>ppt_x</p:attrName>
                                          <p:attrName>ppt_y</p:attrName>
                                        </p:attrNameLst>
                                      </p:cBhvr>
                                      <p:rCtr x="69" y="17225"/>
                                    </p:animMotion>
                                  </p:childTnLst>
                                </p:cTn>
                              </p:par>
                              <p:par>
                                <p:cTn id="12" presetID="1" presetClass="path" presetSubtype="0" repeatCount="indefinite" fill="hold" grpId="0" nodeType="withEffect">
                                  <p:stCondLst>
                                    <p:cond delay="0"/>
                                  </p:stCondLst>
                                  <p:childTnLst>
                                    <p:animMotion origin="layout" path="M 0.13681 -0.18312 C 0.21024 -0.18312 0.27083 -0.10636 0.27083 -0.01064 C 0.27083 0.08347 0.21024 0.16162 0.13681 0.16162 C 0.06319 0.16162 0.00417 0.08347 0.00417 -0.01064 C 0.00417 -0.10636 0.06319 -0.18312 0.13681 -0.18312 Z " pathEditMode="fixed" rAng="0" ptsTypes="fffff">
                                      <p:cBhvr>
                                        <p:cTn id="13" dur="90" fill="hold"/>
                                        <p:tgtEl>
                                          <p:spTgt spid="109592"/>
                                        </p:tgtEl>
                                        <p:attrNameLst>
                                          <p:attrName>ppt_x</p:attrName>
                                          <p:attrName>ppt_y</p:attrName>
                                        </p:attrNameLst>
                                      </p:cBhvr>
                                      <p:rCtr x="69" y="17225"/>
                                    </p:animMotion>
                                  </p:childTnLst>
                                </p:cTn>
                              </p:par>
                              <p:par>
                                <p:cTn id="14" presetID="1" presetClass="path" presetSubtype="0" repeatCount="indefinite" fill="hold" grpId="0" nodeType="withEffect">
                                  <p:stCondLst>
                                    <p:cond delay="0"/>
                                  </p:stCondLst>
                                  <p:childTnLst>
                                    <p:animMotion origin="layout" path="M 0.03611 -3.23699E-6 C 0.13715 -3.23699E-6 0.22066 0.09503 0.22066 0.21364 C 0.22066 0.33018 0.13715 0.42729 0.03611 0.42729 C -0.06493 0.42729 -0.14583 0.33018 -0.14583 0.21364 C -0.14583 0.09503 -0.06493 -3.23699E-6 0.03611 -3.23699E-6 Z " pathEditMode="fixed" rAng="0" ptsTypes="fffff">
                                      <p:cBhvr>
                                        <p:cTn id="15" dur="90" fill="hold"/>
                                        <p:tgtEl>
                                          <p:spTgt spid="109593"/>
                                        </p:tgtEl>
                                        <p:attrNameLst>
                                          <p:attrName>ppt_x</p:attrName>
                                          <p:attrName>ppt_y</p:attrName>
                                        </p:attrNameLst>
                                      </p:cBhvr>
                                      <p:rCtr x="122" y="21364"/>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09594"/>
                                        </p:tgtEl>
                                        <p:attrNameLst>
                                          <p:attrName>style.visibility</p:attrName>
                                        </p:attrNameLst>
                                      </p:cBhvr>
                                      <p:to>
                                        <p:strVal val="visible"/>
                                      </p:to>
                                    </p:set>
                                    <p:animEffect transition="in" filter="box(in)">
                                      <p:cBhvr>
                                        <p:cTn id="20" dur="500"/>
                                        <p:tgtEl>
                                          <p:spTgt spid="109594"/>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09595"/>
                                        </p:tgtEl>
                                        <p:attrNameLst>
                                          <p:attrName>style.visibility</p:attrName>
                                        </p:attrNameLst>
                                      </p:cBhvr>
                                      <p:to>
                                        <p:strVal val="visible"/>
                                      </p:to>
                                    </p:set>
                                    <p:animEffect transition="in" filter="dissolve">
                                      <p:cBhvr>
                                        <p:cTn id="24" dur="500"/>
                                        <p:tgtEl>
                                          <p:spTgt spid="10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95" grpId="0" animBg="1"/>
      <p:bldP spid="109571" grpId="0" build="p"/>
      <p:bldP spid="109591" grpId="0" animBg="1"/>
      <p:bldP spid="109592" grpId="0" animBg="1"/>
      <p:bldP spid="109593" grpId="0" animBg="1"/>
      <p:bldP spid="10959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5" name="Oval 1051"/>
          <p:cNvSpPr>
            <a:spLocks noChangeArrowheads="1"/>
          </p:cNvSpPr>
          <p:nvPr/>
        </p:nvSpPr>
        <p:spPr bwMode="auto">
          <a:xfrm>
            <a:off x="6172200" y="48006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2530" name="Rectangle 2"/>
          <p:cNvSpPr>
            <a:spLocks noGrp="1" noChangeArrowheads="1"/>
          </p:cNvSpPr>
          <p:nvPr>
            <p:ph type="title"/>
          </p:nvPr>
        </p:nvSpPr>
        <p:spPr/>
        <p:txBody>
          <a:bodyPr/>
          <a:lstStyle/>
          <a:p>
            <a:r>
              <a:rPr lang="en-US" altLang="en-US">
                <a:latin typeface="Comic Sans MS" pitchFamily="66" charset="0"/>
              </a:rPr>
              <a:t>Mass Number</a:t>
            </a:r>
          </a:p>
        </p:txBody>
      </p:sp>
      <p:sp>
        <p:nvSpPr>
          <p:cNvPr id="22531" name="Rectangle 3"/>
          <p:cNvSpPr>
            <a:spLocks noGrp="1" noChangeArrowheads="1"/>
          </p:cNvSpPr>
          <p:nvPr>
            <p:ph type="body" idx="1"/>
          </p:nvPr>
        </p:nvSpPr>
        <p:spPr>
          <a:xfrm>
            <a:off x="1066800" y="1752600"/>
            <a:ext cx="7620000" cy="1219200"/>
          </a:xfrm>
        </p:spPr>
        <p:txBody>
          <a:bodyPr/>
          <a:lstStyle/>
          <a:p>
            <a:pPr>
              <a:lnSpc>
                <a:spcPct val="80000"/>
              </a:lnSpc>
            </a:pPr>
            <a:r>
              <a:rPr lang="en-US" altLang="en-US" sz="1900">
                <a:latin typeface="Comic Sans MS" pitchFamily="66" charset="0"/>
              </a:rPr>
              <a:t>The total number of protons and neutrons in an atom’s nucleus</a:t>
            </a:r>
          </a:p>
          <a:p>
            <a:pPr>
              <a:lnSpc>
                <a:spcPct val="80000"/>
              </a:lnSpc>
            </a:pPr>
            <a:r>
              <a:rPr lang="en-US" altLang="en-US" sz="1900">
                <a:latin typeface="Comic Sans MS" pitchFamily="66" charset="0"/>
              </a:rPr>
              <a:t>Expressed in </a:t>
            </a:r>
            <a:r>
              <a:rPr lang="en-US" altLang="en-US" sz="1900" b="1" u="sng">
                <a:latin typeface="Comic Sans MS" pitchFamily="66" charset="0"/>
              </a:rPr>
              <a:t>A</a:t>
            </a:r>
            <a:r>
              <a:rPr lang="en-US" altLang="en-US" sz="1900">
                <a:latin typeface="Comic Sans MS" pitchFamily="66" charset="0"/>
              </a:rPr>
              <a:t>tomic </a:t>
            </a:r>
            <a:r>
              <a:rPr lang="en-US" altLang="en-US" sz="1900" b="1" u="sng">
                <a:latin typeface="Comic Sans MS" pitchFamily="66" charset="0"/>
              </a:rPr>
              <a:t>M</a:t>
            </a:r>
            <a:r>
              <a:rPr lang="en-US" altLang="en-US" sz="1900">
                <a:latin typeface="Comic Sans MS" pitchFamily="66" charset="0"/>
              </a:rPr>
              <a:t>ass </a:t>
            </a:r>
            <a:r>
              <a:rPr lang="en-US" altLang="en-US" sz="1900" b="1" u="sng">
                <a:latin typeface="Comic Sans MS" pitchFamily="66" charset="0"/>
              </a:rPr>
              <a:t>U</a:t>
            </a:r>
            <a:r>
              <a:rPr lang="en-US" altLang="en-US" sz="1900">
                <a:latin typeface="Comic Sans MS" pitchFamily="66" charset="0"/>
              </a:rPr>
              <a:t>nits (amu)</a:t>
            </a:r>
          </a:p>
          <a:p>
            <a:pPr lvl="1">
              <a:lnSpc>
                <a:spcPct val="80000"/>
              </a:lnSpc>
            </a:pPr>
            <a:r>
              <a:rPr lang="en-US" altLang="en-US" sz="1900">
                <a:latin typeface="Comic Sans MS" pitchFamily="66" charset="0"/>
              </a:rPr>
              <a:t>Each proton or neutron has a mass of 1 amu</a:t>
            </a:r>
          </a:p>
        </p:txBody>
      </p:sp>
      <p:grpSp>
        <p:nvGrpSpPr>
          <p:cNvPr id="43014" name="Group 1030"/>
          <p:cNvGrpSpPr>
            <a:grpSpLocks/>
          </p:cNvGrpSpPr>
          <p:nvPr/>
        </p:nvGrpSpPr>
        <p:grpSpPr bwMode="auto">
          <a:xfrm>
            <a:off x="5943600" y="4038600"/>
            <a:ext cx="1524000" cy="1371600"/>
            <a:chOff x="1968" y="1584"/>
            <a:chExt cx="2160" cy="1872"/>
          </a:xfrm>
        </p:grpSpPr>
        <p:sp>
          <p:nvSpPr>
            <p:cNvPr id="43015" name="Oval 1031"/>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43016" name="Oval 1032"/>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3017" name="Oval 1033"/>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43018" name="Oval 1034"/>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3019" name="Oval 1035"/>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3020" name="Oval 1036"/>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grpSp>
      <p:sp>
        <p:nvSpPr>
          <p:cNvPr id="43021" name="Oval 1037"/>
          <p:cNvSpPr>
            <a:spLocks noChangeArrowheads="1"/>
          </p:cNvSpPr>
          <p:nvPr/>
        </p:nvSpPr>
        <p:spPr bwMode="auto">
          <a:xfrm>
            <a:off x="5486400" y="3581400"/>
            <a:ext cx="2438400" cy="2286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Oval 1038"/>
          <p:cNvSpPr>
            <a:spLocks noChangeArrowheads="1"/>
          </p:cNvSpPr>
          <p:nvPr/>
        </p:nvSpPr>
        <p:spPr bwMode="auto">
          <a:xfrm>
            <a:off x="5029200" y="3200400"/>
            <a:ext cx="3352800" cy="3048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3" name="Oval 1039"/>
          <p:cNvSpPr>
            <a:spLocks noChangeArrowheads="1"/>
          </p:cNvSpPr>
          <p:nvPr/>
        </p:nvSpPr>
        <p:spPr bwMode="auto">
          <a:xfrm>
            <a:off x="7772400" y="44196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3024" name="Oval 1040"/>
          <p:cNvSpPr>
            <a:spLocks noChangeArrowheads="1"/>
          </p:cNvSpPr>
          <p:nvPr/>
        </p:nvSpPr>
        <p:spPr bwMode="auto">
          <a:xfrm>
            <a:off x="5791200" y="54864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3025" name="Oval 1041"/>
          <p:cNvSpPr>
            <a:spLocks noChangeArrowheads="1"/>
          </p:cNvSpPr>
          <p:nvPr/>
        </p:nvSpPr>
        <p:spPr bwMode="auto">
          <a:xfrm>
            <a:off x="6248400" y="31242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3026" name="Text Box 1042"/>
          <p:cNvSpPr txBox="1">
            <a:spLocks noChangeArrowheads="1"/>
          </p:cNvSpPr>
          <p:nvPr/>
        </p:nvSpPr>
        <p:spPr bwMode="auto">
          <a:xfrm>
            <a:off x="1371600" y="2819400"/>
            <a:ext cx="3200400" cy="7397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000">
                <a:latin typeface="Comic Sans MS" pitchFamily="66" charset="0"/>
              </a:rPr>
              <a:t>What would be the mass number of this atom?</a:t>
            </a:r>
          </a:p>
        </p:txBody>
      </p:sp>
      <p:sp>
        <p:nvSpPr>
          <p:cNvPr id="43027" name="Line 1043"/>
          <p:cNvSpPr>
            <a:spLocks noChangeShapeType="1"/>
          </p:cNvSpPr>
          <p:nvPr/>
        </p:nvSpPr>
        <p:spPr bwMode="auto">
          <a:xfrm flipH="1" flipV="1">
            <a:off x="3505200" y="3886200"/>
            <a:ext cx="2514600" cy="4572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3028" name="Oval 1044"/>
          <p:cNvSpPr>
            <a:spLocks noChangeArrowheads="1"/>
          </p:cNvSpPr>
          <p:nvPr/>
        </p:nvSpPr>
        <p:spPr bwMode="auto">
          <a:xfrm>
            <a:off x="2286000" y="3657600"/>
            <a:ext cx="381000" cy="3810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43029" name="Line 1045"/>
          <p:cNvSpPr>
            <a:spLocks noChangeShapeType="1"/>
          </p:cNvSpPr>
          <p:nvPr/>
        </p:nvSpPr>
        <p:spPr bwMode="auto">
          <a:xfrm flipH="1" flipV="1">
            <a:off x="3505200" y="4267200"/>
            <a:ext cx="2362200" cy="5334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3032" name="Oval 1048"/>
          <p:cNvSpPr>
            <a:spLocks noChangeArrowheads="1"/>
          </p:cNvSpPr>
          <p:nvPr/>
        </p:nvSpPr>
        <p:spPr bwMode="auto">
          <a:xfrm>
            <a:off x="2286000" y="4114800"/>
            <a:ext cx="381000" cy="3810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3033" name="Text Box 1049"/>
          <p:cNvSpPr txBox="1">
            <a:spLocks noChangeArrowheads="1"/>
          </p:cNvSpPr>
          <p:nvPr/>
        </p:nvSpPr>
        <p:spPr bwMode="auto">
          <a:xfrm>
            <a:off x="2743200" y="3657600"/>
            <a:ext cx="777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b="1">
                <a:latin typeface="Comic Sans MS" pitchFamily="66" charset="0"/>
                <a:sym typeface="Wingdings" pitchFamily="2" charset="2"/>
              </a:rPr>
              <a:t> </a:t>
            </a:r>
            <a:r>
              <a:rPr lang="en-US" altLang="en-US" sz="1800" b="1">
                <a:latin typeface="Comic Sans MS" pitchFamily="66" charset="0"/>
              </a:rPr>
              <a:t>3</a:t>
            </a:r>
          </a:p>
        </p:txBody>
      </p:sp>
      <p:sp>
        <p:nvSpPr>
          <p:cNvPr id="43034" name="Text Box 1050"/>
          <p:cNvSpPr txBox="1">
            <a:spLocks noChangeArrowheads="1"/>
          </p:cNvSpPr>
          <p:nvPr/>
        </p:nvSpPr>
        <p:spPr bwMode="auto">
          <a:xfrm>
            <a:off x="2743200" y="4038600"/>
            <a:ext cx="777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b="1">
                <a:latin typeface="Comic Sans MS" pitchFamily="66" charset="0"/>
                <a:sym typeface="Wingdings" pitchFamily="2" charset="2"/>
              </a:rPr>
              <a:t> </a:t>
            </a:r>
            <a:r>
              <a:rPr lang="en-US" altLang="en-US" sz="1800" b="1">
                <a:latin typeface="Comic Sans MS" pitchFamily="66" charset="0"/>
              </a:rPr>
              <a:t>4</a:t>
            </a:r>
          </a:p>
        </p:txBody>
      </p:sp>
      <p:sp>
        <p:nvSpPr>
          <p:cNvPr id="43036" name="Text Box 1052"/>
          <p:cNvSpPr txBox="1">
            <a:spLocks noChangeArrowheads="1"/>
          </p:cNvSpPr>
          <p:nvPr/>
        </p:nvSpPr>
        <p:spPr bwMode="auto">
          <a:xfrm>
            <a:off x="1752600" y="4572000"/>
            <a:ext cx="2590800" cy="61912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600">
                <a:latin typeface="Comic Sans MS" pitchFamily="66" charset="0"/>
              </a:rPr>
              <a:t>3 protons + 4 neutrons </a:t>
            </a:r>
            <a:r>
              <a:rPr lang="en-US" altLang="en-US" sz="1600">
                <a:latin typeface="Comic Sans MS" pitchFamily="66" charset="0"/>
                <a:sym typeface="Wingdings" pitchFamily="2" charset="2"/>
              </a:rPr>
              <a:t>= a mass number of 7 amu</a:t>
            </a:r>
            <a:endParaRPr lang="en-US" altLang="en-US" sz="1600">
              <a:latin typeface="Comic Sans MS" pitchFamily="66" charset="0"/>
            </a:endParaRPr>
          </a:p>
        </p:txBody>
      </p:sp>
      <p:sp>
        <p:nvSpPr>
          <p:cNvPr id="43037" name="Text Box 1053"/>
          <p:cNvSpPr txBox="1">
            <a:spLocks noChangeArrowheads="1"/>
          </p:cNvSpPr>
          <p:nvPr/>
        </p:nvSpPr>
        <p:spPr bwMode="auto">
          <a:xfrm>
            <a:off x="1295400" y="5410200"/>
            <a:ext cx="3733800" cy="954088"/>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a:latin typeface="Comic Sans MS" pitchFamily="66" charset="0"/>
              </a:rPr>
              <a:t>Why did we not account for the electrons when calculating the mass number?</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repeatCount="indefinite" fill="hold" grpId="0" nodeType="clickEffect">
                                  <p:stCondLst>
                                    <p:cond delay="0"/>
                                  </p:stCondLst>
                                  <p:childTnLst>
                                    <p:animMotion origin="layout" path="M -0.12986 -0.14983 C -0.05642 -0.14983 0.00417 -0.07307 0.00417 0.02266 C 0.00417 0.11676 -0.05642 0.19491 -0.12986 0.19491 C -0.20347 0.19491 -0.2625 0.11676 -0.2625 0.02266 C -0.2625 -0.07307 -0.20347 -0.14983 -0.12986 -0.14983 Z " pathEditMode="fixed" rAng="0" ptsTypes="fffff">
                                      <p:cBhvr>
                                        <p:cTn id="6" dur="90" fill="hold"/>
                                        <p:tgtEl>
                                          <p:spTgt spid="43023"/>
                                        </p:tgtEl>
                                        <p:attrNameLst>
                                          <p:attrName>ppt_x</p:attrName>
                                          <p:attrName>ppt_y</p:attrName>
                                        </p:attrNameLst>
                                      </p:cBhvr>
                                      <p:rCtr x="69" y="17225"/>
                                    </p:animMotion>
                                  </p:childTnLst>
                                </p:cTn>
                              </p:par>
                              <p:par>
                                <p:cTn id="7" presetID="1" presetClass="path" presetSubtype="0" repeatCount="indefinite" fill="hold" grpId="0" nodeType="withEffect">
                                  <p:stCondLst>
                                    <p:cond delay="0"/>
                                  </p:stCondLst>
                                  <p:childTnLst>
                                    <p:animMotion origin="layout" path="M 0.08681 -0.3052 C 0.16025 -0.3052 0.22084 -0.22844 0.22084 -0.13271 C 0.22084 -0.03861 0.16025 0.03954 0.08681 0.03954 C 0.0132 0.03954 -0.04583 -0.03861 -0.04583 -0.13271 C -0.04583 -0.22844 0.0132 -0.3052 0.08681 -0.3052 Z " pathEditMode="fixed" rAng="0" ptsTypes="fffff">
                                      <p:cBhvr>
                                        <p:cTn id="8" dur="90" fill="hold"/>
                                        <p:tgtEl>
                                          <p:spTgt spid="43024"/>
                                        </p:tgtEl>
                                        <p:attrNameLst>
                                          <p:attrName>ppt_x</p:attrName>
                                          <p:attrName>ppt_y</p:attrName>
                                        </p:attrNameLst>
                                      </p:cBhvr>
                                      <p:rCtr x="69" y="17225"/>
                                    </p:animMotion>
                                  </p:childTnLst>
                                </p:cTn>
                              </p:par>
                              <p:par>
                                <p:cTn id="9" presetID="1" presetClass="path" presetSubtype="0" repeatCount="indefinite" fill="hold" grpId="0" nodeType="withEffect">
                                  <p:stCondLst>
                                    <p:cond delay="0"/>
                                  </p:stCondLst>
                                  <p:childTnLst>
                                    <p:animMotion origin="layout" path="M 0.03611 -0.01665 C 0.13716 -0.01665 0.22066 0.08924 0.22066 0.22196 C 0.22066 0.35167 0.13716 0.46057 0.03611 0.46057 C -0.06493 0.46057 -0.14583 0.35167 -0.14583 0.22196 C -0.14583 0.08924 -0.06493 -0.01665 0.03611 -0.01665 Z " pathEditMode="relative" rAng="0" ptsTypes="fffff">
                                      <p:cBhvr>
                                        <p:cTn id="10" dur="90" fill="hold"/>
                                        <p:tgtEl>
                                          <p:spTgt spid="43025"/>
                                        </p:tgtEl>
                                        <p:attrNameLst>
                                          <p:attrName>ppt_x</p:attrName>
                                          <p:attrName>ppt_y</p:attrName>
                                        </p:attrNameLst>
                                      </p:cBhvr>
                                      <p:rCtr x="122" y="23861"/>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2531">
                                            <p:txEl>
                                              <p:pRg st="0" end="0"/>
                                            </p:txEl>
                                          </p:spTgt>
                                        </p:tgtEl>
                                        <p:attrNameLst>
                                          <p:attrName>style.visibility</p:attrName>
                                        </p:attrNameLst>
                                      </p:cBhvr>
                                      <p:to>
                                        <p:strVal val="visible"/>
                                      </p:to>
                                    </p:set>
                                    <p:animEffect transition="in" filter="dissolve">
                                      <p:cBhvr>
                                        <p:cTn id="15" dur="500"/>
                                        <p:tgtEl>
                                          <p:spTgt spid="2253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22531">
                                            <p:txEl>
                                              <p:pRg st="1" end="1"/>
                                            </p:txEl>
                                          </p:spTgt>
                                        </p:tgtEl>
                                        <p:attrNameLst>
                                          <p:attrName>style.visibility</p:attrName>
                                        </p:attrNameLst>
                                      </p:cBhvr>
                                      <p:to>
                                        <p:strVal val="visible"/>
                                      </p:to>
                                    </p:set>
                                    <p:animEffect transition="in" filter="dissolve">
                                      <p:cBhvr>
                                        <p:cTn id="20" dur="500"/>
                                        <p:tgtEl>
                                          <p:spTgt spid="2253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Effect transition="in" filter="dissolve">
                                      <p:cBhvr>
                                        <p:cTn id="25" dur="500"/>
                                        <p:tgtEl>
                                          <p:spTgt spid="2253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3026"/>
                                        </p:tgtEl>
                                        <p:attrNameLst>
                                          <p:attrName>style.visibility</p:attrName>
                                        </p:attrNameLst>
                                      </p:cBhvr>
                                      <p:to>
                                        <p:strVal val="visible"/>
                                      </p:to>
                                    </p:set>
                                    <p:animEffect transition="in" filter="box(in)">
                                      <p:cBhvr>
                                        <p:cTn id="30" dur="500"/>
                                        <p:tgtEl>
                                          <p:spTgt spid="4302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43027"/>
                                        </p:tgtEl>
                                        <p:attrNameLst>
                                          <p:attrName>style.visibility</p:attrName>
                                        </p:attrNameLst>
                                      </p:cBhvr>
                                      <p:to>
                                        <p:strVal val="visible"/>
                                      </p:to>
                                    </p:set>
                                    <p:animEffect transition="in" filter="wipe(right)">
                                      <p:cBhvr>
                                        <p:cTn id="35" dur="500"/>
                                        <p:tgtEl>
                                          <p:spTgt spid="4302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43028"/>
                                        </p:tgtEl>
                                        <p:attrNameLst>
                                          <p:attrName>style.visibility</p:attrName>
                                        </p:attrNameLst>
                                      </p:cBhvr>
                                      <p:to>
                                        <p:strVal val="visible"/>
                                      </p:to>
                                    </p:set>
                                    <p:animEffect transition="in" filter="circle(in)">
                                      <p:cBhvr>
                                        <p:cTn id="40" dur="2000"/>
                                        <p:tgtEl>
                                          <p:spTgt spid="4302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43033"/>
                                        </p:tgtEl>
                                        <p:attrNameLst>
                                          <p:attrName>style.visibility</p:attrName>
                                        </p:attrNameLst>
                                      </p:cBhvr>
                                      <p:to>
                                        <p:strVal val="visible"/>
                                      </p:to>
                                    </p:set>
                                    <p:animEffect transition="in" filter="wipe(left)">
                                      <p:cBhvr>
                                        <p:cTn id="45" dur="500"/>
                                        <p:tgtEl>
                                          <p:spTgt spid="4303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43029"/>
                                        </p:tgtEl>
                                        <p:attrNameLst>
                                          <p:attrName>style.visibility</p:attrName>
                                        </p:attrNameLst>
                                      </p:cBhvr>
                                      <p:to>
                                        <p:strVal val="visible"/>
                                      </p:to>
                                    </p:set>
                                    <p:animEffect transition="in" filter="wipe(right)">
                                      <p:cBhvr>
                                        <p:cTn id="50" dur="500"/>
                                        <p:tgtEl>
                                          <p:spTgt spid="4302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43032"/>
                                        </p:tgtEl>
                                        <p:attrNameLst>
                                          <p:attrName>style.visibility</p:attrName>
                                        </p:attrNameLst>
                                      </p:cBhvr>
                                      <p:to>
                                        <p:strVal val="visible"/>
                                      </p:to>
                                    </p:set>
                                    <p:animEffect transition="in" filter="circle(in)">
                                      <p:cBhvr>
                                        <p:cTn id="55" dur="2000"/>
                                        <p:tgtEl>
                                          <p:spTgt spid="4303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43034"/>
                                        </p:tgtEl>
                                        <p:attrNameLst>
                                          <p:attrName>style.visibility</p:attrName>
                                        </p:attrNameLst>
                                      </p:cBhvr>
                                      <p:to>
                                        <p:strVal val="visible"/>
                                      </p:to>
                                    </p:set>
                                    <p:animEffect transition="in" filter="wipe(left)">
                                      <p:cBhvr>
                                        <p:cTn id="60" dur="500"/>
                                        <p:tgtEl>
                                          <p:spTgt spid="4303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3036"/>
                                        </p:tgtEl>
                                        <p:attrNameLst>
                                          <p:attrName>style.visibility</p:attrName>
                                        </p:attrNameLst>
                                      </p:cBhvr>
                                      <p:to>
                                        <p:strVal val="visible"/>
                                      </p:to>
                                    </p:set>
                                    <p:animEffect transition="in" filter="box(in)">
                                      <p:cBhvr>
                                        <p:cTn id="65" dur="500"/>
                                        <p:tgtEl>
                                          <p:spTgt spid="4303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16" fill="hold" grpId="0" nodeType="clickEffect">
                                  <p:stCondLst>
                                    <p:cond delay="0"/>
                                  </p:stCondLst>
                                  <p:childTnLst>
                                    <p:set>
                                      <p:cBhvr>
                                        <p:cTn id="69" dur="1" fill="hold">
                                          <p:stCondLst>
                                            <p:cond delay="0"/>
                                          </p:stCondLst>
                                        </p:cTn>
                                        <p:tgtEl>
                                          <p:spTgt spid="43037"/>
                                        </p:tgtEl>
                                        <p:attrNameLst>
                                          <p:attrName>style.visibility</p:attrName>
                                        </p:attrNameLst>
                                      </p:cBhvr>
                                      <p:to>
                                        <p:strVal val="visible"/>
                                      </p:to>
                                    </p:set>
                                    <p:animEffect transition="in" filter="box(in)">
                                      <p:cBhvr>
                                        <p:cTn id="70" dur="500"/>
                                        <p:tgtEl>
                                          <p:spTgt spid="43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3" grpId="0" animBg="1"/>
      <p:bldP spid="43024" grpId="0" animBg="1"/>
      <p:bldP spid="43025" grpId="0" animBg="1"/>
      <p:bldP spid="43026" grpId="0" animBg="1"/>
      <p:bldP spid="43027" grpId="0" animBg="1"/>
      <p:bldP spid="43028" grpId="0" animBg="1"/>
      <p:bldP spid="43029" grpId="0" animBg="1"/>
      <p:bldP spid="43032" grpId="0" animBg="1"/>
      <p:bldP spid="43033" grpId="0"/>
      <p:bldP spid="43034" grpId="0"/>
      <p:bldP spid="43036" grpId="0" animBg="1"/>
      <p:bldP spid="430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a:latin typeface="Comic Sans MS" pitchFamily="66" charset="0"/>
              </a:rPr>
              <a:t>Building Atoms</a:t>
            </a:r>
          </a:p>
        </p:txBody>
      </p:sp>
      <p:sp>
        <p:nvSpPr>
          <p:cNvPr id="97283" name="Rectangle 3"/>
          <p:cNvSpPr>
            <a:spLocks noGrp="1" noChangeArrowheads="1"/>
          </p:cNvSpPr>
          <p:nvPr>
            <p:ph type="body" sz="half" idx="1"/>
          </p:nvPr>
        </p:nvSpPr>
        <p:spPr>
          <a:xfrm>
            <a:off x="1143000" y="1752600"/>
            <a:ext cx="7315200" cy="914400"/>
          </a:xfrm>
        </p:spPr>
        <p:txBody>
          <a:bodyPr/>
          <a:lstStyle/>
          <a:p>
            <a:pPr algn="ctr">
              <a:lnSpc>
                <a:spcPct val="80000"/>
              </a:lnSpc>
              <a:buFontTx/>
              <a:buNone/>
            </a:pPr>
            <a:r>
              <a:rPr lang="en-US" altLang="en-US" sz="2400">
                <a:latin typeface="Comic Sans MS" pitchFamily="66" charset="0"/>
              </a:rPr>
              <a:t>	Using the whiteboard and the proton, neutron, and electron pieces, build the following atoms, and determine their atomic and mass numbers.</a:t>
            </a:r>
          </a:p>
        </p:txBody>
      </p:sp>
      <p:graphicFrame>
        <p:nvGraphicFramePr>
          <p:cNvPr id="97329" name="Group 49"/>
          <p:cNvGraphicFramePr>
            <a:graphicFrameLocks noGrp="1"/>
          </p:cNvGraphicFramePr>
          <p:nvPr>
            <p:ph sz="quarter" idx="2"/>
          </p:nvPr>
        </p:nvGraphicFramePr>
        <p:xfrm>
          <a:off x="1295400" y="3124200"/>
          <a:ext cx="7315200" cy="3108960"/>
        </p:xfrm>
        <a:graphic>
          <a:graphicData uri="http://schemas.openxmlformats.org/drawingml/2006/table">
            <a:tbl>
              <a:tblPr/>
              <a:tblGrid>
                <a:gridCol w="1828800"/>
                <a:gridCol w="1828800"/>
                <a:gridCol w="1828800"/>
                <a:gridCol w="1828800"/>
              </a:tblGrid>
              <a:tr h="330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Atoms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Protons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Neutrons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Electrons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30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Carbon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Beryllium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Oxygen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Lithium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Sodium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Comic Sans MS" pitchFamily="66"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7326" name="Picture 46" descr="j0296981"/>
          <p:cNvPicPr>
            <a:picLocks noGrp="1" noChangeAspect="1" noChangeArrowheads="1" noCrop="1"/>
          </p:cNvPicPr>
          <p:nvPr>
            <p:ph sz="quarter" idx="3"/>
          </p:nvPr>
        </p:nvPicPr>
        <p:blipFill>
          <a:blip r:embed="rId2">
            <a:extLst>
              <a:ext uri="{28A0092B-C50C-407E-A947-70E740481C1C}">
                <a14:useLocalDpi xmlns:a14="http://schemas.microsoft.com/office/drawing/2010/main" val="0"/>
              </a:ext>
            </a:extLst>
          </a:blip>
          <a:srcRect/>
          <a:stretch>
            <a:fillRect/>
          </a:stretch>
        </p:blipFill>
        <p:spPr>
          <a:xfrm rot="19455670">
            <a:off x="7239000" y="152400"/>
            <a:ext cx="1123950" cy="1524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7331" name="Picture 51" descr="AG00266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28775" y="381000"/>
            <a:ext cx="220663" cy="11430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en-US">
                <a:latin typeface="Comic Sans MS" pitchFamily="66" charset="0"/>
              </a:rPr>
              <a:t>Matter </a:t>
            </a:r>
          </a:p>
        </p:txBody>
      </p:sp>
      <p:sp>
        <p:nvSpPr>
          <p:cNvPr id="105475" name="Rectangle 3"/>
          <p:cNvSpPr>
            <a:spLocks noGrp="1" noChangeArrowheads="1"/>
          </p:cNvSpPr>
          <p:nvPr>
            <p:ph type="body" idx="1"/>
          </p:nvPr>
        </p:nvSpPr>
        <p:spPr>
          <a:xfrm>
            <a:off x="1066800" y="1752600"/>
            <a:ext cx="7620000" cy="3200400"/>
          </a:xfrm>
        </p:spPr>
        <p:txBody>
          <a:bodyPr/>
          <a:lstStyle/>
          <a:p>
            <a:pPr>
              <a:lnSpc>
                <a:spcPct val="90000"/>
              </a:lnSpc>
            </a:pPr>
            <a:r>
              <a:rPr lang="en-US" altLang="en-US">
                <a:latin typeface="Comic Sans MS" pitchFamily="66" charset="0"/>
              </a:rPr>
              <a:t>Anything that has mass and takes up space (volume)</a:t>
            </a:r>
          </a:p>
          <a:p>
            <a:pPr lvl="1">
              <a:lnSpc>
                <a:spcPct val="90000"/>
              </a:lnSpc>
            </a:pPr>
            <a:r>
              <a:rPr lang="en-US" altLang="en-US">
                <a:latin typeface="Comic Sans MS" pitchFamily="66" charset="0"/>
              </a:rPr>
              <a:t>Examples:</a:t>
            </a:r>
          </a:p>
          <a:p>
            <a:pPr lvl="2">
              <a:lnSpc>
                <a:spcPct val="90000"/>
              </a:lnSpc>
            </a:pPr>
            <a:r>
              <a:rPr lang="en-US" altLang="en-US">
                <a:latin typeface="Comic Sans MS" pitchFamily="66" charset="0"/>
              </a:rPr>
              <a:t>A brick has </a:t>
            </a:r>
            <a:r>
              <a:rPr lang="en-US" altLang="en-US" u="sng">
                <a:latin typeface="Comic Sans MS" pitchFamily="66" charset="0"/>
              </a:rPr>
              <a:t>mass</a:t>
            </a:r>
            <a:r>
              <a:rPr lang="en-US" altLang="en-US">
                <a:latin typeface="Comic Sans MS" pitchFamily="66" charset="0"/>
              </a:rPr>
              <a:t> and </a:t>
            </a:r>
            <a:r>
              <a:rPr lang="en-US" altLang="en-US" u="sng">
                <a:latin typeface="Comic Sans MS" pitchFamily="66" charset="0"/>
              </a:rPr>
              <a:t>takes up space</a:t>
            </a:r>
            <a:r>
              <a:rPr lang="en-US" altLang="en-US">
                <a:latin typeface="Comic Sans MS" pitchFamily="66" charset="0"/>
              </a:rPr>
              <a:t> </a:t>
            </a:r>
            <a:endParaRPr lang="en-US" altLang="en-US">
              <a:latin typeface="Comic Sans MS" pitchFamily="66" charset="0"/>
              <a:sym typeface="Wingdings" pitchFamily="2" charset="2"/>
            </a:endParaRPr>
          </a:p>
          <a:p>
            <a:pPr lvl="2">
              <a:lnSpc>
                <a:spcPct val="90000"/>
              </a:lnSpc>
            </a:pPr>
            <a:r>
              <a:rPr lang="en-US" altLang="en-US">
                <a:latin typeface="Comic Sans MS" pitchFamily="66" charset="0"/>
                <a:sym typeface="Wingdings" pitchFamily="2" charset="2"/>
              </a:rPr>
              <a:t>A desk has </a:t>
            </a:r>
            <a:r>
              <a:rPr lang="en-US" altLang="en-US" u="sng">
                <a:latin typeface="Comic Sans MS" pitchFamily="66" charset="0"/>
                <a:sym typeface="Wingdings" pitchFamily="2" charset="2"/>
              </a:rPr>
              <a:t>mass</a:t>
            </a:r>
            <a:r>
              <a:rPr lang="en-US" altLang="en-US">
                <a:latin typeface="Comic Sans MS" pitchFamily="66" charset="0"/>
                <a:sym typeface="Wingdings" pitchFamily="2" charset="2"/>
              </a:rPr>
              <a:t> and </a:t>
            </a:r>
            <a:r>
              <a:rPr lang="en-US" altLang="en-US" u="sng">
                <a:latin typeface="Comic Sans MS" pitchFamily="66" charset="0"/>
                <a:sym typeface="Wingdings" pitchFamily="2" charset="2"/>
              </a:rPr>
              <a:t>takes up space</a:t>
            </a:r>
          </a:p>
          <a:p>
            <a:pPr lvl="2">
              <a:lnSpc>
                <a:spcPct val="90000"/>
              </a:lnSpc>
            </a:pPr>
            <a:r>
              <a:rPr lang="en-US" altLang="en-US">
                <a:latin typeface="Comic Sans MS" pitchFamily="66" charset="0"/>
                <a:sym typeface="Wingdings" pitchFamily="2" charset="2"/>
              </a:rPr>
              <a:t>A pencil has </a:t>
            </a:r>
            <a:r>
              <a:rPr lang="en-US" altLang="en-US" u="sng">
                <a:latin typeface="Comic Sans MS" pitchFamily="66" charset="0"/>
                <a:sym typeface="Wingdings" pitchFamily="2" charset="2"/>
              </a:rPr>
              <a:t>mass</a:t>
            </a:r>
            <a:r>
              <a:rPr lang="en-US" altLang="en-US">
                <a:latin typeface="Comic Sans MS" pitchFamily="66" charset="0"/>
                <a:sym typeface="Wingdings" pitchFamily="2" charset="2"/>
              </a:rPr>
              <a:t> and </a:t>
            </a:r>
            <a:r>
              <a:rPr lang="en-US" altLang="en-US" u="sng">
                <a:latin typeface="Comic Sans MS" pitchFamily="66" charset="0"/>
                <a:sym typeface="Wingdings" pitchFamily="2" charset="2"/>
              </a:rPr>
              <a:t>takes up space</a:t>
            </a:r>
          </a:p>
          <a:p>
            <a:pPr lvl="2">
              <a:lnSpc>
                <a:spcPct val="90000"/>
              </a:lnSpc>
            </a:pPr>
            <a:r>
              <a:rPr lang="en-US" altLang="en-US">
                <a:latin typeface="Comic Sans MS" pitchFamily="66" charset="0"/>
                <a:sym typeface="Wingdings" pitchFamily="2" charset="2"/>
              </a:rPr>
              <a:t>Air has </a:t>
            </a:r>
            <a:r>
              <a:rPr lang="en-US" altLang="en-US" u="sng">
                <a:latin typeface="Comic Sans MS" pitchFamily="66" charset="0"/>
                <a:sym typeface="Wingdings" pitchFamily="2" charset="2"/>
              </a:rPr>
              <a:t>mass</a:t>
            </a:r>
            <a:r>
              <a:rPr lang="en-US" altLang="en-US">
                <a:latin typeface="Comic Sans MS" pitchFamily="66" charset="0"/>
                <a:sym typeface="Wingdings" pitchFamily="2" charset="2"/>
              </a:rPr>
              <a:t> and </a:t>
            </a:r>
            <a:r>
              <a:rPr lang="en-US" altLang="en-US" u="sng">
                <a:latin typeface="Comic Sans MS" pitchFamily="66" charset="0"/>
                <a:sym typeface="Wingdings" pitchFamily="2" charset="2"/>
              </a:rPr>
              <a:t>takes up space</a:t>
            </a:r>
            <a:endParaRPr lang="en-US" altLang="en-US" u="sng">
              <a:latin typeface="Comic Sans MS" pitchFamily="66" charset="0"/>
            </a:endParaRPr>
          </a:p>
        </p:txBody>
      </p:sp>
      <p:sp>
        <p:nvSpPr>
          <p:cNvPr id="105476" name="Text Box 4"/>
          <p:cNvSpPr txBox="1">
            <a:spLocks noChangeArrowheads="1"/>
          </p:cNvSpPr>
          <p:nvPr/>
        </p:nvSpPr>
        <p:spPr bwMode="auto">
          <a:xfrm>
            <a:off x="1143000" y="5029200"/>
            <a:ext cx="7442200" cy="1044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000">
                <a:latin typeface="Comic Sans MS" pitchFamily="66" charset="0"/>
              </a:rPr>
              <a:t>All of the above examples are considered matter because they have </a:t>
            </a:r>
            <a:r>
              <a:rPr lang="en-US" altLang="en-US" sz="2000" u="sng">
                <a:latin typeface="Comic Sans MS" pitchFamily="66" charset="0"/>
              </a:rPr>
              <a:t>mass</a:t>
            </a:r>
            <a:r>
              <a:rPr lang="en-US" altLang="en-US" sz="2000">
                <a:latin typeface="Comic Sans MS" pitchFamily="66" charset="0"/>
              </a:rPr>
              <a:t> and </a:t>
            </a:r>
            <a:r>
              <a:rPr lang="en-US" altLang="en-US" sz="2000" u="sng">
                <a:latin typeface="Comic Sans MS" pitchFamily="66" charset="0"/>
              </a:rPr>
              <a:t>take up space</a:t>
            </a:r>
            <a:r>
              <a:rPr lang="en-US" altLang="en-US" sz="2000">
                <a:latin typeface="Comic Sans MS" pitchFamily="66" charset="0"/>
              </a:rPr>
              <a:t>.  Can you think of anything that would not be considered matter?</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dissolve">
                                      <p:cBhvr>
                                        <p:cTn id="27" dur="500"/>
                                        <p:tgtEl>
                                          <p:spTgt spid="1054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dissolve">
                                      <p:cBhvr>
                                        <p:cTn id="32" dur="500"/>
                                        <p:tgtEl>
                                          <p:spTgt spid="1054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5476"/>
                                        </p:tgtEl>
                                        <p:attrNameLst>
                                          <p:attrName>style.visibility</p:attrName>
                                        </p:attrNameLst>
                                      </p:cBhvr>
                                      <p:to>
                                        <p:strVal val="visible"/>
                                      </p:to>
                                    </p:set>
                                    <p:animEffect transition="in" filter="box(in)">
                                      <p:cBhvr>
                                        <p:cTn id="37" dur="500"/>
                                        <p:tgtEl>
                                          <p:spTgt spid="1054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latin typeface="Comic Sans MS" pitchFamily="66" charset="0"/>
              </a:rPr>
              <a:t>Atom Builder</a:t>
            </a:r>
          </a:p>
        </p:txBody>
      </p:sp>
      <p:sp>
        <p:nvSpPr>
          <p:cNvPr id="60419" name="Rectangle 3"/>
          <p:cNvSpPr>
            <a:spLocks noGrp="1" noChangeArrowheads="1"/>
          </p:cNvSpPr>
          <p:nvPr>
            <p:ph type="body" sz="half" idx="1"/>
          </p:nvPr>
        </p:nvSpPr>
        <p:spPr/>
        <p:txBody>
          <a:bodyPr/>
          <a:lstStyle/>
          <a:p>
            <a:r>
              <a:rPr lang="en-US" altLang="en-US" sz="2000">
                <a:latin typeface="Comic Sans MS" pitchFamily="66" charset="0"/>
              </a:rPr>
              <a:t>Using the interactive website link below, practice building atoms.</a:t>
            </a:r>
          </a:p>
          <a:p>
            <a:pPr algn="ctr">
              <a:buFontTx/>
              <a:buNone/>
            </a:pPr>
            <a:endParaRPr lang="en-US" altLang="en-US" sz="2000">
              <a:latin typeface="Comic Sans MS" pitchFamily="66" charset="0"/>
            </a:endParaRPr>
          </a:p>
          <a:p>
            <a:pPr algn="ctr"/>
            <a:r>
              <a:rPr lang="en-US" altLang="en-US" sz="1800">
                <a:latin typeface="Comic Sans MS" pitchFamily="66" charset="0"/>
                <a:hlinkClick r:id="rId2"/>
              </a:rPr>
              <a:t>http://www.pbs.org/wgbh/aso/tryit/atom/</a:t>
            </a:r>
            <a:endParaRPr lang="en-US" altLang="en-US" sz="1800">
              <a:latin typeface="Comic Sans MS" pitchFamily="66" charset="0"/>
            </a:endParaRPr>
          </a:p>
        </p:txBody>
      </p:sp>
      <p:pic>
        <p:nvPicPr>
          <p:cNvPr id="60445" name="Picture 29" descr="Atom Builder"/>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5791200" y="1676400"/>
            <a:ext cx="2286000" cy="2173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0444" name="Rectangle 28"/>
          <p:cNvSpPr>
            <a:spLocks noChangeArrowheads="1"/>
          </p:cNvSpPr>
          <p:nvPr/>
        </p:nvSpPr>
        <p:spPr bwMode="auto">
          <a:xfrm>
            <a:off x="4419600" y="4343400"/>
            <a:ext cx="43434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fontAlgn="base">
              <a:spcBef>
                <a:spcPct val="20000"/>
              </a:spcBef>
              <a:spcAft>
                <a:spcPct val="0"/>
              </a:spcAft>
              <a:buChar char="»"/>
              <a:defRPr sz="2000">
                <a:solidFill>
                  <a:schemeClr val="tx1"/>
                </a:solidFill>
                <a:latin typeface="Times New Roman" pitchFamily="18" charset="0"/>
              </a:defRPr>
            </a:lvl6pPr>
            <a:lvl7pPr marL="2971800" indent="-228600" fontAlgn="base">
              <a:spcBef>
                <a:spcPct val="20000"/>
              </a:spcBef>
              <a:spcAft>
                <a:spcPct val="0"/>
              </a:spcAft>
              <a:buChar char="»"/>
              <a:defRPr sz="2000">
                <a:solidFill>
                  <a:schemeClr val="tx1"/>
                </a:solidFill>
                <a:latin typeface="Times New Roman" pitchFamily="18" charset="0"/>
              </a:defRPr>
            </a:lvl7pPr>
            <a:lvl8pPr marL="3429000" indent="-228600" fontAlgn="base">
              <a:spcBef>
                <a:spcPct val="20000"/>
              </a:spcBef>
              <a:spcAft>
                <a:spcPct val="0"/>
              </a:spcAft>
              <a:buChar char="»"/>
              <a:defRPr sz="2000">
                <a:solidFill>
                  <a:schemeClr val="tx1"/>
                </a:solidFill>
                <a:latin typeface="Times New Roman" pitchFamily="18" charset="0"/>
              </a:defRPr>
            </a:lvl8pPr>
            <a:lvl9pPr marL="3886200" indent="-228600" fontAlgn="base">
              <a:spcBef>
                <a:spcPct val="20000"/>
              </a:spcBef>
              <a:spcAft>
                <a:spcPct val="0"/>
              </a:spcAft>
              <a:buChar char="»"/>
              <a:defRPr sz="2000">
                <a:solidFill>
                  <a:schemeClr val="tx1"/>
                </a:solidFill>
                <a:latin typeface="Times New Roman" pitchFamily="18" charset="0"/>
              </a:defRPr>
            </a:lvl9pPr>
          </a:lstStyle>
          <a:p>
            <a:r>
              <a:rPr lang="en-US" altLang="en-US" sz="2000">
                <a:latin typeface="Comic Sans MS" pitchFamily="66" charset="0"/>
              </a:rPr>
              <a:t>Using the classzone.com link below, click on the “Build an Atom” simulation and practice building atoms.</a:t>
            </a:r>
          </a:p>
          <a:p>
            <a:pPr>
              <a:buFontTx/>
              <a:buNone/>
            </a:pPr>
            <a:endParaRPr lang="en-US" altLang="en-US" sz="2000">
              <a:latin typeface="Comic Sans MS" pitchFamily="66" charset="0"/>
            </a:endParaRPr>
          </a:p>
          <a:p>
            <a:pPr algn="ctr">
              <a:buFontTx/>
              <a:buNone/>
            </a:pPr>
            <a:r>
              <a:rPr lang="en-US" altLang="en-US" sz="1400">
                <a:latin typeface="Comic Sans MS" pitchFamily="66" charset="0"/>
                <a:hlinkClick r:id="rId4"/>
              </a:rPr>
              <a:t>http://</a:t>
            </a:r>
            <a:r>
              <a:rPr lang="en-US" altLang="en-US" sz="1200">
                <a:latin typeface="Comic Sans MS" pitchFamily="66" charset="0"/>
                <a:hlinkClick r:id="rId4"/>
              </a:rPr>
              <a:t>www.classzone.com/books/ml_sci_physical/page_build.cfm?id=resour_ch1&amp;u=2##</a:t>
            </a:r>
            <a:r>
              <a:rPr lang="en-US" altLang="en-US" sz="1200">
                <a:latin typeface="Comic Sans MS" pitchFamily="66" charset="0"/>
              </a:rPr>
              <a:t> </a:t>
            </a:r>
          </a:p>
        </p:txBody>
      </p:sp>
      <p:pic>
        <p:nvPicPr>
          <p:cNvPr id="60447" name="Picture 31" descr="Build Atoms Yourself"/>
          <p:cNvPicPr>
            <a:picLocks noGrp="1" noChangeAspect="1" noChangeArrowheads="1"/>
          </p:cNvPicPr>
          <p:nvPr>
            <p:ph sz="quarter" idx="3"/>
          </p:nvPr>
        </p:nvPicPr>
        <p:blipFill>
          <a:blip r:embed="rId5" cstate="print">
            <a:extLst>
              <a:ext uri="{28A0092B-C50C-407E-A947-70E740481C1C}">
                <a14:useLocalDpi xmlns:a14="http://schemas.microsoft.com/office/drawing/2010/main" val="0"/>
              </a:ext>
            </a:extLst>
          </a:blip>
          <a:srcRect/>
          <a:stretch>
            <a:fillRect/>
          </a:stretch>
        </p:blipFill>
        <p:spPr>
          <a:xfrm>
            <a:off x="1295400" y="4419600"/>
            <a:ext cx="2209800" cy="1736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0449" name="AutoShape 33"/>
          <p:cNvSpPr>
            <a:spLocks noChangeArrowheads="1"/>
          </p:cNvSpPr>
          <p:nvPr/>
        </p:nvSpPr>
        <p:spPr bwMode="auto">
          <a:xfrm>
            <a:off x="4724400" y="2438400"/>
            <a:ext cx="685800" cy="228600"/>
          </a:xfrm>
          <a:prstGeom prst="leftRightArrow">
            <a:avLst>
              <a:gd name="adj1" fmla="val 50000"/>
              <a:gd name="adj2" fmla="val 6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0" name="AutoShape 34"/>
          <p:cNvSpPr>
            <a:spLocks noChangeArrowheads="1"/>
          </p:cNvSpPr>
          <p:nvPr/>
        </p:nvSpPr>
        <p:spPr bwMode="auto">
          <a:xfrm>
            <a:off x="3657600" y="5181600"/>
            <a:ext cx="685800" cy="228600"/>
          </a:xfrm>
          <a:prstGeom prst="leftRightArrow">
            <a:avLst>
              <a:gd name="adj1" fmla="val 50000"/>
              <a:gd name="adj2" fmla="val 6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60449"/>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grpId="0" nodeType="withEffect">
                                  <p:stCondLst>
                                    <p:cond delay="0"/>
                                  </p:stCondLst>
                                  <p:childTnLst>
                                    <p:anim calcmode="discrete" valueType="str">
                                      <p:cBhvr>
                                        <p:cTn id="8" dur="1000" fill="hold"/>
                                        <p:tgtEl>
                                          <p:spTgt spid="6045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9" grpId="0" animBg="1"/>
      <p:bldP spid="6045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a:latin typeface="Comic Sans MS" pitchFamily="66" charset="0"/>
              </a:rPr>
              <a:t>FORCES IN THE ATOM</a:t>
            </a:r>
          </a:p>
        </p:txBody>
      </p:sp>
      <p:sp>
        <p:nvSpPr>
          <p:cNvPr id="14339" name="Rectangle 3"/>
          <p:cNvSpPr>
            <a:spLocks noGrp="1" noChangeArrowheads="1"/>
          </p:cNvSpPr>
          <p:nvPr>
            <p:ph type="body" idx="1"/>
          </p:nvPr>
        </p:nvSpPr>
        <p:spPr/>
        <p:txBody>
          <a:bodyPr/>
          <a:lstStyle/>
          <a:p>
            <a:pPr algn="ctr"/>
            <a:r>
              <a:rPr lang="en-US" altLang="en-US" sz="4000">
                <a:latin typeface="Comic Sans MS" pitchFamily="66" charset="0"/>
              </a:rPr>
              <a:t>Gravitational Force</a:t>
            </a:r>
          </a:p>
          <a:p>
            <a:pPr algn="ctr"/>
            <a:r>
              <a:rPr lang="en-US" altLang="en-US" sz="4000">
                <a:latin typeface="Comic Sans MS" pitchFamily="66" charset="0"/>
              </a:rPr>
              <a:t>Electromagnetic Force</a:t>
            </a:r>
          </a:p>
          <a:p>
            <a:pPr algn="ctr"/>
            <a:r>
              <a:rPr lang="en-US" altLang="en-US" sz="4000">
                <a:latin typeface="Comic Sans MS" pitchFamily="66" charset="0"/>
              </a:rPr>
              <a:t>Strong Force</a:t>
            </a:r>
          </a:p>
          <a:p>
            <a:pPr algn="ctr"/>
            <a:r>
              <a:rPr lang="en-US" altLang="en-US" sz="4000">
                <a:latin typeface="Comic Sans MS" pitchFamily="66" charset="0"/>
              </a:rPr>
              <a:t>Weak Force</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dissolve">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dissolve">
                                      <p:cBhvr>
                                        <p:cTn id="22"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latin typeface="Comic Sans MS" pitchFamily="66" charset="0"/>
              </a:rPr>
              <a:t>Gravitational Force</a:t>
            </a:r>
          </a:p>
        </p:txBody>
      </p:sp>
      <p:sp>
        <p:nvSpPr>
          <p:cNvPr id="15363" name="Rectangle 3"/>
          <p:cNvSpPr>
            <a:spLocks noGrp="1" noChangeArrowheads="1"/>
          </p:cNvSpPr>
          <p:nvPr>
            <p:ph type="body" idx="1"/>
          </p:nvPr>
        </p:nvSpPr>
        <p:spPr>
          <a:xfrm>
            <a:off x="1066800" y="1752600"/>
            <a:ext cx="3276600" cy="3352800"/>
          </a:xfrm>
        </p:spPr>
        <p:txBody>
          <a:bodyPr/>
          <a:lstStyle/>
          <a:p>
            <a:pPr>
              <a:lnSpc>
                <a:spcPct val="80000"/>
              </a:lnSpc>
            </a:pPr>
            <a:r>
              <a:rPr lang="en-US" altLang="en-US" sz="2400">
                <a:latin typeface="Comic Sans MS" pitchFamily="66" charset="0"/>
              </a:rPr>
              <a:t>The force of attraction of objects due to their masses</a:t>
            </a:r>
          </a:p>
          <a:p>
            <a:pPr>
              <a:lnSpc>
                <a:spcPct val="80000"/>
              </a:lnSpc>
            </a:pPr>
            <a:r>
              <a:rPr lang="en-US" altLang="en-US" sz="2400">
                <a:latin typeface="Comic Sans MS" pitchFamily="66" charset="0"/>
              </a:rPr>
              <a:t>The amount of gravity between objects depends on their masses and the distance between them</a:t>
            </a:r>
            <a:endParaRPr lang="en-US" altLang="en-US" sz="2400" i="1">
              <a:effectLst>
                <a:outerShdw blurRad="38100" dist="38100" dir="2700000" algn="tl">
                  <a:srgbClr val="FFFFFF"/>
                </a:outerShdw>
              </a:effectLst>
              <a:latin typeface="Comic Sans MS" pitchFamily="66" charset="0"/>
            </a:endParaRPr>
          </a:p>
        </p:txBody>
      </p:sp>
      <p:sp>
        <p:nvSpPr>
          <p:cNvPr id="18440" name="Text Box 8"/>
          <p:cNvSpPr txBox="1">
            <a:spLocks noChangeArrowheads="1"/>
          </p:cNvSpPr>
          <p:nvPr/>
        </p:nvSpPr>
        <p:spPr bwMode="auto">
          <a:xfrm>
            <a:off x="1981200" y="5257800"/>
            <a:ext cx="6146800" cy="86042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a:latin typeface="Comic Sans MS" pitchFamily="66" charset="0"/>
              </a:rPr>
              <a:t>Do you think this force plays a significant</a:t>
            </a:r>
          </a:p>
          <a:p>
            <a:pPr algn="ctr"/>
            <a:r>
              <a:rPr lang="en-US" altLang="en-US">
                <a:latin typeface="Comic Sans MS" pitchFamily="66" charset="0"/>
              </a:rPr>
              <a:t>role in holding the atom together?  </a:t>
            </a:r>
          </a:p>
        </p:txBody>
      </p:sp>
      <p:pic>
        <p:nvPicPr>
          <p:cNvPr id="18445" name="Picture 13" descr="j021908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752600"/>
            <a:ext cx="750888" cy="762000"/>
          </a:xfrm>
          <a:prstGeom prst="rect">
            <a:avLst/>
          </a:prstGeom>
          <a:noFill/>
          <a:extLst>
            <a:ext uri="{909E8E84-426E-40DD-AFC4-6F175D3DCCD1}">
              <a14:hiddenFill xmlns:a14="http://schemas.microsoft.com/office/drawing/2010/main">
                <a:solidFill>
                  <a:srgbClr val="FFFFFF"/>
                </a:solidFill>
              </a14:hiddenFill>
            </a:ext>
          </a:extLst>
        </p:spPr>
      </p:pic>
      <p:pic>
        <p:nvPicPr>
          <p:cNvPr id="18446" name="Picture 14" descr="j017401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971800"/>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8447" name="AutoShape 15"/>
          <p:cNvSpPr>
            <a:spLocks noChangeArrowheads="1"/>
          </p:cNvSpPr>
          <p:nvPr/>
        </p:nvSpPr>
        <p:spPr bwMode="auto">
          <a:xfrm rot="-2389665">
            <a:off x="6324600" y="3048000"/>
            <a:ext cx="609600" cy="228600"/>
          </a:xfrm>
          <a:prstGeom prst="rightArrow">
            <a:avLst>
              <a:gd name="adj1" fmla="val 50000"/>
              <a:gd name="adj2" fmla="val 6666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8" name="AutoShape 16"/>
          <p:cNvSpPr>
            <a:spLocks noChangeArrowheads="1"/>
          </p:cNvSpPr>
          <p:nvPr/>
        </p:nvSpPr>
        <p:spPr bwMode="auto">
          <a:xfrm rot="8281493">
            <a:off x="6934200" y="2514600"/>
            <a:ext cx="609600" cy="228600"/>
          </a:xfrm>
          <a:prstGeom prst="rightArrow">
            <a:avLst>
              <a:gd name="adj1" fmla="val 50000"/>
              <a:gd name="adj2" fmla="val 6666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8446"/>
                                        </p:tgtEl>
                                        <p:attrNameLst>
                                          <p:attrName>style.visibility</p:attrName>
                                        </p:attrNameLst>
                                      </p:cBhvr>
                                      <p:to>
                                        <p:strVal val="visible"/>
                                      </p:to>
                                    </p:set>
                                    <p:animEffect transition="in" filter="dissolve">
                                      <p:cBhvr>
                                        <p:cTn id="17" dur="500"/>
                                        <p:tgtEl>
                                          <p:spTgt spid="18446"/>
                                        </p:tgtEl>
                                      </p:cBhvr>
                                    </p:animEffect>
                                  </p:childTnLst>
                                </p:cTn>
                              </p:par>
                              <p:par>
                                <p:cTn id="18" presetID="9" presetClass="entr" presetSubtype="0" fill="hold" nodeType="withEffect">
                                  <p:stCondLst>
                                    <p:cond delay="0"/>
                                  </p:stCondLst>
                                  <p:childTnLst>
                                    <p:set>
                                      <p:cBhvr>
                                        <p:cTn id="19" dur="1" fill="hold">
                                          <p:stCondLst>
                                            <p:cond delay="0"/>
                                          </p:stCondLst>
                                        </p:cTn>
                                        <p:tgtEl>
                                          <p:spTgt spid="18445"/>
                                        </p:tgtEl>
                                        <p:attrNameLst>
                                          <p:attrName>style.visibility</p:attrName>
                                        </p:attrNameLst>
                                      </p:cBhvr>
                                      <p:to>
                                        <p:strVal val="visible"/>
                                      </p:to>
                                    </p:set>
                                    <p:animEffect transition="in" filter="dissolve">
                                      <p:cBhvr>
                                        <p:cTn id="20" dur="500"/>
                                        <p:tgtEl>
                                          <p:spTgt spid="18445"/>
                                        </p:tgtEl>
                                      </p:cBhvr>
                                    </p:animEffect>
                                  </p:childTnLst>
                                </p:cTn>
                              </p:par>
                            </p:childTnLst>
                          </p:cTn>
                        </p:par>
                        <p:par>
                          <p:cTn id="21" fill="hold" nodeType="afterGroup">
                            <p:stCondLst>
                              <p:cond delay="500"/>
                            </p:stCondLst>
                            <p:childTnLst>
                              <p:par>
                                <p:cTn id="22" presetID="22" presetClass="entr" presetSubtype="4" repeatCount="indefinite" fill="hold" grpId="0" nodeType="afterEffect">
                                  <p:stCondLst>
                                    <p:cond delay="0"/>
                                  </p:stCondLst>
                                  <p:childTnLst>
                                    <p:set>
                                      <p:cBhvr>
                                        <p:cTn id="23" dur="1" fill="hold">
                                          <p:stCondLst>
                                            <p:cond delay="0"/>
                                          </p:stCondLst>
                                        </p:cTn>
                                        <p:tgtEl>
                                          <p:spTgt spid="18447"/>
                                        </p:tgtEl>
                                        <p:attrNameLst>
                                          <p:attrName>style.visibility</p:attrName>
                                        </p:attrNameLst>
                                      </p:cBhvr>
                                      <p:to>
                                        <p:strVal val="visible"/>
                                      </p:to>
                                    </p:set>
                                    <p:animEffect transition="in" filter="wipe(down)">
                                      <p:cBhvr>
                                        <p:cTn id="24" dur="500"/>
                                        <p:tgtEl>
                                          <p:spTgt spid="18447"/>
                                        </p:tgtEl>
                                      </p:cBhvr>
                                    </p:animEffect>
                                  </p:childTnLst>
                                </p:cTn>
                              </p:par>
                              <p:par>
                                <p:cTn id="25" presetID="22" presetClass="entr" presetSubtype="1" repeatCount="indefinite" fill="hold" grpId="0" nodeType="withEffect">
                                  <p:stCondLst>
                                    <p:cond delay="0"/>
                                  </p:stCondLst>
                                  <p:childTnLst>
                                    <p:set>
                                      <p:cBhvr>
                                        <p:cTn id="26" dur="1" fill="hold">
                                          <p:stCondLst>
                                            <p:cond delay="0"/>
                                          </p:stCondLst>
                                        </p:cTn>
                                        <p:tgtEl>
                                          <p:spTgt spid="18448"/>
                                        </p:tgtEl>
                                        <p:attrNameLst>
                                          <p:attrName>style.visibility</p:attrName>
                                        </p:attrNameLst>
                                      </p:cBhvr>
                                      <p:to>
                                        <p:strVal val="visible"/>
                                      </p:to>
                                    </p:set>
                                    <p:animEffect transition="in" filter="wipe(up)">
                                      <p:cBhvr>
                                        <p:cTn id="27" dur="500"/>
                                        <p:tgtEl>
                                          <p:spTgt spid="184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8440"/>
                                        </p:tgtEl>
                                        <p:attrNameLst>
                                          <p:attrName>style.visibility</p:attrName>
                                        </p:attrNameLst>
                                      </p:cBhvr>
                                      <p:to>
                                        <p:strVal val="visible"/>
                                      </p:to>
                                    </p:set>
                                    <p:animEffect transition="in" filter="box(in)">
                                      <p:cBhvr>
                                        <p:cTn id="32"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animBg="1"/>
      <p:bldP spid="18447" grpId="0" animBg="1"/>
      <p:bldP spid="1844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latin typeface="Comic Sans MS" pitchFamily="66" charset="0"/>
              </a:rPr>
              <a:t>Electromagnetic Force</a:t>
            </a:r>
          </a:p>
        </p:txBody>
      </p:sp>
      <p:sp>
        <p:nvSpPr>
          <p:cNvPr id="16387" name="Rectangle 3"/>
          <p:cNvSpPr>
            <a:spLocks noGrp="1" noChangeArrowheads="1"/>
          </p:cNvSpPr>
          <p:nvPr>
            <p:ph type="body" sz="half" idx="1"/>
          </p:nvPr>
        </p:nvSpPr>
        <p:spPr>
          <a:xfrm>
            <a:off x="990600" y="1752600"/>
            <a:ext cx="3657600" cy="3962400"/>
          </a:xfrm>
        </p:spPr>
        <p:txBody>
          <a:bodyPr/>
          <a:lstStyle/>
          <a:p>
            <a:r>
              <a:rPr lang="en-US" altLang="en-US" sz="2400">
                <a:latin typeface="Comic Sans MS" pitchFamily="66" charset="0"/>
              </a:rPr>
              <a:t>The force that results from the repulsion of like charges and the attraction of opposites</a:t>
            </a:r>
          </a:p>
          <a:p>
            <a:r>
              <a:rPr lang="en-US" altLang="en-US" sz="2400">
                <a:latin typeface="Comic Sans MS" pitchFamily="66" charset="0"/>
              </a:rPr>
              <a:t>The force that holds the electrons around the nucleus</a:t>
            </a:r>
            <a:endParaRPr lang="en-US" altLang="en-US" sz="2000" b="1">
              <a:effectLst>
                <a:outerShdw blurRad="38100" dist="38100" dir="2700000" algn="tl">
                  <a:srgbClr val="FFFFFF"/>
                </a:outerShdw>
              </a:effectLst>
              <a:latin typeface="Comic Sans MS" pitchFamily="66" charset="0"/>
            </a:endParaRPr>
          </a:p>
        </p:txBody>
      </p:sp>
      <p:sp>
        <p:nvSpPr>
          <p:cNvPr id="24588" name="Oval 1036"/>
          <p:cNvSpPr>
            <a:spLocks noChangeArrowheads="1"/>
          </p:cNvSpPr>
          <p:nvPr/>
        </p:nvSpPr>
        <p:spPr bwMode="auto">
          <a:xfrm>
            <a:off x="4800600" y="2667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4589" name="Oval 1037"/>
          <p:cNvSpPr>
            <a:spLocks noChangeArrowheads="1"/>
          </p:cNvSpPr>
          <p:nvPr/>
        </p:nvSpPr>
        <p:spPr bwMode="auto">
          <a:xfrm>
            <a:off x="6324600" y="1752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4590" name="Oval 1038"/>
          <p:cNvSpPr>
            <a:spLocks noChangeArrowheads="1"/>
          </p:cNvSpPr>
          <p:nvPr/>
        </p:nvSpPr>
        <p:spPr bwMode="auto">
          <a:xfrm>
            <a:off x="7391400" y="2590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4591" name="Oval 1039"/>
          <p:cNvSpPr>
            <a:spLocks noChangeArrowheads="1"/>
          </p:cNvSpPr>
          <p:nvPr/>
        </p:nvSpPr>
        <p:spPr bwMode="auto">
          <a:xfrm>
            <a:off x="5791200" y="1752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4593" name="Oval 1041"/>
          <p:cNvSpPr>
            <a:spLocks noChangeArrowheads="1"/>
          </p:cNvSpPr>
          <p:nvPr/>
        </p:nvSpPr>
        <p:spPr bwMode="auto">
          <a:xfrm>
            <a:off x="6324600" y="3429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4594" name="Oval 1042"/>
          <p:cNvSpPr>
            <a:spLocks noChangeArrowheads="1"/>
          </p:cNvSpPr>
          <p:nvPr/>
        </p:nvSpPr>
        <p:spPr bwMode="auto">
          <a:xfrm>
            <a:off x="6019800" y="3429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4599" name="Text Box 1047"/>
          <p:cNvSpPr txBox="1">
            <a:spLocks noChangeArrowheads="1"/>
          </p:cNvSpPr>
          <p:nvPr/>
        </p:nvSpPr>
        <p:spPr bwMode="auto">
          <a:xfrm>
            <a:off x="5105400" y="3962400"/>
            <a:ext cx="2133600" cy="140652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a:latin typeface="Comic Sans MS" pitchFamily="66" charset="0"/>
              </a:rPr>
              <a:t>Notice how the particles with the same charge move apart and the particles with different charges move together.</a:t>
            </a:r>
          </a:p>
        </p:txBody>
      </p:sp>
      <p:sp>
        <p:nvSpPr>
          <p:cNvPr id="24602" name="Text Box 1050"/>
          <p:cNvSpPr txBox="1">
            <a:spLocks noChangeArrowheads="1"/>
          </p:cNvSpPr>
          <p:nvPr/>
        </p:nvSpPr>
        <p:spPr bwMode="auto">
          <a:xfrm>
            <a:off x="1905000" y="5638800"/>
            <a:ext cx="3048000" cy="67945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a:latin typeface="Comic Sans MS" pitchFamily="66" charset="0"/>
              </a:rPr>
              <a:t>Why are neutrons not pictured above?</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4591"/>
                                        </p:tgtEl>
                                        <p:attrNameLst>
                                          <p:attrName>style.visibility</p:attrName>
                                        </p:attrNameLst>
                                      </p:cBhvr>
                                      <p:to>
                                        <p:strVal val="visible"/>
                                      </p:to>
                                    </p:set>
                                    <p:animEffect transition="in" filter="circle(in)">
                                      <p:cBhvr>
                                        <p:cTn id="17" dur="1500"/>
                                        <p:tgtEl>
                                          <p:spTgt spid="24591"/>
                                        </p:tgtEl>
                                      </p:cBhvr>
                                    </p:animEffect>
                                  </p:childTnLst>
                                </p:cTn>
                              </p:par>
                              <p:par>
                                <p:cTn id="18" presetID="6" presetClass="entr" presetSubtype="16" fill="hold" grpId="1" nodeType="withEffect">
                                  <p:stCondLst>
                                    <p:cond delay="0"/>
                                  </p:stCondLst>
                                  <p:childTnLst>
                                    <p:set>
                                      <p:cBhvr>
                                        <p:cTn id="19" dur="1" fill="hold">
                                          <p:stCondLst>
                                            <p:cond delay="0"/>
                                          </p:stCondLst>
                                        </p:cTn>
                                        <p:tgtEl>
                                          <p:spTgt spid="24589"/>
                                        </p:tgtEl>
                                        <p:attrNameLst>
                                          <p:attrName>style.visibility</p:attrName>
                                        </p:attrNameLst>
                                      </p:cBhvr>
                                      <p:to>
                                        <p:strVal val="visible"/>
                                      </p:to>
                                    </p:set>
                                    <p:animEffect transition="in" filter="circle(in)">
                                      <p:cBhvr>
                                        <p:cTn id="20" dur="1500"/>
                                        <p:tgtEl>
                                          <p:spTgt spid="24589"/>
                                        </p:tgtEl>
                                      </p:cBhvr>
                                    </p:animEffect>
                                  </p:childTnLst>
                                </p:cTn>
                              </p:par>
                            </p:childTnLst>
                          </p:cTn>
                        </p:par>
                        <p:par>
                          <p:cTn id="21" fill="hold" nodeType="afterGroup">
                            <p:stCondLst>
                              <p:cond delay="1500"/>
                            </p:stCondLst>
                            <p:childTnLst>
                              <p:par>
                                <p:cTn id="22" presetID="63" presetClass="path" presetSubtype="0" repeatCount="indefinite" accel="50000" decel="50000" fill="hold" grpId="2" nodeType="afterEffect">
                                  <p:stCondLst>
                                    <p:cond delay="0"/>
                                  </p:stCondLst>
                                  <p:childTnLst>
                                    <p:animMotion origin="layout" path="M 3.33333E-6 3.37349E-6 L 0.2 3.37349E-6 " pathEditMode="relative" rAng="0" ptsTypes="AA">
                                      <p:cBhvr>
                                        <p:cTn id="23" dur="2000" fill="hold"/>
                                        <p:tgtEl>
                                          <p:spTgt spid="24589"/>
                                        </p:tgtEl>
                                        <p:attrNameLst>
                                          <p:attrName>ppt_x</p:attrName>
                                          <p:attrName>ppt_y</p:attrName>
                                        </p:attrNameLst>
                                      </p:cBhvr>
                                      <p:rCtr x="10000" y="0"/>
                                    </p:animMotion>
                                  </p:childTnLst>
                                </p:cTn>
                              </p:par>
                              <p:par>
                                <p:cTn id="24" presetID="35" presetClass="path" presetSubtype="0" repeatCount="indefinite" accel="50000" decel="50000" fill="hold" grpId="1" nodeType="withEffect">
                                  <p:stCondLst>
                                    <p:cond delay="0"/>
                                  </p:stCondLst>
                                  <p:childTnLst>
                                    <p:animMotion origin="layout" path="M -3.33333E-6 3.37349E-6 L -0.2 3.37349E-6 " pathEditMode="relative" rAng="0" ptsTypes="AA">
                                      <p:cBhvr>
                                        <p:cTn id="25" dur="2000" fill="hold"/>
                                        <p:tgtEl>
                                          <p:spTgt spid="24591"/>
                                        </p:tgtEl>
                                        <p:attrNameLst>
                                          <p:attrName>ppt_x</p:attrName>
                                          <p:attrName>ppt_y</p:attrName>
                                        </p:attrNameLst>
                                      </p:cBhvr>
                                      <p:rCtr x="-10000" y="0"/>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24593"/>
                                        </p:tgtEl>
                                        <p:attrNameLst>
                                          <p:attrName>style.visibility</p:attrName>
                                        </p:attrNameLst>
                                      </p:cBhvr>
                                      <p:to>
                                        <p:strVal val="visible"/>
                                      </p:to>
                                    </p:set>
                                    <p:animEffect transition="in" filter="circle(in)">
                                      <p:cBhvr>
                                        <p:cTn id="30" dur="2000"/>
                                        <p:tgtEl>
                                          <p:spTgt spid="24593"/>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4594"/>
                                        </p:tgtEl>
                                        <p:attrNameLst>
                                          <p:attrName>style.visibility</p:attrName>
                                        </p:attrNameLst>
                                      </p:cBhvr>
                                      <p:to>
                                        <p:strVal val="visible"/>
                                      </p:to>
                                    </p:set>
                                    <p:animEffect transition="in" filter="circle(in)">
                                      <p:cBhvr>
                                        <p:cTn id="33" dur="2000"/>
                                        <p:tgtEl>
                                          <p:spTgt spid="24594"/>
                                        </p:tgtEl>
                                      </p:cBhvr>
                                    </p:animEffect>
                                  </p:childTnLst>
                                </p:cTn>
                              </p:par>
                            </p:childTnLst>
                          </p:cTn>
                        </p:par>
                        <p:par>
                          <p:cTn id="34" fill="hold" nodeType="afterGroup">
                            <p:stCondLst>
                              <p:cond delay="2000"/>
                            </p:stCondLst>
                            <p:childTnLst>
                              <p:par>
                                <p:cTn id="35" presetID="63" presetClass="path" presetSubtype="0" repeatCount="indefinite" accel="50000" decel="50000" fill="hold" grpId="1" nodeType="afterEffect">
                                  <p:stCondLst>
                                    <p:cond delay="0"/>
                                  </p:stCondLst>
                                  <p:childTnLst>
                                    <p:animMotion origin="layout" path="M 3.33333E-6 4.4949E-6 L 0.2125 -0.00557 " pathEditMode="relative" rAng="0" ptsTypes="AA">
                                      <p:cBhvr>
                                        <p:cTn id="36" dur="2000" fill="hold"/>
                                        <p:tgtEl>
                                          <p:spTgt spid="24593"/>
                                        </p:tgtEl>
                                        <p:attrNameLst>
                                          <p:attrName>ppt_x</p:attrName>
                                          <p:attrName>ppt_y</p:attrName>
                                        </p:attrNameLst>
                                      </p:cBhvr>
                                      <p:rCtr x="10625" y="-278"/>
                                    </p:animMotion>
                                  </p:childTnLst>
                                </p:cTn>
                              </p:par>
                              <p:par>
                                <p:cTn id="37" presetID="35" presetClass="path" presetSubtype="0" repeatCount="indefinite" accel="50000" decel="50000" fill="hold" grpId="1" nodeType="withEffect">
                                  <p:stCondLst>
                                    <p:cond delay="0"/>
                                  </p:stCondLst>
                                  <p:childTnLst>
                                    <p:animMotion origin="layout" path="M -3.33333E-6 4.4949E-6 L -0.20416 -0.00557 " pathEditMode="relative" rAng="0" ptsTypes="AA">
                                      <p:cBhvr>
                                        <p:cTn id="38" dur="2000" fill="hold"/>
                                        <p:tgtEl>
                                          <p:spTgt spid="24594"/>
                                        </p:tgtEl>
                                        <p:attrNameLst>
                                          <p:attrName>ppt_x</p:attrName>
                                          <p:attrName>ppt_y</p:attrName>
                                        </p:attrNameLst>
                                      </p:cBhvr>
                                      <p:rCtr x="-10208" y="-278"/>
                                    </p:animMotion>
                                  </p:childTnLst>
                                </p:cTn>
                              </p:par>
                            </p:childTnLst>
                          </p:cTn>
                        </p:par>
                      </p:childTnLst>
                    </p:cTn>
                  </p:par>
                  <p:par>
                    <p:cTn id="39" fill="hold" nodeType="clickPar">
                      <p:stCondLst>
                        <p:cond delay="indefinite"/>
                      </p:stCondLst>
                      <p:childTnLst>
                        <p:par>
                          <p:cTn id="40" fill="hold" nodeType="withGroup">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4588"/>
                                        </p:tgtEl>
                                        <p:attrNameLst>
                                          <p:attrName>style.visibility</p:attrName>
                                        </p:attrNameLst>
                                      </p:cBhvr>
                                      <p:to>
                                        <p:strVal val="visible"/>
                                      </p:to>
                                    </p:set>
                                    <p:animEffect transition="in" filter="circle(in)">
                                      <p:cBhvr>
                                        <p:cTn id="43" dur="1000"/>
                                        <p:tgtEl>
                                          <p:spTgt spid="24588"/>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24590"/>
                                        </p:tgtEl>
                                        <p:attrNameLst>
                                          <p:attrName>style.visibility</p:attrName>
                                        </p:attrNameLst>
                                      </p:cBhvr>
                                      <p:to>
                                        <p:strVal val="visible"/>
                                      </p:to>
                                    </p:set>
                                    <p:animEffect transition="in" filter="circle(in)">
                                      <p:cBhvr>
                                        <p:cTn id="46" dur="1000"/>
                                        <p:tgtEl>
                                          <p:spTgt spid="2459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63" presetClass="path" presetSubtype="0" repeatCount="indefinite" accel="50000" decel="50000" fill="hold" grpId="1" nodeType="clickEffect">
                                  <p:stCondLst>
                                    <p:cond delay="0"/>
                                  </p:stCondLst>
                                  <p:childTnLst>
                                    <p:animMotion origin="layout" path="M 0.0 -2.12234E-6 L 0.12083 0.00556 " pathEditMode="fixed" rAng="0" ptsTypes="AA">
                                      <p:cBhvr>
                                        <p:cTn id="50" dur="2000" fill="hold"/>
                                        <p:tgtEl>
                                          <p:spTgt spid="24588"/>
                                        </p:tgtEl>
                                        <p:attrNameLst>
                                          <p:attrName>ppt_x</p:attrName>
                                          <p:attrName>ppt_y</p:attrName>
                                        </p:attrNameLst>
                                      </p:cBhvr>
                                      <p:rCtr x="6042" y="278"/>
                                    </p:animMotion>
                                  </p:childTnLst>
                                </p:cTn>
                              </p:par>
                              <p:par>
                                <p:cTn id="51" presetID="35" presetClass="path" presetSubtype="0" repeatCount="indefinite" accel="50000" decel="50000" fill="hold" grpId="1" nodeType="withEffect">
                                  <p:stCondLst>
                                    <p:cond delay="0"/>
                                  </p:stCondLst>
                                  <p:childTnLst>
                                    <p:animMotion origin="layout" path="M 0.0 -2.12234E-6 L -0.125 -2.12234E-6 " pathEditMode="relative" rAng="0" ptsTypes="AA">
                                      <p:cBhvr>
                                        <p:cTn id="52" dur="2000" fill="hold"/>
                                        <p:tgtEl>
                                          <p:spTgt spid="24590"/>
                                        </p:tgtEl>
                                        <p:attrNameLst>
                                          <p:attrName>ppt_x</p:attrName>
                                          <p:attrName>ppt_y</p:attrName>
                                        </p:attrNameLst>
                                      </p:cBhvr>
                                      <p:rCtr x="-6250" y="0"/>
                                    </p:animMotion>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4599"/>
                                        </p:tgtEl>
                                        <p:attrNameLst>
                                          <p:attrName>style.visibility</p:attrName>
                                        </p:attrNameLst>
                                      </p:cBhvr>
                                      <p:to>
                                        <p:strVal val="visible"/>
                                      </p:to>
                                    </p:set>
                                    <p:animEffect transition="in" filter="box(in)">
                                      <p:cBhvr>
                                        <p:cTn id="57" dur="500"/>
                                        <p:tgtEl>
                                          <p:spTgt spid="2459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4602"/>
                                        </p:tgtEl>
                                        <p:attrNameLst>
                                          <p:attrName>style.visibility</p:attrName>
                                        </p:attrNameLst>
                                      </p:cBhvr>
                                      <p:to>
                                        <p:strVal val="visible"/>
                                      </p:to>
                                    </p:set>
                                    <p:animEffect transition="in" filter="box(in)">
                                      <p:cBhvr>
                                        <p:cTn id="62" dur="500"/>
                                        <p:tgtEl>
                                          <p:spTgt spid="24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8" grpId="0" animBg="1"/>
      <p:bldP spid="24588" grpId="1" animBg="1"/>
      <p:bldP spid="24589" grpId="1" animBg="1"/>
      <p:bldP spid="24589" grpId="2" animBg="1"/>
      <p:bldP spid="24590" grpId="0" animBg="1"/>
      <p:bldP spid="24590" grpId="1" animBg="1"/>
      <p:bldP spid="24591" grpId="0" animBg="1"/>
      <p:bldP spid="24591" grpId="1" animBg="1"/>
      <p:bldP spid="24593" grpId="0" animBg="1"/>
      <p:bldP spid="24593" grpId="1" animBg="1"/>
      <p:bldP spid="24594" grpId="0" animBg="1"/>
      <p:bldP spid="24594" grpId="1" animBg="1"/>
      <p:bldP spid="24599" grpId="0" animBg="1"/>
      <p:bldP spid="2460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latin typeface="Comic Sans MS" pitchFamily="66" charset="0"/>
              </a:rPr>
              <a:t>Strong Force</a:t>
            </a:r>
          </a:p>
        </p:txBody>
      </p:sp>
      <p:sp>
        <p:nvSpPr>
          <p:cNvPr id="17411" name="Rectangle 3"/>
          <p:cNvSpPr>
            <a:spLocks noGrp="1" noChangeArrowheads="1"/>
          </p:cNvSpPr>
          <p:nvPr>
            <p:ph type="body" sz="half" idx="1"/>
          </p:nvPr>
        </p:nvSpPr>
        <p:spPr>
          <a:xfrm>
            <a:off x="1066800" y="1752600"/>
            <a:ext cx="3276600" cy="3200400"/>
          </a:xfrm>
        </p:spPr>
        <p:txBody>
          <a:bodyPr/>
          <a:lstStyle/>
          <a:p>
            <a:r>
              <a:rPr lang="en-US" altLang="en-US" sz="2400">
                <a:latin typeface="Comic Sans MS" pitchFamily="66" charset="0"/>
              </a:rPr>
              <a:t>The force that holds the atomic nucleus together</a:t>
            </a:r>
          </a:p>
          <a:p>
            <a:r>
              <a:rPr lang="en-US" altLang="en-US" sz="2400">
                <a:latin typeface="Comic Sans MS" pitchFamily="66" charset="0"/>
              </a:rPr>
              <a:t>The force that counteracts the electromagnetic force</a:t>
            </a:r>
            <a:endParaRPr lang="en-US" altLang="en-US" sz="2400" b="1" i="1">
              <a:effectLst>
                <a:outerShdw blurRad="38100" dist="38100" dir="2700000" algn="tl">
                  <a:srgbClr val="FFFFFF"/>
                </a:outerShdw>
              </a:effectLst>
              <a:latin typeface="Comic Sans MS" pitchFamily="66" charset="0"/>
            </a:endParaRPr>
          </a:p>
        </p:txBody>
      </p:sp>
      <p:pic>
        <p:nvPicPr>
          <p:cNvPr id="17415" name="Picture 7" descr="j0078746[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3352800" y="4800600"/>
            <a:ext cx="1295400" cy="1192213"/>
          </a:xfrm>
          <a:extLst>
            <a:ext uri="{909E8E84-426E-40DD-AFC4-6F175D3DCCD1}">
              <a14:hiddenFill xmlns:a14="http://schemas.microsoft.com/office/drawing/2010/main">
                <a:solidFill>
                  <a:srgbClr val="FFFFFF"/>
                </a:solidFill>
              </a14:hiddenFill>
            </a:ext>
          </a:extLst>
        </p:spPr>
      </p:pic>
      <p:sp>
        <p:nvSpPr>
          <p:cNvPr id="17416" name="WordArt 8"/>
          <p:cNvSpPr>
            <a:spLocks noChangeArrowheads="1" noChangeShapeType="1" noTextEdit="1"/>
          </p:cNvSpPr>
          <p:nvPr/>
        </p:nvSpPr>
        <p:spPr bwMode="auto">
          <a:xfrm>
            <a:off x="3429000" y="6019800"/>
            <a:ext cx="1171575" cy="192088"/>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1384"/>
              </a:avLst>
            </a:prstTxWarp>
          </a:bodyPr>
          <a:lstStyle/>
          <a:p>
            <a:pPr algn="ctr"/>
            <a:r>
              <a:rPr lang="en-US" sz="2000" kern="10">
                <a:ln w="9525">
                  <a:solidFill>
                    <a:srgbClr val="000000"/>
                  </a:solidFill>
                  <a:miter lim="800000"/>
                  <a:headEnd/>
                  <a:tailEnd/>
                </a:ln>
                <a:solidFill>
                  <a:srgbClr val="000000"/>
                </a:solidFill>
                <a:latin typeface="Comic Sans MS"/>
              </a:rPr>
              <a:t>Mr. Jones</a:t>
            </a:r>
          </a:p>
        </p:txBody>
      </p:sp>
      <p:sp>
        <p:nvSpPr>
          <p:cNvPr id="25606" name="Text Box 6"/>
          <p:cNvSpPr txBox="1">
            <a:spLocks noChangeArrowheads="1"/>
          </p:cNvSpPr>
          <p:nvPr/>
        </p:nvSpPr>
        <p:spPr bwMode="auto">
          <a:xfrm>
            <a:off x="1676400" y="5105400"/>
            <a:ext cx="1371600" cy="1042988"/>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a:latin typeface="Comic Sans MS" pitchFamily="66" charset="0"/>
              </a:rPr>
              <a:t>If you need help remembering strong force, just think of…</a:t>
            </a:r>
          </a:p>
        </p:txBody>
      </p:sp>
      <p:sp>
        <p:nvSpPr>
          <p:cNvPr id="25607" name="Oval 7"/>
          <p:cNvSpPr>
            <a:spLocks noChangeArrowheads="1"/>
          </p:cNvSpPr>
          <p:nvPr/>
        </p:nvSpPr>
        <p:spPr bwMode="auto">
          <a:xfrm>
            <a:off x="6248400" y="3657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5612" name="Oval 12"/>
          <p:cNvSpPr>
            <a:spLocks noChangeArrowheads="1"/>
          </p:cNvSpPr>
          <p:nvPr/>
        </p:nvSpPr>
        <p:spPr bwMode="auto">
          <a:xfrm>
            <a:off x="5943600" y="3048000"/>
            <a:ext cx="1828800" cy="1676400"/>
          </a:xfrm>
          <a:prstGeom prst="ellipse">
            <a:avLst/>
          </a:prstGeom>
          <a:noFill/>
          <a:ln w="571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5" name="Oval 15"/>
          <p:cNvSpPr>
            <a:spLocks noChangeArrowheads="1"/>
          </p:cNvSpPr>
          <p:nvPr/>
        </p:nvSpPr>
        <p:spPr bwMode="auto">
          <a:xfrm>
            <a:off x="6629400" y="3276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5616" name="Oval 16"/>
          <p:cNvSpPr>
            <a:spLocks noChangeArrowheads="1"/>
          </p:cNvSpPr>
          <p:nvPr/>
        </p:nvSpPr>
        <p:spPr bwMode="auto">
          <a:xfrm>
            <a:off x="7010400" y="3657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5617" name="Oval 17"/>
          <p:cNvSpPr>
            <a:spLocks noChangeArrowheads="1"/>
          </p:cNvSpPr>
          <p:nvPr/>
        </p:nvSpPr>
        <p:spPr bwMode="auto">
          <a:xfrm>
            <a:off x="6629400" y="40386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25618" name="Text Box 18"/>
          <p:cNvSpPr txBox="1">
            <a:spLocks noChangeArrowheads="1"/>
          </p:cNvSpPr>
          <p:nvPr/>
        </p:nvSpPr>
        <p:spPr bwMode="auto">
          <a:xfrm>
            <a:off x="5334000" y="1752600"/>
            <a:ext cx="2971800" cy="9810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a:latin typeface="Comic Sans MS" pitchFamily="66" charset="0"/>
              </a:rPr>
              <a:t>Notice how the electromagnetic force causes the protons to repel each other but, the strong force holds them together.</a:t>
            </a:r>
          </a:p>
        </p:txBody>
      </p:sp>
      <p:sp>
        <p:nvSpPr>
          <p:cNvPr id="25619" name="Text Box 19"/>
          <p:cNvSpPr txBox="1">
            <a:spLocks noChangeArrowheads="1"/>
          </p:cNvSpPr>
          <p:nvPr/>
        </p:nvSpPr>
        <p:spPr bwMode="auto">
          <a:xfrm>
            <a:off x="5334000" y="5334000"/>
            <a:ext cx="2971800" cy="954088"/>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a:latin typeface="Comic Sans MS" pitchFamily="66" charset="0"/>
              </a:rPr>
              <a:t>Would an atom have a nucleus if the strong force did not exist?  </a:t>
            </a:r>
          </a:p>
        </p:txBody>
      </p:sp>
      <p:sp>
        <p:nvSpPr>
          <p:cNvPr id="25620" name="AutoShape 20"/>
          <p:cNvSpPr>
            <a:spLocks noChangeArrowheads="1"/>
          </p:cNvSpPr>
          <p:nvPr/>
        </p:nvSpPr>
        <p:spPr bwMode="auto">
          <a:xfrm rot="-2219326">
            <a:off x="5486400" y="4419600"/>
            <a:ext cx="533400" cy="304800"/>
          </a:xfrm>
          <a:prstGeom prst="rightArrow">
            <a:avLst>
              <a:gd name="adj1" fmla="val 35417"/>
              <a:gd name="adj2" fmla="val 72917"/>
            </a:avLst>
          </a:prstGeom>
          <a:solidFill>
            <a:schemeClr val="tx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2" name="AutoShape 22"/>
          <p:cNvSpPr>
            <a:spLocks noChangeArrowheads="1"/>
          </p:cNvSpPr>
          <p:nvPr/>
        </p:nvSpPr>
        <p:spPr bwMode="auto">
          <a:xfrm rot="12851960">
            <a:off x="7696200" y="4419600"/>
            <a:ext cx="533400" cy="304800"/>
          </a:xfrm>
          <a:prstGeom prst="rightArrow">
            <a:avLst>
              <a:gd name="adj1" fmla="val 35417"/>
              <a:gd name="adj2" fmla="val 72917"/>
            </a:avLst>
          </a:prstGeom>
          <a:solidFill>
            <a:schemeClr val="tx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3" name="AutoShape 23"/>
          <p:cNvSpPr>
            <a:spLocks noChangeArrowheads="1"/>
          </p:cNvSpPr>
          <p:nvPr/>
        </p:nvSpPr>
        <p:spPr bwMode="auto">
          <a:xfrm rot="9083669">
            <a:off x="7696200" y="3048000"/>
            <a:ext cx="533400" cy="304800"/>
          </a:xfrm>
          <a:prstGeom prst="rightArrow">
            <a:avLst>
              <a:gd name="adj1" fmla="val 35417"/>
              <a:gd name="adj2" fmla="val 72917"/>
            </a:avLst>
          </a:prstGeom>
          <a:solidFill>
            <a:schemeClr val="tx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24" name="AutoShape 24"/>
          <p:cNvSpPr>
            <a:spLocks noChangeArrowheads="1"/>
          </p:cNvSpPr>
          <p:nvPr/>
        </p:nvSpPr>
        <p:spPr bwMode="auto">
          <a:xfrm rot="1779340">
            <a:off x="5486400" y="3048000"/>
            <a:ext cx="533400" cy="304800"/>
          </a:xfrm>
          <a:prstGeom prst="rightArrow">
            <a:avLst>
              <a:gd name="adj1" fmla="val 35417"/>
              <a:gd name="adj2" fmla="val 72917"/>
            </a:avLst>
          </a:prstGeom>
          <a:solidFill>
            <a:schemeClr val="tx2"/>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circle(in)">
                                      <p:cBhvr>
                                        <p:cTn id="17" dur="1500"/>
                                        <p:tgtEl>
                                          <p:spTgt spid="2560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5615"/>
                                        </p:tgtEl>
                                        <p:attrNameLst>
                                          <p:attrName>style.visibility</p:attrName>
                                        </p:attrNameLst>
                                      </p:cBhvr>
                                      <p:to>
                                        <p:strVal val="visible"/>
                                      </p:to>
                                    </p:set>
                                    <p:animEffect transition="in" filter="circle(in)">
                                      <p:cBhvr>
                                        <p:cTn id="20" dur="1500"/>
                                        <p:tgtEl>
                                          <p:spTgt spid="25615"/>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25616"/>
                                        </p:tgtEl>
                                        <p:attrNameLst>
                                          <p:attrName>style.visibility</p:attrName>
                                        </p:attrNameLst>
                                      </p:cBhvr>
                                      <p:to>
                                        <p:strVal val="visible"/>
                                      </p:to>
                                    </p:set>
                                    <p:animEffect transition="in" filter="circle(in)">
                                      <p:cBhvr>
                                        <p:cTn id="23" dur="1500"/>
                                        <p:tgtEl>
                                          <p:spTgt spid="25616"/>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25617"/>
                                        </p:tgtEl>
                                        <p:attrNameLst>
                                          <p:attrName>style.visibility</p:attrName>
                                        </p:attrNameLst>
                                      </p:cBhvr>
                                      <p:to>
                                        <p:strVal val="visible"/>
                                      </p:to>
                                    </p:set>
                                    <p:animEffect transition="in" filter="circle(in)">
                                      <p:cBhvr>
                                        <p:cTn id="26" dur="1500"/>
                                        <p:tgtEl>
                                          <p:spTgt spid="25617"/>
                                        </p:tgtEl>
                                      </p:cBhvr>
                                    </p:animEffect>
                                  </p:childTnLst>
                                </p:cTn>
                              </p:par>
                            </p:childTnLst>
                          </p:cTn>
                        </p:par>
                        <p:par>
                          <p:cTn id="27" fill="hold" nodeType="afterGroup">
                            <p:stCondLst>
                              <p:cond delay="1500"/>
                            </p:stCondLst>
                            <p:childTnLst>
                              <p:par>
                                <p:cTn id="28" presetID="35" presetClass="path" presetSubtype="0" repeatCount="indefinite" autoRev="1" fill="hold" grpId="1" nodeType="afterEffect">
                                  <p:stCondLst>
                                    <p:cond delay="0"/>
                                  </p:stCondLst>
                                  <p:childTnLst>
                                    <p:animMotion origin="layout" path="M 3.33333E-6 -1.57553E-7 L -0.025 -1.57553E-7 " pathEditMode="relative" rAng="0" ptsTypes="AA">
                                      <p:cBhvr>
                                        <p:cTn id="29" dur="1000" fill="hold"/>
                                        <p:tgtEl>
                                          <p:spTgt spid="25607"/>
                                        </p:tgtEl>
                                        <p:attrNameLst>
                                          <p:attrName>ppt_x</p:attrName>
                                          <p:attrName>ppt_y</p:attrName>
                                        </p:attrNameLst>
                                      </p:cBhvr>
                                      <p:rCtr x="-1250" y="0"/>
                                    </p:animMotion>
                                  </p:childTnLst>
                                </p:cTn>
                              </p:par>
                              <p:par>
                                <p:cTn id="30" presetID="35" presetClass="path" presetSubtype="0" repeatCount="indefinite" autoRev="1" fill="hold" grpId="1" nodeType="withEffect">
                                  <p:stCondLst>
                                    <p:cond delay="0"/>
                                  </p:stCondLst>
                                  <p:childTnLst>
                                    <p:animMotion origin="layout" path="M 3.33333E-6 2.65987E-6 L 3.33333E-6 -0.03337 " pathEditMode="relative" rAng="0" ptsTypes="AA">
                                      <p:cBhvr>
                                        <p:cTn id="31" dur="1000" fill="hold"/>
                                        <p:tgtEl>
                                          <p:spTgt spid="25615"/>
                                        </p:tgtEl>
                                        <p:attrNameLst>
                                          <p:attrName>ppt_x</p:attrName>
                                          <p:attrName>ppt_y</p:attrName>
                                        </p:attrNameLst>
                                      </p:cBhvr>
                                      <p:rCtr x="0" y="-1668"/>
                                    </p:animMotion>
                                  </p:childTnLst>
                                </p:cTn>
                              </p:par>
                              <p:par>
                                <p:cTn id="32" presetID="35" presetClass="path" presetSubtype="0" repeatCount="indefinite" autoRev="1" fill="hold" grpId="1" nodeType="withEffect">
                                  <p:stCondLst>
                                    <p:cond delay="0"/>
                                  </p:stCondLst>
                                  <p:childTnLst>
                                    <p:animMotion origin="layout" path="M 0.025 -1.57553E-7 L -3.33333E-6 -1.57553E-7 " pathEditMode="relative" rAng="0" ptsTypes="AA">
                                      <p:cBhvr>
                                        <p:cTn id="33" dur="1000" spd="-100000" fill="hold"/>
                                        <p:tgtEl>
                                          <p:spTgt spid="25616"/>
                                        </p:tgtEl>
                                        <p:attrNameLst>
                                          <p:attrName>ppt_x</p:attrName>
                                          <p:attrName>ppt_y</p:attrName>
                                        </p:attrNameLst>
                                      </p:cBhvr>
                                      <p:rCtr x="-1250" y="0"/>
                                    </p:animMotion>
                                  </p:childTnLst>
                                </p:cTn>
                              </p:par>
                              <p:par>
                                <p:cTn id="34" presetID="35" presetClass="path" presetSubtype="0" repeatCount="indefinite" autoRev="1" fill="hold" grpId="1" nodeType="withEffect">
                                  <p:stCondLst>
                                    <p:cond delay="0"/>
                                  </p:stCondLst>
                                  <p:childTnLst>
                                    <p:animMotion origin="layout" path="M 3.33333E-6 0.03336 L 3.33333E-6 -2.96571E-7 " pathEditMode="relative" rAng="0" ptsTypes="AA">
                                      <p:cBhvr>
                                        <p:cTn id="35" dur="1000" spd="-100000" fill="hold"/>
                                        <p:tgtEl>
                                          <p:spTgt spid="25617"/>
                                        </p:tgtEl>
                                        <p:attrNameLst>
                                          <p:attrName>ppt_x</p:attrName>
                                          <p:attrName>ppt_y</p:attrName>
                                        </p:attrNameLst>
                                      </p:cBhvr>
                                      <p:rCtr x="0" y="-1668"/>
                                    </p:animMotion>
                                  </p:childTnLst>
                                </p:cTn>
                              </p:par>
                              <p:par>
                                <p:cTn id="36" presetID="1" presetClass="entr" presetSubtype="0" fill="hold" grpId="0" nodeType="withEffect">
                                  <p:stCondLst>
                                    <p:cond delay="500"/>
                                  </p:stCondLst>
                                  <p:childTnLst>
                                    <p:set>
                                      <p:cBhvr>
                                        <p:cTn id="37" dur="1" fill="hold">
                                          <p:stCondLst>
                                            <p:cond delay="0"/>
                                          </p:stCondLst>
                                        </p:cTn>
                                        <p:tgtEl>
                                          <p:spTgt spid="25612"/>
                                        </p:tgtEl>
                                        <p:attrNameLst>
                                          <p:attrName>style.visibility</p:attrName>
                                        </p:attrNameLst>
                                      </p:cBhvr>
                                      <p:to>
                                        <p:strVal val="visible"/>
                                      </p:to>
                                    </p:set>
                                  </p:childTnLst>
                                </p:cTn>
                              </p:par>
                              <p:par>
                                <p:cTn id="38" presetID="26" presetClass="emph" presetSubtype="0" repeatCount="indefinite" fill="hold" grpId="1" nodeType="withEffect">
                                  <p:stCondLst>
                                    <p:cond delay="0"/>
                                  </p:stCondLst>
                                  <p:childTnLst>
                                    <p:animEffect transition="out" filter="fade">
                                      <p:cBhvr>
                                        <p:cTn id="39" dur="2000" tmFilter="0, 0; .2, .5; .8, .5; 1, 0"/>
                                        <p:tgtEl>
                                          <p:spTgt spid="25612"/>
                                        </p:tgtEl>
                                      </p:cBhvr>
                                    </p:animEffect>
                                    <p:animScale>
                                      <p:cBhvr>
                                        <p:cTn id="40" dur="1000" autoRev="1" fill="hold"/>
                                        <p:tgtEl>
                                          <p:spTgt spid="25612"/>
                                        </p:tgtEl>
                                      </p:cBhvr>
                                      <p:by x="105000" y="105000"/>
                                    </p:animScale>
                                  </p:childTnLst>
                                </p:cTn>
                              </p:par>
                              <p:par>
                                <p:cTn id="41" presetID="1" presetClass="entr" presetSubtype="0" fill="hold" grpId="0" nodeType="withEffect">
                                  <p:stCondLst>
                                    <p:cond delay="0"/>
                                  </p:stCondLst>
                                  <p:childTnLst>
                                    <p:set>
                                      <p:cBhvr>
                                        <p:cTn id="42" dur="1" fill="hold">
                                          <p:stCondLst>
                                            <p:cond delay="0"/>
                                          </p:stCondLst>
                                        </p:cTn>
                                        <p:tgtEl>
                                          <p:spTgt spid="25620"/>
                                        </p:tgtEl>
                                        <p:attrNameLst>
                                          <p:attrName>style.visibility</p:attrName>
                                        </p:attrNameLst>
                                      </p:cBhvr>
                                      <p:to>
                                        <p:strVal val="visible"/>
                                      </p:to>
                                    </p:set>
                                  </p:childTnLst>
                                </p:cTn>
                              </p:par>
                              <p:par>
                                <p:cTn id="43" presetID="35" presetClass="emph" presetSubtype="0" repeatCount="indefinite" fill="hold" grpId="1" nodeType="withEffect">
                                  <p:stCondLst>
                                    <p:cond delay="0"/>
                                  </p:stCondLst>
                                  <p:childTnLst>
                                    <p:anim calcmode="discrete" valueType="str">
                                      <p:cBhvr>
                                        <p:cTn id="44" dur="2000" fill="hold"/>
                                        <p:tgtEl>
                                          <p:spTgt spid="25620"/>
                                        </p:tgtEl>
                                        <p:attrNameLst>
                                          <p:attrName>style.visibility</p:attrName>
                                        </p:attrNameLst>
                                      </p:cBhvr>
                                      <p:tavLst>
                                        <p:tav tm="0">
                                          <p:val>
                                            <p:strVal val="hidden"/>
                                          </p:val>
                                        </p:tav>
                                        <p:tav tm="50000">
                                          <p:val>
                                            <p:strVal val="visible"/>
                                          </p:val>
                                        </p:tav>
                                      </p:tavLst>
                                    </p:anim>
                                  </p:childTnLst>
                                </p:cTn>
                              </p:par>
                              <p:par>
                                <p:cTn id="45" presetID="1" presetClass="entr" presetSubtype="0" fill="hold" grpId="0" nodeType="withEffect">
                                  <p:stCondLst>
                                    <p:cond delay="0"/>
                                  </p:stCondLst>
                                  <p:childTnLst>
                                    <p:set>
                                      <p:cBhvr>
                                        <p:cTn id="46" dur="1" fill="hold">
                                          <p:stCondLst>
                                            <p:cond delay="0"/>
                                          </p:stCondLst>
                                        </p:cTn>
                                        <p:tgtEl>
                                          <p:spTgt spid="25622"/>
                                        </p:tgtEl>
                                        <p:attrNameLst>
                                          <p:attrName>style.visibility</p:attrName>
                                        </p:attrNameLst>
                                      </p:cBhvr>
                                      <p:to>
                                        <p:strVal val="visible"/>
                                      </p:to>
                                    </p:set>
                                  </p:childTnLst>
                                </p:cTn>
                              </p:par>
                              <p:par>
                                <p:cTn id="47" presetID="35" presetClass="emph" presetSubtype="0" repeatCount="indefinite" fill="hold" grpId="1" nodeType="withEffect">
                                  <p:stCondLst>
                                    <p:cond delay="0"/>
                                  </p:stCondLst>
                                  <p:childTnLst>
                                    <p:anim calcmode="discrete" valueType="str">
                                      <p:cBhvr>
                                        <p:cTn id="48" dur="2000" fill="hold"/>
                                        <p:tgtEl>
                                          <p:spTgt spid="25622"/>
                                        </p:tgtEl>
                                        <p:attrNameLst>
                                          <p:attrName>style.visibility</p:attrName>
                                        </p:attrNameLst>
                                      </p:cBhvr>
                                      <p:tavLst>
                                        <p:tav tm="0">
                                          <p:val>
                                            <p:strVal val="hidden"/>
                                          </p:val>
                                        </p:tav>
                                        <p:tav tm="50000">
                                          <p:val>
                                            <p:strVal val="visible"/>
                                          </p:val>
                                        </p:tav>
                                      </p:tavLst>
                                    </p:anim>
                                  </p:childTnLst>
                                </p:cTn>
                              </p:par>
                              <p:par>
                                <p:cTn id="49" presetID="1" presetClass="entr" presetSubtype="0" fill="hold" grpId="0" nodeType="withEffect">
                                  <p:stCondLst>
                                    <p:cond delay="0"/>
                                  </p:stCondLst>
                                  <p:childTnLst>
                                    <p:set>
                                      <p:cBhvr>
                                        <p:cTn id="50" dur="1" fill="hold">
                                          <p:stCondLst>
                                            <p:cond delay="0"/>
                                          </p:stCondLst>
                                        </p:cTn>
                                        <p:tgtEl>
                                          <p:spTgt spid="25623"/>
                                        </p:tgtEl>
                                        <p:attrNameLst>
                                          <p:attrName>style.visibility</p:attrName>
                                        </p:attrNameLst>
                                      </p:cBhvr>
                                      <p:to>
                                        <p:strVal val="visible"/>
                                      </p:to>
                                    </p:set>
                                  </p:childTnLst>
                                </p:cTn>
                              </p:par>
                              <p:par>
                                <p:cTn id="51" presetID="35" presetClass="emph" presetSubtype="0" repeatCount="indefinite" fill="hold" grpId="1" nodeType="withEffect">
                                  <p:stCondLst>
                                    <p:cond delay="0"/>
                                  </p:stCondLst>
                                  <p:childTnLst>
                                    <p:anim calcmode="discrete" valueType="str">
                                      <p:cBhvr>
                                        <p:cTn id="52" dur="2000" fill="hold"/>
                                        <p:tgtEl>
                                          <p:spTgt spid="25623"/>
                                        </p:tgtEl>
                                        <p:attrNameLst>
                                          <p:attrName>style.visibility</p:attrName>
                                        </p:attrNameLst>
                                      </p:cBhvr>
                                      <p:tavLst>
                                        <p:tav tm="0">
                                          <p:val>
                                            <p:strVal val="hidden"/>
                                          </p:val>
                                        </p:tav>
                                        <p:tav tm="50000">
                                          <p:val>
                                            <p:strVal val="visible"/>
                                          </p:val>
                                        </p:tav>
                                      </p:tavLst>
                                    </p:anim>
                                  </p:childTnLst>
                                </p:cTn>
                              </p:par>
                              <p:par>
                                <p:cTn id="53" presetID="1" presetClass="entr" presetSubtype="0" fill="hold" grpId="0" nodeType="withEffect">
                                  <p:stCondLst>
                                    <p:cond delay="0"/>
                                  </p:stCondLst>
                                  <p:childTnLst>
                                    <p:set>
                                      <p:cBhvr>
                                        <p:cTn id="54" dur="1" fill="hold">
                                          <p:stCondLst>
                                            <p:cond delay="0"/>
                                          </p:stCondLst>
                                        </p:cTn>
                                        <p:tgtEl>
                                          <p:spTgt spid="25624"/>
                                        </p:tgtEl>
                                        <p:attrNameLst>
                                          <p:attrName>style.visibility</p:attrName>
                                        </p:attrNameLst>
                                      </p:cBhvr>
                                      <p:to>
                                        <p:strVal val="visible"/>
                                      </p:to>
                                    </p:set>
                                  </p:childTnLst>
                                </p:cTn>
                              </p:par>
                              <p:par>
                                <p:cTn id="55" presetID="35" presetClass="emph" presetSubtype="0" repeatCount="indefinite" fill="hold" grpId="1" nodeType="withEffect">
                                  <p:stCondLst>
                                    <p:cond delay="0"/>
                                  </p:stCondLst>
                                  <p:childTnLst>
                                    <p:anim calcmode="discrete" valueType="str">
                                      <p:cBhvr>
                                        <p:cTn id="56" dur="2000" fill="hold"/>
                                        <p:tgtEl>
                                          <p:spTgt spid="25624"/>
                                        </p:tgtEl>
                                        <p:attrNameLst>
                                          <p:attrName>style.visibility</p:attrName>
                                        </p:attrNameLst>
                                      </p:cBhvr>
                                      <p:tavLst>
                                        <p:tav tm="0">
                                          <p:val>
                                            <p:strVal val="hidden"/>
                                          </p:val>
                                        </p:tav>
                                        <p:tav tm="50000">
                                          <p:val>
                                            <p:strVal val="visible"/>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25618"/>
                                        </p:tgtEl>
                                        <p:attrNameLst>
                                          <p:attrName>style.visibility</p:attrName>
                                        </p:attrNameLst>
                                      </p:cBhvr>
                                      <p:to>
                                        <p:strVal val="visible"/>
                                      </p:to>
                                    </p:set>
                                    <p:animEffect transition="in" filter="box(in)">
                                      <p:cBhvr>
                                        <p:cTn id="61" dur="500"/>
                                        <p:tgtEl>
                                          <p:spTgt spid="2561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25619"/>
                                        </p:tgtEl>
                                        <p:attrNameLst>
                                          <p:attrName>style.visibility</p:attrName>
                                        </p:attrNameLst>
                                      </p:cBhvr>
                                      <p:to>
                                        <p:strVal val="visible"/>
                                      </p:to>
                                    </p:set>
                                    <p:animEffect transition="in" filter="box(in)">
                                      <p:cBhvr>
                                        <p:cTn id="66" dur="500"/>
                                        <p:tgtEl>
                                          <p:spTgt spid="25619"/>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25606"/>
                                        </p:tgtEl>
                                        <p:attrNameLst>
                                          <p:attrName>style.visibility</p:attrName>
                                        </p:attrNameLst>
                                      </p:cBhvr>
                                      <p:to>
                                        <p:strVal val="visible"/>
                                      </p:to>
                                    </p:set>
                                    <p:animEffect transition="in" filter="box(in)">
                                      <p:cBhvr>
                                        <p:cTn id="71" dur="500"/>
                                        <p:tgtEl>
                                          <p:spTgt spid="25606"/>
                                        </p:tgtEl>
                                      </p:cBhvr>
                                    </p:animEffect>
                                  </p:childTnLst>
                                </p:cTn>
                              </p:par>
                            </p:childTnLst>
                          </p:cTn>
                        </p:par>
                        <p:par>
                          <p:cTn id="72" fill="hold" nodeType="afterGroup">
                            <p:stCondLst>
                              <p:cond delay="500"/>
                            </p:stCondLst>
                            <p:childTnLst>
                              <p:par>
                                <p:cTn id="73" presetID="1" presetClass="entr" presetSubtype="0" fill="hold" nodeType="afterEffect">
                                  <p:stCondLst>
                                    <p:cond delay="0"/>
                                  </p:stCondLst>
                                  <p:childTnLst>
                                    <p:set>
                                      <p:cBhvr>
                                        <p:cTn id="74" dur="1" fill="hold">
                                          <p:stCondLst>
                                            <p:cond delay="0"/>
                                          </p:stCondLst>
                                        </p:cTn>
                                        <p:tgtEl>
                                          <p:spTgt spid="17415"/>
                                        </p:tgtEl>
                                        <p:attrNameLst>
                                          <p:attrName>style.visibility</p:attrName>
                                        </p:attrNameLst>
                                      </p:cBhvr>
                                      <p:to>
                                        <p:strVal val="visible"/>
                                      </p:to>
                                    </p:set>
                                  </p:childTnLst>
                                </p:cTn>
                              </p:par>
                              <p:par>
                                <p:cTn id="75" presetID="3" presetClass="entr" presetSubtype="0" fill="hold" grpId="0" nodeType="withEffect">
                                  <p:stCondLst>
                                    <p:cond delay="0"/>
                                  </p:stCondLst>
                                  <p:childTnLst>
                                    <p:set>
                                      <p:cBhvr>
                                        <p:cTn id="76"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25606" grpId="0" animBg="1"/>
      <p:bldP spid="25607" grpId="0" animBg="1"/>
      <p:bldP spid="25607" grpId="1" animBg="1"/>
      <p:bldP spid="25612" grpId="0" animBg="1"/>
      <p:bldP spid="25612" grpId="1" animBg="1"/>
      <p:bldP spid="25615" grpId="0" animBg="1"/>
      <p:bldP spid="25615" grpId="1" animBg="1"/>
      <p:bldP spid="25616" grpId="0" animBg="1"/>
      <p:bldP spid="25616" grpId="1" animBg="1"/>
      <p:bldP spid="25617" grpId="0" animBg="1"/>
      <p:bldP spid="25617" grpId="1" animBg="1"/>
      <p:bldP spid="25618" grpId="0" animBg="1"/>
      <p:bldP spid="25619" grpId="0" animBg="1"/>
      <p:bldP spid="25620" grpId="0" animBg="1"/>
      <p:bldP spid="25620" grpId="1" animBg="1"/>
      <p:bldP spid="25622" grpId="0" animBg="1"/>
      <p:bldP spid="25622" grpId="1" animBg="1"/>
      <p:bldP spid="25623" grpId="0" animBg="1"/>
      <p:bldP spid="25623" grpId="1" animBg="1"/>
      <p:bldP spid="25624" grpId="0" animBg="1"/>
      <p:bldP spid="25624" grpId="1"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7" name="Oval 5"/>
          <p:cNvSpPr>
            <a:spLocks noChangeArrowheads="1"/>
          </p:cNvSpPr>
          <p:nvPr/>
        </p:nvSpPr>
        <p:spPr bwMode="auto">
          <a:xfrm>
            <a:off x="6172200" y="35052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4038" name="Oval 6"/>
          <p:cNvSpPr>
            <a:spLocks noChangeArrowheads="1"/>
          </p:cNvSpPr>
          <p:nvPr/>
        </p:nvSpPr>
        <p:spPr bwMode="auto">
          <a:xfrm>
            <a:off x="6172200" y="3200400"/>
            <a:ext cx="228600" cy="228600"/>
          </a:xfrm>
          <a:prstGeom prst="ellipse">
            <a:avLst/>
          </a:prstGeom>
          <a:solidFill>
            <a:srgbClr val="FF0000">
              <a:alpha val="39999"/>
            </a:srgbClr>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b="1">
                <a:latin typeface="Comic Sans MS" pitchFamily="66" charset="0"/>
              </a:rPr>
              <a:t>n</a:t>
            </a:r>
          </a:p>
        </p:txBody>
      </p:sp>
      <p:sp>
        <p:nvSpPr>
          <p:cNvPr id="18434" name="Rectangle 2"/>
          <p:cNvSpPr>
            <a:spLocks noGrp="1" noChangeArrowheads="1"/>
          </p:cNvSpPr>
          <p:nvPr>
            <p:ph type="title"/>
          </p:nvPr>
        </p:nvSpPr>
        <p:spPr/>
        <p:txBody>
          <a:bodyPr/>
          <a:lstStyle/>
          <a:p>
            <a:r>
              <a:rPr lang="en-US" altLang="en-US">
                <a:latin typeface="Comic Sans MS" pitchFamily="66" charset="0"/>
              </a:rPr>
              <a:t>Weak Force</a:t>
            </a:r>
          </a:p>
        </p:txBody>
      </p:sp>
      <p:sp>
        <p:nvSpPr>
          <p:cNvPr id="18435" name="Rectangle 3"/>
          <p:cNvSpPr>
            <a:spLocks noGrp="1" noChangeArrowheads="1"/>
          </p:cNvSpPr>
          <p:nvPr>
            <p:ph type="body" sz="half" idx="1"/>
          </p:nvPr>
        </p:nvSpPr>
        <p:spPr>
          <a:xfrm>
            <a:off x="1066800" y="1905000"/>
            <a:ext cx="3429000" cy="4038600"/>
          </a:xfrm>
        </p:spPr>
        <p:txBody>
          <a:bodyPr/>
          <a:lstStyle/>
          <a:p>
            <a:pPr>
              <a:lnSpc>
                <a:spcPct val="80000"/>
              </a:lnSpc>
            </a:pPr>
            <a:r>
              <a:rPr lang="en-US" altLang="en-US" sz="2000">
                <a:latin typeface="Comic Sans MS" pitchFamily="66" charset="0"/>
              </a:rPr>
              <a:t>This force plays a key role in the possible change of sub-atomic particles.</a:t>
            </a:r>
          </a:p>
          <a:p>
            <a:pPr lvl="1">
              <a:lnSpc>
                <a:spcPct val="80000"/>
              </a:lnSpc>
            </a:pPr>
            <a:r>
              <a:rPr lang="en-US" altLang="en-US" sz="1800">
                <a:latin typeface="Comic Sans MS" pitchFamily="66" charset="0"/>
              </a:rPr>
              <a:t>For example, a neutron can change into a proton(+) and an electron(-)</a:t>
            </a:r>
          </a:p>
          <a:p>
            <a:pPr>
              <a:lnSpc>
                <a:spcPct val="80000"/>
              </a:lnSpc>
            </a:pPr>
            <a:r>
              <a:rPr lang="en-US" altLang="en-US" sz="2000">
                <a:latin typeface="Comic Sans MS" pitchFamily="66" charset="0"/>
              </a:rPr>
              <a:t>The force responsible for radioactive decay.</a:t>
            </a:r>
          </a:p>
          <a:p>
            <a:pPr lvl="1">
              <a:lnSpc>
                <a:spcPct val="80000"/>
              </a:lnSpc>
            </a:pPr>
            <a:r>
              <a:rPr lang="en-US" altLang="en-US" sz="1800" u="sng">
                <a:latin typeface="Comic Sans MS" pitchFamily="66" charset="0"/>
              </a:rPr>
              <a:t>Radioactive decay</a:t>
            </a:r>
            <a:r>
              <a:rPr lang="en-US" altLang="en-US" sz="1800">
                <a:latin typeface="Comic Sans MS" pitchFamily="66" charset="0"/>
              </a:rPr>
              <a:t> </a:t>
            </a:r>
            <a:r>
              <a:rPr lang="en-US" altLang="en-US" sz="1800">
                <a:latin typeface="Comic Sans MS" pitchFamily="66" charset="0"/>
                <a:sym typeface="Wingdings" pitchFamily="2" charset="2"/>
              </a:rPr>
              <a:t></a:t>
            </a:r>
            <a:r>
              <a:rPr lang="en-US" altLang="en-US" sz="1800">
                <a:latin typeface="Comic Sans MS" pitchFamily="66" charset="0"/>
              </a:rPr>
              <a:t> process in which the nucleus of a radioactive (unstable) atom releases nuclear radiation.</a:t>
            </a:r>
          </a:p>
        </p:txBody>
      </p:sp>
      <p:pic>
        <p:nvPicPr>
          <p:cNvPr id="18436" name="Picture 4" descr="j0078752[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7086600" y="4876800"/>
            <a:ext cx="1295400" cy="1239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8" name="WordArt 6"/>
          <p:cNvSpPr>
            <a:spLocks noChangeArrowheads="1" noChangeShapeType="1" noTextEdit="1"/>
          </p:cNvSpPr>
          <p:nvPr/>
        </p:nvSpPr>
        <p:spPr bwMode="auto">
          <a:xfrm>
            <a:off x="7315200" y="6172200"/>
            <a:ext cx="914400" cy="268288"/>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0"/>
              </a:avLst>
            </a:prstTxWarp>
          </a:bodyPr>
          <a:lstStyle/>
          <a:p>
            <a:pPr algn="ctr"/>
            <a:r>
              <a:rPr lang="en-US" sz="2000" kern="10">
                <a:ln w="9525">
                  <a:solidFill>
                    <a:srgbClr val="000000"/>
                  </a:solidFill>
                  <a:miter lim="800000"/>
                  <a:headEnd/>
                  <a:tailEnd/>
                </a:ln>
                <a:solidFill>
                  <a:srgbClr val="000000"/>
                </a:solidFill>
                <a:latin typeface="Comic Sans MS"/>
              </a:rPr>
              <a:t>Mike N.</a:t>
            </a:r>
          </a:p>
        </p:txBody>
      </p:sp>
      <p:sp>
        <p:nvSpPr>
          <p:cNvPr id="44036" name="Oval 4"/>
          <p:cNvSpPr>
            <a:spLocks noChangeArrowheads="1"/>
          </p:cNvSpPr>
          <p:nvPr/>
        </p:nvSpPr>
        <p:spPr bwMode="auto">
          <a:xfrm>
            <a:off x="5638800" y="2895600"/>
            <a:ext cx="1219200" cy="1219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4039" name="Oval 7"/>
          <p:cNvSpPr>
            <a:spLocks noChangeArrowheads="1"/>
          </p:cNvSpPr>
          <p:nvPr/>
        </p:nvSpPr>
        <p:spPr bwMode="auto">
          <a:xfrm>
            <a:off x="5638800" y="2895600"/>
            <a:ext cx="1219200" cy="1219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a:t>+</a:t>
            </a:r>
          </a:p>
        </p:txBody>
      </p:sp>
      <p:sp>
        <p:nvSpPr>
          <p:cNvPr id="44040" name="Text Box 8"/>
          <p:cNvSpPr txBox="1">
            <a:spLocks noChangeArrowheads="1"/>
          </p:cNvSpPr>
          <p:nvPr/>
        </p:nvSpPr>
        <p:spPr bwMode="auto">
          <a:xfrm>
            <a:off x="5181600" y="5105400"/>
            <a:ext cx="1371600" cy="1042988"/>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a:latin typeface="Comic Sans MS" pitchFamily="66" charset="0"/>
              </a:rPr>
              <a:t>If you need help remembering weak force, just think of…</a:t>
            </a:r>
          </a:p>
        </p:txBody>
      </p:sp>
      <p:sp>
        <p:nvSpPr>
          <p:cNvPr id="44041" name="Text Box 9"/>
          <p:cNvSpPr txBox="1">
            <a:spLocks noChangeArrowheads="1"/>
          </p:cNvSpPr>
          <p:nvPr/>
        </p:nvSpPr>
        <p:spPr bwMode="auto">
          <a:xfrm>
            <a:off x="4953000" y="1905000"/>
            <a:ext cx="2667000" cy="76835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latin typeface="Comic Sans MS" pitchFamily="66" charset="0"/>
              </a:rPr>
              <a:t>Notice how the original particle changes to something new.</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3" presetClass="path" presetSubtype="0" accel="50000" decel="50000" fill="hold" grpId="0" nodeType="clickEffect">
                                  <p:stCondLst>
                                    <p:cond delay="0"/>
                                  </p:stCondLst>
                                  <p:childTnLst>
                                    <p:animMotion origin="layout" path="M 1.11022E-16 -1.27896E-6 L 0.37917 -0.25023 " pathEditMode="relative" rAng="0" ptsTypes="AA">
                                      <p:cBhvr>
                                        <p:cTn id="26" dur="500" fill="hold"/>
                                        <p:tgtEl>
                                          <p:spTgt spid="44038"/>
                                        </p:tgtEl>
                                        <p:attrNameLst>
                                          <p:attrName>ppt_x</p:attrName>
                                          <p:attrName>ppt_y</p:attrName>
                                        </p:attrNameLst>
                                      </p:cBhvr>
                                      <p:rCtr x="18958" y="-12512"/>
                                    </p:animMotion>
                                  </p:childTnLst>
                                </p:cTn>
                              </p:par>
                              <p:par>
                                <p:cTn id="27" presetID="63" presetClass="path" presetSubtype="0" accel="50000" decel="50000" fill="hold" grpId="0" nodeType="withEffect">
                                  <p:stCondLst>
                                    <p:cond delay="0"/>
                                  </p:stCondLst>
                                  <p:childTnLst>
                                    <p:animMotion origin="layout" path="M 1.11022E-16 3.08619E-6 L 0.3625 -0.11678 " pathEditMode="relative" rAng="0" ptsTypes="AA">
                                      <p:cBhvr>
                                        <p:cTn id="28" dur="500" fill="hold"/>
                                        <p:tgtEl>
                                          <p:spTgt spid="44037"/>
                                        </p:tgtEl>
                                        <p:attrNameLst>
                                          <p:attrName>ppt_x</p:attrName>
                                          <p:attrName>ppt_y</p:attrName>
                                        </p:attrNameLst>
                                      </p:cBhvr>
                                      <p:rCtr x="18125" y="-5839"/>
                                    </p:animMotion>
                                  </p:childTnLst>
                                </p:cTn>
                              </p:par>
                            </p:childTnLst>
                          </p:cTn>
                        </p:par>
                        <p:par>
                          <p:cTn id="29" fill="hold" nodeType="afterGroup">
                            <p:stCondLst>
                              <p:cond delay="500"/>
                            </p:stCondLst>
                            <p:childTnLst>
                              <p:par>
                                <p:cTn id="30" presetID="17" presetClass="exit" presetSubtype="10" fill="hold" grpId="0" nodeType="afterEffect">
                                  <p:stCondLst>
                                    <p:cond delay="0"/>
                                  </p:stCondLst>
                                  <p:childTnLst>
                                    <p:anim calcmode="lin" valueType="num">
                                      <p:cBhvr>
                                        <p:cTn id="31" dur="90"/>
                                        <p:tgtEl>
                                          <p:spTgt spid="44036"/>
                                        </p:tgtEl>
                                        <p:attrNameLst>
                                          <p:attrName>ppt_w</p:attrName>
                                        </p:attrNameLst>
                                      </p:cBhvr>
                                      <p:tavLst>
                                        <p:tav tm="0">
                                          <p:val>
                                            <p:strVal val="ppt_w"/>
                                          </p:val>
                                        </p:tav>
                                        <p:tav tm="100000">
                                          <p:val>
                                            <p:fltVal val="0"/>
                                          </p:val>
                                        </p:tav>
                                      </p:tavLst>
                                    </p:anim>
                                    <p:anim calcmode="lin" valueType="num">
                                      <p:cBhvr>
                                        <p:cTn id="32" dur="90"/>
                                        <p:tgtEl>
                                          <p:spTgt spid="44036"/>
                                        </p:tgtEl>
                                        <p:attrNameLst>
                                          <p:attrName>ppt_h</p:attrName>
                                        </p:attrNameLst>
                                      </p:cBhvr>
                                      <p:tavLst>
                                        <p:tav tm="0">
                                          <p:val>
                                            <p:strVal val="ppt_h"/>
                                          </p:val>
                                        </p:tav>
                                        <p:tav tm="100000">
                                          <p:val>
                                            <p:strVal val="ppt_h"/>
                                          </p:val>
                                        </p:tav>
                                      </p:tavLst>
                                    </p:anim>
                                    <p:set>
                                      <p:cBhvr>
                                        <p:cTn id="33" dur="1" fill="hold">
                                          <p:stCondLst>
                                            <p:cond delay="89"/>
                                          </p:stCondLst>
                                        </p:cTn>
                                        <p:tgtEl>
                                          <p:spTgt spid="44036"/>
                                        </p:tgtEl>
                                        <p:attrNameLst>
                                          <p:attrName>style.visibility</p:attrName>
                                        </p:attrNameLst>
                                      </p:cBhvr>
                                      <p:to>
                                        <p:strVal val="hidden"/>
                                      </p:to>
                                    </p:set>
                                  </p:childTnLst>
                                </p:cTn>
                              </p:par>
                            </p:childTnLst>
                          </p:cTn>
                        </p:par>
                        <p:par>
                          <p:cTn id="34" fill="hold" nodeType="afterGroup">
                            <p:stCondLst>
                              <p:cond delay="590"/>
                            </p:stCondLst>
                            <p:childTnLst>
                              <p:par>
                                <p:cTn id="35" presetID="1" presetClass="entr" presetSubtype="0" fill="hold" grpId="0" nodeType="afterEffect">
                                  <p:stCondLst>
                                    <p:cond delay="0"/>
                                  </p:stCondLst>
                                  <p:childTnLst>
                                    <p:set>
                                      <p:cBhvr>
                                        <p:cTn id="36" dur="1" fill="hold">
                                          <p:stCondLst>
                                            <p:cond delay="0"/>
                                          </p:stCondLst>
                                        </p:cTn>
                                        <p:tgtEl>
                                          <p:spTgt spid="4403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44041"/>
                                        </p:tgtEl>
                                        <p:attrNameLst>
                                          <p:attrName>style.visibility</p:attrName>
                                        </p:attrNameLst>
                                      </p:cBhvr>
                                      <p:to>
                                        <p:strVal val="visible"/>
                                      </p:to>
                                    </p:set>
                                    <p:animEffect transition="in" filter="box(in)">
                                      <p:cBhvr>
                                        <p:cTn id="41" dur="500"/>
                                        <p:tgtEl>
                                          <p:spTgt spid="4404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44040"/>
                                        </p:tgtEl>
                                        <p:attrNameLst>
                                          <p:attrName>style.visibility</p:attrName>
                                        </p:attrNameLst>
                                      </p:cBhvr>
                                      <p:to>
                                        <p:strVal val="visible"/>
                                      </p:to>
                                    </p:set>
                                    <p:animEffect transition="in" filter="box(in)">
                                      <p:cBhvr>
                                        <p:cTn id="46" dur="500"/>
                                        <p:tgtEl>
                                          <p:spTgt spid="44040"/>
                                        </p:tgtEl>
                                      </p:cBhvr>
                                    </p:animEffect>
                                  </p:childTnLst>
                                </p:cTn>
                              </p:par>
                            </p:childTnLst>
                          </p:cTn>
                        </p:par>
                        <p:par>
                          <p:cTn id="47" fill="hold" nodeType="afterGroup">
                            <p:stCondLst>
                              <p:cond delay="500"/>
                            </p:stCondLst>
                            <p:childTnLst>
                              <p:par>
                                <p:cTn id="48" presetID="1" presetClass="entr" presetSubtype="0" fill="hold" nodeType="afterEffect">
                                  <p:stCondLst>
                                    <p:cond delay="0"/>
                                  </p:stCondLst>
                                  <p:childTnLst>
                                    <p:set>
                                      <p:cBhvr>
                                        <p:cTn id="49" dur="1" fill="hold">
                                          <p:stCondLst>
                                            <p:cond delay="0"/>
                                          </p:stCondLst>
                                        </p:cTn>
                                        <p:tgtEl>
                                          <p:spTgt spid="18436"/>
                                        </p:tgtEl>
                                        <p:attrNameLst>
                                          <p:attrName>style.visibility</p:attrName>
                                        </p:attrNameLst>
                                      </p:cBhvr>
                                      <p:to>
                                        <p:strVal val="visible"/>
                                      </p:to>
                                    </p:set>
                                  </p:childTnLst>
                                </p:cTn>
                              </p:par>
                              <p:par>
                                <p:cTn id="50" presetID="3" presetClass="entr" presetSubtype="0" fill="hold" grpId="0" nodeType="withEffect">
                                  <p:stCondLst>
                                    <p:cond delay="0"/>
                                  </p:stCondLst>
                                  <p:childTnLst>
                                    <p:set>
                                      <p:cBhvr>
                                        <p:cTn id="51" dur="1" fill="hold">
                                          <p:stCondLst>
                                            <p:cond delay="0"/>
                                          </p:stCondLst>
                                        </p:cTn>
                                        <p:tgtEl>
                                          <p:spTgt spid="184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8" grpId="0" animBg="1"/>
      <p:bldP spid="18438" grpId="0" animBg="1"/>
      <p:bldP spid="44036" grpId="0" animBg="1"/>
      <p:bldP spid="44039" grpId="0" animBg="1"/>
      <p:bldP spid="44040" grpId="0" animBg="1"/>
      <p:bldP spid="4404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8" name="Oval 1068"/>
          <p:cNvSpPr>
            <a:spLocks noChangeArrowheads="1"/>
          </p:cNvSpPr>
          <p:nvPr/>
        </p:nvSpPr>
        <p:spPr bwMode="auto">
          <a:xfrm>
            <a:off x="7391400" y="46482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2029" name="Oval 1069"/>
          <p:cNvSpPr>
            <a:spLocks noChangeArrowheads="1"/>
          </p:cNvSpPr>
          <p:nvPr/>
        </p:nvSpPr>
        <p:spPr bwMode="auto">
          <a:xfrm>
            <a:off x="7162800" y="44958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42027" name="Oval 1067"/>
          <p:cNvSpPr>
            <a:spLocks noChangeArrowheads="1"/>
          </p:cNvSpPr>
          <p:nvPr/>
        </p:nvSpPr>
        <p:spPr bwMode="auto">
          <a:xfrm>
            <a:off x="4876800" y="46482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1506" name="Rectangle 2"/>
          <p:cNvSpPr>
            <a:spLocks noGrp="1" noChangeArrowheads="1"/>
          </p:cNvSpPr>
          <p:nvPr>
            <p:ph type="title"/>
          </p:nvPr>
        </p:nvSpPr>
        <p:spPr/>
        <p:txBody>
          <a:bodyPr/>
          <a:lstStyle/>
          <a:p>
            <a:r>
              <a:rPr lang="en-US" altLang="en-US">
                <a:latin typeface="Comic Sans MS" pitchFamily="66" charset="0"/>
              </a:rPr>
              <a:t>Isotopes</a:t>
            </a:r>
          </a:p>
        </p:txBody>
      </p:sp>
      <p:sp>
        <p:nvSpPr>
          <p:cNvPr id="21507" name="Rectangle 3"/>
          <p:cNvSpPr>
            <a:spLocks noGrp="1" noChangeArrowheads="1"/>
          </p:cNvSpPr>
          <p:nvPr>
            <p:ph type="body" idx="1"/>
          </p:nvPr>
        </p:nvSpPr>
        <p:spPr>
          <a:xfrm>
            <a:off x="1066800" y="1752600"/>
            <a:ext cx="7620000" cy="1905000"/>
          </a:xfrm>
        </p:spPr>
        <p:txBody>
          <a:bodyPr/>
          <a:lstStyle/>
          <a:p>
            <a:r>
              <a:rPr lang="en-US" altLang="en-US" sz="2400">
                <a:latin typeface="Comic Sans MS" pitchFamily="66" charset="0"/>
              </a:rPr>
              <a:t>Atoms that have the same number of protons, but have different numbers of neutrons</a:t>
            </a:r>
          </a:p>
          <a:p>
            <a:r>
              <a:rPr lang="en-US" altLang="en-US" sz="2400">
                <a:latin typeface="Comic Sans MS" pitchFamily="66" charset="0"/>
              </a:rPr>
              <a:t>Examples</a:t>
            </a:r>
          </a:p>
        </p:txBody>
      </p:sp>
      <p:sp>
        <p:nvSpPr>
          <p:cNvPr id="21524" name="Rectangle 20"/>
          <p:cNvSpPr>
            <a:spLocks noChangeArrowheads="1"/>
          </p:cNvSpPr>
          <p:nvPr/>
        </p:nvSpPr>
        <p:spPr bwMode="auto">
          <a:xfrm>
            <a:off x="1568450" y="272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pic>
        <p:nvPicPr>
          <p:cNvPr id="21521" name="Picture 17" descr="http://www.colorado.edu/physics/2000/images/spacer.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68450" y="2774950"/>
            <a:ext cx="476250" cy="476250"/>
          </a:xfrm>
          <a:prstGeom prst="rect">
            <a:avLst/>
          </a:prstGeom>
          <a:noFill/>
          <a:extLst>
            <a:ext uri="{909E8E84-426E-40DD-AFC4-6F175D3DCCD1}">
              <a14:hiddenFill xmlns:a14="http://schemas.microsoft.com/office/drawing/2010/main">
                <a:solidFill>
                  <a:srgbClr val="FFFFFF"/>
                </a:solidFill>
              </a14:hiddenFill>
            </a:ext>
          </a:extLst>
        </p:spPr>
      </p:pic>
      <p:sp>
        <p:nvSpPr>
          <p:cNvPr id="21526" name="Rectangle 22"/>
          <p:cNvSpPr>
            <a:spLocks noChangeArrowheads="1"/>
          </p:cNvSpPr>
          <p:nvPr/>
        </p:nvSpPr>
        <p:spPr bwMode="auto">
          <a:xfrm>
            <a:off x="1568450" y="272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21528" name="Rectangle 24"/>
          <p:cNvSpPr>
            <a:spLocks noChangeArrowheads="1"/>
          </p:cNvSpPr>
          <p:nvPr/>
        </p:nvSpPr>
        <p:spPr bwMode="auto">
          <a:xfrm>
            <a:off x="1568450" y="272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pic>
        <p:nvPicPr>
          <p:cNvPr id="21519" name="Picture 15" descr="http://www.colorado.edu/physics/2000/images/spacer.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68450" y="277495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21530" name="Rectangle 26"/>
          <p:cNvSpPr>
            <a:spLocks noChangeArrowheads="1"/>
          </p:cNvSpPr>
          <p:nvPr/>
        </p:nvSpPr>
        <p:spPr bwMode="auto">
          <a:xfrm>
            <a:off x="1568450" y="2728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21532" name="Rectangle 28"/>
          <p:cNvSpPr>
            <a:spLocks noChangeArrowheads="1"/>
          </p:cNvSpPr>
          <p:nvPr/>
        </p:nvSpPr>
        <p:spPr bwMode="auto">
          <a:xfrm>
            <a:off x="1524000" y="2667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42016" name="Oval 1056"/>
          <p:cNvSpPr>
            <a:spLocks noChangeArrowheads="1"/>
          </p:cNvSpPr>
          <p:nvPr/>
        </p:nvSpPr>
        <p:spPr bwMode="auto">
          <a:xfrm>
            <a:off x="2209800" y="46482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2017" name="Oval 1057"/>
          <p:cNvSpPr>
            <a:spLocks noChangeArrowheads="1"/>
          </p:cNvSpPr>
          <p:nvPr/>
        </p:nvSpPr>
        <p:spPr bwMode="auto">
          <a:xfrm>
            <a:off x="2667000" y="3810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2018" name="Oval 1058"/>
          <p:cNvSpPr>
            <a:spLocks noChangeArrowheads="1"/>
          </p:cNvSpPr>
          <p:nvPr/>
        </p:nvSpPr>
        <p:spPr bwMode="auto">
          <a:xfrm>
            <a:off x="1371600" y="3886200"/>
            <a:ext cx="2209800" cy="2209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9" name="Oval 1059"/>
          <p:cNvSpPr>
            <a:spLocks noChangeArrowheads="1"/>
          </p:cNvSpPr>
          <p:nvPr/>
        </p:nvSpPr>
        <p:spPr bwMode="auto">
          <a:xfrm>
            <a:off x="4572000" y="46482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2020" name="Oval 1060"/>
          <p:cNvSpPr>
            <a:spLocks noChangeArrowheads="1"/>
          </p:cNvSpPr>
          <p:nvPr/>
        </p:nvSpPr>
        <p:spPr bwMode="auto">
          <a:xfrm>
            <a:off x="4495800" y="59436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2022" name="Oval 1062"/>
          <p:cNvSpPr>
            <a:spLocks noChangeArrowheads="1"/>
          </p:cNvSpPr>
          <p:nvPr/>
        </p:nvSpPr>
        <p:spPr bwMode="auto">
          <a:xfrm>
            <a:off x="7162800" y="47244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2023" name="Oval 1063"/>
          <p:cNvSpPr>
            <a:spLocks noChangeArrowheads="1"/>
          </p:cNvSpPr>
          <p:nvPr/>
        </p:nvSpPr>
        <p:spPr bwMode="auto">
          <a:xfrm>
            <a:off x="8458200" y="44958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42025" name="Oval 1065"/>
          <p:cNvSpPr>
            <a:spLocks noChangeArrowheads="1"/>
          </p:cNvSpPr>
          <p:nvPr/>
        </p:nvSpPr>
        <p:spPr bwMode="auto">
          <a:xfrm>
            <a:off x="3886200" y="3886200"/>
            <a:ext cx="2209800" cy="2209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6" name="Oval 1066"/>
          <p:cNvSpPr>
            <a:spLocks noChangeArrowheads="1"/>
          </p:cNvSpPr>
          <p:nvPr/>
        </p:nvSpPr>
        <p:spPr bwMode="auto">
          <a:xfrm>
            <a:off x="6400800" y="3810000"/>
            <a:ext cx="2209800" cy="2209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0" name="Text Box 1070"/>
          <p:cNvSpPr txBox="1">
            <a:spLocks noChangeArrowheads="1"/>
          </p:cNvSpPr>
          <p:nvPr/>
        </p:nvSpPr>
        <p:spPr bwMode="auto">
          <a:xfrm>
            <a:off x="1447800" y="6096000"/>
            <a:ext cx="2071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Comic Sans MS" pitchFamily="66" charset="0"/>
              </a:rPr>
              <a:t>Hydrogen (Protium)</a:t>
            </a:r>
          </a:p>
        </p:txBody>
      </p:sp>
      <p:sp>
        <p:nvSpPr>
          <p:cNvPr id="42031" name="Text Box 1071"/>
          <p:cNvSpPr txBox="1">
            <a:spLocks noChangeArrowheads="1"/>
          </p:cNvSpPr>
          <p:nvPr/>
        </p:nvSpPr>
        <p:spPr bwMode="auto">
          <a:xfrm>
            <a:off x="3810000" y="6096000"/>
            <a:ext cx="23383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Comic Sans MS" pitchFamily="66" charset="0"/>
              </a:rPr>
              <a:t>Hydrogen (Deuterium)</a:t>
            </a:r>
          </a:p>
        </p:txBody>
      </p:sp>
      <p:sp>
        <p:nvSpPr>
          <p:cNvPr id="42032" name="Text Box 1072"/>
          <p:cNvSpPr txBox="1">
            <a:spLocks noChangeArrowheads="1"/>
          </p:cNvSpPr>
          <p:nvPr/>
        </p:nvSpPr>
        <p:spPr bwMode="auto">
          <a:xfrm>
            <a:off x="6477000" y="6096000"/>
            <a:ext cx="20558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Comic Sans MS" pitchFamily="66" charset="0"/>
              </a:rPr>
              <a:t>Hydrogen (Tritium)</a:t>
            </a:r>
          </a:p>
        </p:txBody>
      </p:sp>
      <p:sp>
        <p:nvSpPr>
          <p:cNvPr id="42033" name="Text Box 1073"/>
          <p:cNvSpPr txBox="1">
            <a:spLocks noChangeArrowheads="1"/>
          </p:cNvSpPr>
          <p:nvPr/>
        </p:nvSpPr>
        <p:spPr bwMode="auto">
          <a:xfrm>
            <a:off x="3429000" y="2743200"/>
            <a:ext cx="4495800" cy="76835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latin typeface="Comic Sans MS" pitchFamily="66" charset="0"/>
              </a:rPr>
              <a:t>Notice that each of these atoms have one proton; therefore they are all types of hydrogen.  They just have a different mass number (# of neutrons).</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repeatCount="indefinite" fill="hold" grpId="0" nodeType="afterEffect">
                                  <p:stCondLst>
                                    <p:cond delay="0"/>
                                  </p:stCondLst>
                                  <p:childTnLst>
                                    <p:animMotion origin="layout" path="M -0.03403 -0.00556 C 0.03246 -0.00556 0.0875 0.06604 0.0875 0.1557 C 0.0875 0.24375 0.03246 0.31696 -0.03403 0.31696 C -0.1007 0.31696 -0.15417 0.24375 -0.15417 0.1557 C -0.15417 0.06604 -0.1007 -0.00556 -0.03403 -0.00556 Z " pathEditMode="fixed" rAng="0" ptsTypes="fffff">
                                      <p:cBhvr>
                                        <p:cTn id="6" dur="90" fill="hold"/>
                                        <p:tgtEl>
                                          <p:spTgt spid="42017"/>
                                        </p:tgtEl>
                                        <p:attrNameLst>
                                          <p:attrName>ppt_x</p:attrName>
                                          <p:attrName>ppt_y</p:attrName>
                                        </p:attrNameLst>
                                      </p:cBhvr>
                                      <p:rCtr x="69" y="16126"/>
                                    </p:animMotion>
                                  </p:childTnLst>
                                </p:cTn>
                              </p:par>
                            </p:childTnLst>
                          </p:cTn>
                        </p:par>
                        <p:par>
                          <p:cTn id="7" fill="hold" nodeType="afterGroup">
                            <p:stCondLst>
                              <p:cond delay="90"/>
                            </p:stCondLst>
                            <p:childTnLst>
                              <p:par>
                                <p:cTn id="8" presetID="1" presetClass="path" presetSubtype="0" repeatCount="indefinite" fill="hold" grpId="0" nodeType="afterEffect">
                                  <p:stCondLst>
                                    <p:cond delay="0"/>
                                  </p:stCondLst>
                                  <p:childTnLst>
                                    <p:animMotion origin="layout" path="M 0.04097 -0.31696 C 0.10746 -0.31696 0.1625 -0.24536 0.1625 -0.1557 C 0.1625 -0.06765 0.10746 0.00556 0.04097 0.00556 C -0.0257 0.00556 -0.07917 -0.06765 -0.07917 -0.1557 C -0.07917 -0.24536 -0.0257 -0.31696 0.04097 -0.31696 Z " pathEditMode="fixed" rAng="0" ptsTypes="fffff">
                                      <p:cBhvr>
                                        <p:cTn id="9" dur="90" fill="hold"/>
                                        <p:tgtEl>
                                          <p:spTgt spid="42020"/>
                                        </p:tgtEl>
                                        <p:attrNameLst>
                                          <p:attrName>ppt_x</p:attrName>
                                          <p:attrName>ppt_y</p:attrName>
                                        </p:attrNameLst>
                                      </p:cBhvr>
                                      <p:rCtr x="69" y="16126"/>
                                    </p:animMotion>
                                  </p:childTnLst>
                                </p:cTn>
                              </p:par>
                            </p:childTnLst>
                          </p:cTn>
                        </p:par>
                        <p:par>
                          <p:cTn id="10" fill="hold" nodeType="afterGroup">
                            <p:stCondLst>
                              <p:cond delay="180"/>
                            </p:stCondLst>
                            <p:childTnLst>
                              <p:par>
                                <p:cTn id="11" presetID="1" presetClass="path" presetSubtype="0" repeatCount="indefinite" fill="hold" grpId="0" nodeType="afterEffect">
                                  <p:stCondLst>
                                    <p:cond delay="0"/>
                                  </p:stCondLst>
                                  <p:childTnLst>
                                    <p:animMotion origin="layout" path="M -0.11736 -0.11678 C -0.05087 -0.11678 0.00417 -0.04519 0.00417 0.04448 C 0.00417 0.13253 -0.05087 0.20574 -0.11736 0.20574 C -0.18403 0.20574 -0.2375 0.13253 -0.2375 0.04448 C -0.2375 -0.04519 -0.18403 -0.11678 -0.11736 -0.11678 Z " pathEditMode="fixed" rAng="0" ptsTypes="fffff">
                                      <p:cBhvr>
                                        <p:cTn id="12" dur="90" fill="hold"/>
                                        <p:tgtEl>
                                          <p:spTgt spid="42023"/>
                                        </p:tgtEl>
                                        <p:attrNameLst>
                                          <p:attrName>ppt_x</p:attrName>
                                          <p:attrName>ppt_y</p:attrName>
                                        </p:attrNameLst>
                                      </p:cBhvr>
                                      <p:rCtr x="69" y="16126"/>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1507">
                                            <p:txEl>
                                              <p:pRg st="0" end="0"/>
                                            </p:txEl>
                                          </p:spTgt>
                                        </p:tgtEl>
                                        <p:attrNameLst>
                                          <p:attrName>style.visibility</p:attrName>
                                        </p:attrNameLst>
                                      </p:cBhvr>
                                      <p:to>
                                        <p:strVal val="visible"/>
                                      </p:to>
                                    </p:set>
                                    <p:animEffect transition="in" filter="dissolve">
                                      <p:cBhvr>
                                        <p:cTn id="17" dur="500"/>
                                        <p:tgtEl>
                                          <p:spTgt spid="2150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1507">
                                            <p:txEl>
                                              <p:pRg st="1" end="1"/>
                                            </p:txEl>
                                          </p:spTgt>
                                        </p:tgtEl>
                                        <p:attrNameLst>
                                          <p:attrName>style.visibility</p:attrName>
                                        </p:attrNameLst>
                                      </p:cBhvr>
                                      <p:to>
                                        <p:strVal val="visible"/>
                                      </p:to>
                                    </p:set>
                                    <p:animEffect transition="in" filter="dissolve">
                                      <p:cBhvr>
                                        <p:cTn id="22" dur="500"/>
                                        <p:tgtEl>
                                          <p:spTgt spid="2150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2030"/>
                                        </p:tgtEl>
                                        <p:attrNameLst>
                                          <p:attrName>style.visibility</p:attrName>
                                        </p:attrNameLst>
                                      </p:cBhvr>
                                      <p:to>
                                        <p:strVal val="visible"/>
                                      </p:to>
                                    </p:set>
                                    <p:animEffect transition="in" filter="dissolve">
                                      <p:cBhvr>
                                        <p:cTn id="27" dur="500"/>
                                        <p:tgtEl>
                                          <p:spTgt spid="420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2031"/>
                                        </p:tgtEl>
                                        <p:attrNameLst>
                                          <p:attrName>style.visibility</p:attrName>
                                        </p:attrNameLst>
                                      </p:cBhvr>
                                      <p:to>
                                        <p:strVal val="visible"/>
                                      </p:to>
                                    </p:set>
                                    <p:animEffect transition="in" filter="dissolve">
                                      <p:cBhvr>
                                        <p:cTn id="32" dur="500"/>
                                        <p:tgtEl>
                                          <p:spTgt spid="420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2032"/>
                                        </p:tgtEl>
                                        <p:attrNameLst>
                                          <p:attrName>style.visibility</p:attrName>
                                        </p:attrNameLst>
                                      </p:cBhvr>
                                      <p:to>
                                        <p:strVal val="visible"/>
                                      </p:to>
                                    </p:set>
                                    <p:animEffect transition="in" filter="dissolve">
                                      <p:cBhvr>
                                        <p:cTn id="37" dur="500"/>
                                        <p:tgtEl>
                                          <p:spTgt spid="4203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2033"/>
                                        </p:tgtEl>
                                        <p:attrNameLst>
                                          <p:attrName>style.visibility</p:attrName>
                                        </p:attrNameLst>
                                      </p:cBhvr>
                                      <p:to>
                                        <p:strVal val="visible"/>
                                      </p:to>
                                    </p:set>
                                    <p:animEffect transition="in" filter="box(in)">
                                      <p:cBhvr>
                                        <p:cTn id="42" dur="500"/>
                                        <p:tgtEl>
                                          <p:spTgt spid="42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17" grpId="0" animBg="1"/>
      <p:bldP spid="42020" grpId="0" animBg="1"/>
      <p:bldP spid="42023" grpId="0" animBg="1"/>
      <p:bldP spid="42030" grpId="0"/>
      <p:bldP spid="42031" grpId="0"/>
      <p:bldP spid="42032" grpId="0"/>
      <p:bldP spid="4203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latin typeface="Comic Sans MS" pitchFamily="66" charset="0"/>
              </a:rPr>
              <a:t>Atomic Mass</a:t>
            </a:r>
          </a:p>
        </p:txBody>
      </p:sp>
      <p:sp>
        <p:nvSpPr>
          <p:cNvPr id="23555" name="Rectangle 3"/>
          <p:cNvSpPr>
            <a:spLocks noGrp="1" noChangeArrowheads="1"/>
          </p:cNvSpPr>
          <p:nvPr>
            <p:ph type="body" idx="1"/>
          </p:nvPr>
        </p:nvSpPr>
        <p:spPr>
          <a:xfrm>
            <a:off x="1066800" y="1641475"/>
            <a:ext cx="7620000" cy="1295400"/>
          </a:xfrm>
        </p:spPr>
        <p:txBody>
          <a:bodyPr/>
          <a:lstStyle/>
          <a:p>
            <a:pPr>
              <a:lnSpc>
                <a:spcPct val="80000"/>
              </a:lnSpc>
            </a:pPr>
            <a:r>
              <a:rPr lang="en-US" altLang="en-US" sz="1600">
                <a:latin typeface="Comic Sans MS" pitchFamily="66" charset="0"/>
              </a:rPr>
              <a:t>The weighted average of the masses of all the naturally occurring isotopes of an element</a:t>
            </a:r>
          </a:p>
          <a:p>
            <a:pPr>
              <a:lnSpc>
                <a:spcPct val="80000"/>
              </a:lnSpc>
            </a:pPr>
            <a:r>
              <a:rPr lang="en-US" altLang="en-US" sz="1600">
                <a:latin typeface="Comic Sans MS" pitchFamily="66" charset="0"/>
              </a:rPr>
              <a:t>The average considers the percent abundance of each isotope in nature</a:t>
            </a:r>
          </a:p>
          <a:p>
            <a:pPr>
              <a:lnSpc>
                <a:spcPct val="80000"/>
              </a:lnSpc>
            </a:pPr>
            <a:r>
              <a:rPr lang="en-US" altLang="en-US" sz="1600">
                <a:latin typeface="Comic Sans MS" pitchFamily="66" charset="0"/>
              </a:rPr>
              <a:t>Found on the periodic table of elements</a:t>
            </a:r>
          </a:p>
          <a:p>
            <a:pPr>
              <a:lnSpc>
                <a:spcPct val="80000"/>
              </a:lnSpc>
            </a:pPr>
            <a:r>
              <a:rPr lang="en-US" altLang="en-US" sz="1600">
                <a:latin typeface="Comic Sans MS" pitchFamily="66" charset="0"/>
              </a:rPr>
              <a:t>Example</a:t>
            </a:r>
          </a:p>
        </p:txBody>
      </p:sp>
      <p:sp>
        <p:nvSpPr>
          <p:cNvPr id="86018" name="Oval 2"/>
          <p:cNvSpPr>
            <a:spLocks noChangeArrowheads="1"/>
          </p:cNvSpPr>
          <p:nvPr/>
        </p:nvSpPr>
        <p:spPr bwMode="auto">
          <a:xfrm>
            <a:off x="7391400" y="41148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6019" name="Oval 3"/>
          <p:cNvSpPr>
            <a:spLocks noChangeArrowheads="1"/>
          </p:cNvSpPr>
          <p:nvPr/>
        </p:nvSpPr>
        <p:spPr bwMode="auto">
          <a:xfrm>
            <a:off x="7162800" y="39624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6020" name="Oval 4"/>
          <p:cNvSpPr>
            <a:spLocks noChangeArrowheads="1"/>
          </p:cNvSpPr>
          <p:nvPr/>
        </p:nvSpPr>
        <p:spPr bwMode="auto">
          <a:xfrm>
            <a:off x="4876800" y="4038600"/>
            <a:ext cx="609600" cy="609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6021" name="Oval 5"/>
          <p:cNvSpPr>
            <a:spLocks noChangeArrowheads="1"/>
          </p:cNvSpPr>
          <p:nvPr/>
        </p:nvSpPr>
        <p:spPr bwMode="auto">
          <a:xfrm>
            <a:off x="2209800" y="39624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6022" name="Oval 6"/>
          <p:cNvSpPr>
            <a:spLocks noChangeArrowheads="1"/>
          </p:cNvSpPr>
          <p:nvPr/>
        </p:nvSpPr>
        <p:spPr bwMode="auto">
          <a:xfrm>
            <a:off x="2819400" y="32766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6023" name="Oval 7"/>
          <p:cNvSpPr>
            <a:spLocks noChangeArrowheads="1"/>
          </p:cNvSpPr>
          <p:nvPr/>
        </p:nvSpPr>
        <p:spPr bwMode="auto">
          <a:xfrm>
            <a:off x="1371600" y="3276600"/>
            <a:ext cx="2209800" cy="2209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4" name="Oval 8"/>
          <p:cNvSpPr>
            <a:spLocks noChangeArrowheads="1"/>
          </p:cNvSpPr>
          <p:nvPr/>
        </p:nvSpPr>
        <p:spPr bwMode="auto">
          <a:xfrm>
            <a:off x="4572000" y="40386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6025" name="Oval 9"/>
          <p:cNvSpPr>
            <a:spLocks noChangeArrowheads="1"/>
          </p:cNvSpPr>
          <p:nvPr/>
        </p:nvSpPr>
        <p:spPr bwMode="auto">
          <a:xfrm>
            <a:off x="4495800" y="5334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6026" name="Oval 10"/>
          <p:cNvSpPr>
            <a:spLocks noChangeArrowheads="1"/>
          </p:cNvSpPr>
          <p:nvPr/>
        </p:nvSpPr>
        <p:spPr bwMode="auto">
          <a:xfrm>
            <a:off x="7162800" y="4191000"/>
            <a:ext cx="609600" cy="609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6027" name="Oval 11"/>
          <p:cNvSpPr>
            <a:spLocks noChangeArrowheads="1"/>
          </p:cNvSpPr>
          <p:nvPr/>
        </p:nvSpPr>
        <p:spPr bwMode="auto">
          <a:xfrm>
            <a:off x="8458200" y="44958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6028" name="Oval 12"/>
          <p:cNvSpPr>
            <a:spLocks noChangeArrowheads="1"/>
          </p:cNvSpPr>
          <p:nvPr/>
        </p:nvSpPr>
        <p:spPr bwMode="auto">
          <a:xfrm>
            <a:off x="3886200" y="3276600"/>
            <a:ext cx="2209800" cy="2209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9" name="Oval 13"/>
          <p:cNvSpPr>
            <a:spLocks noChangeArrowheads="1"/>
          </p:cNvSpPr>
          <p:nvPr/>
        </p:nvSpPr>
        <p:spPr bwMode="auto">
          <a:xfrm>
            <a:off x="6400800" y="3276600"/>
            <a:ext cx="2209800" cy="2209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0" name="Text Box 14"/>
          <p:cNvSpPr txBox="1">
            <a:spLocks noChangeArrowheads="1"/>
          </p:cNvSpPr>
          <p:nvPr/>
        </p:nvSpPr>
        <p:spPr bwMode="auto">
          <a:xfrm>
            <a:off x="1538288" y="5486400"/>
            <a:ext cx="183673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b="1">
                <a:latin typeface="Comic Sans MS" pitchFamily="66" charset="0"/>
              </a:rPr>
              <a:t>Hydrogen (Protium)</a:t>
            </a:r>
          </a:p>
          <a:p>
            <a:pPr algn="ctr"/>
            <a:r>
              <a:rPr lang="en-US" altLang="en-US" sz="1400" b="1">
                <a:latin typeface="Comic Sans MS" pitchFamily="66" charset="0"/>
              </a:rPr>
              <a:t>Mass # = 1 amu</a:t>
            </a:r>
          </a:p>
        </p:txBody>
      </p:sp>
      <p:sp>
        <p:nvSpPr>
          <p:cNvPr id="86031" name="Text Box 15"/>
          <p:cNvSpPr txBox="1">
            <a:spLocks noChangeArrowheads="1"/>
          </p:cNvSpPr>
          <p:nvPr/>
        </p:nvSpPr>
        <p:spPr bwMode="auto">
          <a:xfrm>
            <a:off x="3962400" y="5486400"/>
            <a:ext cx="20685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b="1">
                <a:latin typeface="Comic Sans MS" pitchFamily="66" charset="0"/>
              </a:rPr>
              <a:t>Hydrogen (Deuterium)</a:t>
            </a:r>
          </a:p>
          <a:p>
            <a:pPr algn="ctr"/>
            <a:r>
              <a:rPr lang="en-US" altLang="en-US" sz="1400" b="1">
                <a:latin typeface="Comic Sans MS" pitchFamily="66" charset="0"/>
              </a:rPr>
              <a:t>Mass # = 2 amu</a:t>
            </a:r>
          </a:p>
        </p:txBody>
      </p:sp>
      <p:sp>
        <p:nvSpPr>
          <p:cNvPr id="86032" name="Text Box 16"/>
          <p:cNvSpPr txBox="1">
            <a:spLocks noChangeArrowheads="1"/>
          </p:cNvSpPr>
          <p:nvPr/>
        </p:nvSpPr>
        <p:spPr bwMode="auto">
          <a:xfrm>
            <a:off x="6705600" y="5486400"/>
            <a:ext cx="182086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b="1">
                <a:latin typeface="Comic Sans MS" pitchFamily="66" charset="0"/>
              </a:rPr>
              <a:t>Hydrogen (Tritium)</a:t>
            </a:r>
          </a:p>
          <a:p>
            <a:r>
              <a:rPr lang="en-US" altLang="en-US" sz="1400" b="1">
                <a:latin typeface="Comic Sans MS" pitchFamily="66" charset="0"/>
              </a:rPr>
              <a:t>Mass # = 3 amu</a:t>
            </a:r>
          </a:p>
        </p:txBody>
      </p:sp>
      <p:sp>
        <p:nvSpPr>
          <p:cNvPr id="86033" name="Text Box 17"/>
          <p:cNvSpPr txBox="1">
            <a:spLocks noChangeArrowheads="1"/>
          </p:cNvSpPr>
          <p:nvPr/>
        </p:nvSpPr>
        <p:spPr bwMode="auto">
          <a:xfrm>
            <a:off x="2133600" y="6019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86034" name="Text Box 18"/>
          <p:cNvSpPr txBox="1">
            <a:spLocks noChangeArrowheads="1"/>
          </p:cNvSpPr>
          <p:nvPr/>
        </p:nvSpPr>
        <p:spPr bwMode="auto">
          <a:xfrm>
            <a:off x="1185863" y="6029325"/>
            <a:ext cx="7551737" cy="4953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200" b="1">
                <a:latin typeface="Comic Sans MS" pitchFamily="66" charset="0"/>
              </a:rPr>
              <a:t>If you simply average the three, 2 amu (1 amu + 2 amu + 3 amu/3) would be the atomic mass, but since 99.9% of the Hydrogen is Protium, the atomic mass is around 1 amu (.999 x 1 amu)</a:t>
            </a:r>
          </a:p>
        </p:txBody>
      </p:sp>
      <p:sp>
        <p:nvSpPr>
          <p:cNvPr id="86035" name="Text Box 19"/>
          <p:cNvSpPr txBox="1">
            <a:spLocks noChangeArrowheads="1"/>
          </p:cNvSpPr>
          <p:nvPr/>
        </p:nvSpPr>
        <p:spPr bwMode="auto">
          <a:xfrm>
            <a:off x="2647950" y="2690813"/>
            <a:ext cx="5634038" cy="4953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200" b="1">
                <a:latin typeface="Comic Sans MS" pitchFamily="66" charset="0"/>
              </a:rPr>
              <a:t>What would be the atomic mass (≈) of Hydrogen if these three isotopes</a:t>
            </a:r>
          </a:p>
          <a:p>
            <a:pPr algn="ctr"/>
            <a:r>
              <a:rPr lang="en-US" altLang="en-US" sz="1200" b="1">
                <a:latin typeface="Comic Sans MS" pitchFamily="66" charset="0"/>
              </a:rPr>
              <a:t> were found in the following percentages (99.9, 0.015, 0) respectively?</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repeatCount="indefinite" fill="hold" grpId="0" nodeType="afterEffect">
                                  <p:stCondLst>
                                    <p:cond delay="0"/>
                                  </p:stCondLst>
                                  <p:childTnLst>
                                    <p:animMotion origin="layout" path="M -0.0507 -0.01668 C 0.01579 -0.01668 0.07083 0.05491 0.07083 0.14458 C 0.07083 0.23263 0.01579 0.30584 -0.0507 0.30584 C -0.11737 0.30584 -0.17084 0.23263 -0.17084 0.14458 C -0.17084 0.05491 -0.11737 -0.01668 -0.0507 -0.01668 Z " pathEditMode="fixed" rAng="0" ptsTypes="fffff">
                                      <p:cBhvr>
                                        <p:cTn id="6" dur="90" fill="hold"/>
                                        <p:tgtEl>
                                          <p:spTgt spid="86022"/>
                                        </p:tgtEl>
                                        <p:attrNameLst>
                                          <p:attrName>ppt_x</p:attrName>
                                          <p:attrName>ppt_y</p:attrName>
                                        </p:attrNameLst>
                                      </p:cBhvr>
                                      <p:rCtr x="69" y="16126"/>
                                    </p:animMotion>
                                  </p:childTnLst>
                                </p:cTn>
                              </p:par>
                            </p:childTnLst>
                          </p:cTn>
                        </p:par>
                        <p:par>
                          <p:cTn id="7" fill="hold" nodeType="afterGroup">
                            <p:stCondLst>
                              <p:cond delay="90"/>
                            </p:stCondLst>
                            <p:childTnLst>
                              <p:par>
                                <p:cTn id="8" presetID="1" presetClass="path" presetSubtype="0" repeatCount="indefinite" fill="hold" grpId="0" nodeType="afterEffect">
                                  <p:stCondLst>
                                    <p:cond delay="0"/>
                                  </p:stCondLst>
                                  <p:childTnLst>
                                    <p:animMotion origin="layout" path="M 0.04097 -0.31696 C 0.10746 -0.31696 0.1625 -0.24537 0.1625 -0.1557 C 0.1625 -0.06765 0.10746 0.00556 0.04097 0.00556 C -0.0257 0.00556 -0.07917 -0.06765 -0.07917 -0.1557 C -0.07917 -0.24537 -0.0257 -0.31696 0.04097 -0.31696 Z " pathEditMode="fixed" rAng="0" ptsTypes="fffff">
                                      <p:cBhvr>
                                        <p:cTn id="9" dur="90" fill="hold"/>
                                        <p:tgtEl>
                                          <p:spTgt spid="86025"/>
                                        </p:tgtEl>
                                        <p:attrNameLst>
                                          <p:attrName>ppt_x</p:attrName>
                                          <p:attrName>ppt_y</p:attrName>
                                        </p:attrNameLst>
                                      </p:cBhvr>
                                      <p:rCtr x="69" y="16126"/>
                                    </p:animMotion>
                                  </p:childTnLst>
                                </p:cTn>
                              </p:par>
                            </p:childTnLst>
                          </p:cTn>
                        </p:par>
                        <p:par>
                          <p:cTn id="10" fill="hold" nodeType="afterGroup">
                            <p:stCondLst>
                              <p:cond delay="180"/>
                            </p:stCondLst>
                            <p:childTnLst>
                              <p:par>
                                <p:cTn id="11" presetID="1" presetClass="path" presetSubtype="0" repeatCount="indefinite" fill="hold" grpId="0" nodeType="afterEffect">
                                  <p:stCondLst>
                                    <p:cond delay="0"/>
                                  </p:stCondLst>
                                  <p:childTnLst>
                                    <p:animMotion origin="layout" path="M -0.11736 -0.19463 C -0.05087 -0.19463 0.00417 -0.12304 0.00417 -0.03337 C 0.00417 0.05468 -0.05087 0.12789 -0.11736 0.12789 C -0.18403 0.12789 -0.2375 0.05468 -0.2375 -0.03337 C -0.2375 -0.12304 -0.18403 -0.19463 -0.11736 -0.19463 Z " pathEditMode="fixed" rAng="0" ptsTypes="fffff">
                                      <p:cBhvr>
                                        <p:cTn id="12" dur="90" fill="hold"/>
                                        <p:tgtEl>
                                          <p:spTgt spid="86027"/>
                                        </p:tgtEl>
                                        <p:attrNameLst>
                                          <p:attrName>ppt_x</p:attrName>
                                          <p:attrName>ppt_y</p:attrName>
                                        </p:attrNameLst>
                                      </p:cBhvr>
                                      <p:rCtr x="69" y="16126"/>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3555">
                                            <p:txEl>
                                              <p:pRg st="0" end="0"/>
                                            </p:txEl>
                                          </p:spTgt>
                                        </p:tgtEl>
                                        <p:attrNameLst>
                                          <p:attrName>style.visibility</p:attrName>
                                        </p:attrNameLst>
                                      </p:cBhvr>
                                      <p:to>
                                        <p:strVal val="visible"/>
                                      </p:to>
                                    </p:set>
                                    <p:animEffect transition="in" filter="dissolve">
                                      <p:cBhvr>
                                        <p:cTn id="17" dur="500"/>
                                        <p:tgtEl>
                                          <p:spTgt spid="2355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3555">
                                            <p:txEl>
                                              <p:pRg st="1" end="1"/>
                                            </p:txEl>
                                          </p:spTgt>
                                        </p:tgtEl>
                                        <p:attrNameLst>
                                          <p:attrName>style.visibility</p:attrName>
                                        </p:attrNameLst>
                                      </p:cBhvr>
                                      <p:to>
                                        <p:strVal val="visible"/>
                                      </p:to>
                                    </p:set>
                                    <p:animEffect transition="in" filter="dissolve">
                                      <p:cBhvr>
                                        <p:cTn id="22" dur="500"/>
                                        <p:tgtEl>
                                          <p:spTgt spid="2355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3555">
                                            <p:txEl>
                                              <p:pRg st="2" end="2"/>
                                            </p:txEl>
                                          </p:spTgt>
                                        </p:tgtEl>
                                        <p:attrNameLst>
                                          <p:attrName>style.visibility</p:attrName>
                                        </p:attrNameLst>
                                      </p:cBhvr>
                                      <p:to>
                                        <p:strVal val="visible"/>
                                      </p:to>
                                    </p:set>
                                    <p:animEffect transition="in" filter="dissolve">
                                      <p:cBhvr>
                                        <p:cTn id="27" dur="500"/>
                                        <p:tgtEl>
                                          <p:spTgt spid="2355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3555">
                                            <p:txEl>
                                              <p:pRg st="3" end="3"/>
                                            </p:txEl>
                                          </p:spTgt>
                                        </p:tgtEl>
                                        <p:attrNameLst>
                                          <p:attrName>style.visibility</p:attrName>
                                        </p:attrNameLst>
                                      </p:cBhvr>
                                      <p:to>
                                        <p:strVal val="visible"/>
                                      </p:to>
                                    </p:set>
                                    <p:animEffect transition="in" filter="dissolve">
                                      <p:cBhvr>
                                        <p:cTn id="32" dur="500"/>
                                        <p:tgtEl>
                                          <p:spTgt spid="23555">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6030"/>
                                        </p:tgtEl>
                                        <p:attrNameLst>
                                          <p:attrName>style.visibility</p:attrName>
                                        </p:attrNameLst>
                                      </p:cBhvr>
                                      <p:to>
                                        <p:strVal val="visible"/>
                                      </p:to>
                                    </p:set>
                                    <p:animEffect transition="in" filter="dissolve">
                                      <p:cBhvr>
                                        <p:cTn id="37" dur="500"/>
                                        <p:tgtEl>
                                          <p:spTgt spid="8603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6031"/>
                                        </p:tgtEl>
                                        <p:attrNameLst>
                                          <p:attrName>style.visibility</p:attrName>
                                        </p:attrNameLst>
                                      </p:cBhvr>
                                      <p:to>
                                        <p:strVal val="visible"/>
                                      </p:to>
                                    </p:set>
                                    <p:animEffect transition="in" filter="dissolve">
                                      <p:cBhvr>
                                        <p:cTn id="42" dur="500"/>
                                        <p:tgtEl>
                                          <p:spTgt spid="8603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6032"/>
                                        </p:tgtEl>
                                        <p:attrNameLst>
                                          <p:attrName>style.visibility</p:attrName>
                                        </p:attrNameLst>
                                      </p:cBhvr>
                                      <p:to>
                                        <p:strVal val="visible"/>
                                      </p:to>
                                    </p:set>
                                    <p:animEffect transition="in" filter="dissolve">
                                      <p:cBhvr>
                                        <p:cTn id="47" dur="500"/>
                                        <p:tgtEl>
                                          <p:spTgt spid="860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86035"/>
                                        </p:tgtEl>
                                        <p:attrNameLst>
                                          <p:attrName>style.visibility</p:attrName>
                                        </p:attrNameLst>
                                      </p:cBhvr>
                                      <p:to>
                                        <p:strVal val="visible"/>
                                      </p:to>
                                    </p:set>
                                    <p:animEffect transition="in" filter="box(in)">
                                      <p:cBhvr>
                                        <p:cTn id="52" dur="500"/>
                                        <p:tgtEl>
                                          <p:spTgt spid="860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86034"/>
                                        </p:tgtEl>
                                        <p:attrNameLst>
                                          <p:attrName>style.visibility</p:attrName>
                                        </p:attrNameLst>
                                      </p:cBhvr>
                                      <p:to>
                                        <p:strVal val="visible"/>
                                      </p:to>
                                    </p:set>
                                    <p:animEffect transition="in" filter="box(in)">
                                      <p:cBhvr>
                                        <p:cTn id="57" dur="500"/>
                                        <p:tgtEl>
                                          <p:spTgt spid="86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2" grpId="0" animBg="1"/>
      <p:bldP spid="86025" grpId="0" animBg="1"/>
      <p:bldP spid="86027" grpId="0" animBg="1"/>
      <p:bldP spid="86030" grpId="0"/>
      <p:bldP spid="86031" grpId="0"/>
      <p:bldP spid="86032" grpId="0"/>
      <p:bldP spid="86034" grpId="0" animBg="1"/>
      <p:bldP spid="86035"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070" name="Text Box 102"/>
          <p:cNvSpPr txBox="1">
            <a:spLocks noChangeArrowheads="1"/>
          </p:cNvSpPr>
          <p:nvPr/>
        </p:nvSpPr>
        <p:spPr bwMode="auto">
          <a:xfrm>
            <a:off x="5943600" y="5943600"/>
            <a:ext cx="2055813" cy="4953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Comic Sans MS" pitchFamily="66" charset="0"/>
              </a:rPr>
              <a:t>Symbol = O</a:t>
            </a:r>
            <a:r>
              <a:rPr lang="en-US" altLang="en-US" baseline="30000">
                <a:latin typeface="Comic Sans MS" pitchFamily="66" charset="0"/>
              </a:rPr>
              <a:t>2+</a:t>
            </a:r>
            <a:endParaRPr lang="en-US" altLang="en-US">
              <a:latin typeface="Comic Sans MS" pitchFamily="66" charset="0"/>
            </a:endParaRPr>
          </a:p>
        </p:txBody>
      </p:sp>
      <p:sp>
        <p:nvSpPr>
          <p:cNvPr id="25602" name="Rectangle 2"/>
          <p:cNvSpPr>
            <a:spLocks noGrp="1" noChangeArrowheads="1"/>
          </p:cNvSpPr>
          <p:nvPr>
            <p:ph type="title"/>
          </p:nvPr>
        </p:nvSpPr>
        <p:spPr/>
        <p:txBody>
          <a:bodyPr/>
          <a:lstStyle/>
          <a:p>
            <a:r>
              <a:rPr lang="en-US" altLang="en-US">
                <a:latin typeface="Comic Sans MS" pitchFamily="66" charset="0"/>
              </a:rPr>
              <a:t>Ion</a:t>
            </a:r>
          </a:p>
        </p:txBody>
      </p:sp>
      <p:sp>
        <p:nvSpPr>
          <p:cNvPr id="25603" name="Rectangle 3"/>
          <p:cNvSpPr>
            <a:spLocks noGrp="1" noChangeArrowheads="1"/>
          </p:cNvSpPr>
          <p:nvPr>
            <p:ph type="body" idx="1"/>
          </p:nvPr>
        </p:nvSpPr>
        <p:spPr>
          <a:xfrm>
            <a:off x="990600" y="1752600"/>
            <a:ext cx="3200400" cy="3657600"/>
          </a:xfrm>
        </p:spPr>
        <p:txBody>
          <a:bodyPr/>
          <a:lstStyle/>
          <a:p>
            <a:pPr>
              <a:lnSpc>
                <a:spcPct val="90000"/>
              </a:lnSpc>
            </a:pPr>
            <a:r>
              <a:rPr lang="en-US" altLang="en-US" sz="2400">
                <a:latin typeface="Comic Sans MS" pitchFamily="66" charset="0"/>
              </a:rPr>
              <a:t>Charged particle that typically results from a loss or gain of electrons</a:t>
            </a:r>
          </a:p>
          <a:p>
            <a:pPr>
              <a:lnSpc>
                <a:spcPct val="90000"/>
              </a:lnSpc>
            </a:pPr>
            <a:r>
              <a:rPr lang="en-US" altLang="en-US" sz="2400">
                <a:latin typeface="Comic Sans MS" pitchFamily="66" charset="0"/>
              </a:rPr>
              <a:t>Two types:</a:t>
            </a:r>
          </a:p>
          <a:p>
            <a:pPr lvl="1">
              <a:lnSpc>
                <a:spcPct val="90000"/>
              </a:lnSpc>
            </a:pPr>
            <a:r>
              <a:rPr lang="en-US" altLang="en-US" sz="1800" u="sng">
                <a:latin typeface="Comic Sans MS" pitchFamily="66" charset="0"/>
              </a:rPr>
              <a:t>Anion</a:t>
            </a:r>
            <a:r>
              <a:rPr lang="en-US" altLang="en-US" sz="1800">
                <a:latin typeface="Comic Sans MS" pitchFamily="66" charset="0"/>
              </a:rPr>
              <a:t> = negatively charged particle</a:t>
            </a:r>
          </a:p>
          <a:p>
            <a:pPr lvl="1">
              <a:lnSpc>
                <a:spcPct val="90000"/>
              </a:lnSpc>
            </a:pPr>
            <a:r>
              <a:rPr lang="en-US" altLang="en-US" sz="1800" u="sng">
                <a:latin typeface="Comic Sans MS" pitchFamily="66" charset="0"/>
              </a:rPr>
              <a:t>Cation</a:t>
            </a:r>
            <a:r>
              <a:rPr lang="en-US" altLang="en-US" sz="1800">
                <a:latin typeface="Comic Sans MS" pitchFamily="66" charset="0"/>
              </a:rPr>
              <a:t> = positively charged particle</a:t>
            </a:r>
            <a:r>
              <a:rPr lang="en-US" altLang="en-US">
                <a:latin typeface="Comic Sans MS" pitchFamily="66" charset="0"/>
              </a:rPr>
              <a:t>	</a:t>
            </a:r>
          </a:p>
          <a:p>
            <a:pPr>
              <a:lnSpc>
                <a:spcPct val="90000"/>
              </a:lnSpc>
              <a:buFontTx/>
              <a:buNone/>
            </a:pPr>
            <a:endParaRPr lang="en-US" altLang="en-US" sz="2000">
              <a:latin typeface="Comic Sans MS" pitchFamily="66" charset="0"/>
            </a:endParaRPr>
          </a:p>
        </p:txBody>
      </p:sp>
      <p:sp>
        <p:nvSpPr>
          <p:cNvPr id="84025" name="Oval 57"/>
          <p:cNvSpPr>
            <a:spLocks noChangeArrowheads="1"/>
          </p:cNvSpPr>
          <p:nvPr/>
        </p:nvSpPr>
        <p:spPr bwMode="auto">
          <a:xfrm>
            <a:off x="7010400" y="35052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26" name="Oval 58"/>
          <p:cNvSpPr>
            <a:spLocks noChangeArrowheads="1"/>
          </p:cNvSpPr>
          <p:nvPr/>
        </p:nvSpPr>
        <p:spPr bwMode="auto">
          <a:xfrm>
            <a:off x="6096000" y="39624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27" name="Oval 59"/>
          <p:cNvSpPr>
            <a:spLocks noChangeArrowheads="1"/>
          </p:cNvSpPr>
          <p:nvPr/>
        </p:nvSpPr>
        <p:spPr bwMode="auto">
          <a:xfrm>
            <a:off x="7086600" y="37338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28" name="Oval 60"/>
          <p:cNvSpPr>
            <a:spLocks noChangeArrowheads="1"/>
          </p:cNvSpPr>
          <p:nvPr/>
        </p:nvSpPr>
        <p:spPr bwMode="auto">
          <a:xfrm>
            <a:off x="7010400" y="40386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29" name="Oval 61"/>
          <p:cNvSpPr>
            <a:spLocks noChangeArrowheads="1"/>
          </p:cNvSpPr>
          <p:nvPr/>
        </p:nvSpPr>
        <p:spPr bwMode="auto">
          <a:xfrm>
            <a:off x="6248400" y="3429000"/>
            <a:ext cx="457200" cy="4572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30" name="Oval 62"/>
          <p:cNvSpPr>
            <a:spLocks noChangeArrowheads="1"/>
          </p:cNvSpPr>
          <p:nvPr/>
        </p:nvSpPr>
        <p:spPr bwMode="auto">
          <a:xfrm>
            <a:off x="6858000" y="41910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31" name="Oval 63"/>
          <p:cNvSpPr>
            <a:spLocks noChangeArrowheads="1"/>
          </p:cNvSpPr>
          <p:nvPr/>
        </p:nvSpPr>
        <p:spPr bwMode="auto">
          <a:xfrm>
            <a:off x="6553200" y="34290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32" name="Oval 64"/>
          <p:cNvSpPr>
            <a:spLocks noChangeArrowheads="1"/>
          </p:cNvSpPr>
          <p:nvPr/>
        </p:nvSpPr>
        <p:spPr bwMode="auto">
          <a:xfrm>
            <a:off x="6172200" y="37338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33" name="Oval 65"/>
          <p:cNvSpPr>
            <a:spLocks noChangeArrowheads="1"/>
          </p:cNvSpPr>
          <p:nvPr/>
        </p:nvSpPr>
        <p:spPr bwMode="auto">
          <a:xfrm>
            <a:off x="6324600" y="41910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84034" name="Group 66"/>
          <p:cNvGrpSpPr>
            <a:grpSpLocks/>
          </p:cNvGrpSpPr>
          <p:nvPr/>
        </p:nvGrpSpPr>
        <p:grpSpPr bwMode="auto">
          <a:xfrm>
            <a:off x="6248400" y="3505200"/>
            <a:ext cx="1206500" cy="1085850"/>
            <a:chOff x="1968" y="1584"/>
            <a:chExt cx="2160" cy="1872"/>
          </a:xfrm>
        </p:grpSpPr>
        <p:sp>
          <p:nvSpPr>
            <p:cNvPr id="84035" name="Oval 67"/>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36" name="Oval 68"/>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37" name="Oval 69"/>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38" name="Oval 70"/>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39" name="Oval 71"/>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40" name="Oval 72"/>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84041" name="Oval 73"/>
          <p:cNvSpPr>
            <a:spLocks noChangeArrowheads="1"/>
          </p:cNvSpPr>
          <p:nvPr/>
        </p:nvSpPr>
        <p:spPr bwMode="auto">
          <a:xfrm>
            <a:off x="6705600" y="3048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2" name="Oval 74"/>
          <p:cNvSpPr>
            <a:spLocks noChangeArrowheads="1"/>
          </p:cNvSpPr>
          <p:nvPr/>
        </p:nvSpPr>
        <p:spPr bwMode="auto">
          <a:xfrm>
            <a:off x="6705600" y="48006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3" name="Oval 75"/>
          <p:cNvSpPr>
            <a:spLocks noChangeArrowheads="1"/>
          </p:cNvSpPr>
          <p:nvPr/>
        </p:nvSpPr>
        <p:spPr bwMode="auto">
          <a:xfrm>
            <a:off x="7848600" y="2590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4" name="Oval 76"/>
          <p:cNvSpPr>
            <a:spLocks noChangeArrowheads="1"/>
          </p:cNvSpPr>
          <p:nvPr/>
        </p:nvSpPr>
        <p:spPr bwMode="auto">
          <a:xfrm>
            <a:off x="8382000" y="3962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5" name="Oval 77"/>
          <p:cNvSpPr>
            <a:spLocks noChangeArrowheads="1"/>
          </p:cNvSpPr>
          <p:nvPr/>
        </p:nvSpPr>
        <p:spPr bwMode="auto">
          <a:xfrm>
            <a:off x="7772400" y="53340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6" name="Oval 78"/>
          <p:cNvSpPr>
            <a:spLocks noChangeArrowheads="1"/>
          </p:cNvSpPr>
          <p:nvPr/>
        </p:nvSpPr>
        <p:spPr bwMode="auto">
          <a:xfrm>
            <a:off x="5638800" y="54102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7" name="Oval 79"/>
          <p:cNvSpPr>
            <a:spLocks noChangeArrowheads="1"/>
          </p:cNvSpPr>
          <p:nvPr/>
        </p:nvSpPr>
        <p:spPr bwMode="auto">
          <a:xfrm>
            <a:off x="5562600" y="25908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8" name="Oval 80"/>
          <p:cNvSpPr>
            <a:spLocks noChangeArrowheads="1"/>
          </p:cNvSpPr>
          <p:nvPr/>
        </p:nvSpPr>
        <p:spPr bwMode="auto">
          <a:xfrm>
            <a:off x="4953000" y="3962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49" name="Oval 81"/>
          <p:cNvSpPr>
            <a:spLocks noChangeArrowheads="1"/>
          </p:cNvSpPr>
          <p:nvPr/>
        </p:nvSpPr>
        <p:spPr bwMode="auto">
          <a:xfrm>
            <a:off x="6934200" y="3581400"/>
            <a:ext cx="457200" cy="4572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50" name="Oval 82"/>
          <p:cNvSpPr>
            <a:spLocks noChangeArrowheads="1"/>
          </p:cNvSpPr>
          <p:nvPr/>
        </p:nvSpPr>
        <p:spPr bwMode="auto">
          <a:xfrm>
            <a:off x="5867400" y="3124200"/>
            <a:ext cx="1905000" cy="17526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51" name="Oval 83"/>
          <p:cNvSpPr>
            <a:spLocks noChangeArrowheads="1"/>
          </p:cNvSpPr>
          <p:nvPr/>
        </p:nvSpPr>
        <p:spPr bwMode="auto">
          <a:xfrm>
            <a:off x="5029200" y="2209800"/>
            <a:ext cx="3505200" cy="35814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052" name="Oval 84"/>
          <p:cNvSpPr>
            <a:spLocks noChangeArrowheads="1"/>
          </p:cNvSpPr>
          <p:nvPr/>
        </p:nvSpPr>
        <p:spPr bwMode="auto">
          <a:xfrm>
            <a:off x="5029200" y="4724400"/>
            <a:ext cx="190500" cy="180975"/>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54" name="Text Box 86"/>
          <p:cNvSpPr txBox="1">
            <a:spLocks noChangeArrowheads="1"/>
          </p:cNvSpPr>
          <p:nvPr/>
        </p:nvSpPr>
        <p:spPr bwMode="auto">
          <a:xfrm>
            <a:off x="1143000" y="5257800"/>
            <a:ext cx="3657600" cy="1193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latin typeface="Comic Sans MS" pitchFamily="66" charset="0"/>
              </a:rPr>
              <a:t>Now that this atom of oxygen just gained an electron, it is no longer neutral or an atom.  It is now considered an ion (anion).  This ion has more electrons (9) than protons (8).  </a:t>
            </a:r>
          </a:p>
        </p:txBody>
      </p:sp>
      <p:grpSp>
        <p:nvGrpSpPr>
          <p:cNvPr id="84058" name="Group 90"/>
          <p:cNvGrpSpPr>
            <a:grpSpLocks/>
          </p:cNvGrpSpPr>
          <p:nvPr/>
        </p:nvGrpSpPr>
        <p:grpSpPr bwMode="auto">
          <a:xfrm>
            <a:off x="3962400" y="3200400"/>
            <a:ext cx="990600" cy="1295400"/>
            <a:chOff x="864" y="1776"/>
            <a:chExt cx="779" cy="1104"/>
          </a:xfrm>
        </p:grpSpPr>
        <p:sp>
          <p:nvSpPr>
            <p:cNvPr id="84059" name="Rectangle 91"/>
            <p:cNvSpPr>
              <a:spLocks noChangeArrowheads="1"/>
            </p:cNvSpPr>
            <p:nvPr/>
          </p:nvSpPr>
          <p:spPr bwMode="auto">
            <a:xfrm>
              <a:off x="864" y="1776"/>
              <a:ext cx="672" cy="1104"/>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84060" name="Oval 92"/>
            <p:cNvSpPr>
              <a:spLocks noChangeArrowheads="1"/>
            </p:cNvSpPr>
            <p:nvPr/>
          </p:nvSpPr>
          <p:spPr bwMode="auto">
            <a:xfrm>
              <a:off x="912" y="1872"/>
              <a:ext cx="240" cy="24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4061" name="Oval 93"/>
            <p:cNvSpPr>
              <a:spLocks noChangeArrowheads="1"/>
            </p:cNvSpPr>
            <p:nvPr/>
          </p:nvSpPr>
          <p:spPr bwMode="auto">
            <a:xfrm>
              <a:off x="912" y="2256"/>
              <a:ext cx="240" cy="24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4062" name="Oval 94"/>
            <p:cNvSpPr>
              <a:spLocks noChangeArrowheads="1"/>
            </p:cNvSpPr>
            <p:nvPr/>
          </p:nvSpPr>
          <p:spPr bwMode="auto">
            <a:xfrm>
              <a:off x="960" y="2640"/>
              <a:ext cx="144" cy="144"/>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600" b="1"/>
                <a:t>-</a:t>
              </a:r>
            </a:p>
          </p:txBody>
        </p:sp>
        <p:sp>
          <p:nvSpPr>
            <p:cNvPr id="84063" name="Text Box 95"/>
            <p:cNvSpPr txBox="1">
              <a:spLocks noChangeArrowheads="1"/>
            </p:cNvSpPr>
            <p:nvPr/>
          </p:nvSpPr>
          <p:spPr bwMode="auto">
            <a:xfrm>
              <a:off x="1151" y="1825"/>
              <a:ext cx="492" cy="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b="1"/>
                <a:t>=  8</a:t>
              </a:r>
            </a:p>
            <a:p>
              <a:endParaRPr lang="en-US" altLang="en-US" sz="1400" b="1"/>
            </a:p>
            <a:p>
              <a:r>
                <a:rPr lang="en-US" altLang="en-US" sz="1400" b="1"/>
                <a:t>=  8</a:t>
              </a:r>
            </a:p>
            <a:p>
              <a:endParaRPr lang="en-US" altLang="en-US" sz="1400" b="1"/>
            </a:p>
            <a:p>
              <a:r>
                <a:rPr lang="en-US" altLang="en-US" sz="1400" b="1"/>
                <a:t>=  8</a:t>
              </a:r>
            </a:p>
          </p:txBody>
        </p:sp>
      </p:grpSp>
      <p:sp>
        <p:nvSpPr>
          <p:cNvPr id="84065" name="Text Box 97"/>
          <p:cNvSpPr txBox="1">
            <a:spLocks noChangeArrowheads="1"/>
          </p:cNvSpPr>
          <p:nvPr/>
        </p:nvSpPr>
        <p:spPr bwMode="auto">
          <a:xfrm>
            <a:off x="4495800" y="4114800"/>
            <a:ext cx="244475" cy="304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b="1"/>
              <a:t>9</a:t>
            </a:r>
          </a:p>
        </p:txBody>
      </p:sp>
      <p:sp>
        <p:nvSpPr>
          <p:cNvPr id="84066" name="Text Box 98"/>
          <p:cNvSpPr txBox="1">
            <a:spLocks noChangeArrowheads="1"/>
          </p:cNvSpPr>
          <p:nvPr/>
        </p:nvSpPr>
        <p:spPr bwMode="auto">
          <a:xfrm>
            <a:off x="4495800" y="4114800"/>
            <a:ext cx="244475" cy="3048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b="1"/>
              <a:t>6</a:t>
            </a:r>
          </a:p>
        </p:txBody>
      </p:sp>
      <p:sp>
        <p:nvSpPr>
          <p:cNvPr id="84068" name="Text Box 100"/>
          <p:cNvSpPr txBox="1">
            <a:spLocks noChangeArrowheads="1"/>
          </p:cNvSpPr>
          <p:nvPr/>
        </p:nvSpPr>
        <p:spPr bwMode="auto">
          <a:xfrm>
            <a:off x="5943600" y="5943600"/>
            <a:ext cx="2009775" cy="4953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Comic Sans MS" pitchFamily="66" charset="0"/>
              </a:rPr>
              <a:t>Symbol = O</a:t>
            </a:r>
            <a:r>
              <a:rPr lang="en-US" altLang="en-US" baseline="30000">
                <a:latin typeface="Comic Sans MS" pitchFamily="66" charset="0"/>
              </a:rPr>
              <a:t>1-</a:t>
            </a:r>
            <a:endParaRPr lang="en-US" altLang="en-US">
              <a:latin typeface="Comic Sans MS" pitchFamily="66" charset="0"/>
            </a:endParaRPr>
          </a:p>
        </p:txBody>
      </p:sp>
      <p:sp>
        <p:nvSpPr>
          <p:cNvPr id="84069" name="Text Box 101"/>
          <p:cNvSpPr txBox="1">
            <a:spLocks noChangeArrowheads="1"/>
          </p:cNvSpPr>
          <p:nvPr/>
        </p:nvSpPr>
        <p:spPr bwMode="auto">
          <a:xfrm>
            <a:off x="1143000" y="5257800"/>
            <a:ext cx="3657600" cy="11938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latin typeface="Comic Sans MS" pitchFamily="66" charset="0"/>
              </a:rPr>
              <a:t>Now that three electrons were lost, the number of electrons (6) and protons (8) is still unbalanced; therefore, it is still an ion, but now it is specifically referred to as a cation. </a:t>
            </a:r>
          </a:p>
        </p:txBody>
      </p:sp>
      <p:sp>
        <p:nvSpPr>
          <p:cNvPr id="84053" name="Text Box 85"/>
          <p:cNvSpPr txBox="1">
            <a:spLocks noChangeArrowheads="1"/>
          </p:cNvSpPr>
          <p:nvPr/>
        </p:nvSpPr>
        <p:spPr bwMode="auto">
          <a:xfrm>
            <a:off x="1295400" y="5334000"/>
            <a:ext cx="3429000" cy="9810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latin typeface="Comic Sans MS" pitchFamily="66" charset="0"/>
              </a:rPr>
              <a:t>Currently, this atom of oxygen is neutral because it has an equal number of electrons (8) and protons (8).</a:t>
            </a:r>
          </a:p>
        </p:txBody>
      </p:sp>
      <p:sp>
        <p:nvSpPr>
          <p:cNvPr id="84067" name="Text Box 99"/>
          <p:cNvSpPr txBox="1">
            <a:spLocks noChangeArrowheads="1"/>
          </p:cNvSpPr>
          <p:nvPr/>
        </p:nvSpPr>
        <p:spPr bwMode="auto">
          <a:xfrm>
            <a:off x="6019800" y="5943600"/>
            <a:ext cx="1833563" cy="495300"/>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Comic Sans MS" pitchFamily="66" charset="0"/>
              </a:rPr>
              <a:t>Symbol = O</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dissolve">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dissolve">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dissolve">
                                      <p:cBhvr>
                                        <p:cTn id="22" dur="5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path" presetSubtype="0" repeatCount="indefinite" fill="hold" grpId="0" nodeType="clickEffect">
                                  <p:stCondLst>
                                    <p:cond delay="0"/>
                                  </p:stCondLst>
                                  <p:childTnLst>
                                    <p:animMotion origin="layout" path="M 0.11875 -0.45735 C 0.22656 -0.45735 0.31458 -0.34313 0.31458 -0.20162 C 0.31458 -0.06105 0.22656 0.05433 0.11875 0.05433 C 0.01042 0.05433 -0.07708 -0.06105 -0.07708 -0.20162 C -0.07708 -0.34313 0.01042 -0.45735 0.11875 -0.45735 Z " pathEditMode="relative" rAng="0" ptsTypes="fffff">
                                      <p:cBhvr>
                                        <p:cTn id="26" dur="90" fill="hold"/>
                                        <p:tgtEl>
                                          <p:spTgt spid="84046"/>
                                        </p:tgtEl>
                                        <p:attrNameLst>
                                          <p:attrName>ppt_x</p:attrName>
                                          <p:attrName>ppt_y</p:attrName>
                                        </p:attrNameLst>
                                      </p:cBhvr>
                                      <p:rCtr x="0" y="25572"/>
                                    </p:animMotion>
                                  </p:childTnLst>
                                </p:cTn>
                              </p:par>
                              <p:par>
                                <p:cTn id="27" presetID="1" presetClass="path" presetSubtype="0" repeatCount="indefinite" fill="hold" grpId="0" nodeType="withEffect">
                                  <p:stCondLst>
                                    <p:cond delay="0"/>
                                  </p:stCondLst>
                                  <p:childTnLst>
                                    <p:animMotion origin="layout" path="M 0.19375 -0.24653 C 0.29931 -0.24653 0.38542 -0.13727 0.38542 -0.00208 C 0.38542 0.13264 0.29931 0.24236 0.19375 0.24236 C 0.08785 0.24236 0.00208 0.13264 0.00208 -0.00208 C 0.00208 -0.13727 0.08785 -0.24653 0.19375 -0.24653 Z " pathEditMode="relative" rAng="0" ptsTypes="fffff">
                                      <p:cBhvr>
                                        <p:cTn id="28" dur="90" fill="hold"/>
                                        <p:tgtEl>
                                          <p:spTgt spid="84048"/>
                                        </p:tgtEl>
                                        <p:attrNameLst>
                                          <p:attrName>ppt_x</p:attrName>
                                          <p:attrName>ppt_y</p:attrName>
                                        </p:attrNameLst>
                                      </p:cBhvr>
                                      <p:rCtr x="0" y="24444"/>
                                    </p:animMotion>
                                  </p:childTnLst>
                                </p:cTn>
                              </p:par>
                              <p:par>
                                <p:cTn id="29" presetID="1" presetClass="path" presetSubtype="0" repeatCount="indefinite" fill="hold" grpId="0" nodeType="withEffect">
                                  <p:stCondLst>
                                    <p:cond delay="0"/>
                                  </p:stCondLst>
                                  <p:childTnLst>
                                    <p:animMotion origin="layout" path="M 0.13542 -0.03542 C 0.23507 -0.03542 0.31667 0.07407 0.31667 0.20903 C 0.31667 0.34352 0.23507 0.45347 0.13542 0.45347 C 0.03542 0.45347 -0.04583 0.34352 -0.04583 0.20903 C -0.04583 0.07407 0.03542 -0.03542 0.13542 -0.03542 Z " pathEditMode="relative" rAng="0" ptsTypes="fffff">
                                      <p:cBhvr>
                                        <p:cTn id="30" dur="90" fill="hold"/>
                                        <p:tgtEl>
                                          <p:spTgt spid="84047"/>
                                        </p:tgtEl>
                                        <p:attrNameLst>
                                          <p:attrName>ppt_x</p:attrName>
                                          <p:attrName>ppt_y</p:attrName>
                                        </p:attrNameLst>
                                      </p:cBhvr>
                                      <p:rCtr x="0" y="24444"/>
                                    </p:animMotion>
                                  </p:childTnLst>
                                </p:cTn>
                              </p:par>
                              <p:par>
                                <p:cTn id="31" presetID="1" presetClass="path" presetSubtype="0" repeatCount="indefinite" fill="hold" grpId="0" nodeType="withEffect">
                                  <p:stCondLst>
                                    <p:cond delay="0"/>
                                  </p:stCondLst>
                                  <p:childTnLst>
                                    <p:animMotion origin="layout" path="M -0.12292 -0.03542 C -0.02205 -0.03542 0.06024 0.07407 0.06024 0.20903 C 0.06024 0.34375 -0.02205 0.45347 -0.12292 0.45347 C -0.22431 0.45347 -0.3059 0.34375 -0.3059 0.20903 C -0.3059 0.07407 -0.22431 -0.03542 -0.12292 -0.03542 Z " pathEditMode="relative" rAng="0" ptsTypes="fffff">
                                      <p:cBhvr>
                                        <p:cTn id="32" dur="90" fill="hold"/>
                                        <p:tgtEl>
                                          <p:spTgt spid="84043"/>
                                        </p:tgtEl>
                                        <p:attrNameLst>
                                          <p:attrName>ppt_x</p:attrName>
                                          <p:attrName>ppt_y</p:attrName>
                                        </p:attrNameLst>
                                      </p:cBhvr>
                                      <p:rCtr x="0" y="24444"/>
                                    </p:animMotion>
                                  </p:childTnLst>
                                </p:cTn>
                              </p:par>
                              <p:par>
                                <p:cTn id="33" presetID="1" presetClass="path" presetSubtype="0" repeatCount="indefinite" fill="hold" grpId="0" nodeType="withEffect">
                                  <p:stCondLst>
                                    <p:cond delay="0"/>
                                  </p:stCondLst>
                                  <p:childTnLst>
                                    <p:animMotion origin="layout" path="M -0.18125 -0.24653 C -0.08021 -0.24653 0.00208 -0.13704 0.00208 -0.00208 C 0.00208 0.13241 -0.08021 0.24236 -0.18125 0.24236 C -0.28247 0.24236 -0.36458 0.13241 -0.36458 -0.00208 C -0.36458 -0.13704 -0.28247 -0.24653 -0.18125 -0.24653 Z " pathEditMode="relative" rAng="0" ptsTypes="fffff">
                                      <p:cBhvr>
                                        <p:cTn id="34" dur="90" fill="hold"/>
                                        <p:tgtEl>
                                          <p:spTgt spid="84044"/>
                                        </p:tgtEl>
                                        <p:attrNameLst>
                                          <p:attrName>ppt_x</p:attrName>
                                          <p:attrName>ppt_y</p:attrName>
                                        </p:attrNameLst>
                                      </p:cBhvr>
                                      <p:rCtr x="0" y="24444"/>
                                    </p:animMotion>
                                  </p:childTnLst>
                                </p:cTn>
                              </p:par>
                              <p:par>
                                <p:cTn id="35" presetID="1" presetClass="path" presetSubtype="0" repeatCount="indefinite" fill="hold" grpId="0" nodeType="withEffect">
                                  <p:stCondLst>
                                    <p:cond delay="0"/>
                                  </p:stCondLst>
                                  <p:childTnLst>
                                    <p:animMotion origin="layout" path="M -0.12291 -0.45764 C -0.02552 -0.45764 0.05417 -0.34815 0.05417 -0.21319 C 0.05417 -0.0787 -0.02552 0.03125 -0.12291 0.03125 C -0.22066 0.03125 -0.3 -0.0787 -0.3 -0.21319 C -0.3 -0.34815 -0.22066 -0.45764 -0.12291 -0.45764 Z " pathEditMode="relative" rAng="0" ptsTypes="fffff">
                                      <p:cBhvr>
                                        <p:cTn id="36" dur="90" fill="hold"/>
                                        <p:tgtEl>
                                          <p:spTgt spid="84045"/>
                                        </p:tgtEl>
                                        <p:attrNameLst>
                                          <p:attrName>ppt_x</p:attrName>
                                          <p:attrName>ppt_y</p:attrName>
                                        </p:attrNameLst>
                                      </p:cBhvr>
                                      <p:rCtr x="0" y="24444"/>
                                    </p:animMotion>
                                  </p:childTnLst>
                                </p:cTn>
                              </p:par>
                              <p:par>
                                <p:cTn id="37" presetID="1" presetClass="path" presetSubtype="0" repeatCount="indefinite" fill="hold" grpId="0" nodeType="withEffect">
                                  <p:stCondLst>
                                    <p:cond delay="0"/>
                                  </p:stCondLst>
                                  <p:childTnLst>
                                    <p:animMotion origin="layout" path="M 0.00209 -0.25764 C 0.05938 -0.25764 0.10625 -0.20046 0.10625 -0.12986 C 0.10625 -0.05972 0.05938 -0.00208 0.00209 -0.00208 C -0.05538 -0.00208 -0.10208 -0.05972 -0.10208 -0.12986 C -0.10208 -0.20046 -0.05538 -0.25764 0.00209 -0.25764 Z " pathEditMode="relative" rAng="0" ptsTypes="fffff">
                                      <p:cBhvr>
                                        <p:cTn id="38" dur="90" fill="hold"/>
                                        <p:tgtEl>
                                          <p:spTgt spid="84042"/>
                                        </p:tgtEl>
                                        <p:attrNameLst>
                                          <p:attrName>ppt_x</p:attrName>
                                          <p:attrName>ppt_y</p:attrName>
                                        </p:attrNameLst>
                                      </p:cBhvr>
                                      <p:rCtr x="0" y="12778"/>
                                    </p:animMotion>
                                  </p:childTnLst>
                                </p:cTn>
                              </p:par>
                              <p:par>
                                <p:cTn id="39" presetID="1" presetClass="path" presetSubtype="0" repeatCount="indefinite" fill="hold" grpId="0" nodeType="withEffect">
                                  <p:stCondLst>
                                    <p:cond delay="0"/>
                                  </p:stCondLst>
                                  <p:childTnLst>
                                    <p:animMotion origin="layout" path="M 0.00208 -0.00208 C 0.0625 -0.00208 0.11198 0.05463 0.11198 0.12454 C 0.11198 0.19421 0.0625 0.25139 0.00208 0.25139 C -0.05868 0.25139 -0.10781 0.19421 -0.10781 0.12454 C -0.10781 0.05463 -0.05868 -0.00208 0.00208 -0.00208 Z " pathEditMode="relative" rAng="0" ptsTypes="fffff">
                                      <p:cBhvr>
                                        <p:cTn id="40" dur="90" fill="hold"/>
                                        <p:tgtEl>
                                          <p:spTgt spid="84041"/>
                                        </p:tgtEl>
                                        <p:attrNameLst>
                                          <p:attrName>ppt_x</p:attrName>
                                          <p:attrName>ppt_y</p:attrName>
                                        </p:attrNameLst>
                                      </p:cBhvr>
                                      <p:rCtr x="0" y="12662"/>
                                    </p:animMotion>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84053"/>
                                        </p:tgtEl>
                                        <p:attrNameLst>
                                          <p:attrName>style.visibility</p:attrName>
                                        </p:attrNameLst>
                                      </p:cBhvr>
                                      <p:to>
                                        <p:strVal val="visible"/>
                                      </p:to>
                                    </p:set>
                                    <p:animEffect transition="in" filter="box(in)">
                                      <p:cBhvr>
                                        <p:cTn id="45" dur="500"/>
                                        <p:tgtEl>
                                          <p:spTgt spid="84053"/>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84067"/>
                                        </p:tgtEl>
                                        <p:attrNameLst>
                                          <p:attrName>style.visibility</p:attrName>
                                        </p:attrNameLst>
                                      </p:cBhvr>
                                      <p:to>
                                        <p:strVal val="visible"/>
                                      </p:to>
                                    </p:set>
                                    <p:animEffect transition="in" filter="dissolve">
                                      <p:cBhvr>
                                        <p:cTn id="48" dur="500"/>
                                        <p:tgtEl>
                                          <p:spTgt spid="8406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xit" presetSubtype="16" fill="hold" grpId="1" nodeType="clickEffect">
                                  <p:stCondLst>
                                    <p:cond delay="0"/>
                                  </p:stCondLst>
                                  <p:childTnLst>
                                    <p:animEffect transition="out" filter="box(in)">
                                      <p:cBhvr>
                                        <p:cTn id="52" dur="500"/>
                                        <p:tgtEl>
                                          <p:spTgt spid="84053"/>
                                        </p:tgtEl>
                                      </p:cBhvr>
                                    </p:animEffect>
                                    <p:set>
                                      <p:cBhvr>
                                        <p:cTn id="53" dur="1" fill="hold">
                                          <p:stCondLst>
                                            <p:cond delay="499"/>
                                          </p:stCondLst>
                                        </p:cTn>
                                        <p:tgtEl>
                                          <p:spTgt spid="84053"/>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ntr" presetSubtype="12" fill="hold" grpId="1" nodeType="clickEffect">
                                  <p:stCondLst>
                                    <p:cond delay="0"/>
                                  </p:stCondLst>
                                  <p:childTnLst>
                                    <p:set>
                                      <p:cBhvr>
                                        <p:cTn id="57" dur="1" fill="hold">
                                          <p:stCondLst>
                                            <p:cond delay="0"/>
                                          </p:stCondLst>
                                        </p:cTn>
                                        <p:tgtEl>
                                          <p:spTgt spid="84052"/>
                                        </p:tgtEl>
                                        <p:attrNameLst>
                                          <p:attrName>style.visibility</p:attrName>
                                        </p:attrNameLst>
                                      </p:cBhvr>
                                      <p:to>
                                        <p:strVal val="visible"/>
                                      </p:to>
                                    </p:set>
                                    <p:anim calcmode="lin" valueType="num">
                                      <p:cBhvr additive="base">
                                        <p:cTn id="58" dur="1000" fill="hold"/>
                                        <p:tgtEl>
                                          <p:spTgt spid="84052"/>
                                        </p:tgtEl>
                                        <p:attrNameLst>
                                          <p:attrName>ppt_x</p:attrName>
                                        </p:attrNameLst>
                                      </p:cBhvr>
                                      <p:tavLst>
                                        <p:tav tm="0">
                                          <p:val>
                                            <p:strVal val="0-#ppt_w/2"/>
                                          </p:val>
                                        </p:tav>
                                        <p:tav tm="100000">
                                          <p:val>
                                            <p:strVal val="#ppt_x"/>
                                          </p:val>
                                        </p:tav>
                                      </p:tavLst>
                                    </p:anim>
                                    <p:anim calcmode="lin" valueType="num">
                                      <p:cBhvr additive="base">
                                        <p:cTn id="59" dur="1000" fill="hold"/>
                                        <p:tgtEl>
                                          <p:spTgt spid="8405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2" name="whoosh.wav"/>
                                        </p:tgtEl>
                                      </p:cMediaNode>
                                    </p:audio>
                                  </p:subTnLst>
                                </p:cTn>
                              </p:par>
                            </p:childTnLst>
                          </p:cTn>
                        </p:par>
                        <p:par>
                          <p:cTn id="60" fill="hold" nodeType="afterGroup">
                            <p:stCondLst>
                              <p:cond delay="1000"/>
                            </p:stCondLst>
                            <p:childTnLst>
                              <p:par>
                                <p:cTn id="61" presetID="4" presetClass="exit" presetSubtype="16" fill="hold" grpId="1" nodeType="afterEffect">
                                  <p:stCondLst>
                                    <p:cond delay="0"/>
                                  </p:stCondLst>
                                  <p:childTnLst>
                                    <p:animEffect transition="out" filter="box(in)">
                                      <p:cBhvr>
                                        <p:cTn id="62" dur="500"/>
                                        <p:tgtEl>
                                          <p:spTgt spid="84067"/>
                                        </p:tgtEl>
                                      </p:cBhvr>
                                    </p:animEffect>
                                    <p:set>
                                      <p:cBhvr>
                                        <p:cTn id="63" dur="1" fill="hold">
                                          <p:stCondLst>
                                            <p:cond delay="499"/>
                                          </p:stCondLst>
                                        </p:cTn>
                                        <p:tgtEl>
                                          <p:spTgt spid="84067"/>
                                        </p:tgtEl>
                                        <p:attrNameLst>
                                          <p:attrName>style.visibility</p:attrName>
                                        </p:attrNameLst>
                                      </p:cBhvr>
                                      <p:to>
                                        <p:strVal val="hidden"/>
                                      </p:to>
                                    </p:set>
                                  </p:childTnLst>
                                </p:cTn>
                              </p:par>
                            </p:childTnLst>
                          </p:cTn>
                        </p:par>
                        <p:par>
                          <p:cTn id="64" fill="hold" nodeType="afterGroup">
                            <p:stCondLst>
                              <p:cond delay="1500"/>
                            </p:stCondLst>
                            <p:childTnLst>
                              <p:par>
                                <p:cTn id="65" presetID="1" presetClass="path" presetSubtype="0" repeatCount="indefinite" fill="hold" grpId="0" nodeType="afterEffect">
                                  <p:stCondLst>
                                    <p:cond delay="0"/>
                                  </p:stCondLst>
                                  <p:childTnLst>
                                    <p:animMotion origin="layout" path="M 0.18541 -0.35745 C 0.29323 -0.35745 0.38125 -0.24323 0.38125 -0.10173 C 0.38125 0.03885 0.29323 0.15422 0.18541 0.15422 C 0.07708 0.15422 -0.01042 0.03885 -0.01042 -0.10173 C -0.01042 -0.24323 0.07708 -0.35745 0.18541 -0.35745 Z " pathEditMode="relative" rAng="0" ptsTypes="fffff">
                                      <p:cBhvr>
                                        <p:cTn id="66" dur="90" fill="hold"/>
                                        <p:tgtEl>
                                          <p:spTgt spid="84052"/>
                                        </p:tgtEl>
                                        <p:attrNameLst>
                                          <p:attrName>ppt_x</p:attrName>
                                          <p:attrName>ppt_y</p:attrName>
                                        </p:attrNameLst>
                                      </p:cBhvr>
                                      <p:rCtr x="0" y="25572"/>
                                    </p:animMotion>
                                  </p:childTnLst>
                                </p:cTn>
                              </p:par>
                            </p:childTnLst>
                          </p:cTn>
                        </p:par>
                        <p:par>
                          <p:cTn id="67" fill="hold" nodeType="afterGroup">
                            <p:stCondLst>
                              <p:cond delay="1590"/>
                            </p:stCondLst>
                            <p:childTnLst>
                              <p:par>
                                <p:cTn id="68" presetID="9" presetClass="entr" presetSubtype="0" fill="hold" grpId="0" nodeType="afterEffect">
                                  <p:stCondLst>
                                    <p:cond delay="0"/>
                                  </p:stCondLst>
                                  <p:childTnLst>
                                    <p:set>
                                      <p:cBhvr>
                                        <p:cTn id="69" dur="1" fill="hold">
                                          <p:stCondLst>
                                            <p:cond delay="0"/>
                                          </p:stCondLst>
                                        </p:cTn>
                                        <p:tgtEl>
                                          <p:spTgt spid="84065"/>
                                        </p:tgtEl>
                                        <p:attrNameLst>
                                          <p:attrName>style.visibility</p:attrName>
                                        </p:attrNameLst>
                                      </p:cBhvr>
                                      <p:to>
                                        <p:strVal val="visible"/>
                                      </p:to>
                                    </p:set>
                                    <p:animEffect transition="in" filter="dissolve">
                                      <p:cBhvr>
                                        <p:cTn id="70" dur="500"/>
                                        <p:tgtEl>
                                          <p:spTgt spid="84065"/>
                                        </p:tgtEl>
                                      </p:cBhvr>
                                    </p:animEffect>
                                  </p:childTnLst>
                                </p:cTn>
                              </p:par>
                            </p:childTnLst>
                          </p:cTn>
                        </p:par>
                        <p:par>
                          <p:cTn id="71" fill="hold" nodeType="afterGroup">
                            <p:stCondLst>
                              <p:cond delay="2090"/>
                            </p:stCondLst>
                            <p:childTnLst>
                              <p:par>
                                <p:cTn id="72" presetID="4" presetClass="entr" presetSubtype="16" fill="hold" grpId="0" nodeType="afterEffect">
                                  <p:stCondLst>
                                    <p:cond delay="0"/>
                                  </p:stCondLst>
                                  <p:childTnLst>
                                    <p:set>
                                      <p:cBhvr>
                                        <p:cTn id="73" dur="1" fill="hold">
                                          <p:stCondLst>
                                            <p:cond delay="0"/>
                                          </p:stCondLst>
                                        </p:cTn>
                                        <p:tgtEl>
                                          <p:spTgt spid="84054"/>
                                        </p:tgtEl>
                                        <p:attrNameLst>
                                          <p:attrName>style.visibility</p:attrName>
                                        </p:attrNameLst>
                                      </p:cBhvr>
                                      <p:to>
                                        <p:strVal val="visible"/>
                                      </p:to>
                                    </p:set>
                                    <p:animEffect transition="in" filter="box(in)">
                                      <p:cBhvr>
                                        <p:cTn id="74" dur="500"/>
                                        <p:tgtEl>
                                          <p:spTgt spid="84054"/>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84068"/>
                                        </p:tgtEl>
                                        <p:attrNameLst>
                                          <p:attrName>style.visibility</p:attrName>
                                        </p:attrNameLst>
                                      </p:cBhvr>
                                      <p:to>
                                        <p:strVal val="visible"/>
                                      </p:to>
                                    </p:set>
                                    <p:animEffect transition="in" filter="dissolve">
                                      <p:cBhvr>
                                        <p:cTn id="77" dur="500"/>
                                        <p:tgtEl>
                                          <p:spTgt spid="8406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xit" presetSubtype="16" fill="hold" grpId="1" nodeType="clickEffect">
                                  <p:stCondLst>
                                    <p:cond delay="0"/>
                                  </p:stCondLst>
                                  <p:childTnLst>
                                    <p:animEffect transition="out" filter="box(in)">
                                      <p:cBhvr>
                                        <p:cTn id="81" dur="500"/>
                                        <p:tgtEl>
                                          <p:spTgt spid="84054"/>
                                        </p:tgtEl>
                                      </p:cBhvr>
                                    </p:animEffect>
                                    <p:set>
                                      <p:cBhvr>
                                        <p:cTn id="82" dur="1" fill="hold">
                                          <p:stCondLst>
                                            <p:cond delay="499"/>
                                          </p:stCondLst>
                                        </p:cTn>
                                        <p:tgtEl>
                                          <p:spTgt spid="84054"/>
                                        </p:tgtEl>
                                        <p:attrNameLst>
                                          <p:attrName>style.visibility</p:attrName>
                                        </p:attrNameLst>
                                      </p:cBhvr>
                                      <p:to>
                                        <p:strVal val="hidden"/>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xit" presetSubtype="3" fill="hold" grpId="1" nodeType="clickEffect">
                                  <p:stCondLst>
                                    <p:cond delay="0"/>
                                  </p:stCondLst>
                                  <p:childTnLst>
                                    <p:anim calcmode="lin" valueType="num">
                                      <p:cBhvr additive="base">
                                        <p:cTn id="86" dur="1000"/>
                                        <p:tgtEl>
                                          <p:spTgt spid="84043"/>
                                        </p:tgtEl>
                                        <p:attrNameLst>
                                          <p:attrName>ppt_x</p:attrName>
                                        </p:attrNameLst>
                                      </p:cBhvr>
                                      <p:tavLst>
                                        <p:tav tm="0">
                                          <p:val>
                                            <p:strVal val="ppt_x"/>
                                          </p:val>
                                        </p:tav>
                                        <p:tav tm="100000">
                                          <p:val>
                                            <p:strVal val="1+ppt_w/2"/>
                                          </p:val>
                                        </p:tav>
                                      </p:tavLst>
                                    </p:anim>
                                    <p:anim calcmode="lin" valueType="num">
                                      <p:cBhvr additive="base">
                                        <p:cTn id="87" dur="1000"/>
                                        <p:tgtEl>
                                          <p:spTgt spid="84043"/>
                                        </p:tgtEl>
                                        <p:attrNameLst>
                                          <p:attrName>ppt_y</p:attrName>
                                        </p:attrNameLst>
                                      </p:cBhvr>
                                      <p:tavLst>
                                        <p:tav tm="0">
                                          <p:val>
                                            <p:strVal val="ppt_y"/>
                                          </p:val>
                                        </p:tav>
                                        <p:tav tm="100000">
                                          <p:val>
                                            <p:strVal val="0-ppt_h/2"/>
                                          </p:val>
                                        </p:tav>
                                      </p:tavLst>
                                    </p:anim>
                                    <p:set>
                                      <p:cBhvr>
                                        <p:cTn id="88" dur="1" fill="hold">
                                          <p:stCondLst>
                                            <p:cond delay="999"/>
                                          </p:stCondLst>
                                        </p:cTn>
                                        <p:tgtEl>
                                          <p:spTgt spid="84043"/>
                                        </p:tgtEl>
                                        <p:attrNameLst>
                                          <p:attrName>style.visibility</p:attrName>
                                        </p:attrNameLst>
                                      </p:cBhvr>
                                      <p:to>
                                        <p:strVal val="hidden"/>
                                      </p:to>
                                    </p:set>
                                  </p:childTnLst>
                                  <p:subTnLst>
                                    <p:audio>
                                      <p:cMediaNode>
                                        <p:cTn display="0" masterRel="sameClick">
                                          <p:stCondLst>
                                            <p:cond evt="begin" delay="0">
                                              <p:tn val="85"/>
                                            </p:cond>
                                          </p:stCondLst>
                                          <p:endCondLst>
                                            <p:cond evt="onStopAudio" delay="0">
                                              <p:tgtEl>
                                                <p:sldTgt/>
                                              </p:tgtEl>
                                            </p:cond>
                                          </p:endCondLst>
                                        </p:cTn>
                                        <p:tgtEl>
                                          <p:sndTgt r:embed="rId2" name="whoosh.wav"/>
                                        </p:tgtEl>
                                      </p:cMediaNode>
                                    </p:audio>
                                  </p:subTnLst>
                                </p:cTn>
                              </p:par>
                              <p:par>
                                <p:cTn id="89" presetID="2" presetClass="exit" presetSubtype="3" fill="hold" grpId="1" nodeType="withEffect">
                                  <p:stCondLst>
                                    <p:cond delay="1000"/>
                                  </p:stCondLst>
                                  <p:childTnLst>
                                    <p:anim calcmode="lin" valueType="num">
                                      <p:cBhvr additive="base">
                                        <p:cTn id="90" dur="1000"/>
                                        <p:tgtEl>
                                          <p:spTgt spid="84046"/>
                                        </p:tgtEl>
                                        <p:attrNameLst>
                                          <p:attrName>ppt_x</p:attrName>
                                        </p:attrNameLst>
                                      </p:cBhvr>
                                      <p:tavLst>
                                        <p:tav tm="0">
                                          <p:val>
                                            <p:strVal val="ppt_x"/>
                                          </p:val>
                                        </p:tav>
                                        <p:tav tm="100000">
                                          <p:val>
                                            <p:strVal val="1+ppt_w/2"/>
                                          </p:val>
                                        </p:tav>
                                      </p:tavLst>
                                    </p:anim>
                                    <p:anim calcmode="lin" valueType="num">
                                      <p:cBhvr additive="base">
                                        <p:cTn id="91" dur="1000"/>
                                        <p:tgtEl>
                                          <p:spTgt spid="84046"/>
                                        </p:tgtEl>
                                        <p:attrNameLst>
                                          <p:attrName>ppt_y</p:attrName>
                                        </p:attrNameLst>
                                      </p:cBhvr>
                                      <p:tavLst>
                                        <p:tav tm="0">
                                          <p:val>
                                            <p:strVal val="ppt_y"/>
                                          </p:val>
                                        </p:tav>
                                        <p:tav tm="100000">
                                          <p:val>
                                            <p:strVal val="0-ppt_h/2"/>
                                          </p:val>
                                        </p:tav>
                                      </p:tavLst>
                                    </p:anim>
                                    <p:set>
                                      <p:cBhvr>
                                        <p:cTn id="92" dur="1" fill="hold">
                                          <p:stCondLst>
                                            <p:cond delay="999"/>
                                          </p:stCondLst>
                                        </p:cTn>
                                        <p:tgtEl>
                                          <p:spTgt spid="84046"/>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2" name="whoosh.wav"/>
                                        </p:tgtEl>
                                      </p:cMediaNode>
                                    </p:audio>
                                  </p:subTnLst>
                                </p:cTn>
                              </p:par>
                              <p:par>
                                <p:cTn id="93" presetID="2" presetClass="exit" presetSubtype="3" fill="hold" grpId="1" nodeType="withEffect">
                                  <p:stCondLst>
                                    <p:cond delay="2000"/>
                                  </p:stCondLst>
                                  <p:childTnLst>
                                    <p:anim calcmode="lin" valueType="num">
                                      <p:cBhvr additive="base">
                                        <p:cTn id="94" dur="1000"/>
                                        <p:tgtEl>
                                          <p:spTgt spid="84048"/>
                                        </p:tgtEl>
                                        <p:attrNameLst>
                                          <p:attrName>ppt_x</p:attrName>
                                        </p:attrNameLst>
                                      </p:cBhvr>
                                      <p:tavLst>
                                        <p:tav tm="0">
                                          <p:val>
                                            <p:strVal val="ppt_x"/>
                                          </p:val>
                                        </p:tav>
                                        <p:tav tm="100000">
                                          <p:val>
                                            <p:strVal val="1+ppt_w/2"/>
                                          </p:val>
                                        </p:tav>
                                      </p:tavLst>
                                    </p:anim>
                                    <p:anim calcmode="lin" valueType="num">
                                      <p:cBhvr additive="base">
                                        <p:cTn id="95" dur="1000"/>
                                        <p:tgtEl>
                                          <p:spTgt spid="84048"/>
                                        </p:tgtEl>
                                        <p:attrNameLst>
                                          <p:attrName>ppt_y</p:attrName>
                                        </p:attrNameLst>
                                      </p:cBhvr>
                                      <p:tavLst>
                                        <p:tav tm="0">
                                          <p:val>
                                            <p:strVal val="ppt_y"/>
                                          </p:val>
                                        </p:tav>
                                        <p:tav tm="100000">
                                          <p:val>
                                            <p:strVal val="0-ppt_h/2"/>
                                          </p:val>
                                        </p:tav>
                                      </p:tavLst>
                                    </p:anim>
                                    <p:set>
                                      <p:cBhvr>
                                        <p:cTn id="96" dur="1" fill="hold">
                                          <p:stCondLst>
                                            <p:cond delay="999"/>
                                          </p:stCondLst>
                                        </p:cTn>
                                        <p:tgtEl>
                                          <p:spTgt spid="84048"/>
                                        </p:tgtEl>
                                        <p:attrNameLst>
                                          <p:attrName>style.visibility</p:attrName>
                                        </p:attrNameLst>
                                      </p:cBhvr>
                                      <p:to>
                                        <p:strVal val="hidden"/>
                                      </p:to>
                                    </p:set>
                                  </p:childTnLst>
                                  <p:subTnLst>
                                    <p:audio>
                                      <p:cMediaNode>
                                        <p:cTn display="0" masterRel="sameClick">
                                          <p:stCondLst>
                                            <p:cond evt="begin" delay="0">
                                              <p:tn val="93"/>
                                            </p:cond>
                                          </p:stCondLst>
                                          <p:endCondLst>
                                            <p:cond evt="onStopAudio" delay="0">
                                              <p:tgtEl>
                                                <p:sldTgt/>
                                              </p:tgtEl>
                                            </p:cond>
                                          </p:endCondLst>
                                        </p:cTn>
                                        <p:tgtEl>
                                          <p:sndTgt r:embed="rId2" name="whoosh.wav"/>
                                        </p:tgtEl>
                                      </p:cMediaNode>
                                    </p:audio>
                                  </p:subTnLst>
                                </p:cTn>
                              </p:par>
                            </p:childTnLst>
                          </p:cTn>
                        </p:par>
                        <p:par>
                          <p:cTn id="97" fill="hold" nodeType="afterGroup">
                            <p:stCondLst>
                              <p:cond delay="3000"/>
                            </p:stCondLst>
                            <p:childTnLst>
                              <p:par>
                                <p:cTn id="98" presetID="9" presetClass="entr" presetSubtype="0" fill="hold" grpId="0" nodeType="afterEffect">
                                  <p:stCondLst>
                                    <p:cond delay="0"/>
                                  </p:stCondLst>
                                  <p:childTnLst>
                                    <p:set>
                                      <p:cBhvr>
                                        <p:cTn id="99" dur="1" fill="hold">
                                          <p:stCondLst>
                                            <p:cond delay="0"/>
                                          </p:stCondLst>
                                        </p:cTn>
                                        <p:tgtEl>
                                          <p:spTgt spid="84066"/>
                                        </p:tgtEl>
                                        <p:attrNameLst>
                                          <p:attrName>style.visibility</p:attrName>
                                        </p:attrNameLst>
                                      </p:cBhvr>
                                      <p:to>
                                        <p:strVal val="visible"/>
                                      </p:to>
                                    </p:set>
                                    <p:animEffect transition="in" filter="dissolve">
                                      <p:cBhvr>
                                        <p:cTn id="100" dur="500"/>
                                        <p:tgtEl>
                                          <p:spTgt spid="84066"/>
                                        </p:tgtEl>
                                      </p:cBhvr>
                                    </p:animEffect>
                                  </p:childTnLst>
                                </p:cTn>
                              </p:par>
                              <p:par>
                                <p:cTn id="101" presetID="4" presetClass="exit" presetSubtype="16" fill="hold" grpId="1" nodeType="withEffect">
                                  <p:stCondLst>
                                    <p:cond delay="0"/>
                                  </p:stCondLst>
                                  <p:childTnLst>
                                    <p:animEffect transition="out" filter="box(in)">
                                      <p:cBhvr>
                                        <p:cTn id="102" dur="500"/>
                                        <p:tgtEl>
                                          <p:spTgt spid="84068"/>
                                        </p:tgtEl>
                                      </p:cBhvr>
                                    </p:animEffect>
                                    <p:set>
                                      <p:cBhvr>
                                        <p:cTn id="103" dur="1" fill="hold">
                                          <p:stCondLst>
                                            <p:cond delay="499"/>
                                          </p:stCondLst>
                                        </p:cTn>
                                        <p:tgtEl>
                                          <p:spTgt spid="84068"/>
                                        </p:tgtEl>
                                        <p:attrNameLst>
                                          <p:attrName>style.visibility</p:attrName>
                                        </p:attrNameLst>
                                      </p:cBhvr>
                                      <p:to>
                                        <p:strVal val="hidden"/>
                                      </p:to>
                                    </p:set>
                                  </p:childTnLst>
                                </p:cTn>
                              </p:par>
                            </p:childTnLst>
                          </p:cTn>
                        </p:par>
                        <p:par>
                          <p:cTn id="104" fill="hold" nodeType="afterGroup">
                            <p:stCondLst>
                              <p:cond delay="3500"/>
                            </p:stCondLst>
                            <p:childTnLst>
                              <p:par>
                                <p:cTn id="105" presetID="9" presetClass="entr" presetSubtype="0" fill="hold" grpId="0" nodeType="afterEffect">
                                  <p:stCondLst>
                                    <p:cond delay="0"/>
                                  </p:stCondLst>
                                  <p:childTnLst>
                                    <p:set>
                                      <p:cBhvr>
                                        <p:cTn id="106" dur="1" fill="hold">
                                          <p:stCondLst>
                                            <p:cond delay="0"/>
                                          </p:stCondLst>
                                        </p:cTn>
                                        <p:tgtEl>
                                          <p:spTgt spid="84070"/>
                                        </p:tgtEl>
                                        <p:attrNameLst>
                                          <p:attrName>style.visibility</p:attrName>
                                        </p:attrNameLst>
                                      </p:cBhvr>
                                      <p:to>
                                        <p:strVal val="visible"/>
                                      </p:to>
                                    </p:set>
                                    <p:animEffect transition="in" filter="dissolve">
                                      <p:cBhvr>
                                        <p:cTn id="107" dur="500"/>
                                        <p:tgtEl>
                                          <p:spTgt spid="84070"/>
                                        </p:tgtEl>
                                      </p:cBhvr>
                                    </p:animEffect>
                                  </p:childTnLst>
                                </p:cTn>
                              </p:par>
                            </p:childTnLst>
                          </p:cTn>
                        </p:par>
                        <p:par>
                          <p:cTn id="108" fill="hold" nodeType="afterGroup">
                            <p:stCondLst>
                              <p:cond delay="4000"/>
                            </p:stCondLst>
                            <p:childTnLst>
                              <p:par>
                                <p:cTn id="109" presetID="4" presetClass="entr" presetSubtype="16" fill="hold" grpId="0" nodeType="afterEffect">
                                  <p:stCondLst>
                                    <p:cond delay="0"/>
                                  </p:stCondLst>
                                  <p:childTnLst>
                                    <p:set>
                                      <p:cBhvr>
                                        <p:cTn id="110" dur="1" fill="hold">
                                          <p:stCondLst>
                                            <p:cond delay="0"/>
                                          </p:stCondLst>
                                        </p:cTn>
                                        <p:tgtEl>
                                          <p:spTgt spid="84069"/>
                                        </p:tgtEl>
                                        <p:attrNameLst>
                                          <p:attrName>style.visibility</p:attrName>
                                        </p:attrNameLst>
                                      </p:cBhvr>
                                      <p:to>
                                        <p:strVal val="visible"/>
                                      </p:to>
                                    </p:set>
                                    <p:animEffect transition="in" filter="box(in)">
                                      <p:cBhvr>
                                        <p:cTn id="111" dur="500"/>
                                        <p:tgtEl>
                                          <p:spTgt spid="84069"/>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4" presetClass="exit" presetSubtype="16" fill="hold" grpId="1" nodeType="clickEffect">
                                  <p:stCondLst>
                                    <p:cond delay="0"/>
                                  </p:stCondLst>
                                  <p:childTnLst>
                                    <p:animEffect transition="out" filter="box(in)">
                                      <p:cBhvr>
                                        <p:cTn id="115" dur="500"/>
                                        <p:tgtEl>
                                          <p:spTgt spid="84069"/>
                                        </p:tgtEl>
                                      </p:cBhvr>
                                    </p:animEffect>
                                    <p:set>
                                      <p:cBhvr>
                                        <p:cTn id="116" dur="1" fill="hold">
                                          <p:stCondLst>
                                            <p:cond delay="499"/>
                                          </p:stCondLst>
                                        </p:cTn>
                                        <p:tgtEl>
                                          <p:spTgt spid="840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70" grpId="0" animBg="1"/>
      <p:bldP spid="84041" grpId="0" animBg="1"/>
      <p:bldP spid="84042" grpId="0" animBg="1"/>
      <p:bldP spid="84043" grpId="0" animBg="1"/>
      <p:bldP spid="84043" grpId="1" animBg="1"/>
      <p:bldP spid="84044" grpId="0" animBg="1"/>
      <p:bldP spid="84045" grpId="0" animBg="1"/>
      <p:bldP spid="84046" grpId="0" animBg="1"/>
      <p:bldP spid="84046" grpId="1" animBg="1"/>
      <p:bldP spid="84047" grpId="0" animBg="1"/>
      <p:bldP spid="84048" grpId="0" animBg="1"/>
      <p:bldP spid="84048" grpId="1" animBg="1"/>
      <p:bldP spid="84052" grpId="0" animBg="1"/>
      <p:bldP spid="84052" grpId="1" animBg="1"/>
      <p:bldP spid="84054" grpId="0" animBg="1"/>
      <p:bldP spid="84054" grpId="1" animBg="1"/>
      <p:bldP spid="84065" grpId="0" animBg="1"/>
      <p:bldP spid="84066" grpId="0" animBg="1"/>
      <p:bldP spid="84068" grpId="0" animBg="1"/>
      <p:bldP spid="84068" grpId="1" animBg="1"/>
      <p:bldP spid="84069" grpId="0" animBg="1"/>
      <p:bldP spid="84069" grpId="1" animBg="1"/>
      <p:bldP spid="84053" grpId="0" animBg="1"/>
      <p:bldP spid="84053" grpId="1" animBg="1"/>
      <p:bldP spid="84067" grpId="0" animBg="1"/>
      <p:bldP spid="84067"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a:latin typeface="Comic Sans MS" pitchFamily="66" charset="0"/>
              </a:rPr>
              <a:t>Building Ions</a:t>
            </a:r>
          </a:p>
        </p:txBody>
      </p:sp>
      <p:sp>
        <p:nvSpPr>
          <p:cNvPr id="99331" name="Rectangle 3"/>
          <p:cNvSpPr>
            <a:spLocks noGrp="1" noChangeArrowheads="1"/>
          </p:cNvSpPr>
          <p:nvPr>
            <p:ph type="body" sz="half" idx="1"/>
          </p:nvPr>
        </p:nvSpPr>
        <p:spPr>
          <a:xfrm>
            <a:off x="1066800" y="1676400"/>
            <a:ext cx="7196138" cy="1066800"/>
          </a:xfrm>
        </p:spPr>
        <p:txBody>
          <a:bodyPr/>
          <a:lstStyle/>
          <a:p>
            <a:pPr algn="ctr">
              <a:buFontTx/>
              <a:buNone/>
            </a:pPr>
            <a:r>
              <a:rPr lang="en-US" altLang="en-US" sz="2400">
                <a:latin typeface="Comic Sans MS" pitchFamily="66" charset="0"/>
              </a:rPr>
              <a:t>	Using the whiteboard and the proton, neutron, and electron pieces, build the following ions, and determine their atomic and mass numbers.</a:t>
            </a:r>
            <a:endParaRPr lang="en-US" altLang="en-US" sz="2400"/>
          </a:p>
        </p:txBody>
      </p:sp>
      <p:graphicFrame>
        <p:nvGraphicFramePr>
          <p:cNvPr id="99375" name="Group 47"/>
          <p:cNvGraphicFramePr>
            <a:graphicFrameLocks noGrp="1"/>
          </p:cNvGraphicFramePr>
          <p:nvPr>
            <p:ph sz="half" idx="2"/>
          </p:nvPr>
        </p:nvGraphicFramePr>
        <p:xfrm>
          <a:off x="1066800" y="2895600"/>
          <a:ext cx="7696200" cy="2895600"/>
        </p:xfrm>
        <a:graphic>
          <a:graphicData uri="http://schemas.openxmlformats.org/drawingml/2006/table">
            <a:tbl>
              <a:tblPr/>
              <a:tblGrid>
                <a:gridCol w="2514600"/>
                <a:gridCol w="1708150"/>
                <a:gridCol w="1770063"/>
                <a:gridCol w="1703387"/>
              </a:tblGrid>
              <a:tr h="482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Protons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Neutrons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Electrons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82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Carbon (C³</a:t>
                      </a:r>
                      <a:r>
                        <a:rPr kumimoji="0" lang="en-US" altLang="en-US" sz="2400" b="0" i="0" u="none" strike="noStrike" cap="none" normalizeH="0" baseline="0" smtClean="0">
                          <a:ln>
                            <a:noFill/>
                          </a:ln>
                          <a:solidFill>
                            <a:schemeClr val="tx1"/>
                          </a:solidFill>
                          <a:effectLst/>
                          <a:latin typeface="Comic Sans MS" pitchFamily="66"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Hydrogen (H</a:t>
                      </a:r>
                      <a:r>
                        <a:rPr kumimoji="0" lang="en-US" altLang="en-US" sz="2400" b="0" i="0" u="none" strike="noStrike" cap="none" normalizeH="0" baseline="0" smtClean="0">
                          <a:ln>
                            <a:noFill/>
                          </a:ln>
                          <a:solidFill>
                            <a:schemeClr val="tx1"/>
                          </a:solidFill>
                          <a:effectLst/>
                          <a:latin typeface="Comic Sans MS" pitchFamily="66" charset="0"/>
                          <a:cs typeface="Arial" charset="0"/>
                        </a:rPr>
                        <a:t>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Oxygen (O</a:t>
                      </a:r>
                      <a:r>
                        <a:rPr kumimoji="0" lang="en-US" altLang="en-US" sz="2400" b="0" i="0" u="none" strike="noStrike" cap="none" normalizeH="0" baseline="0" smtClean="0">
                          <a:ln>
                            <a:noFill/>
                          </a:ln>
                          <a:solidFill>
                            <a:schemeClr val="tx1"/>
                          </a:solidFill>
                          <a:effectLst/>
                          <a:latin typeface="Comic Sans MS" pitchFamily="66" charset="0"/>
                          <a:cs typeface="Arial" charset="0"/>
                        </a:rPr>
                        <a:t>²¯)</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Lithium (Li³+)</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Sodium (Na</a:t>
                      </a:r>
                      <a:r>
                        <a:rPr kumimoji="0" lang="en-US" altLang="en-US" sz="2400" b="0" i="0" u="none" strike="noStrike" cap="none" normalizeH="0" baseline="0" smtClean="0">
                          <a:ln>
                            <a:noFill/>
                          </a:ln>
                          <a:solidFill>
                            <a:schemeClr val="tx1"/>
                          </a:solidFill>
                          <a:effectLst/>
                          <a:latin typeface="Comic Sans MS" pitchFamily="66" charset="0"/>
                          <a:cs typeface="Arial" charset="0"/>
                        </a:rPr>
                        <a:t>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fontAlgn="base">
                        <a:spcBef>
                          <a:spcPct val="20000"/>
                        </a:spcBef>
                        <a:spcAft>
                          <a:spcPct val="0"/>
                        </a:spcAft>
                        <a:defRPr>
                          <a:solidFill>
                            <a:schemeClr val="tx1"/>
                          </a:solidFill>
                          <a:latin typeface="Times New Roman" pitchFamily="18" charset="0"/>
                        </a:defRPr>
                      </a:lvl6pPr>
                      <a:lvl7pPr fontAlgn="base">
                        <a:spcBef>
                          <a:spcPct val="20000"/>
                        </a:spcBef>
                        <a:spcAft>
                          <a:spcPct val="0"/>
                        </a:spcAft>
                        <a:defRPr>
                          <a:solidFill>
                            <a:schemeClr val="tx1"/>
                          </a:solidFill>
                          <a:latin typeface="Times New Roman" pitchFamily="18" charset="0"/>
                        </a:defRPr>
                      </a:lvl7pPr>
                      <a:lvl8pPr fontAlgn="base">
                        <a:spcBef>
                          <a:spcPct val="20000"/>
                        </a:spcBef>
                        <a:spcAft>
                          <a:spcPct val="0"/>
                        </a:spcAft>
                        <a:defRPr>
                          <a:solidFill>
                            <a:schemeClr val="tx1"/>
                          </a:solidFill>
                          <a:latin typeface="Times New Roman" pitchFamily="18" charset="0"/>
                        </a:defRPr>
                      </a:lvl8pPr>
                      <a:lvl9pPr fontAlgn="base">
                        <a:spcBef>
                          <a:spcPct val="20000"/>
                        </a:spcBef>
                        <a:spcAft>
                          <a:spcPct val="0"/>
                        </a:spcAft>
                        <a:defRPr>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Comic Sans MS" pitchFamily="66"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9376" name="Picture 48" descr="j029698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3744330">
            <a:off x="7239000" y="152400"/>
            <a:ext cx="11239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9377" name="Picture 49" descr="AG00266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28775" y="381000"/>
            <a:ext cx="220663" cy="1143000"/>
          </a:xfrm>
          <a:prstGeom prst="rect">
            <a:avLst/>
          </a:prstGeom>
          <a:noFill/>
          <a:extLst>
            <a:ext uri="{909E8E84-426E-40DD-AFC4-6F175D3DCCD1}">
              <a14:hiddenFill xmlns:a14="http://schemas.microsoft.com/office/drawing/2010/main">
                <a:solidFill>
                  <a:srgbClr val="FFFFFF"/>
                </a:solidFill>
              </a14:hiddenFill>
            </a:ext>
          </a:extLst>
        </p:spPr>
      </p:pic>
      <p:sp>
        <p:nvSpPr>
          <p:cNvPr id="99378" name="Text Box 50"/>
          <p:cNvSpPr txBox="1">
            <a:spLocks noChangeArrowheads="1"/>
          </p:cNvSpPr>
          <p:nvPr/>
        </p:nvSpPr>
        <p:spPr bwMode="auto">
          <a:xfrm>
            <a:off x="2370138" y="5891213"/>
            <a:ext cx="5195887" cy="61912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600">
                <a:latin typeface="Comic Sans MS" pitchFamily="66" charset="0"/>
              </a:rPr>
              <a:t>Be aware that the atomic and mass numbers are not </a:t>
            </a:r>
          </a:p>
          <a:p>
            <a:pPr algn="ctr"/>
            <a:r>
              <a:rPr lang="en-US" altLang="en-US" sz="1600">
                <a:latin typeface="Comic Sans MS" pitchFamily="66" charset="0"/>
              </a:rPr>
              <a:t>impacted by the loss or gain of electrons.</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ltLang="en-US">
                <a:latin typeface="Comic Sans MS" pitchFamily="66" charset="0"/>
              </a:rPr>
              <a:t>Atoms</a:t>
            </a:r>
          </a:p>
        </p:txBody>
      </p:sp>
      <p:sp>
        <p:nvSpPr>
          <p:cNvPr id="2052" name="Rectangle 4"/>
          <p:cNvSpPr>
            <a:spLocks noGrp="1" noChangeArrowheads="1"/>
          </p:cNvSpPr>
          <p:nvPr>
            <p:ph type="body" sz="half" idx="3"/>
          </p:nvPr>
        </p:nvSpPr>
        <p:spPr/>
        <p:txBody>
          <a:bodyPr/>
          <a:lstStyle/>
          <a:p>
            <a:pPr>
              <a:lnSpc>
                <a:spcPct val="80000"/>
              </a:lnSpc>
            </a:pPr>
            <a:r>
              <a:rPr lang="en-US" altLang="en-US" sz="2200">
                <a:latin typeface="Comic Sans MS" pitchFamily="66" charset="0"/>
              </a:rPr>
              <a:t>Smallest possible unit into which matter can be divided, while still maintaining its properties.</a:t>
            </a:r>
          </a:p>
          <a:p>
            <a:pPr>
              <a:lnSpc>
                <a:spcPct val="80000"/>
              </a:lnSpc>
            </a:pPr>
            <a:r>
              <a:rPr lang="en-US" altLang="en-US" sz="2400">
                <a:latin typeface="Comic Sans MS" pitchFamily="66" charset="0"/>
              </a:rPr>
              <a:t>Made up of:</a:t>
            </a:r>
          </a:p>
          <a:p>
            <a:pPr lvl="1">
              <a:lnSpc>
                <a:spcPct val="80000"/>
              </a:lnSpc>
            </a:pPr>
            <a:r>
              <a:rPr lang="en-US" altLang="en-US" sz="2000">
                <a:latin typeface="Comic Sans MS" pitchFamily="66" charset="0"/>
              </a:rPr>
              <a:t>protons</a:t>
            </a:r>
          </a:p>
          <a:p>
            <a:pPr lvl="1">
              <a:lnSpc>
                <a:spcPct val="80000"/>
              </a:lnSpc>
            </a:pPr>
            <a:r>
              <a:rPr lang="en-US" altLang="en-US" sz="2000">
                <a:latin typeface="Comic Sans MS" pitchFamily="66" charset="0"/>
              </a:rPr>
              <a:t>neutrons</a:t>
            </a:r>
          </a:p>
          <a:p>
            <a:pPr lvl="1">
              <a:lnSpc>
                <a:spcPct val="80000"/>
              </a:lnSpc>
            </a:pPr>
            <a:r>
              <a:rPr lang="en-US" altLang="en-US" sz="2000">
                <a:latin typeface="Comic Sans MS" pitchFamily="66" charset="0"/>
              </a:rPr>
              <a:t>electrons</a:t>
            </a:r>
          </a:p>
          <a:p>
            <a:pPr>
              <a:lnSpc>
                <a:spcPct val="80000"/>
              </a:lnSpc>
            </a:pPr>
            <a:r>
              <a:rPr lang="en-US" altLang="en-US" sz="2200">
                <a:latin typeface="Comic Sans MS" pitchFamily="66" charset="0"/>
              </a:rPr>
              <a:t>The solar system is commonly used as an analogy to describe the structure of an atom</a:t>
            </a:r>
            <a:r>
              <a:rPr lang="en-US" altLang="en-US" sz="2400">
                <a:latin typeface="Comic Sans MS" pitchFamily="66" charset="0"/>
              </a:rPr>
              <a:t> </a:t>
            </a:r>
          </a:p>
          <a:p>
            <a:pPr>
              <a:lnSpc>
                <a:spcPct val="80000"/>
              </a:lnSpc>
              <a:buFontTx/>
              <a:buNone/>
            </a:pPr>
            <a:endParaRPr lang="en-US" altLang="en-US" sz="2400">
              <a:latin typeface="Comic Sans MS" pitchFamily="66" charset="0"/>
            </a:endParaRPr>
          </a:p>
        </p:txBody>
      </p:sp>
      <p:sp>
        <p:nvSpPr>
          <p:cNvPr id="2063" name="Text Box 15"/>
          <p:cNvSpPr txBox="1">
            <a:spLocks noChangeArrowheads="1"/>
          </p:cNvSpPr>
          <p:nvPr/>
        </p:nvSpPr>
        <p:spPr bwMode="auto">
          <a:xfrm>
            <a:off x="5410200" y="3352800"/>
            <a:ext cx="3219450" cy="971550"/>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1400">
                <a:latin typeface="Comic Sans MS" pitchFamily="66" charset="0"/>
              </a:rPr>
              <a:t>For example, what is the </a:t>
            </a:r>
          </a:p>
          <a:p>
            <a:pPr algn="ctr"/>
            <a:r>
              <a:rPr lang="en-US" altLang="en-US" sz="1400">
                <a:latin typeface="Comic Sans MS" pitchFamily="66" charset="0"/>
              </a:rPr>
              <a:t>smallest possible unit </a:t>
            </a:r>
          </a:p>
          <a:p>
            <a:pPr algn="ctr"/>
            <a:r>
              <a:rPr lang="en-US" altLang="en-US" sz="1400">
                <a:latin typeface="Comic Sans MS" pitchFamily="66" charset="0"/>
              </a:rPr>
              <a:t>into which a long essay can be </a:t>
            </a:r>
          </a:p>
          <a:p>
            <a:pPr algn="ctr"/>
            <a:r>
              <a:rPr lang="en-US" altLang="en-US" sz="1400">
                <a:latin typeface="Comic Sans MS" pitchFamily="66" charset="0"/>
              </a:rPr>
              <a:t>divided and still have some meaning?</a:t>
            </a:r>
          </a:p>
        </p:txBody>
      </p:sp>
      <p:sp>
        <p:nvSpPr>
          <p:cNvPr id="2112" name="Line 64"/>
          <p:cNvSpPr>
            <a:spLocks noChangeShapeType="1"/>
          </p:cNvSpPr>
          <p:nvPr/>
        </p:nvSpPr>
        <p:spPr bwMode="auto">
          <a:xfrm flipH="1" flipV="1">
            <a:off x="3733800" y="3733800"/>
            <a:ext cx="1676400" cy="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3" name="Line 65"/>
          <p:cNvSpPr>
            <a:spLocks noChangeShapeType="1"/>
          </p:cNvSpPr>
          <p:nvPr/>
        </p:nvSpPr>
        <p:spPr bwMode="auto">
          <a:xfrm flipH="1">
            <a:off x="3429000" y="4038600"/>
            <a:ext cx="1981200" cy="1524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4" name="Line 66"/>
          <p:cNvSpPr>
            <a:spLocks noChangeShapeType="1"/>
          </p:cNvSpPr>
          <p:nvPr/>
        </p:nvSpPr>
        <p:spPr bwMode="auto">
          <a:xfrm flipH="1">
            <a:off x="4419600" y="4343400"/>
            <a:ext cx="990600" cy="1524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115" name="Oval 67"/>
          <p:cNvSpPr>
            <a:spLocks noChangeArrowheads="1"/>
          </p:cNvSpPr>
          <p:nvPr/>
        </p:nvSpPr>
        <p:spPr bwMode="auto">
          <a:xfrm>
            <a:off x="6781800" y="3505200"/>
            <a:ext cx="228600" cy="2286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t>+</a:t>
            </a:r>
          </a:p>
        </p:txBody>
      </p:sp>
      <p:sp>
        <p:nvSpPr>
          <p:cNvPr id="2116" name="Oval 68"/>
          <p:cNvSpPr>
            <a:spLocks noChangeArrowheads="1"/>
          </p:cNvSpPr>
          <p:nvPr/>
        </p:nvSpPr>
        <p:spPr bwMode="auto">
          <a:xfrm>
            <a:off x="6934200" y="3810000"/>
            <a:ext cx="228600" cy="2286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117" name="Oval 69"/>
          <p:cNvSpPr>
            <a:spLocks noChangeArrowheads="1"/>
          </p:cNvSpPr>
          <p:nvPr/>
        </p:nvSpPr>
        <p:spPr bwMode="auto">
          <a:xfrm>
            <a:off x="7010400" y="4191000"/>
            <a:ext cx="152400" cy="1524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b="1"/>
              <a:t>-</a:t>
            </a:r>
          </a:p>
        </p:txBody>
      </p:sp>
      <p:sp>
        <p:nvSpPr>
          <p:cNvPr id="2130" name="Oval 82"/>
          <p:cNvSpPr>
            <a:spLocks noChangeArrowheads="1"/>
          </p:cNvSpPr>
          <p:nvPr/>
        </p:nvSpPr>
        <p:spPr bwMode="auto">
          <a:xfrm>
            <a:off x="2362200" y="3810000"/>
            <a:ext cx="579438" cy="5969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2129" name="Oval 81"/>
          <p:cNvSpPr>
            <a:spLocks noChangeArrowheads="1"/>
          </p:cNvSpPr>
          <p:nvPr/>
        </p:nvSpPr>
        <p:spPr bwMode="auto">
          <a:xfrm>
            <a:off x="2209800" y="3276600"/>
            <a:ext cx="577850" cy="59848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065" name="Oval 17"/>
          <p:cNvSpPr>
            <a:spLocks noChangeArrowheads="1"/>
          </p:cNvSpPr>
          <p:nvPr/>
        </p:nvSpPr>
        <p:spPr bwMode="auto">
          <a:xfrm>
            <a:off x="2370138" y="3048000"/>
            <a:ext cx="579437" cy="59848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2066" name="Oval 18"/>
          <p:cNvSpPr>
            <a:spLocks noChangeArrowheads="1"/>
          </p:cNvSpPr>
          <p:nvPr/>
        </p:nvSpPr>
        <p:spPr bwMode="auto">
          <a:xfrm>
            <a:off x="2852738" y="3048000"/>
            <a:ext cx="579437" cy="59848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067" name="Oval 19"/>
          <p:cNvSpPr>
            <a:spLocks noChangeArrowheads="1"/>
          </p:cNvSpPr>
          <p:nvPr/>
        </p:nvSpPr>
        <p:spPr bwMode="auto">
          <a:xfrm>
            <a:off x="3048000" y="3429000"/>
            <a:ext cx="579438" cy="5969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2068" name="Oval 20"/>
          <p:cNvSpPr>
            <a:spLocks noChangeArrowheads="1"/>
          </p:cNvSpPr>
          <p:nvPr/>
        </p:nvSpPr>
        <p:spPr bwMode="auto">
          <a:xfrm>
            <a:off x="2209800" y="3575050"/>
            <a:ext cx="579438" cy="59848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069" name="Oval 21"/>
          <p:cNvSpPr>
            <a:spLocks noChangeArrowheads="1"/>
          </p:cNvSpPr>
          <p:nvPr/>
        </p:nvSpPr>
        <p:spPr bwMode="auto">
          <a:xfrm>
            <a:off x="2819400" y="3810000"/>
            <a:ext cx="577850" cy="59848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075" name="Oval 27"/>
          <p:cNvSpPr>
            <a:spLocks noChangeArrowheads="1"/>
          </p:cNvSpPr>
          <p:nvPr/>
        </p:nvSpPr>
        <p:spPr bwMode="auto">
          <a:xfrm>
            <a:off x="2819400" y="2667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091" name="Oval 43"/>
          <p:cNvSpPr>
            <a:spLocks noChangeArrowheads="1"/>
          </p:cNvSpPr>
          <p:nvPr/>
        </p:nvSpPr>
        <p:spPr bwMode="auto">
          <a:xfrm>
            <a:off x="2895600" y="46482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106" name="Oval 58"/>
          <p:cNvSpPr>
            <a:spLocks noChangeArrowheads="1"/>
          </p:cNvSpPr>
          <p:nvPr/>
        </p:nvSpPr>
        <p:spPr bwMode="auto">
          <a:xfrm>
            <a:off x="1143000" y="34290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107" name="Oval 59"/>
          <p:cNvSpPr>
            <a:spLocks noChangeArrowheads="1"/>
          </p:cNvSpPr>
          <p:nvPr/>
        </p:nvSpPr>
        <p:spPr bwMode="auto">
          <a:xfrm>
            <a:off x="4419600" y="3505200"/>
            <a:ext cx="228600" cy="2286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2128" name="Oval 80"/>
          <p:cNvSpPr>
            <a:spLocks noChangeArrowheads="1"/>
          </p:cNvSpPr>
          <p:nvPr/>
        </p:nvSpPr>
        <p:spPr bwMode="auto">
          <a:xfrm>
            <a:off x="2514600" y="3733800"/>
            <a:ext cx="577850" cy="59848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2070" name="Oval 22"/>
          <p:cNvSpPr>
            <a:spLocks noChangeArrowheads="1"/>
          </p:cNvSpPr>
          <p:nvPr/>
        </p:nvSpPr>
        <p:spPr bwMode="auto">
          <a:xfrm>
            <a:off x="2627313" y="3470275"/>
            <a:ext cx="579437" cy="5969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sp>
        <p:nvSpPr>
          <p:cNvPr id="2132" name="Oval 84"/>
          <p:cNvSpPr>
            <a:spLocks noChangeArrowheads="1"/>
          </p:cNvSpPr>
          <p:nvPr/>
        </p:nvSpPr>
        <p:spPr bwMode="auto">
          <a:xfrm>
            <a:off x="1219200" y="2057400"/>
            <a:ext cx="3352800" cy="33528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3" name="Oval 85"/>
          <p:cNvSpPr>
            <a:spLocks noChangeArrowheads="1"/>
          </p:cNvSpPr>
          <p:nvPr/>
        </p:nvSpPr>
        <p:spPr bwMode="auto">
          <a:xfrm>
            <a:off x="1905000" y="2743200"/>
            <a:ext cx="1981200" cy="19812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repeatCount="indefinite" accel="50000" decel="50000" fill="hold" grpId="0" nodeType="clickEffect">
                                  <p:stCondLst>
                                    <p:cond delay="0"/>
                                  </p:stCondLst>
                                  <p:childTnLst>
                                    <p:animMotion origin="layout" path="M 0.00417 -0.00556 C 0.06354 -0.00556 0.1125 0.05793 0.1125 0.13624 C 0.1125 0.21432 0.06354 0.27804 0.00417 0.27804 C -0.05573 0.27804 -0.10417 0.21432 -0.10417 0.13624 C -0.10417 0.05793 -0.05573 -0.00556 0.00417 -0.00556 Z " pathEditMode="relative" rAng="0" ptsTypes="fffff">
                                      <p:cBhvr>
                                        <p:cTn id="6" dur="90" fill="hold"/>
                                        <p:tgtEl>
                                          <p:spTgt spid="2075"/>
                                        </p:tgtEl>
                                        <p:attrNameLst>
                                          <p:attrName>ppt_x</p:attrName>
                                          <p:attrName>ppt_y</p:attrName>
                                        </p:attrNameLst>
                                      </p:cBhvr>
                                      <p:rCtr x="0" y="14180"/>
                                    </p:animMotion>
                                  </p:childTnLst>
                                </p:cTn>
                              </p:par>
                              <p:par>
                                <p:cTn id="7" presetID="1" presetClass="path" presetSubtype="0" repeatCount="indefinite" accel="50000" decel="50000" fill="hold" grpId="0" nodeType="withEffect">
                                  <p:stCondLst>
                                    <p:cond delay="0"/>
                                  </p:stCondLst>
                                  <p:childTnLst>
                                    <p:animMotion origin="layout" path="M -0.00417 -0.29472 C 0.05764 -0.29472 0.10833 -0.23008 0.10833 -0.15014 C 0.10833 -0.07044 0.05764 -0.00556 -0.00417 -0.00556 C -0.06632 -0.00556 -0.11667 -0.07044 -0.11667 -0.15014 C -0.11667 -0.23008 -0.06632 -0.29472 -0.00417 -0.29472 Z " pathEditMode="relative" rAng="0" ptsTypes="fffff">
                                      <p:cBhvr>
                                        <p:cTn id="8" dur="90" fill="hold"/>
                                        <p:tgtEl>
                                          <p:spTgt spid="2091"/>
                                        </p:tgtEl>
                                        <p:attrNameLst>
                                          <p:attrName>ppt_x</p:attrName>
                                          <p:attrName>ppt_y</p:attrName>
                                        </p:attrNameLst>
                                      </p:cBhvr>
                                      <p:rCtr x="0" y="14458"/>
                                    </p:animMotion>
                                  </p:childTnLst>
                                </p:cTn>
                              </p:par>
                              <p:par>
                                <p:cTn id="9" presetID="1" presetClass="path" presetSubtype="0" repeatCount="indefinite" accel="50000" decel="50000" fill="hold" grpId="0" nodeType="withEffect">
                                  <p:stCondLst>
                                    <p:cond delay="0"/>
                                  </p:stCondLst>
                                  <p:childTnLst>
                                    <p:animMotion origin="layout" path="M -0.17917 -0.20575 C -0.07812 -0.20575 0.00417 -0.09871 0.00417 0.03336 C 0.00417 0.16473 -0.07812 0.27247 -0.17917 0.27247 C -0.28038 0.27247 -0.3625 0.16473 -0.3625 0.03336 C -0.3625 -0.09871 -0.28038 -0.20575 -0.17917 -0.20575 Z " pathEditMode="relative" rAng="0" ptsTypes="fffff">
                                      <p:cBhvr>
                                        <p:cTn id="10" dur="90" fill="hold"/>
                                        <p:tgtEl>
                                          <p:spTgt spid="2107"/>
                                        </p:tgtEl>
                                        <p:attrNameLst>
                                          <p:attrName>ppt_x</p:attrName>
                                          <p:attrName>ppt_y</p:attrName>
                                        </p:attrNameLst>
                                      </p:cBhvr>
                                      <p:rCtr x="0" y="23911"/>
                                    </p:animMotion>
                                  </p:childTnLst>
                                </p:cTn>
                              </p:par>
                              <p:par>
                                <p:cTn id="11" presetID="1" presetClass="path" presetSubtype="0" repeatCount="indefinite" accel="50000" decel="50000" fill="hold" grpId="0" nodeType="withEffect">
                                  <p:stCondLst>
                                    <p:cond delay="0"/>
                                  </p:stCondLst>
                                  <p:childTnLst>
                                    <p:animMotion origin="layout" path="M 0.17917 -0.19462 C 0.28021 -0.19462 0.3625 -0.08758 0.3625 0.04449 C 0.3625 0.17586 0.28021 0.2836 0.17917 0.2836 C 0.07795 0.2836 -0.00417 0.17586 -0.00417 0.04449 C -0.00417 -0.08758 0.07795 -0.19462 0.17917 -0.19462 Z " pathEditMode="relative" rAng="0" ptsTypes="fffff">
                                      <p:cBhvr>
                                        <p:cTn id="12" dur="90" fill="hold"/>
                                        <p:tgtEl>
                                          <p:spTgt spid="2106"/>
                                        </p:tgtEl>
                                        <p:attrNameLst>
                                          <p:attrName>ppt_x</p:attrName>
                                          <p:attrName>ppt_y</p:attrName>
                                        </p:attrNameLst>
                                      </p:cBhvr>
                                      <p:rCtr x="0" y="2391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2">
                                            <p:txEl>
                                              <p:pRg st="0" end="0"/>
                                            </p:txEl>
                                          </p:spTgt>
                                        </p:tgtEl>
                                        <p:attrNameLst>
                                          <p:attrName>style.visibility</p:attrName>
                                        </p:attrNameLst>
                                      </p:cBhvr>
                                      <p:to>
                                        <p:strVal val="visible"/>
                                      </p:to>
                                    </p:set>
                                    <p:animEffect transition="in" filter="dissolve">
                                      <p:cBhvr>
                                        <p:cTn id="17" dur="500"/>
                                        <p:tgtEl>
                                          <p:spTgt spid="205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63"/>
                                        </p:tgtEl>
                                        <p:attrNameLst>
                                          <p:attrName>style.visibility</p:attrName>
                                        </p:attrNameLst>
                                      </p:cBhvr>
                                      <p:to>
                                        <p:strVal val="visible"/>
                                      </p:to>
                                    </p:set>
                                    <p:animEffect transition="in" filter="box(in)">
                                      <p:cBhvr>
                                        <p:cTn id="22" dur="500"/>
                                        <p:tgtEl>
                                          <p:spTgt spid="20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xit" presetSubtype="16" fill="hold" grpId="1" nodeType="clickEffect">
                                  <p:stCondLst>
                                    <p:cond delay="0"/>
                                  </p:stCondLst>
                                  <p:childTnLst>
                                    <p:animEffect transition="out" filter="box(in)">
                                      <p:cBhvr>
                                        <p:cTn id="26" dur="500"/>
                                        <p:tgtEl>
                                          <p:spTgt spid="2063"/>
                                        </p:tgtEl>
                                      </p:cBhvr>
                                    </p:animEffect>
                                    <p:set>
                                      <p:cBhvr>
                                        <p:cTn id="27" dur="1" fill="hold">
                                          <p:stCondLst>
                                            <p:cond delay="499"/>
                                          </p:stCondLst>
                                        </p:cTn>
                                        <p:tgtEl>
                                          <p:spTgt spid="2063"/>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52">
                                            <p:txEl>
                                              <p:pRg st="1" end="1"/>
                                            </p:txEl>
                                          </p:spTgt>
                                        </p:tgtEl>
                                        <p:attrNameLst>
                                          <p:attrName>style.visibility</p:attrName>
                                        </p:attrNameLst>
                                      </p:cBhvr>
                                      <p:to>
                                        <p:strVal val="visible"/>
                                      </p:to>
                                    </p:set>
                                    <p:animEffect transition="in" filter="dissolve">
                                      <p:cBhvr>
                                        <p:cTn id="32" dur="500"/>
                                        <p:tgtEl>
                                          <p:spTgt spid="2052">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52">
                                            <p:txEl>
                                              <p:pRg st="2" end="2"/>
                                            </p:txEl>
                                          </p:spTgt>
                                        </p:tgtEl>
                                        <p:attrNameLst>
                                          <p:attrName>style.visibility</p:attrName>
                                        </p:attrNameLst>
                                      </p:cBhvr>
                                      <p:to>
                                        <p:strVal val="visible"/>
                                      </p:to>
                                    </p:set>
                                    <p:animEffect transition="in" filter="dissolve">
                                      <p:cBhvr>
                                        <p:cTn id="37" dur="500"/>
                                        <p:tgtEl>
                                          <p:spTgt spid="2052">
                                            <p:txEl>
                                              <p:pRg st="2" end="2"/>
                                            </p:txEl>
                                          </p:spTgt>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2115"/>
                                        </p:tgtEl>
                                        <p:attrNameLst>
                                          <p:attrName>style.visibility</p:attrName>
                                        </p:attrNameLst>
                                      </p:cBhvr>
                                      <p:to>
                                        <p:strVal val="visible"/>
                                      </p:to>
                                    </p:set>
                                    <p:animEffect transition="in" filter="circle(in)">
                                      <p:cBhvr>
                                        <p:cTn id="40" dur="1000"/>
                                        <p:tgtEl>
                                          <p:spTgt spid="2115"/>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112"/>
                                        </p:tgtEl>
                                        <p:attrNameLst>
                                          <p:attrName>style.visibility</p:attrName>
                                        </p:attrNameLst>
                                      </p:cBhvr>
                                      <p:to>
                                        <p:strVal val="visible"/>
                                      </p:to>
                                    </p:set>
                                    <p:animEffect transition="in" filter="wipe(right)">
                                      <p:cBhvr>
                                        <p:cTn id="43" dur="500"/>
                                        <p:tgtEl>
                                          <p:spTgt spid="211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xit" presetSubtype="8" fill="hold" grpId="1" nodeType="clickEffect">
                                  <p:stCondLst>
                                    <p:cond delay="0"/>
                                  </p:stCondLst>
                                  <p:childTnLst>
                                    <p:animEffect transition="out" filter="wipe(left)">
                                      <p:cBhvr>
                                        <p:cTn id="47" dur="500"/>
                                        <p:tgtEl>
                                          <p:spTgt spid="2112"/>
                                        </p:tgtEl>
                                      </p:cBhvr>
                                    </p:animEffect>
                                    <p:set>
                                      <p:cBhvr>
                                        <p:cTn id="48" dur="1" fill="hold">
                                          <p:stCondLst>
                                            <p:cond delay="499"/>
                                          </p:stCondLst>
                                        </p:cTn>
                                        <p:tgtEl>
                                          <p:spTgt spid="2112"/>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2052">
                                            <p:txEl>
                                              <p:pRg st="3" end="3"/>
                                            </p:txEl>
                                          </p:spTgt>
                                        </p:tgtEl>
                                        <p:attrNameLst>
                                          <p:attrName>style.visibility</p:attrName>
                                        </p:attrNameLst>
                                      </p:cBhvr>
                                      <p:to>
                                        <p:strVal val="visible"/>
                                      </p:to>
                                    </p:set>
                                    <p:animEffect transition="in" filter="dissolve">
                                      <p:cBhvr>
                                        <p:cTn id="53" dur="500"/>
                                        <p:tgtEl>
                                          <p:spTgt spid="2052">
                                            <p:txEl>
                                              <p:pRg st="3" end="3"/>
                                            </p:txEl>
                                          </p:spTgt>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2116"/>
                                        </p:tgtEl>
                                        <p:attrNameLst>
                                          <p:attrName>style.visibility</p:attrName>
                                        </p:attrNameLst>
                                      </p:cBhvr>
                                      <p:to>
                                        <p:strVal val="visible"/>
                                      </p:to>
                                    </p:set>
                                    <p:animEffect transition="in" filter="circle(in)">
                                      <p:cBhvr>
                                        <p:cTn id="56" dur="1000"/>
                                        <p:tgtEl>
                                          <p:spTgt spid="2116"/>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2113"/>
                                        </p:tgtEl>
                                        <p:attrNameLst>
                                          <p:attrName>style.visibility</p:attrName>
                                        </p:attrNameLst>
                                      </p:cBhvr>
                                      <p:to>
                                        <p:strVal val="visible"/>
                                      </p:to>
                                    </p:set>
                                    <p:animEffect transition="in" filter="wipe(right)">
                                      <p:cBhvr>
                                        <p:cTn id="59" dur="500"/>
                                        <p:tgtEl>
                                          <p:spTgt spid="2113"/>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xit" presetSubtype="8" fill="hold" grpId="1" nodeType="clickEffect">
                                  <p:stCondLst>
                                    <p:cond delay="0"/>
                                  </p:stCondLst>
                                  <p:childTnLst>
                                    <p:animEffect transition="out" filter="wipe(left)">
                                      <p:cBhvr>
                                        <p:cTn id="63" dur="500"/>
                                        <p:tgtEl>
                                          <p:spTgt spid="2113"/>
                                        </p:tgtEl>
                                      </p:cBhvr>
                                    </p:animEffect>
                                    <p:set>
                                      <p:cBhvr>
                                        <p:cTn id="64" dur="1" fill="hold">
                                          <p:stCondLst>
                                            <p:cond delay="499"/>
                                          </p:stCondLst>
                                        </p:cTn>
                                        <p:tgtEl>
                                          <p:spTgt spid="2113"/>
                                        </p:tgtEl>
                                        <p:attrNameLst>
                                          <p:attrName>style.visibility</p:attrName>
                                        </p:attrNameLst>
                                      </p:cBhvr>
                                      <p:to>
                                        <p:strVal val="hidden"/>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2052">
                                            <p:txEl>
                                              <p:pRg st="4" end="4"/>
                                            </p:txEl>
                                          </p:spTgt>
                                        </p:tgtEl>
                                        <p:attrNameLst>
                                          <p:attrName>style.visibility</p:attrName>
                                        </p:attrNameLst>
                                      </p:cBhvr>
                                      <p:to>
                                        <p:strVal val="visible"/>
                                      </p:to>
                                    </p:set>
                                    <p:animEffect transition="in" filter="dissolve">
                                      <p:cBhvr>
                                        <p:cTn id="69" dur="500"/>
                                        <p:tgtEl>
                                          <p:spTgt spid="2052">
                                            <p:txEl>
                                              <p:pRg st="4" end="4"/>
                                            </p:txEl>
                                          </p:spTgt>
                                        </p:tgtEl>
                                      </p:cBhvr>
                                    </p:animEffect>
                                  </p:childTnLst>
                                </p:cTn>
                              </p:par>
                              <p:par>
                                <p:cTn id="70" presetID="6" presetClass="entr" presetSubtype="16" fill="hold" grpId="0" nodeType="withEffect">
                                  <p:stCondLst>
                                    <p:cond delay="0"/>
                                  </p:stCondLst>
                                  <p:childTnLst>
                                    <p:set>
                                      <p:cBhvr>
                                        <p:cTn id="71" dur="1" fill="hold">
                                          <p:stCondLst>
                                            <p:cond delay="0"/>
                                          </p:stCondLst>
                                        </p:cTn>
                                        <p:tgtEl>
                                          <p:spTgt spid="2117"/>
                                        </p:tgtEl>
                                        <p:attrNameLst>
                                          <p:attrName>style.visibility</p:attrName>
                                        </p:attrNameLst>
                                      </p:cBhvr>
                                      <p:to>
                                        <p:strVal val="visible"/>
                                      </p:to>
                                    </p:set>
                                    <p:animEffect transition="in" filter="circle(in)">
                                      <p:cBhvr>
                                        <p:cTn id="72" dur="1000"/>
                                        <p:tgtEl>
                                          <p:spTgt spid="2117"/>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2114"/>
                                        </p:tgtEl>
                                        <p:attrNameLst>
                                          <p:attrName>style.visibility</p:attrName>
                                        </p:attrNameLst>
                                      </p:cBhvr>
                                      <p:to>
                                        <p:strVal val="visible"/>
                                      </p:to>
                                    </p:set>
                                    <p:animEffect transition="in" filter="wipe(right)">
                                      <p:cBhvr>
                                        <p:cTn id="75" dur="500"/>
                                        <p:tgtEl>
                                          <p:spTgt spid="211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xit" presetSubtype="8" fill="hold" grpId="1" nodeType="clickEffect">
                                  <p:stCondLst>
                                    <p:cond delay="0"/>
                                  </p:stCondLst>
                                  <p:childTnLst>
                                    <p:animEffect transition="out" filter="wipe(left)">
                                      <p:cBhvr>
                                        <p:cTn id="79" dur="500"/>
                                        <p:tgtEl>
                                          <p:spTgt spid="2114"/>
                                        </p:tgtEl>
                                      </p:cBhvr>
                                    </p:animEffect>
                                    <p:set>
                                      <p:cBhvr>
                                        <p:cTn id="80" dur="1" fill="hold">
                                          <p:stCondLst>
                                            <p:cond delay="499"/>
                                          </p:stCondLst>
                                        </p:cTn>
                                        <p:tgtEl>
                                          <p:spTgt spid="2114"/>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grpId="0" nodeType="clickEffect">
                                  <p:stCondLst>
                                    <p:cond delay="0"/>
                                  </p:stCondLst>
                                  <p:childTnLst>
                                    <p:set>
                                      <p:cBhvr>
                                        <p:cTn id="84" dur="1" fill="hold">
                                          <p:stCondLst>
                                            <p:cond delay="0"/>
                                          </p:stCondLst>
                                        </p:cTn>
                                        <p:tgtEl>
                                          <p:spTgt spid="2052">
                                            <p:txEl>
                                              <p:pRg st="5" end="5"/>
                                            </p:txEl>
                                          </p:spTgt>
                                        </p:tgtEl>
                                        <p:attrNameLst>
                                          <p:attrName>style.visibility</p:attrName>
                                        </p:attrNameLst>
                                      </p:cBhvr>
                                      <p:to>
                                        <p:strVal val="visible"/>
                                      </p:to>
                                    </p:set>
                                    <p:animEffect transition="in" filter="dissolve">
                                      <p:cBhvr>
                                        <p:cTn id="85" dur="5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uiExpand="1" build="p"/>
      <p:bldP spid="2063" grpId="0" animBg="1"/>
      <p:bldP spid="2063" grpId="1" animBg="1"/>
      <p:bldP spid="2112" grpId="0" animBg="1"/>
      <p:bldP spid="2112" grpId="1" animBg="1"/>
      <p:bldP spid="2113" grpId="0" animBg="1"/>
      <p:bldP spid="2113" grpId="1" animBg="1"/>
      <p:bldP spid="2114" grpId="0" animBg="1"/>
      <p:bldP spid="2114" grpId="1" animBg="1"/>
      <p:bldP spid="2115" grpId="0" animBg="1"/>
      <p:bldP spid="2116" grpId="0" animBg="1"/>
      <p:bldP spid="2117" grpId="0" animBg="1"/>
      <p:bldP spid="2075" grpId="0" animBg="1"/>
      <p:bldP spid="2091" grpId="0" animBg="1"/>
      <p:bldP spid="2106" grpId="0" animBg="1"/>
      <p:bldP spid="21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a:latin typeface="Comic Sans MS" pitchFamily="66" charset="0"/>
              </a:rPr>
              <a:t>Atoms are so small that…</a:t>
            </a:r>
          </a:p>
        </p:txBody>
      </p:sp>
      <p:sp>
        <p:nvSpPr>
          <p:cNvPr id="93187" name="Rectangle 3"/>
          <p:cNvSpPr>
            <a:spLocks noGrp="1" noChangeArrowheads="1"/>
          </p:cNvSpPr>
          <p:nvPr>
            <p:ph type="body" sz="half" idx="1"/>
          </p:nvPr>
        </p:nvSpPr>
        <p:spPr>
          <a:xfrm>
            <a:off x="1066800" y="1752600"/>
            <a:ext cx="4038600" cy="4724400"/>
          </a:xfrm>
        </p:spPr>
        <p:txBody>
          <a:bodyPr/>
          <a:lstStyle/>
          <a:p>
            <a:pPr>
              <a:lnSpc>
                <a:spcPct val="80000"/>
              </a:lnSpc>
            </a:pPr>
            <a:r>
              <a:rPr lang="en-US" altLang="en-US" sz="1800">
                <a:latin typeface="Comic Sans MS" pitchFamily="66" charset="0"/>
              </a:rPr>
              <a:t>it would take a stack of about 50,000 aluminum atoms to equal the thickness of a sheet of aluminum foil from your kitchen.</a:t>
            </a:r>
          </a:p>
          <a:p>
            <a:pPr>
              <a:lnSpc>
                <a:spcPct val="80000"/>
              </a:lnSpc>
            </a:pPr>
            <a:r>
              <a:rPr lang="en-US" altLang="en-US" sz="1800">
                <a:latin typeface="Comic Sans MS" pitchFamily="66" charset="0"/>
              </a:rPr>
              <a:t>if you could enlarge a penny until it was as wide as the US, each of its atoms would be only about 3 cm in diameter – about the size of a ping-pong ball </a:t>
            </a:r>
          </a:p>
          <a:p>
            <a:pPr>
              <a:lnSpc>
                <a:spcPct val="80000"/>
              </a:lnSpc>
            </a:pPr>
            <a:r>
              <a:rPr lang="en-US" altLang="en-US" sz="1800">
                <a:latin typeface="Comic Sans MS" pitchFamily="66" charset="0"/>
              </a:rPr>
              <a:t>a human hair is about 1 million carbon atoms wide. </a:t>
            </a:r>
          </a:p>
          <a:p>
            <a:pPr>
              <a:lnSpc>
                <a:spcPct val="80000"/>
              </a:lnSpc>
            </a:pPr>
            <a:r>
              <a:rPr lang="en-US" altLang="en-US" sz="1800">
                <a:latin typeface="Comic Sans MS" pitchFamily="66" charset="0"/>
              </a:rPr>
              <a:t>a typical human cell contains roughly 1 trillion atoms.</a:t>
            </a:r>
          </a:p>
          <a:p>
            <a:pPr>
              <a:lnSpc>
                <a:spcPct val="80000"/>
              </a:lnSpc>
            </a:pPr>
            <a:r>
              <a:rPr lang="en-US" altLang="en-US" sz="1800">
                <a:solidFill>
                  <a:srgbClr val="000000"/>
                </a:solidFill>
                <a:latin typeface="Comic Sans MS" pitchFamily="66" charset="0"/>
              </a:rPr>
              <a:t>a speck of dust might contain 3x10</a:t>
            </a:r>
            <a:r>
              <a:rPr lang="en-US" altLang="en-US" sz="1800" baseline="30000">
                <a:solidFill>
                  <a:srgbClr val="000000"/>
                </a:solidFill>
                <a:latin typeface="Comic Sans MS" pitchFamily="66" charset="0"/>
              </a:rPr>
              <a:t>12</a:t>
            </a:r>
            <a:r>
              <a:rPr lang="en-US" altLang="en-US" sz="1800">
                <a:solidFill>
                  <a:srgbClr val="000000"/>
                </a:solidFill>
                <a:latin typeface="Comic Sans MS" pitchFamily="66" charset="0"/>
              </a:rPr>
              <a:t> (3 trillion) atoms.</a:t>
            </a:r>
            <a:r>
              <a:rPr lang="en-US" altLang="en-US" sz="1800">
                <a:latin typeface="Comic Sans MS" pitchFamily="66" charset="0"/>
              </a:rPr>
              <a:t> </a:t>
            </a:r>
          </a:p>
          <a:p>
            <a:pPr>
              <a:lnSpc>
                <a:spcPct val="80000"/>
              </a:lnSpc>
            </a:pPr>
            <a:r>
              <a:rPr lang="en-US" altLang="en-US" sz="1800">
                <a:latin typeface="Comic Sans MS" pitchFamily="66" charset="0"/>
              </a:rPr>
              <a:t>it would take you around 500 years to count the number of atoms in a grain of salt.</a:t>
            </a:r>
          </a:p>
          <a:p>
            <a:pPr>
              <a:lnSpc>
                <a:spcPct val="80000"/>
              </a:lnSpc>
            </a:pPr>
            <a:endParaRPr lang="en-US" altLang="en-US" sz="1800">
              <a:latin typeface="Comic Sans MS" pitchFamily="66" charset="0"/>
            </a:endParaRPr>
          </a:p>
        </p:txBody>
      </p:sp>
      <p:pic>
        <p:nvPicPr>
          <p:cNvPr id="93194" name="Picture 10" descr="MCBS0059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048000"/>
            <a:ext cx="750888" cy="762000"/>
          </a:xfrm>
          <a:prstGeom prst="rect">
            <a:avLst/>
          </a:prstGeom>
          <a:noFill/>
          <a:extLst>
            <a:ext uri="{909E8E84-426E-40DD-AFC4-6F175D3DCCD1}">
              <a14:hiddenFill xmlns:a14="http://schemas.microsoft.com/office/drawing/2010/main">
                <a:solidFill>
                  <a:srgbClr val="FFFFFF"/>
                </a:solidFill>
              </a14:hiddenFill>
            </a:ext>
          </a:extLst>
        </p:spPr>
      </p:pic>
      <p:pic>
        <p:nvPicPr>
          <p:cNvPr id="93196" name="Picture 12" descr="MMj033662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1063626" flipH="1">
            <a:off x="6248400" y="5562600"/>
            <a:ext cx="8001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93197" name="Picture 13" descr="MCBD20088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1000" y="4343400"/>
            <a:ext cx="714375" cy="762000"/>
          </a:xfrm>
          <a:prstGeom prst="rect">
            <a:avLst/>
          </a:prstGeom>
          <a:noFill/>
          <a:extLst>
            <a:ext uri="{909E8E84-426E-40DD-AFC4-6F175D3DCCD1}">
              <a14:hiddenFill xmlns:a14="http://schemas.microsoft.com/office/drawing/2010/main">
                <a:solidFill>
                  <a:srgbClr val="FFFFFF"/>
                </a:solidFill>
              </a14:hiddenFill>
            </a:ext>
          </a:extLst>
        </p:spPr>
      </p:pic>
      <p:sp>
        <p:nvSpPr>
          <p:cNvPr id="93193" name="Oval 9"/>
          <p:cNvSpPr>
            <a:spLocks noChangeArrowheads="1"/>
          </p:cNvSpPr>
          <p:nvPr/>
        </p:nvSpPr>
        <p:spPr bwMode="auto">
          <a:xfrm>
            <a:off x="5562600" y="2819400"/>
            <a:ext cx="228600" cy="228600"/>
          </a:xfrm>
          <a:prstGeom prst="ellipse">
            <a:avLst/>
          </a:prstGeom>
          <a:solidFill>
            <a:srgbClr val="FFFFFF"/>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93212" name="Group 28"/>
          <p:cNvGrpSpPr>
            <a:grpSpLocks/>
          </p:cNvGrpSpPr>
          <p:nvPr/>
        </p:nvGrpSpPr>
        <p:grpSpPr bwMode="auto">
          <a:xfrm>
            <a:off x="5486400" y="1752600"/>
            <a:ext cx="1393825" cy="1081088"/>
            <a:chOff x="3594" y="1113"/>
            <a:chExt cx="991" cy="769"/>
          </a:xfrm>
        </p:grpSpPr>
        <p:pic>
          <p:nvPicPr>
            <p:cNvPr id="93191" name="Picture 7" descr="Imag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94" y="1113"/>
              <a:ext cx="975" cy="7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3198" name="Rectangle 14"/>
            <p:cNvSpPr>
              <a:spLocks noChangeArrowheads="1"/>
            </p:cNvSpPr>
            <p:nvPr/>
          </p:nvSpPr>
          <p:spPr bwMode="auto">
            <a:xfrm>
              <a:off x="3648" y="1720"/>
              <a:ext cx="937" cy="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900">
                  <a:hlinkClick r:id="rId6"/>
                </a:rPr>
                <a:t>www.deckersfoods.com</a:t>
              </a:r>
              <a:r>
                <a:rPr lang="en-US" altLang="en-US" sz="900"/>
                <a:t> </a:t>
              </a:r>
            </a:p>
          </p:txBody>
        </p:sp>
      </p:grpSp>
      <p:sp>
        <p:nvSpPr>
          <p:cNvPr id="93202" name="Text Box 18"/>
          <p:cNvSpPr txBox="1">
            <a:spLocks noChangeArrowheads="1"/>
          </p:cNvSpPr>
          <p:nvPr/>
        </p:nvSpPr>
        <p:spPr bwMode="auto">
          <a:xfrm>
            <a:off x="4876800" y="4038600"/>
            <a:ext cx="2439988" cy="317500"/>
          </a:xfrm>
          <a:prstGeom prst="rect">
            <a:avLst/>
          </a:prstGeom>
          <a:solidFill>
            <a:srgbClr val="FF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t>C-C-C-C-C-… + 999,995 more</a:t>
            </a:r>
          </a:p>
        </p:txBody>
      </p:sp>
      <p:sp>
        <p:nvSpPr>
          <p:cNvPr id="93204" name="Text Box 20"/>
          <p:cNvSpPr txBox="1">
            <a:spLocks noChangeArrowheads="1"/>
          </p:cNvSpPr>
          <p:nvPr/>
        </p:nvSpPr>
        <p:spPr bwMode="auto">
          <a:xfrm>
            <a:off x="6553200" y="4572000"/>
            <a:ext cx="14335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latin typeface="Comic Sans MS" pitchFamily="66" charset="0"/>
              </a:rPr>
              <a:t>1 trillion atoms </a:t>
            </a:r>
            <a:r>
              <a:rPr lang="en-US" altLang="en-US" sz="1200">
                <a:latin typeface="Comic Sans MS" pitchFamily="66" charset="0"/>
                <a:sym typeface="Wingdings" pitchFamily="2" charset="2"/>
              </a:rPr>
              <a:t></a:t>
            </a:r>
            <a:endParaRPr lang="en-US" altLang="en-US" sz="1200">
              <a:latin typeface="Comic Sans MS" pitchFamily="66" charset="0"/>
            </a:endParaRPr>
          </a:p>
        </p:txBody>
      </p:sp>
      <p:sp>
        <p:nvSpPr>
          <p:cNvPr id="93205" name="Text Box 21"/>
          <p:cNvSpPr txBox="1">
            <a:spLocks noChangeArrowheads="1"/>
          </p:cNvSpPr>
          <p:nvPr/>
        </p:nvSpPr>
        <p:spPr bwMode="auto">
          <a:xfrm>
            <a:off x="4724400" y="5105400"/>
            <a:ext cx="2349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a:t>. </a:t>
            </a:r>
            <a:endParaRPr lang="en-US" altLang="en-US" sz="2000"/>
          </a:p>
        </p:txBody>
      </p:sp>
      <p:sp>
        <p:nvSpPr>
          <p:cNvPr id="93207" name="Text Box 23"/>
          <p:cNvSpPr txBox="1">
            <a:spLocks noChangeArrowheads="1"/>
          </p:cNvSpPr>
          <p:nvPr/>
        </p:nvSpPr>
        <p:spPr bwMode="auto">
          <a:xfrm>
            <a:off x="4876800" y="5157788"/>
            <a:ext cx="31305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latin typeface="Comic Sans MS" pitchFamily="66" charset="0"/>
                <a:sym typeface="Wingdings" pitchFamily="2" charset="2"/>
              </a:rPr>
              <a:t>Is made of approximately 3 trillion atoms</a:t>
            </a:r>
            <a:endParaRPr lang="en-US" altLang="en-US" sz="1200">
              <a:latin typeface="Comic Sans MS" pitchFamily="66" charset="0"/>
            </a:endParaRPr>
          </a:p>
        </p:txBody>
      </p:sp>
      <p:sp>
        <p:nvSpPr>
          <p:cNvPr id="93213" name="Oval 29"/>
          <p:cNvSpPr>
            <a:spLocks noChangeArrowheads="1"/>
          </p:cNvSpPr>
          <p:nvPr/>
        </p:nvSpPr>
        <p:spPr bwMode="auto">
          <a:xfrm>
            <a:off x="6324600" y="6248400"/>
            <a:ext cx="152400" cy="152400"/>
          </a:xfrm>
          <a:prstGeom prst="ellipse">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4" name="Text Box 30"/>
          <p:cNvSpPr txBox="1">
            <a:spLocks noChangeArrowheads="1"/>
          </p:cNvSpPr>
          <p:nvPr/>
        </p:nvSpPr>
        <p:spPr bwMode="auto">
          <a:xfrm>
            <a:off x="4191000" y="6172200"/>
            <a:ext cx="2109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latin typeface="Comic Sans MS" pitchFamily="66" charset="0"/>
              </a:rPr>
              <a:t>    Just one of these grains</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dissolve">
                                      <p:cBhvr>
                                        <p:cTn id="7" dur="500"/>
                                        <p:tgtEl>
                                          <p:spTgt spid="93187">
                                            <p:txEl>
                                              <p:pRg st="0" end="0"/>
                                            </p:txEl>
                                          </p:spTgt>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3212"/>
                                        </p:tgtEl>
                                        <p:attrNameLst>
                                          <p:attrName>style.visibility</p:attrName>
                                        </p:attrNameLst>
                                      </p:cBhvr>
                                      <p:to>
                                        <p:strVal val="visible"/>
                                      </p:to>
                                    </p:set>
                                    <p:animEffect transition="in" filter="dissolve">
                                      <p:cBhvr>
                                        <p:cTn id="11" dur="500"/>
                                        <p:tgtEl>
                                          <p:spTgt spid="932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93187">
                                            <p:txEl>
                                              <p:pRg st="1" end="1"/>
                                            </p:txEl>
                                          </p:spTgt>
                                        </p:tgtEl>
                                        <p:attrNameLst>
                                          <p:attrName>style.visibility</p:attrName>
                                        </p:attrNameLst>
                                      </p:cBhvr>
                                      <p:to>
                                        <p:strVal val="visible"/>
                                      </p:to>
                                    </p:set>
                                    <p:animEffect transition="in" filter="dissolve">
                                      <p:cBhvr>
                                        <p:cTn id="16" dur="500"/>
                                        <p:tgtEl>
                                          <p:spTgt spid="93187">
                                            <p:txEl>
                                              <p:pRg st="1" end="1"/>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93194"/>
                                        </p:tgtEl>
                                        <p:attrNameLst>
                                          <p:attrName>style.visibility</p:attrName>
                                        </p:attrNameLst>
                                      </p:cBhvr>
                                      <p:to>
                                        <p:strVal val="visible"/>
                                      </p:to>
                                    </p:set>
                                    <p:animEffect transition="in" filter="dissolve">
                                      <p:cBhvr>
                                        <p:cTn id="19" dur="500"/>
                                        <p:tgtEl>
                                          <p:spTgt spid="93194"/>
                                        </p:tgtEl>
                                      </p:cBhvr>
                                    </p:animEffect>
                                  </p:childTnLst>
                                </p:cTn>
                              </p:par>
                            </p:childTnLst>
                          </p:cTn>
                        </p:par>
                        <p:par>
                          <p:cTn id="20" fill="hold" nodeType="afterGroup">
                            <p:stCondLst>
                              <p:cond delay="500"/>
                            </p:stCondLst>
                            <p:childTnLst>
                              <p:par>
                                <p:cTn id="21" presetID="6" presetClass="emph" presetSubtype="0" fill="hold" nodeType="afterEffect">
                                  <p:stCondLst>
                                    <p:cond delay="0"/>
                                  </p:stCondLst>
                                  <p:childTnLst>
                                    <p:animScale>
                                      <p:cBhvr>
                                        <p:cTn id="22" dur="3000" fill="hold"/>
                                        <p:tgtEl>
                                          <p:spTgt spid="93194"/>
                                        </p:tgtEl>
                                      </p:cBhvr>
                                      <p:by x="400000" y="100000"/>
                                    </p:animScale>
                                  </p:childTnLst>
                                </p:cTn>
                              </p:par>
                            </p:childTnLst>
                          </p:cTn>
                        </p:par>
                        <p:par>
                          <p:cTn id="23" fill="hold" nodeType="afterGroup">
                            <p:stCondLst>
                              <p:cond delay="3500"/>
                            </p:stCondLst>
                            <p:childTnLst>
                              <p:par>
                                <p:cTn id="24" presetID="9" presetClass="entr" presetSubtype="0" fill="hold" grpId="0" nodeType="afterEffect">
                                  <p:stCondLst>
                                    <p:cond delay="0"/>
                                  </p:stCondLst>
                                  <p:childTnLst>
                                    <p:set>
                                      <p:cBhvr>
                                        <p:cTn id="25" dur="1" fill="hold">
                                          <p:stCondLst>
                                            <p:cond delay="0"/>
                                          </p:stCondLst>
                                        </p:cTn>
                                        <p:tgtEl>
                                          <p:spTgt spid="93193"/>
                                        </p:tgtEl>
                                        <p:attrNameLst>
                                          <p:attrName>style.visibility</p:attrName>
                                        </p:attrNameLst>
                                      </p:cBhvr>
                                      <p:to>
                                        <p:strVal val="visible"/>
                                      </p:to>
                                    </p:set>
                                    <p:animEffect transition="in" filter="dissolve">
                                      <p:cBhvr>
                                        <p:cTn id="26" dur="500"/>
                                        <p:tgtEl>
                                          <p:spTgt spid="93193"/>
                                        </p:tgtEl>
                                      </p:cBhvr>
                                    </p:animEffect>
                                  </p:childTnLst>
                                </p:cTn>
                              </p:par>
                            </p:childTnLst>
                          </p:cTn>
                        </p:par>
                        <p:par>
                          <p:cTn id="27" fill="hold" nodeType="afterGroup">
                            <p:stCondLst>
                              <p:cond delay="4000"/>
                            </p:stCondLst>
                            <p:childTnLst>
                              <p:par>
                                <p:cTn id="28" presetID="0" presetClass="path" presetSubtype="0" accel="50000" decel="50000" fill="hold" grpId="1" nodeType="afterEffect">
                                  <p:stCondLst>
                                    <p:cond delay="0"/>
                                  </p:stCondLst>
                                  <p:childTnLst>
                                    <p:animMotion origin="layout" path="M 1.11022E-16 4.70806E-6 L 0.08229 0.01459 L 0.14375 0.09615 L 0.22622 0.00949 L 0.35503 -0.03383 L 0.4375 -0.03615 " pathEditMode="relative" rAng="0" ptsTypes="AAAAAA">
                                      <p:cBhvr>
                                        <p:cTn id="29" dur="1000" fill="hold"/>
                                        <p:tgtEl>
                                          <p:spTgt spid="93193"/>
                                        </p:tgtEl>
                                        <p:attrNameLst>
                                          <p:attrName>ppt_x</p:attrName>
                                          <p:attrName>ppt_y</p:attrName>
                                        </p:attrNameLst>
                                      </p:cBhvr>
                                      <p:rCtr x="21875" y="2989"/>
                                    </p:animMotion>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93187">
                                            <p:txEl>
                                              <p:pRg st="2" end="2"/>
                                            </p:txEl>
                                          </p:spTgt>
                                        </p:tgtEl>
                                        <p:attrNameLst>
                                          <p:attrName>style.visibility</p:attrName>
                                        </p:attrNameLst>
                                      </p:cBhvr>
                                      <p:to>
                                        <p:strVal val="visible"/>
                                      </p:to>
                                    </p:set>
                                    <p:animEffect transition="in" filter="dissolve">
                                      <p:cBhvr>
                                        <p:cTn id="34" dur="500"/>
                                        <p:tgtEl>
                                          <p:spTgt spid="93187">
                                            <p:txEl>
                                              <p:pRg st="2" end="2"/>
                                            </p:txEl>
                                          </p:spTgt>
                                        </p:tgtEl>
                                      </p:cBhvr>
                                    </p:animEffect>
                                  </p:childTnLst>
                                </p:cTn>
                              </p:par>
                            </p:childTnLst>
                          </p:cTn>
                        </p:par>
                        <p:par>
                          <p:cTn id="35" fill="hold" nodeType="afterGroup">
                            <p:stCondLst>
                              <p:cond delay="500"/>
                            </p:stCondLst>
                            <p:childTnLst>
                              <p:par>
                                <p:cTn id="36" presetID="4" presetClass="entr" presetSubtype="16" fill="hold" grpId="0" nodeType="afterEffect">
                                  <p:stCondLst>
                                    <p:cond delay="0"/>
                                  </p:stCondLst>
                                  <p:childTnLst>
                                    <p:set>
                                      <p:cBhvr>
                                        <p:cTn id="37" dur="1" fill="hold">
                                          <p:stCondLst>
                                            <p:cond delay="0"/>
                                          </p:stCondLst>
                                        </p:cTn>
                                        <p:tgtEl>
                                          <p:spTgt spid="93202">
                                            <p:bg/>
                                          </p:spTgt>
                                        </p:tgtEl>
                                        <p:attrNameLst>
                                          <p:attrName>style.visibility</p:attrName>
                                        </p:attrNameLst>
                                      </p:cBhvr>
                                      <p:to>
                                        <p:strVal val="visible"/>
                                      </p:to>
                                    </p:set>
                                    <p:animEffect transition="in" filter="box(in)">
                                      <p:cBhvr>
                                        <p:cTn id="38" dur="1000"/>
                                        <p:tgtEl>
                                          <p:spTgt spid="93202">
                                            <p:bg/>
                                          </p:spTgt>
                                        </p:tgtEl>
                                      </p:cBhvr>
                                    </p:animEffect>
                                  </p:childTnLst>
                                </p:cTn>
                              </p:par>
                            </p:childTnLst>
                          </p:cTn>
                        </p:par>
                        <p:par>
                          <p:cTn id="39" fill="hold" nodeType="afterGroup">
                            <p:stCondLst>
                              <p:cond delay="1500"/>
                            </p:stCondLst>
                            <p:childTnLst>
                              <p:par>
                                <p:cTn id="40" presetID="9" presetClass="entr" presetSubtype="0" fill="hold" nodeType="afterEffect">
                                  <p:stCondLst>
                                    <p:cond delay="0"/>
                                  </p:stCondLst>
                                  <p:iterate type="lt">
                                    <p:tmPct val="10000"/>
                                  </p:iterate>
                                  <p:childTnLst>
                                    <p:set>
                                      <p:cBhvr>
                                        <p:cTn id="41" dur="1" fill="hold">
                                          <p:stCondLst>
                                            <p:cond delay="0"/>
                                          </p:stCondLst>
                                        </p:cTn>
                                        <p:tgtEl>
                                          <p:spTgt spid="93202">
                                            <p:txEl>
                                              <p:pRg st="0" end="0"/>
                                            </p:txEl>
                                          </p:spTgt>
                                        </p:tgtEl>
                                        <p:attrNameLst>
                                          <p:attrName>style.visibility</p:attrName>
                                        </p:attrNameLst>
                                      </p:cBhvr>
                                      <p:to>
                                        <p:strVal val="visible"/>
                                      </p:to>
                                    </p:set>
                                    <p:animEffect transition="in" filter="dissolve">
                                      <p:cBhvr>
                                        <p:cTn id="42" dur="1000"/>
                                        <p:tgtEl>
                                          <p:spTgt spid="93202">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93187">
                                            <p:txEl>
                                              <p:pRg st="3" end="3"/>
                                            </p:txEl>
                                          </p:spTgt>
                                        </p:tgtEl>
                                        <p:attrNameLst>
                                          <p:attrName>style.visibility</p:attrName>
                                        </p:attrNameLst>
                                      </p:cBhvr>
                                      <p:to>
                                        <p:strVal val="visible"/>
                                      </p:to>
                                    </p:set>
                                    <p:animEffect transition="in" filter="dissolve">
                                      <p:cBhvr>
                                        <p:cTn id="47" dur="500"/>
                                        <p:tgtEl>
                                          <p:spTgt spid="93187">
                                            <p:txEl>
                                              <p:pRg st="3" end="3"/>
                                            </p:txEl>
                                          </p:spTgt>
                                        </p:tgtEl>
                                      </p:cBhvr>
                                    </p:animEffect>
                                  </p:childTnLst>
                                </p:cTn>
                              </p:par>
                            </p:childTnLst>
                          </p:cTn>
                        </p:par>
                        <p:par>
                          <p:cTn id="48" fill="hold" nodeType="afterGroup">
                            <p:stCondLst>
                              <p:cond delay="500"/>
                            </p:stCondLst>
                            <p:childTnLst>
                              <p:par>
                                <p:cTn id="49" presetID="22" presetClass="entr" presetSubtype="8" fill="hold" grpId="0" nodeType="afterEffect">
                                  <p:stCondLst>
                                    <p:cond delay="0"/>
                                  </p:stCondLst>
                                  <p:childTnLst>
                                    <p:set>
                                      <p:cBhvr>
                                        <p:cTn id="50" dur="1" fill="hold">
                                          <p:stCondLst>
                                            <p:cond delay="0"/>
                                          </p:stCondLst>
                                        </p:cTn>
                                        <p:tgtEl>
                                          <p:spTgt spid="93204"/>
                                        </p:tgtEl>
                                        <p:attrNameLst>
                                          <p:attrName>style.visibility</p:attrName>
                                        </p:attrNameLst>
                                      </p:cBhvr>
                                      <p:to>
                                        <p:strVal val="visible"/>
                                      </p:to>
                                    </p:set>
                                    <p:animEffect transition="in" filter="wipe(left)">
                                      <p:cBhvr>
                                        <p:cTn id="51" dur="2000"/>
                                        <p:tgtEl>
                                          <p:spTgt spid="93204"/>
                                        </p:tgtEl>
                                      </p:cBhvr>
                                    </p:animEffect>
                                  </p:childTnLst>
                                </p:cTn>
                              </p:par>
                            </p:childTnLst>
                          </p:cTn>
                        </p:par>
                        <p:par>
                          <p:cTn id="52" fill="hold" nodeType="afterGroup">
                            <p:stCondLst>
                              <p:cond delay="2500"/>
                            </p:stCondLst>
                            <p:childTnLst>
                              <p:par>
                                <p:cTn id="53" presetID="1" presetClass="entr" presetSubtype="0" fill="hold" nodeType="afterEffect">
                                  <p:stCondLst>
                                    <p:cond delay="0"/>
                                  </p:stCondLst>
                                  <p:childTnLst>
                                    <p:set>
                                      <p:cBhvr>
                                        <p:cTn id="54" dur="1" fill="hold">
                                          <p:stCondLst>
                                            <p:cond delay="0"/>
                                          </p:stCondLst>
                                        </p:cTn>
                                        <p:tgtEl>
                                          <p:spTgt spid="9319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93187">
                                            <p:txEl>
                                              <p:pRg st="4" end="4"/>
                                            </p:txEl>
                                          </p:spTgt>
                                        </p:tgtEl>
                                        <p:attrNameLst>
                                          <p:attrName>style.visibility</p:attrName>
                                        </p:attrNameLst>
                                      </p:cBhvr>
                                      <p:to>
                                        <p:strVal val="visible"/>
                                      </p:to>
                                    </p:set>
                                    <p:animEffect transition="in" filter="dissolve">
                                      <p:cBhvr>
                                        <p:cTn id="59" dur="500"/>
                                        <p:tgtEl>
                                          <p:spTgt spid="93187">
                                            <p:txEl>
                                              <p:pRg st="4" end="4"/>
                                            </p:txEl>
                                          </p:spTgt>
                                        </p:tgtEl>
                                      </p:cBhvr>
                                    </p:animEffect>
                                  </p:childTnLst>
                                </p:cTn>
                              </p:par>
                            </p:childTnLst>
                          </p:cTn>
                        </p:par>
                        <p:par>
                          <p:cTn id="60" fill="hold" nodeType="afterGroup">
                            <p:stCondLst>
                              <p:cond delay="500"/>
                            </p:stCondLst>
                            <p:childTnLst>
                              <p:par>
                                <p:cTn id="61" presetID="6" presetClass="emph" presetSubtype="0" autoRev="1" fill="hold" grpId="1" nodeType="afterEffect">
                                  <p:stCondLst>
                                    <p:cond delay="0"/>
                                  </p:stCondLst>
                                  <p:childTnLst>
                                    <p:animScale>
                                      <p:cBhvr>
                                        <p:cTn id="62" dur="2000" fill="hold"/>
                                        <p:tgtEl>
                                          <p:spTgt spid="93205"/>
                                        </p:tgtEl>
                                      </p:cBhvr>
                                      <p:by x="400000" y="400000"/>
                                    </p:animScale>
                                  </p:childTnLst>
                                </p:cTn>
                              </p:par>
                            </p:childTnLst>
                          </p:cTn>
                        </p:par>
                        <p:par>
                          <p:cTn id="63" fill="hold" nodeType="afterGroup">
                            <p:stCondLst>
                              <p:cond delay="4500"/>
                            </p:stCondLst>
                            <p:childTnLst>
                              <p:par>
                                <p:cTn id="64" presetID="22" presetClass="entr" presetSubtype="8" fill="hold" grpId="0" nodeType="afterEffect">
                                  <p:stCondLst>
                                    <p:cond delay="0"/>
                                  </p:stCondLst>
                                  <p:childTnLst>
                                    <p:set>
                                      <p:cBhvr>
                                        <p:cTn id="65" dur="1" fill="hold">
                                          <p:stCondLst>
                                            <p:cond delay="0"/>
                                          </p:stCondLst>
                                        </p:cTn>
                                        <p:tgtEl>
                                          <p:spTgt spid="93207"/>
                                        </p:tgtEl>
                                        <p:attrNameLst>
                                          <p:attrName>style.visibility</p:attrName>
                                        </p:attrNameLst>
                                      </p:cBhvr>
                                      <p:to>
                                        <p:strVal val="visible"/>
                                      </p:to>
                                    </p:set>
                                    <p:animEffect transition="in" filter="wipe(left)">
                                      <p:cBhvr>
                                        <p:cTn id="66" dur="500"/>
                                        <p:tgtEl>
                                          <p:spTgt spid="9320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nodeType="clickEffect">
                                  <p:stCondLst>
                                    <p:cond delay="0"/>
                                  </p:stCondLst>
                                  <p:childTnLst>
                                    <p:set>
                                      <p:cBhvr>
                                        <p:cTn id="70" dur="1" fill="hold">
                                          <p:stCondLst>
                                            <p:cond delay="0"/>
                                          </p:stCondLst>
                                        </p:cTn>
                                        <p:tgtEl>
                                          <p:spTgt spid="93187">
                                            <p:txEl>
                                              <p:pRg st="5" end="5"/>
                                            </p:txEl>
                                          </p:spTgt>
                                        </p:tgtEl>
                                        <p:attrNameLst>
                                          <p:attrName>style.visibility</p:attrName>
                                        </p:attrNameLst>
                                      </p:cBhvr>
                                      <p:to>
                                        <p:strVal val="visible"/>
                                      </p:to>
                                    </p:set>
                                    <p:animEffect transition="in" filter="dissolve">
                                      <p:cBhvr>
                                        <p:cTn id="71" dur="500"/>
                                        <p:tgtEl>
                                          <p:spTgt spid="93187">
                                            <p:txEl>
                                              <p:pRg st="5" end="5"/>
                                            </p:txEl>
                                          </p:spTgt>
                                        </p:tgtEl>
                                      </p:cBhvr>
                                    </p:animEffect>
                                  </p:childTnLst>
                                </p:cTn>
                              </p:par>
                            </p:childTnLst>
                          </p:cTn>
                        </p:par>
                        <p:par>
                          <p:cTn id="72" fill="hold" nodeType="afterGroup">
                            <p:stCondLst>
                              <p:cond delay="500"/>
                            </p:stCondLst>
                            <p:childTnLst>
                              <p:par>
                                <p:cTn id="73" presetID="9" presetClass="entr" presetSubtype="0" fill="hold" nodeType="afterEffect">
                                  <p:stCondLst>
                                    <p:cond delay="0"/>
                                  </p:stCondLst>
                                  <p:childTnLst>
                                    <p:set>
                                      <p:cBhvr>
                                        <p:cTn id="74" dur="1" fill="hold">
                                          <p:stCondLst>
                                            <p:cond delay="0"/>
                                          </p:stCondLst>
                                        </p:cTn>
                                        <p:tgtEl>
                                          <p:spTgt spid="93196"/>
                                        </p:tgtEl>
                                        <p:attrNameLst>
                                          <p:attrName>style.visibility</p:attrName>
                                        </p:attrNameLst>
                                      </p:cBhvr>
                                      <p:to>
                                        <p:strVal val="visible"/>
                                      </p:to>
                                    </p:set>
                                    <p:animEffect transition="in" filter="dissolve">
                                      <p:cBhvr>
                                        <p:cTn id="75" dur="500"/>
                                        <p:tgtEl>
                                          <p:spTgt spid="93196"/>
                                        </p:tgtEl>
                                      </p:cBhvr>
                                    </p:animEffect>
                                  </p:childTnLst>
                                </p:cTn>
                              </p:par>
                            </p:childTnLst>
                          </p:cTn>
                        </p:par>
                        <p:par>
                          <p:cTn id="76" fill="hold" nodeType="afterGroup">
                            <p:stCondLst>
                              <p:cond delay="1000"/>
                            </p:stCondLst>
                            <p:childTnLst>
                              <p:par>
                                <p:cTn id="77" presetID="22" presetClass="entr" presetSubtype="8" fill="hold" grpId="0" nodeType="afterEffect">
                                  <p:stCondLst>
                                    <p:cond delay="0"/>
                                  </p:stCondLst>
                                  <p:childTnLst>
                                    <p:set>
                                      <p:cBhvr>
                                        <p:cTn id="78" dur="1" fill="hold">
                                          <p:stCondLst>
                                            <p:cond delay="0"/>
                                          </p:stCondLst>
                                        </p:cTn>
                                        <p:tgtEl>
                                          <p:spTgt spid="93214"/>
                                        </p:tgtEl>
                                        <p:attrNameLst>
                                          <p:attrName>style.visibility</p:attrName>
                                        </p:attrNameLst>
                                      </p:cBhvr>
                                      <p:to>
                                        <p:strVal val="visible"/>
                                      </p:to>
                                    </p:set>
                                    <p:animEffect transition="in" filter="wipe(left)">
                                      <p:cBhvr>
                                        <p:cTn id="79" dur="500"/>
                                        <p:tgtEl>
                                          <p:spTgt spid="93214"/>
                                        </p:tgtEl>
                                      </p:cBhvr>
                                    </p:animEffect>
                                  </p:childTnLst>
                                </p:cTn>
                              </p:par>
                            </p:childTnLst>
                          </p:cTn>
                        </p:par>
                        <p:par>
                          <p:cTn id="80" fill="hold" nodeType="afterGroup">
                            <p:stCondLst>
                              <p:cond delay="1500"/>
                            </p:stCondLst>
                            <p:childTnLst>
                              <p:par>
                                <p:cTn id="81" presetID="6" presetClass="entr" presetSubtype="16" fill="hold" grpId="0" nodeType="afterEffect">
                                  <p:stCondLst>
                                    <p:cond delay="0"/>
                                  </p:stCondLst>
                                  <p:childTnLst>
                                    <p:set>
                                      <p:cBhvr>
                                        <p:cTn id="82" dur="1" fill="hold">
                                          <p:stCondLst>
                                            <p:cond delay="0"/>
                                          </p:stCondLst>
                                        </p:cTn>
                                        <p:tgtEl>
                                          <p:spTgt spid="93213"/>
                                        </p:tgtEl>
                                        <p:attrNameLst>
                                          <p:attrName>style.visibility</p:attrName>
                                        </p:attrNameLst>
                                      </p:cBhvr>
                                      <p:to>
                                        <p:strVal val="visible"/>
                                      </p:to>
                                    </p:set>
                                    <p:animEffect transition="in" filter="circle(in)">
                                      <p:cBhvr>
                                        <p:cTn id="83" dur="2000"/>
                                        <p:tgtEl>
                                          <p:spTgt spid="93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3" grpId="0" animBg="1"/>
      <p:bldP spid="93193" grpId="1" animBg="1"/>
      <p:bldP spid="93202" grpId="0" uiExpand="1" build="allAtOnce" animBg="1"/>
      <p:bldP spid="93204" grpId="0"/>
      <p:bldP spid="93205" grpId="1"/>
      <p:bldP spid="93207" grpId="0"/>
      <p:bldP spid="93213" grpId="0" animBg="1"/>
      <p:bldP spid="932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en-US">
                <a:latin typeface="Comic Sans MS" pitchFamily="66" charset="0"/>
              </a:rPr>
              <a:t>Let’s Experiment </a:t>
            </a:r>
          </a:p>
        </p:txBody>
      </p:sp>
      <p:sp>
        <p:nvSpPr>
          <p:cNvPr id="101379" name="Rectangle 3"/>
          <p:cNvSpPr>
            <a:spLocks noGrp="1" noChangeArrowheads="1"/>
          </p:cNvSpPr>
          <p:nvPr>
            <p:ph type="body" idx="1"/>
          </p:nvPr>
        </p:nvSpPr>
        <p:spPr/>
        <p:txBody>
          <a:bodyPr/>
          <a:lstStyle/>
          <a:p>
            <a:pPr marL="609600" indent="-609600">
              <a:lnSpc>
                <a:spcPct val="90000"/>
              </a:lnSpc>
              <a:buFontTx/>
              <a:buNone/>
            </a:pPr>
            <a:r>
              <a:rPr lang="en-US" altLang="en-US" sz="2400">
                <a:latin typeface="Comic Sans MS" pitchFamily="66" charset="0"/>
              </a:rPr>
              <a:t>	In order to try to gain an idea of how small an atom really is, you will complete the following activity.</a:t>
            </a:r>
          </a:p>
          <a:p>
            <a:pPr marL="609600" indent="-609600">
              <a:lnSpc>
                <a:spcPct val="90000"/>
              </a:lnSpc>
              <a:buFontTx/>
              <a:buNone/>
            </a:pPr>
            <a:endParaRPr lang="en-US" altLang="en-US" sz="1800">
              <a:latin typeface="Comic Sans MS" pitchFamily="66" charset="0"/>
            </a:endParaRPr>
          </a:p>
          <a:p>
            <a:pPr marL="990600" lvl="1" indent="-533400">
              <a:lnSpc>
                <a:spcPct val="90000"/>
              </a:lnSpc>
              <a:buFontTx/>
              <a:buAutoNum type="arabicPeriod"/>
            </a:pPr>
            <a:r>
              <a:rPr lang="en-US" altLang="en-US" sz="2000">
                <a:latin typeface="Comic Sans MS" pitchFamily="66" charset="0"/>
              </a:rPr>
              <a:t>Cut a strip of 11 in. paper in half.</a:t>
            </a:r>
          </a:p>
          <a:p>
            <a:pPr marL="990600" lvl="1" indent="-533400">
              <a:lnSpc>
                <a:spcPct val="90000"/>
              </a:lnSpc>
              <a:buFontTx/>
              <a:buAutoNum type="arabicPeriod"/>
            </a:pPr>
            <a:r>
              <a:rPr lang="en-US" altLang="en-US" sz="2000">
                <a:latin typeface="Comic Sans MS" pitchFamily="66" charset="0"/>
              </a:rPr>
              <a:t>Discard one half.</a:t>
            </a:r>
          </a:p>
          <a:p>
            <a:pPr marL="990600" lvl="1" indent="-533400">
              <a:lnSpc>
                <a:spcPct val="90000"/>
              </a:lnSpc>
              <a:buFontTx/>
              <a:buAutoNum type="arabicPeriod"/>
            </a:pPr>
            <a:r>
              <a:rPr lang="en-US" altLang="en-US" sz="2000">
                <a:latin typeface="Comic Sans MS" pitchFamily="66" charset="0"/>
              </a:rPr>
              <a:t>Cut the remaining piece in half.</a:t>
            </a:r>
          </a:p>
          <a:p>
            <a:pPr marL="990600" lvl="1" indent="-533400">
              <a:lnSpc>
                <a:spcPct val="90000"/>
              </a:lnSpc>
              <a:buFontTx/>
              <a:buAutoNum type="arabicPeriod"/>
            </a:pPr>
            <a:r>
              <a:rPr lang="en-US" altLang="en-US" sz="2000">
                <a:latin typeface="Comic Sans MS" pitchFamily="66" charset="0"/>
              </a:rPr>
              <a:t>Continue cutting and discarding the strips as many times as you can. </a:t>
            </a:r>
          </a:p>
          <a:p>
            <a:pPr marL="990600" lvl="1" indent="-533400">
              <a:lnSpc>
                <a:spcPct val="90000"/>
              </a:lnSpc>
              <a:buFontTx/>
              <a:buAutoNum type="arabicPeriod"/>
            </a:pPr>
            <a:r>
              <a:rPr lang="en-US" altLang="en-US" sz="2000">
                <a:latin typeface="Comic Sans MS" pitchFamily="66" charset="0"/>
              </a:rPr>
              <a:t>Make all cuts parallel to the first one. When the width gets longer than the length, you may cut off the excess, but that does not count as a cut. </a:t>
            </a:r>
          </a:p>
          <a:p>
            <a:pPr marL="990600" lvl="1" indent="-533400">
              <a:lnSpc>
                <a:spcPct val="90000"/>
              </a:lnSpc>
              <a:buFontTx/>
              <a:buAutoNum type="arabicPeriod"/>
            </a:pPr>
            <a:endParaRPr lang="en-US" altLang="en-US" sz="2000">
              <a:latin typeface="Comic Sans MS" pitchFamily="66" charset="0"/>
            </a:endParaRPr>
          </a:p>
        </p:txBody>
      </p:sp>
      <p:pic>
        <p:nvPicPr>
          <p:cNvPr id="101380" name="Picture 4" descr="j028346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546934">
            <a:off x="9144000" y="5638800"/>
            <a:ext cx="904875" cy="904875"/>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dissolve">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79">
                                            <p:txEl>
                                              <p:pRg st="2" end="2"/>
                                            </p:txEl>
                                          </p:spTgt>
                                        </p:tgtEl>
                                        <p:attrNameLst>
                                          <p:attrName>style.visibility</p:attrName>
                                        </p:attrNameLst>
                                      </p:cBhvr>
                                      <p:to>
                                        <p:strVal val="visible"/>
                                      </p:to>
                                    </p:set>
                                    <p:animEffect transition="in" filter="dissolve">
                                      <p:cBhvr>
                                        <p:cTn id="12" dur="500"/>
                                        <p:tgtEl>
                                          <p:spTgt spid="101379">
                                            <p:txEl>
                                              <p:pRg st="2" end="2"/>
                                            </p:txEl>
                                          </p:spTgt>
                                        </p:tgtEl>
                                      </p:cBhvr>
                                    </p:animEffect>
                                  </p:childTnLst>
                                </p:cTn>
                              </p:par>
                            </p:childTnLst>
                          </p:cTn>
                        </p:par>
                        <p:par>
                          <p:cTn id="13" fill="hold" nodeType="afterGroup">
                            <p:stCondLst>
                              <p:cond delay="500"/>
                            </p:stCondLst>
                            <p:childTnLst>
                              <p:par>
                                <p:cTn id="14" presetID="35" presetClass="path" presetSubtype="0" repeatCount="indefinite" accel="50000" decel="50000" fill="hold" nodeType="afterEffect">
                                  <p:stCondLst>
                                    <p:cond delay="0"/>
                                  </p:stCondLst>
                                  <p:childTnLst>
                                    <p:animMotion origin="layout" path="M 8.33333E-7 2.36994E-6 L -1.00781 0.00069 " pathEditMode="relative" rAng="0" ptsTypes="AA">
                                      <p:cBhvr>
                                        <p:cTn id="15" dur="5000" fill="hold"/>
                                        <p:tgtEl>
                                          <p:spTgt spid="101380"/>
                                        </p:tgtEl>
                                        <p:attrNameLst>
                                          <p:attrName>ppt_x</p:attrName>
                                          <p:attrName>ppt_y</p:attrName>
                                        </p:attrNameLst>
                                      </p:cBhvr>
                                      <p:rCtr x="-50399" y="23"/>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1379">
                                            <p:txEl>
                                              <p:pRg st="3" end="3"/>
                                            </p:txEl>
                                          </p:spTgt>
                                        </p:tgtEl>
                                        <p:attrNameLst>
                                          <p:attrName>style.visibility</p:attrName>
                                        </p:attrNameLst>
                                      </p:cBhvr>
                                      <p:to>
                                        <p:strVal val="visible"/>
                                      </p:to>
                                    </p:set>
                                    <p:animEffect transition="in" filter="dissolve">
                                      <p:cBhvr>
                                        <p:cTn id="20" dur="500"/>
                                        <p:tgtEl>
                                          <p:spTgt spid="10137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1379">
                                            <p:txEl>
                                              <p:pRg st="4" end="4"/>
                                            </p:txEl>
                                          </p:spTgt>
                                        </p:tgtEl>
                                        <p:attrNameLst>
                                          <p:attrName>style.visibility</p:attrName>
                                        </p:attrNameLst>
                                      </p:cBhvr>
                                      <p:to>
                                        <p:strVal val="visible"/>
                                      </p:to>
                                    </p:set>
                                    <p:animEffect transition="in" filter="dissolve">
                                      <p:cBhvr>
                                        <p:cTn id="25" dur="500"/>
                                        <p:tgtEl>
                                          <p:spTgt spid="101379">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1379">
                                            <p:txEl>
                                              <p:pRg st="5" end="5"/>
                                            </p:txEl>
                                          </p:spTgt>
                                        </p:tgtEl>
                                        <p:attrNameLst>
                                          <p:attrName>style.visibility</p:attrName>
                                        </p:attrNameLst>
                                      </p:cBhvr>
                                      <p:to>
                                        <p:strVal val="visible"/>
                                      </p:to>
                                    </p:set>
                                    <p:animEffect transition="in" filter="dissolve">
                                      <p:cBhvr>
                                        <p:cTn id="30" dur="500"/>
                                        <p:tgtEl>
                                          <p:spTgt spid="101379">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01379">
                                            <p:txEl>
                                              <p:pRg st="6" end="6"/>
                                            </p:txEl>
                                          </p:spTgt>
                                        </p:tgtEl>
                                        <p:attrNameLst>
                                          <p:attrName>style.visibility</p:attrName>
                                        </p:attrNameLst>
                                      </p:cBhvr>
                                      <p:to>
                                        <p:strVal val="visible"/>
                                      </p:to>
                                    </p:set>
                                    <p:animEffect transition="in" filter="dissolve">
                                      <p:cBhvr>
                                        <p:cTn id="35" dur="500"/>
                                        <p:tgtEl>
                                          <p:spTgt spid="101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a:latin typeface="Comic Sans MS" pitchFamily="66" charset="0"/>
              </a:rPr>
              <a:t>Results</a:t>
            </a:r>
          </a:p>
        </p:txBody>
      </p:sp>
      <p:sp>
        <p:nvSpPr>
          <p:cNvPr id="102403" name="Rectangle 3"/>
          <p:cNvSpPr>
            <a:spLocks noGrp="1" noChangeArrowheads="1"/>
          </p:cNvSpPr>
          <p:nvPr>
            <p:ph type="body" idx="1"/>
          </p:nvPr>
        </p:nvSpPr>
        <p:spPr>
          <a:xfrm>
            <a:off x="1066800" y="1752600"/>
            <a:ext cx="7620000" cy="2590800"/>
          </a:xfrm>
        </p:spPr>
        <p:txBody>
          <a:bodyPr/>
          <a:lstStyle/>
          <a:p>
            <a:r>
              <a:rPr lang="en-US" altLang="en-US">
                <a:latin typeface="Comic Sans MS" pitchFamily="66" charset="0"/>
              </a:rPr>
              <a:t>How many cuts were you able to make?</a:t>
            </a:r>
          </a:p>
          <a:p>
            <a:r>
              <a:rPr lang="en-US" altLang="en-US">
                <a:latin typeface="Comic Sans MS" pitchFamily="66" charset="0"/>
              </a:rPr>
              <a:t>Do you think you could keep cutting the paper forever?  Why or why not?  </a:t>
            </a:r>
          </a:p>
        </p:txBody>
      </p:sp>
      <p:sp>
        <p:nvSpPr>
          <p:cNvPr id="102404" name="Text Box 4"/>
          <p:cNvSpPr txBox="1">
            <a:spLocks noChangeArrowheads="1"/>
          </p:cNvSpPr>
          <p:nvPr/>
        </p:nvSpPr>
        <p:spPr bwMode="auto">
          <a:xfrm>
            <a:off x="1905000" y="4724400"/>
            <a:ext cx="5715000" cy="1216025"/>
          </a:xfrm>
          <a:prstGeom prst="rect">
            <a:avLst/>
          </a:prstGeom>
          <a:solidFill>
            <a:srgbClr val="FFFF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Comic Sans MS" pitchFamily="66" charset="0"/>
              </a:rPr>
              <a:t>You would have to cut the paper in half around thirty-one (31) times to get to the size of any atom.</a:t>
            </a:r>
          </a:p>
        </p:txBody>
      </p:sp>
      <p:sp>
        <p:nvSpPr>
          <p:cNvPr id="102405" name="Text Box 5"/>
          <p:cNvSpPr txBox="1">
            <a:spLocks noChangeArrowheads="1"/>
          </p:cNvSpPr>
          <p:nvPr/>
        </p:nvSpPr>
        <p:spPr bwMode="auto">
          <a:xfrm>
            <a:off x="1828800" y="6070600"/>
            <a:ext cx="5919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latin typeface="Comic Sans MS" pitchFamily="66" charset="0"/>
                <a:hlinkClick r:id="rId2"/>
              </a:rPr>
              <a:t>http://www.miamisci.org/af/sln/phantom/papercutting.html</a:t>
            </a:r>
            <a:r>
              <a:rPr lang="en-US" altLang="en-US" sz="1600">
                <a:latin typeface="Comic Sans MS" pitchFamily="66" charset="0"/>
              </a:rPr>
              <a:t> </a:t>
            </a:r>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dissolve">
                                      <p:cBhvr>
                                        <p:cTn id="7" dur="500"/>
                                        <p:tgtEl>
                                          <p:spTgt spid="102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dissolve">
                                      <p:cBhvr>
                                        <p:cTn id="12" dur="500"/>
                                        <p:tgtEl>
                                          <p:spTgt spid="102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iterate type="wd">
                                    <p:tmPct val="0"/>
                                  </p:iterate>
                                  <p:childTnLst>
                                    <p:set>
                                      <p:cBhvr>
                                        <p:cTn id="16" dur="1" fill="hold">
                                          <p:stCondLst>
                                            <p:cond delay="0"/>
                                          </p:stCondLst>
                                        </p:cTn>
                                        <p:tgtEl>
                                          <p:spTgt spid="102404"/>
                                        </p:tgtEl>
                                        <p:attrNameLst>
                                          <p:attrName>style.visibility</p:attrName>
                                        </p:attrNameLst>
                                      </p:cBhvr>
                                      <p:to>
                                        <p:strVal val="visible"/>
                                      </p:to>
                                    </p:set>
                                    <p:animEffect transition="in" filter="box(in)">
                                      <p:cBhvr>
                                        <p:cTn id="17" dur="500"/>
                                        <p:tgtEl>
                                          <p:spTgt spid="102404"/>
                                        </p:tgtEl>
                                      </p:cBhvr>
                                    </p:animEffect>
                                  </p:childTnLst>
                                </p:cTn>
                              </p:par>
                            </p:childTnLst>
                          </p:cTn>
                        </p:par>
                        <p:par>
                          <p:cTn id="18" fill="hold" nodeType="afterGroup">
                            <p:stCondLst>
                              <p:cond delay="500"/>
                            </p:stCondLst>
                            <p:childTnLst>
                              <p:par>
                                <p:cTn id="19" presetID="35" presetClass="emph" presetSubtype="0" repeatCount="indefinite" fill="hold" grpId="1" nodeType="afterEffect">
                                  <p:stCondLst>
                                    <p:cond delay="0"/>
                                  </p:stCondLst>
                                  <p:iterate type="wd">
                                    <p:tmPct val="10000"/>
                                  </p:iterate>
                                  <p:childTnLst>
                                    <p:anim calcmode="discrete" valueType="str">
                                      <p:cBhvr>
                                        <p:cTn id="20" dur="1000" fill="hold"/>
                                        <p:tgtEl>
                                          <p:spTgt spid="102404"/>
                                        </p:tgtEl>
                                        <p:attrNameLst>
                                          <p:attrName>style.visibility</p:attrName>
                                        </p:attrNameLst>
                                      </p:cBhvr>
                                      <p:tavLst>
                                        <p:tav tm="0">
                                          <p:val>
                                            <p:strVal val="hidden"/>
                                          </p:val>
                                        </p:tav>
                                        <p:tav tm="50000">
                                          <p:val>
                                            <p:strVal val="visible"/>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02405"/>
                                        </p:tgtEl>
                                        <p:attrNameLst>
                                          <p:attrName>style.visibility</p:attrName>
                                        </p:attrNameLst>
                                      </p:cBhvr>
                                      <p:to>
                                        <p:strVal val="visible"/>
                                      </p:to>
                                    </p:set>
                                    <p:animEffect transition="in" filter="box(in)">
                                      <p:cBhvr>
                                        <p:cTn id="25" dur="500"/>
                                        <p:tgtEl>
                                          <p:spTgt spid="1024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uiExpand="1" build="p"/>
      <p:bldP spid="102404" grpId="0" animBg="1"/>
      <p:bldP spid="102404" grpId="1" animBg="1"/>
      <p:bldP spid="10240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latin typeface="Comic Sans MS" pitchFamily="66" charset="0"/>
              </a:rPr>
              <a:t>Protons (+)</a:t>
            </a:r>
          </a:p>
        </p:txBody>
      </p:sp>
      <p:sp>
        <p:nvSpPr>
          <p:cNvPr id="7171" name="Rectangle 3"/>
          <p:cNvSpPr>
            <a:spLocks noGrp="1" noChangeArrowheads="1"/>
          </p:cNvSpPr>
          <p:nvPr>
            <p:ph type="body" sz="half" idx="1"/>
          </p:nvPr>
        </p:nvSpPr>
        <p:spPr>
          <a:xfrm>
            <a:off x="1066800" y="1752600"/>
            <a:ext cx="3962400" cy="4495800"/>
          </a:xfrm>
          <a:solidFill>
            <a:srgbClr val="FFFFFF"/>
          </a:solidFill>
          <a:ln w="28575">
            <a:solidFill>
              <a:schemeClr val="tx1"/>
            </a:solidFill>
            <a:miter lim="800000"/>
            <a:headEnd/>
            <a:tailEnd/>
          </a:ln>
        </p:spPr>
        <p:txBody>
          <a:bodyPr/>
          <a:lstStyle/>
          <a:p>
            <a:pPr>
              <a:lnSpc>
                <a:spcPct val="80000"/>
              </a:lnSpc>
            </a:pPr>
            <a:r>
              <a:rPr lang="en-US" altLang="en-US" sz="2400">
                <a:latin typeface="Comic Sans MS" pitchFamily="66" charset="0"/>
              </a:rPr>
              <a:t>Positively charged particles</a:t>
            </a:r>
          </a:p>
          <a:p>
            <a:pPr>
              <a:lnSpc>
                <a:spcPct val="80000"/>
              </a:lnSpc>
            </a:pPr>
            <a:r>
              <a:rPr lang="en-US" altLang="en-US" sz="2400">
                <a:latin typeface="Comic Sans MS" pitchFamily="66" charset="0"/>
              </a:rPr>
              <a:t>Help make up the nucleus of the atom</a:t>
            </a:r>
          </a:p>
          <a:p>
            <a:pPr>
              <a:lnSpc>
                <a:spcPct val="80000"/>
              </a:lnSpc>
            </a:pPr>
            <a:r>
              <a:rPr lang="en-US" altLang="en-US" sz="2400">
                <a:latin typeface="Comic Sans MS" pitchFamily="66" charset="0"/>
              </a:rPr>
              <a:t>Help identify the atom (could be considered an atom’s DNA)</a:t>
            </a:r>
          </a:p>
          <a:p>
            <a:pPr>
              <a:lnSpc>
                <a:spcPct val="80000"/>
              </a:lnSpc>
            </a:pPr>
            <a:r>
              <a:rPr lang="en-US" altLang="en-US" sz="2400">
                <a:latin typeface="Comic Sans MS" pitchFamily="66" charset="0"/>
              </a:rPr>
              <a:t>Equal to the atomic number of the atom</a:t>
            </a:r>
          </a:p>
          <a:p>
            <a:pPr>
              <a:lnSpc>
                <a:spcPct val="80000"/>
              </a:lnSpc>
            </a:pPr>
            <a:r>
              <a:rPr lang="en-US" altLang="en-US" sz="2400">
                <a:latin typeface="Comic Sans MS" pitchFamily="66" charset="0"/>
              </a:rPr>
              <a:t>Contribute to the atomic mass</a:t>
            </a:r>
          </a:p>
          <a:p>
            <a:pPr>
              <a:lnSpc>
                <a:spcPct val="80000"/>
              </a:lnSpc>
            </a:pPr>
            <a:r>
              <a:rPr lang="en-US" altLang="en-US" sz="2400">
                <a:latin typeface="Comic Sans MS" pitchFamily="66" charset="0"/>
              </a:rPr>
              <a:t>Equal to the number of electrons</a:t>
            </a:r>
          </a:p>
        </p:txBody>
      </p:sp>
      <p:sp>
        <p:nvSpPr>
          <p:cNvPr id="7182" name="Oval 14"/>
          <p:cNvSpPr>
            <a:spLocks noChangeArrowheads="1"/>
          </p:cNvSpPr>
          <p:nvPr/>
        </p:nvSpPr>
        <p:spPr bwMode="auto">
          <a:xfrm>
            <a:off x="5486400" y="4114800"/>
            <a:ext cx="2209800" cy="2209800"/>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grpSp>
        <p:nvGrpSpPr>
          <p:cNvPr id="7426" name="Group 258"/>
          <p:cNvGrpSpPr>
            <a:grpSpLocks/>
          </p:cNvGrpSpPr>
          <p:nvPr/>
        </p:nvGrpSpPr>
        <p:grpSpPr bwMode="auto">
          <a:xfrm>
            <a:off x="6096000" y="1752600"/>
            <a:ext cx="2400300" cy="1905000"/>
            <a:chOff x="3840" y="1104"/>
            <a:chExt cx="1512" cy="1200"/>
          </a:xfrm>
        </p:grpSpPr>
        <p:sp>
          <p:nvSpPr>
            <p:cNvPr id="7399" name="Oval 231"/>
            <p:cNvSpPr>
              <a:spLocks noChangeArrowheads="1"/>
            </p:cNvSpPr>
            <p:nvPr/>
          </p:nvSpPr>
          <p:spPr bwMode="auto">
            <a:xfrm>
              <a:off x="4699" y="1490"/>
              <a:ext cx="191" cy="179"/>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00" name="Oval 232"/>
            <p:cNvSpPr>
              <a:spLocks noChangeArrowheads="1"/>
            </p:cNvSpPr>
            <p:nvPr/>
          </p:nvSpPr>
          <p:spPr bwMode="auto">
            <a:xfrm>
              <a:off x="4317" y="1669"/>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01" name="Oval 233"/>
            <p:cNvSpPr>
              <a:spLocks noChangeArrowheads="1"/>
            </p:cNvSpPr>
            <p:nvPr/>
          </p:nvSpPr>
          <p:spPr bwMode="auto">
            <a:xfrm>
              <a:off x="4731" y="1580"/>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02" name="Oval 234"/>
            <p:cNvSpPr>
              <a:spLocks noChangeArrowheads="1"/>
            </p:cNvSpPr>
            <p:nvPr/>
          </p:nvSpPr>
          <p:spPr bwMode="auto">
            <a:xfrm>
              <a:off x="4699" y="1698"/>
              <a:ext cx="191" cy="179"/>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03" name="Oval 235"/>
            <p:cNvSpPr>
              <a:spLocks noChangeArrowheads="1"/>
            </p:cNvSpPr>
            <p:nvPr/>
          </p:nvSpPr>
          <p:spPr bwMode="auto">
            <a:xfrm>
              <a:off x="4381" y="1461"/>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04" name="Oval 236"/>
            <p:cNvSpPr>
              <a:spLocks noChangeArrowheads="1"/>
            </p:cNvSpPr>
            <p:nvPr/>
          </p:nvSpPr>
          <p:spPr bwMode="auto">
            <a:xfrm>
              <a:off x="4636" y="1758"/>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05" name="Oval 237"/>
            <p:cNvSpPr>
              <a:spLocks noChangeArrowheads="1"/>
            </p:cNvSpPr>
            <p:nvPr/>
          </p:nvSpPr>
          <p:spPr bwMode="auto">
            <a:xfrm>
              <a:off x="4508" y="1461"/>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06" name="Oval 238"/>
            <p:cNvSpPr>
              <a:spLocks noChangeArrowheads="1"/>
            </p:cNvSpPr>
            <p:nvPr/>
          </p:nvSpPr>
          <p:spPr bwMode="auto">
            <a:xfrm>
              <a:off x="4349" y="1580"/>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07" name="Oval 239"/>
            <p:cNvSpPr>
              <a:spLocks noChangeArrowheads="1"/>
            </p:cNvSpPr>
            <p:nvPr/>
          </p:nvSpPr>
          <p:spPr bwMode="auto">
            <a:xfrm>
              <a:off x="4413" y="1758"/>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7408" name="Group 240"/>
            <p:cNvGrpSpPr>
              <a:grpSpLocks/>
            </p:cNvGrpSpPr>
            <p:nvPr/>
          </p:nvGrpSpPr>
          <p:grpSpPr bwMode="auto">
            <a:xfrm>
              <a:off x="4368" y="1488"/>
              <a:ext cx="504" cy="424"/>
              <a:chOff x="1968" y="1584"/>
              <a:chExt cx="2160" cy="1872"/>
            </a:xfrm>
          </p:grpSpPr>
          <p:sp>
            <p:nvSpPr>
              <p:cNvPr id="7409" name="Oval 241"/>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10" name="Oval 242"/>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11" name="Oval 243"/>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12" name="Oval 244"/>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13" name="Oval 245"/>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7414" name="Oval 246"/>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7415" name="Oval 247"/>
            <p:cNvSpPr>
              <a:spLocks noChangeArrowheads="1"/>
            </p:cNvSpPr>
            <p:nvPr/>
          </p:nvSpPr>
          <p:spPr bwMode="auto">
            <a:xfrm>
              <a:off x="4572" y="1312"/>
              <a:ext cx="80"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16" name="Oval 248"/>
            <p:cNvSpPr>
              <a:spLocks noChangeArrowheads="1"/>
            </p:cNvSpPr>
            <p:nvPr/>
          </p:nvSpPr>
          <p:spPr bwMode="auto">
            <a:xfrm>
              <a:off x="4572" y="1996"/>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17" name="Oval 249"/>
            <p:cNvSpPr>
              <a:spLocks noChangeArrowheads="1"/>
            </p:cNvSpPr>
            <p:nvPr/>
          </p:nvSpPr>
          <p:spPr bwMode="auto">
            <a:xfrm>
              <a:off x="5050" y="1104"/>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18" name="Oval 250"/>
            <p:cNvSpPr>
              <a:spLocks noChangeArrowheads="1"/>
            </p:cNvSpPr>
            <p:nvPr/>
          </p:nvSpPr>
          <p:spPr bwMode="auto">
            <a:xfrm>
              <a:off x="5272" y="1669"/>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19" name="Oval 251"/>
            <p:cNvSpPr>
              <a:spLocks noChangeArrowheads="1"/>
            </p:cNvSpPr>
            <p:nvPr/>
          </p:nvSpPr>
          <p:spPr bwMode="auto">
            <a:xfrm>
              <a:off x="5050" y="2233"/>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20" name="Oval 252"/>
            <p:cNvSpPr>
              <a:spLocks noChangeArrowheads="1"/>
            </p:cNvSpPr>
            <p:nvPr/>
          </p:nvSpPr>
          <p:spPr bwMode="auto">
            <a:xfrm>
              <a:off x="4095" y="2233"/>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21" name="Oval 253"/>
            <p:cNvSpPr>
              <a:spLocks noChangeArrowheads="1"/>
            </p:cNvSpPr>
            <p:nvPr/>
          </p:nvSpPr>
          <p:spPr bwMode="auto">
            <a:xfrm>
              <a:off x="4063" y="1104"/>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22" name="Oval 254"/>
            <p:cNvSpPr>
              <a:spLocks noChangeArrowheads="1"/>
            </p:cNvSpPr>
            <p:nvPr/>
          </p:nvSpPr>
          <p:spPr bwMode="auto">
            <a:xfrm>
              <a:off x="3840" y="1669"/>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7423" name="Oval 255"/>
            <p:cNvSpPr>
              <a:spLocks noChangeArrowheads="1"/>
            </p:cNvSpPr>
            <p:nvPr/>
          </p:nvSpPr>
          <p:spPr bwMode="auto">
            <a:xfrm>
              <a:off x="4668" y="1520"/>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7425" name="Line 257"/>
          <p:cNvSpPr>
            <a:spLocks noChangeShapeType="1"/>
          </p:cNvSpPr>
          <p:nvPr/>
        </p:nvSpPr>
        <p:spPr bwMode="auto">
          <a:xfrm flipH="1">
            <a:off x="6858000" y="2895600"/>
            <a:ext cx="381000" cy="12192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427" name="Oval 259"/>
          <p:cNvSpPr>
            <a:spLocks noChangeArrowheads="1"/>
          </p:cNvSpPr>
          <p:nvPr/>
        </p:nvSpPr>
        <p:spPr bwMode="auto">
          <a:xfrm>
            <a:off x="6705600" y="2133600"/>
            <a:ext cx="1219200" cy="1143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28" name="Oval 260"/>
          <p:cNvSpPr>
            <a:spLocks noChangeArrowheads="1"/>
          </p:cNvSpPr>
          <p:nvPr/>
        </p:nvSpPr>
        <p:spPr bwMode="auto">
          <a:xfrm>
            <a:off x="6096000" y="1600200"/>
            <a:ext cx="2438400" cy="2286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425"/>
                                        </p:tgtEl>
                                        <p:attrNameLst>
                                          <p:attrName>style.visibility</p:attrName>
                                        </p:attrNameLst>
                                      </p:cBhvr>
                                      <p:to>
                                        <p:strVal val="visible"/>
                                      </p:to>
                                    </p:set>
                                    <p:animEffect transition="in" filter="wipe(up)">
                                      <p:cBhvr>
                                        <p:cTn id="7" dur="500"/>
                                        <p:tgtEl>
                                          <p:spTgt spid="7425"/>
                                        </p:tgtEl>
                                      </p:cBhvr>
                                    </p:animEffect>
                                  </p:childTnLst>
                                </p:cTn>
                              </p:par>
                            </p:childTnLst>
                          </p:cTn>
                        </p:par>
                        <p:par>
                          <p:cTn id="8" fill="hold" nodeType="afterGroup">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7182"/>
                                        </p:tgtEl>
                                        <p:attrNameLst>
                                          <p:attrName>style.visibility</p:attrName>
                                        </p:attrNameLst>
                                      </p:cBhvr>
                                      <p:to>
                                        <p:strVal val="visible"/>
                                      </p:to>
                                    </p:set>
                                    <p:animEffect transition="in" filter="circle(in)">
                                      <p:cBhvr>
                                        <p:cTn id="11" dur="2000"/>
                                        <p:tgtEl>
                                          <p:spTgt spid="718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dissolve">
                                      <p:cBhvr>
                                        <p:cTn id="16" dur="500"/>
                                        <p:tgtEl>
                                          <p:spTgt spid="717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dissolve">
                                      <p:cBhvr>
                                        <p:cTn id="21" dur="500"/>
                                        <p:tgtEl>
                                          <p:spTgt spid="717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7171">
                                            <p:txEl>
                                              <p:pRg st="2" end="2"/>
                                            </p:txEl>
                                          </p:spTgt>
                                        </p:tgtEl>
                                        <p:attrNameLst>
                                          <p:attrName>style.visibility</p:attrName>
                                        </p:attrNameLst>
                                      </p:cBhvr>
                                      <p:to>
                                        <p:strVal val="visible"/>
                                      </p:to>
                                    </p:set>
                                    <p:animEffect transition="in" filter="dissolve">
                                      <p:cBhvr>
                                        <p:cTn id="26" dur="500"/>
                                        <p:tgtEl>
                                          <p:spTgt spid="717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Effect transition="in" filter="dissolve">
                                      <p:cBhvr>
                                        <p:cTn id="31" dur="500"/>
                                        <p:tgtEl>
                                          <p:spTgt spid="7171">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7171">
                                            <p:txEl>
                                              <p:pRg st="4" end="4"/>
                                            </p:txEl>
                                          </p:spTgt>
                                        </p:tgtEl>
                                        <p:attrNameLst>
                                          <p:attrName>style.visibility</p:attrName>
                                        </p:attrNameLst>
                                      </p:cBhvr>
                                      <p:to>
                                        <p:strVal val="visible"/>
                                      </p:to>
                                    </p:set>
                                    <p:animEffect transition="in" filter="dissolve">
                                      <p:cBhvr>
                                        <p:cTn id="36" dur="500"/>
                                        <p:tgtEl>
                                          <p:spTgt spid="7171">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7171">
                                            <p:txEl>
                                              <p:pRg st="5" end="5"/>
                                            </p:txEl>
                                          </p:spTgt>
                                        </p:tgtEl>
                                        <p:attrNameLst>
                                          <p:attrName>style.visibility</p:attrName>
                                        </p:attrNameLst>
                                      </p:cBhvr>
                                      <p:to>
                                        <p:strVal val="visible"/>
                                      </p:to>
                                    </p:set>
                                    <p:animEffect transition="in" filter="dissolve">
                                      <p:cBhvr>
                                        <p:cTn id="41"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2" grpId="0" animBg="1"/>
      <p:bldP spid="742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latin typeface="Comic Sans MS" pitchFamily="66" charset="0"/>
              </a:rPr>
              <a:t>Neutrons</a:t>
            </a:r>
          </a:p>
        </p:txBody>
      </p:sp>
      <p:sp>
        <p:nvSpPr>
          <p:cNvPr id="8195" name="Rectangle 3"/>
          <p:cNvSpPr>
            <a:spLocks noGrp="1" noChangeArrowheads="1"/>
          </p:cNvSpPr>
          <p:nvPr>
            <p:ph type="body" sz="half" idx="2"/>
          </p:nvPr>
        </p:nvSpPr>
        <p:spPr>
          <a:xfrm>
            <a:off x="5029200" y="2133600"/>
            <a:ext cx="3505200" cy="3581400"/>
          </a:xfrm>
          <a:solidFill>
            <a:srgbClr val="FFFFFF"/>
          </a:solidFill>
          <a:ln w="28575">
            <a:solidFill>
              <a:schemeClr val="tx1"/>
            </a:solidFill>
            <a:miter lim="800000"/>
            <a:headEnd/>
            <a:tailEnd/>
          </a:ln>
        </p:spPr>
        <p:txBody>
          <a:bodyPr/>
          <a:lstStyle/>
          <a:p>
            <a:pPr>
              <a:lnSpc>
                <a:spcPct val="90000"/>
              </a:lnSpc>
            </a:pPr>
            <a:r>
              <a:rPr lang="en-US" altLang="en-US" sz="2700">
                <a:latin typeface="Comic Sans MS" pitchFamily="66" charset="0"/>
              </a:rPr>
              <a:t>Neutral particles; have </a:t>
            </a:r>
            <a:r>
              <a:rPr lang="en-US" altLang="en-US" sz="2700">
                <a:latin typeface="Comic Sans MS" pitchFamily="66" charset="0"/>
                <a:sym typeface="Wingdings" pitchFamily="2" charset="2"/>
              </a:rPr>
              <a:t>no electric charge</a:t>
            </a:r>
            <a:endParaRPr lang="en-US" altLang="en-US" sz="2700">
              <a:latin typeface="Comic Sans MS" pitchFamily="66" charset="0"/>
            </a:endParaRPr>
          </a:p>
          <a:p>
            <a:pPr>
              <a:lnSpc>
                <a:spcPct val="90000"/>
              </a:lnSpc>
            </a:pPr>
            <a:r>
              <a:rPr lang="en-US" altLang="en-US" sz="2700">
                <a:latin typeface="Comic Sans MS" pitchFamily="66" charset="0"/>
              </a:rPr>
              <a:t>Help make up the nucleus of the atom</a:t>
            </a:r>
          </a:p>
          <a:p>
            <a:pPr>
              <a:lnSpc>
                <a:spcPct val="90000"/>
              </a:lnSpc>
            </a:pPr>
            <a:r>
              <a:rPr lang="en-US" altLang="en-US" sz="2700">
                <a:latin typeface="Comic Sans MS" pitchFamily="66" charset="0"/>
              </a:rPr>
              <a:t>Contribute to the atomic mass </a:t>
            </a:r>
          </a:p>
        </p:txBody>
      </p:sp>
      <p:sp>
        <p:nvSpPr>
          <p:cNvPr id="8199" name="Oval 7"/>
          <p:cNvSpPr>
            <a:spLocks noChangeArrowheads="1"/>
          </p:cNvSpPr>
          <p:nvPr/>
        </p:nvSpPr>
        <p:spPr bwMode="auto">
          <a:xfrm>
            <a:off x="2438400" y="4191000"/>
            <a:ext cx="2209800" cy="2209800"/>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grpSp>
        <p:nvGrpSpPr>
          <p:cNvPr id="8200" name="Group 8"/>
          <p:cNvGrpSpPr>
            <a:grpSpLocks/>
          </p:cNvGrpSpPr>
          <p:nvPr/>
        </p:nvGrpSpPr>
        <p:grpSpPr bwMode="auto">
          <a:xfrm>
            <a:off x="1219200" y="1828800"/>
            <a:ext cx="2400300" cy="1905000"/>
            <a:chOff x="3840" y="1104"/>
            <a:chExt cx="1512" cy="1200"/>
          </a:xfrm>
        </p:grpSpPr>
        <p:sp>
          <p:nvSpPr>
            <p:cNvPr id="8201" name="Oval 9"/>
            <p:cNvSpPr>
              <a:spLocks noChangeArrowheads="1"/>
            </p:cNvSpPr>
            <p:nvPr/>
          </p:nvSpPr>
          <p:spPr bwMode="auto">
            <a:xfrm>
              <a:off x="4699" y="1490"/>
              <a:ext cx="191" cy="179"/>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02" name="Oval 10"/>
            <p:cNvSpPr>
              <a:spLocks noChangeArrowheads="1"/>
            </p:cNvSpPr>
            <p:nvPr/>
          </p:nvSpPr>
          <p:spPr bwMode="auto">
            <a:xfrm>
              <a:off x="4317" y="1669"/>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03" name="Oval 11"/>
            <p:cNvSpPr>
              <a:spLocks noChangeArrowheads="1"/>
            </p:cNvSpPr>
            <p:nvPr/>
          </p:nvSpPr>
          <p:spPr bwMode="auto">
            <a:xfrm>
              <a:off x="4731" y="1580"/>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04" name="Oval 12"/>
            <p:cNvSpPr>
              <a:spLocks noChangeArrowheads="1"/>
            </p:cNvSpPr>
            <p:nvPr/>
          </p:nvSpPr>
          <p:spPr bwMode="auto">
            <a:xfrm>
              <a:off x="4699" y="1698"/>
              <a:ext cx="191" cy="179"/>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05" name="Oval 13"/>
            <p:cNvSpPr>
              <a:spLocks noChangeArrowheads="1"/>
            </p:cNvSpPr>
            <p:nvPr/>
          </p:nvSpPr>
          <p:spPr bwMode="auto">
            <a:xfrm>
              <a:off x="4381" y="1461"/>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06" name="Oval 14"/>
            <p:cNvSpPr>
              <a:spLocks noChangeArrowheads="1"/>
            </p:cNvSpPr>
            <p:nvPr/>
          </p:nvSpPr>
          <p:spPr bwMode="auto">
            <a:xfrm>
              <a:off x="4636" y="1758"/>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07" name="Oval 15"/>
            <p:cNvSpPr>
              <a:spLocks noChangeArrowheads="1"/>
            </p:cNvSpPr>
            <p:nvPr/>
          </p:nvSpPr>
          <p:spPr bwMode="auto">
            <a:xfrm>
              <a:off x="4508" y="1461"/>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08" name="Oval 16"/>
            <p:cNvSpPr>
              <a:spLocks noChangeArrowheads="1"/>
            </p:cNvSpPr>
            <p:nvPr/>
          </p:nvSpPr>
          <p:spPr bwMode="auto">
            <a:xfrm>
              <a:off x="4349" y="1580"/>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09" name="Oval 17"/>
            <p:cNvSpPr>
              <a:spLocks noChangeArrowheads="1"/>
            </p:cNvSpPr>
            <p:nvPr/>
          </p:nvSpPr>
          <p:spPr bwMode="auto">
            <a:xfrm>
              <a:off x="4413" y="1758"/>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8210" name="Group 18"/>
            <p:cNvGrpSpPr>
              <a:grpSpLocks/>
            </p:cNvGrpSpPr>
            <p:nvPr/>
          </p:nvGrpSpPr>
          <p:grpSpPr bwMode="auto">
            <a:xfrm>
              <a:off x="4368" y="1488"/>
              <a:ext cx="504" cy="424"/>
              <a:chOff x="1968" y="1584"/>
              <a:chExt cx="2160" cy="1872"/>
            </a:xfrm>
          </p:grpSpPr>
          <p:sp>
            <p:nvSpPr>
              <p:cNvPr id="8211" name="Oval 19"/>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12" name="Oval 20"/>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13" name="Oval 21"/>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14" name="Oval 22"/>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15" name="Oval 23"/>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8216" name="Oval 24"/>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8217" name="Oval 25"/>
            <p:cNvSpPr>
              <a:spLocks noChangeArrowheads="1"/>
            </p:cNvSpPr>
            <p:nvPr/>
          </p:nvSpPr>
          <p:spPr bwMode="auto">
            <a:xfrm>
              <a:off x="4572" y="1312"/>
              <a:ext cx="80"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18" name="Oval 26"/>
            <p:cNvSpPr>
              <a:spLocks noChangeArrowheads="1"/>
            </p:cNvSpPr>
            <p:nvPr/>
          </p:nvSpPr>
          <p:spPr bwMode="auto">
            <a:xfrm>
              <a:off x="4572" y="1996"/>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19" name="Oval 27"/>
            <p:cNvSpPr>
              <a:spLocks noChangeArrowheads="1"/>
            </p:cNvSpPr>
            <p:nvPr/>
          </p:nvSpPr>
          <p:spPr bwMode="auto">
            <a:xfrm>
              <a:off x="5050" y="1104"/>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20" name="Oval 28"/>
            <p:cNvSpPr>
              <a:spLocks noChangeArrowheads="1"/>
            </p:cNvSpPr>
            <p:nvPr/>
          </p:nvSpPr>
          <p:spPr bwMode="auto">
            <a:xfrm>
              <a:off x="5272" y="1669"/>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21" name="Oval 29"/>
            <p:cNvSpPr>
              <a:spLocks noChangeArrowheads="1"/>
            </p:cNvSpPr>
            <p:nvPr/>
          </p:nvSpPr>
          <p:spPr bwMode="auto">
            <a:xfrm>
              <a:off x="5050" y="2233"/>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22" name="Oval 30"/>
            <p:cNvSpPr>
              <a:spLocks noChangeArrowheads="1"/>
            </p:cNvSpPr>
            <p:nvPr/>
          </p:nvSpPr>
          <p:spPr bwMode="auto">
            <a:xfrm>
              <a:off x="4095" y="2233"/>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23" name="Oval 31"/>
            <p:cNvSpPr>
              <a:spLocks noChangeArrowheads="1"/>
            </p:cNvSpPr>
            <p:nvPr/>
          </p:nvSpPr>
          <p:spPr bwMode="auto">
            <a:xfrm>
              <a:off x="4063" y="1104"/>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24" name="Oval 32"/>
            <p:cNvSpPr>
              <a:spLocks noChangeArrowheads="1"/>
            </p:cNvSpPr>
            <p:nvPr/>
          </p:nvSpPr>
          <p:spPr bwMode="auto">
            <a:xfrm>
              <a:off x="3840" y="1669"/>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8225" name="Oval 33"/>
            <p:cNvSpPr>
              <a:spLocks noChangeArrowheads="1"/>
            </p:cNvSpPr>
            <p:nvPr/>
          </p:nvSpPr>
          <p:spPr bwMode="auto">
            <a:xfrm>
              <a:off x="4668" y="1520"/>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8226" name="Line 34"/>
          <p:cNvSpPr>
            <a:spLocks noChangeShapeType="1"/>
          </p:cNvSpPr>
          <p:nvPr/>
        </p:nvSpPr>
        <p:spPr bwMode="auto">
          <a:xfrm>
            <a:off x="2514600" y="3048000"/>
            <a:ext cx="304800" cy="12192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27" name="Oval 35"/>
          <p:cNvSpPr>
            <a:spLocks noChangeArrowheads="1"/>
          </p:cNvSpPr>
          <p:nvPr/>
        </p:nvSpPr>
        <p:spPr bwMode="auto">
          <a:xfrm>
            <a:off x="1828800" y="2209800"/>
            <a:ext cx="1219200" cy="1143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8" name="Oval 36"/>
          <p:cNvSpPr>
            <a:spLocks noChangeArrowheads="1"/>
          </p:cNvSpPr>
          <p:nvPr/>
        </p:nvSpPr>
        <p:spPr bwMode="auto">
          <a:xfrm>
            <a:off x="1219200" y="1676400"/>
            <a:ext cx="2438400" cy="2286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26"/>
                                        </p:tgtEl>
                                        <p:attrNameLst>
                                          <p:attrName>style.visibility</p:attrName>
                                        </p:attrNameLst>
                                      </p:cBhvr>
                                      <p:to>
                                        <p:strVal val="visible"/>
                                      </p:to>
                                    </p:set>
                                    <p:animEffect transition="in" filter="wipe(up)">
                                      <p:cBhvr>
                                        <p:cTn id="7" dur="500"/>
                                        <p:tgtEl>
                                          <p:spTgt spid="8226"/>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199"/>
                                        </p:tgtEl>
                                        <p:attrNameLst>
                                          <p:attrName>style.visibility</p:attrName>
                                        </p:attrNameLst>
                                      </p:cBhvr>
                                      <p:to>
                                        <p:strVal val="visible"/>
                                      </p:to>
                                    </p:set>
                                    <p:animEffect transition="in" filter="dissolve">
                                      <p:cBhvr>
                                        <p:cTn id="11" dur="500"/>
                                        <p:tgtEl>
                                          <p:spTgt spid="819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dissolve">
                                      <p:cBhvr>
                                        <p:cTn id="16" dur="500"/>
                                        <p:tgtEl>
                                          <p:spTgt spid="819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Effect transition="in" filter="dissolve">
                                      <p:cBhvr>
                                        <p:cTn id="21" dur="500"/>
                                        <p:tgtEl>
                                          <p:spTgt spid="819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8195">
                                            <p:txEl>
                                              <p:pRg st="2" end="2"/>
                                            </p:txEl>
                                          </p:spTgt>
                                        </p:tgtEl>
                                        <p:attrNameLst>
                                          <p:attrName>style.visibility</p:attrName>
                                        </p:attrNameLst>
                                      </p:cBhvr>
                                      <p:to>
                                        <p:strVal val="visible"/>
                                      </p:to>
                                    </p:set>
                                    <p:animEffect transition="in" filter="dissolve">
                                      <p:cBhvr>
                                        <p:cTn id="26"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animBg="1"/>
      <p:bldP spid="822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latin typeface="Comic Sans MS" pitchFamily="66" charset="0"/>
              </a:rPr>
              <a:t>Electrons (-)</a:t>
            </a:r>
          </a:p>
        </p:txBody>
      </p:sp>
      <p:sp>
        <p:nvSpPr>
          <p:cNvPr id="9219" name="Rectangle 3"/>
          <p:cNvSpPr>
            <a:spLocks noGrp="1" noChangeArrowheads="1"/>
          </p:cNvSpPr>
          <p:nvPr>
            <p:ph type="body" sz="half" idx="1"/>
          </p:nvPr>
        </p:nvSpPr>
        <p:spPr>
          <a:xfrm>
            <a:off x="1066800" y="1752600"/>
            <a:ext cx="4114800" cy="4648200"/>
          </a:xfrm>
          <a:solidFill>
            <a:srgbClr val="FFFFFF"/>
          </a:solidFill>
          <a:ln w="28575">
            <a:solidFill>
              <a:schemeClr val="tx1"/>
            </a:solidFill>
            <a:miter lim="800000"/>
            <a:headEnd/>
            <a:tailEnd/>
          </a:ln>
        </p:spPr>
        <p:txBody>
          <a:bodyPr/>
          <a:lstStyle/>
          <a:p>
            <a:pPr>
              <a:lnSpc>
                <a:spcPct val="80000"/>
              </a:lnSpc>
            </a:pPr>
            <a:r>
              <a:rPr lang="en-US" altLang="en-US" sz="2000">
                <a:latin typeface="Comic Sans MS" pitchFamily="66" charset="0"/>
              </a:rPr>
              <a:t>Negatively charged particles</a:t>
            </a:r>
          </a:p>
          <a:p>
            <a:pPr>
              <a:lnSpc>
                <a:spcPct val="80000"/>
              </a:lnSpc>
            </a:pPr>
            <a:r>
              <a:rPr lang="en-US" altLang="en-US" sz="2000">
                <a:latin typeface="Comic Sans MS" pitchFamily="66" charset="0"/>
              </a:rPr>
              <a:t>Found outside the nucleus of the atom, in the electron orbits/levels; each orbit/level can hold a maximum number of electrons </a:t>
            </a:r>
            <a:r>
              <a:rPr lang="en-US" altLang="en-US" sz="1600">
                <a:latin typeface="Comic Sans MS" pitchFamily="66" charset="0"/>
              </a:rPr>
              <a:t>( 1</a:t>
            </a:r>
            <a:r>
              <a:rPr lang="en-US" altLang="en-US" sz="1600" baseline="30000">
                <a:latin typeface="Comic Sans MS" pitchFamily="66" charset="0"/>
              </a:rPr>
              <a:t>st</a:t>
            </a:r>
            <a:r>
              <a:rPr lang="en-US" altLang="en-US" sz="1600">
                <a:latin typeface="Comic Sans MS" pitchFamily="66" charset="0"/>
              </a:rPr>
              <a:t> = 2, 2</a:t>
            </a:r>
            <a:r>
              <a:rPr lang="en-US" altLang="en-US" sz="1600" baseline="30000">
                <a:latin typeface="Comic Sans MS" pitchFamily="66" charset="0"/>
              </a:rPr>
              <a:t>nd</a:t>
            </a:r>
            <a:r>
              <a:rPr lang="en-US" altLang="en-US" sz="1600">
                <a:latin typeface="Comic Sans MS" pitchFamily="66" charset="0"/>
              </a:rPr>
              <a:t> = 8, 3</a:t>
            </a:r>
            <a:r>
              <a:rPr lang="en-US" altLang="en-US" sz="1600" baseline="30000">
                <a:latin typeface="Comic Sans MS" pitchFamily="66" charset="0"/>
              </a:rPr>
              <a:t>rd</a:t>
            </a:r>
            <a:r>
              <a:rPr lang="en-US" altLang="en-US" sz="1600">
                <a:latin typeface="Comic Sans MS" pitchFamily="66" charset="0"/>
              </a:rPr>
              <a:t> = 8 or 18, etc…)</a:t>
            </a:r>
          </a:p>
          <a:p>
            <a:pPr>
              <a:lnSpc>
                <a:spcPct val="80000"/>
              </a:lnSpc>
            </a:pPr>
            <a:r>
              <a:rPr lang="en-US" altLang="en-US" sz="2000">
                <a:latin typeface="Comic Sans MS" pitchFamily="66" charset="0"/>
              </a:rPr>
              <a:t>Move so rapidly around the nucleus that they create an electron cloud</a:t>
            </a:r>
          </a:p>
          <a:p>
            <a:pPr>
              <a:lnSpc>
                <a:spcPct val="80000"/>
              </a:lnSpc>
            </a:pPr>
            <a:r>
              <a:rPr lang="en-US" altLang="en-US" sz="2000">
                <a:latin typeface="Comic Sans MS" pitchFamily="66" charset="0"/>
              </a:rPr>
              <a:t>Mass is insignificant when compared to protons and neutrons</a:t>
            </a:r>
          </a:p>
          <a:p>
            <a:pPr>
              <a:lnSpc>
                <a:spcPct val="80000"/>
              </a:lnSpc>
            </a:pPr>
            <a:r>
              <a:rPr lang="en-US" altLang="en-US" sz="2000">
                <a:latin typeface="Comic Sans MS" pitchFamily="66" charset="0"/>
              </a:rPr>
              <a:t>Equal to the number of protons</a:t>
            </a:r>
          </a:p>
          <a:p>
            <a:pPr>
              <a:lnSpc>
                <a:spcPct val="80000"/>
              </a:lnSpc>
            </a:pPr>
            <a:r>
              <a:rPr lang="en-US" altLang="en-US" sz="2000">
                <a:latin typeface="Comic Sans MS" pitchFamily="66" charset="0"/>
              </a:rPr>
              <a:t>Involved in the formation of chemical bonds</a:t>
            </a:r>
          </a:p>
        </p:txBody>
      </p:sp>
      <p:sp>
        <p:nvSpPr>
          <p:cNvPr id="9223" name="Oval 7"/>
          <p:cNvSpPr>
            <a:spLocks noChangeArrowheads="1"/>
          </p:cNvSpPr>
          <p:nvPr/>
        </p:nvSpPr>
        <p:spPr bwMode="auto">
          <a:xfrm>
            <a:off x="6248400" y="4724400"/>
            <a:ext cx="457200" cy="45720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5400" b="1"/>
              <a:t>-</a:t>
            </a:r>
          </a:p>
        </p:txBody>
      </p:sp>
      <p:grpSp>
        <p:nvGrpSpPr>
          <p:cNvPr id="9224" name="Group 8"/>
          <p:cNvGrpSpPr>
            <a:grpSpLocks/>
          </p:cNvGrpSpPr>
          <p:nvPr/>
        </p:nvGrpSpPr>
        <p:grpSpPr bwMode="auto">
          <a:xfrm>
            <a:off x="6096000" y="1828800"/>
            <a:ext cx="2400300" cy="1905000"/>
            <a:chOff x="3840" y="1104"/>
            <a:chExt cx="1512" cy="1200"/>
          </a:xfrm>
        </p:grpSpPr>
        <p:sp>
          <p:nvSpPr>
            <p:cNvPr id="9225" name="Oval 9"/>
            <p:cNvSpPr>
              <a:spLocks noChangeArrowheads="1"/>
            </p:cNvSpPr>
            <p:nvPr/>
          </p:nvSpPr>
          <p:spPr bwMode="auto">
            <a:xfrm>
              <a:off x="4699" y="1490"/>
              <a:ext cx="191" cy="179"/>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26" name="Oval 10"/>
            <p:cNvSpPr>
              <a:spLocks noChangeArrowheads="1"/>
            </p:cNvSpPr>
            <p:nvPr/>
          </p:nvSpPr>
          <p:spPr bwMode="auto">
            <a:xfrm>
              <a:off x="4317" y="1669"/>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27" name="Oval 11"/>
            <p:cNvSpPr>
              <a:spLocks noChangeArrowheads="1"/>
            </p:cNvSpPr>
            <p:nvPr/>
          </p:nvSpPr>
          <p:spPr bwMode="auto">
            <a:xfrm>
              <a:off x="4731" y="1580"/>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28" name="Oval 12"/>
            <p:cNvSpPr>
              <a:spLocks noChangeArrowheads="1"/>
            </p:cNvSpPr>
            <p:nvPr/>
          </p:nvSpPr>
          <p:spPr bwMode="auto">
            <a:xfrm>
              <a:off x="4699" y="1698"/>
              <a:ext cx="191" cy="179"/>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29" name="Oval 13"/>
            <p:cNvSpPr>
              <a:spLocks noChangeArrowheads="1"/>
            </p:cNvSpPr>
            <p:nvPr/>
          </p:nvSpPr>
          <p:spPr bwMode="auto">
            <a:xfrm>
              <a:off x="4381" y="1461"/>
              <a:ext cx="191" cy="178"/>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30" name="Oval 14"/>
            <p:cNvSpPr>
              <a:spLocks noChangeArrowheads="1"/>
            </p:cNvSpPr>
            <p:nvPr/>
          </p:nvSpPr>
          <p:spPr bwMode="auto">
            <a:xfrm>
              <a:off x="4636" y="1758"/>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31" name="Oval 15"/>
            <p:cNvSpPr>
              <a:spLocks noChangeArrowheads="1"/>
            </p:cNvSpPr>
            <p:nvPr/>
          </p:nvSpPr>
          <p:spPr bwMode="auto">
            <a:xfrm>
              <a:off x="4508" y="1461"/>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32" name="Oval 16"/>
            <p:cNvSpPr>
              <a:spLocks noChangeArrowheads="1"/>
            </p:cNvSpPr>
            <p:nvPr/>
          </p:nvSpPr>
          <p:spPr bwMode="auto">
            <a:xfrm>
              <a:off x="4349" y="1580"/>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33" name="Oval 17"/>
            <p:cNvSpPr>
              <a:spLocks noChangeArrowheads="1"/>
            </p:cNvSpPr>
            <p:nvPr/>
          </p:nvSpPr>
          <p:spPr bwMode="auto">
            <a:xfrm>
              <a:off x="4413" y="1758"/>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nvGrpSpPr>
            <p:cNvPr id="9234" name="Group 18"/>
            <p:cNvGrpSpPr>
              <a:grpSpLocks/>
            </p:cNvGrpSpPr>
            <p:nvPr/>
          </p:nvGrpSpPr>
          <p:grpSpPr bwMode="auto">
            <a:xfrm>
              <a:off x="4368" y="1488"/>
              <a:ext cx="504" cy="424"/>
              <a:chOff x="1968" y="1584"/>
              <a:chExt cx="2160" cy="1872"/>
            </a:xfrm>
          </p:grpSpPr>
          <p:sp>
            <p:nvSpPr>
              <p:cNvPr id="9235" name="Oval 19"/>
              <p:cNvSpPr>
                <a:spLocks noChangeArrowheads="1"/>
              </p:cNvSpPr>
              <p:nvPr/>
            </p:nvSpPr>
            <p:spPr bwMode="auto">
              <a:xfrm>
                <a:off x="2208" y="1584"/>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36" name="Oval 20"/>
              <p:cNvSpPr>
                <a:spLocks noChangeArrowheads="1"/>
              </p:cNvSpPr>
              <p:nvPr/>
            </p:nvSpPr>
            <p:spPr bwMode="auto">
              <a:xfrm>
                <a:off x="2928" y="158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37" name="Oval 21"/>
              <p:cNvSpPr>
                <a:spLocks noChangeArrowheads="1"/>
              </p:cNvSpPr>
              <p:nvPr/>
            </p:nvSpPr>
            <p:spPr bwMode="auto">
              <a:xfrm>
                <a:off x="3264" y="2112"/>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38" name="Oval 22"/>
              <p:cNvSpPr>
                <a:spLocks noChangeArrowheads="1"/>
              </p:cNvSpPr>
              <p:nvPr/>
            </p:nvSpPr>
            <p:spPr bwMode="auto">
              <a:xfrm>
                <a:off x="1968" y="2304"/>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39" name="Oval 23"/>
              <p:cNvSpPr>
                <a:spLocks noChangeArrowheads="1"/>
              </p:cNvSpPr>
              <p:nvPr/>
            </p:nvSpPr>
            <p:spPr bwMode="auto">
              <a:xfrm>
                <a:off x="2784" y="2640"/>
                <a:ext cx="864" cy="816"/>
              </a:xfrm>
              <a:prstGeom prst="ellipse">
                <a:avLst/>
              </a:prstGeom>
              <a:gradFill rotWithShape="1">
                <a:gsLst>
                  <a:gs pos="0">
                    <a:srgbClr val="FFFFFF"/>
                  </a:gs>
                  <a:gs pos="100000">
                    <a:srgbClr val="CC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5400" b="1"/>
              </a:p>
            </p:txBody>
          </p:sp>
          <p:sp>
            <p:nvSpPr>
              <p:cNvPr id="9240" name="Oval 24"/>
              <p:cNvSpPr>
                <a:spLocks noChangeArrowheads="1"/>
              </p:cNvSpPr>
              <p:nvPr/>
            </p:nvSpPr>
            <p:spPr bwMode="auto">
              <a:xfrm>
                <a:off x="2592" y="2160"/>
                <a:ext cx="864" cy="816"/>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9241" name="Oval 25"/>
            <p:cNvSpPr>
              <a:spLocks noChangeArrowheads="1"/>
            </p:cNvSpPr>
            <p:nvPr/>
          </p:nvSpPr>
          <p:spPr bwMode="auto">
            <a:xfrm>
              <a:off x="4572" y="1312"/>
              <a:ext cx="80"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2" name="Oval 26"/>
            <p:cNvSpPr>
              <a:spLocks noChangeArrowheads="1"/>
            </p:cNvSpPr>
            <p:nvPr/>
          </p:nvSpPr>
          <p:spPr bwMode="auto">
            <a:xfrm>
              <a:off x="4572" y="1996"/>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3" name="Oval 27"/>
            <p:cNvSpPr>
              <a:spLocks noChangeArrowheads="1"/>
            </p:cNvSpPr>
            <p:nvPr/>
          </p:nvSpPr>
          <p:spPr bwMode="auto">
            <a:xfrm>
              <a:off x="5050" y="1104"/>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4" name="Oval 28"/>
            <p:cNvSpPr>
              <a:spLocks noChangeArrowheads="1"/>
            </p:cNvSpPr>
            <p:nvPr/>
          </p:nvSpPr>
          <p:spPr bwMode="auto">
            <a:xfrm>
              <a:off x="5272" y="1669"/>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5" name="Oval 29"/>
            <p:cNvSpPr>
              <a:spLocks noChangeArrowheads="1"/>
            </p:cNvSpPr>
            <p:nvPr/>
          </p:nvSpPr>
          <p:spPr bwMode="auto">
            <a:xfrm>
              <a:off x="5050" y="2233"/>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6" name="Oval 30"/>
            <p:cNvSpPr>
              <a:spLocks noChangeArrowheads="1"/>
            </p:cNvSpPr>
            <p:nvPr/>
          </p:nvSpPr>
          <p:spPr bwMode="auto">
            <a:xfrm>
              <a:off x="4095" y="2233"/>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7" name="Oval 31"/>
            <p:cNvSpPr>
              <a:spLocks noChangeArrowheads="1"/>
            </p:cNvSpPr>
            <p:nvPr/>
          </p:nvSpPr>
          <p:spPr bwMode="auto">
            <a:xfrm>
              <a:off x="4063" y="1104"/>
              <a:ext cx="79" cy="71"/>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8" name="Oval 32"/>
            <p:cNvSpPr>
              <a:spLocks noChangeArrowheads="1"/>
            </p:cNvSpPr>
            <p:nvPr/>
          </p:nvSpPr>
          <p:spPr bwMode="auto">
            <a:xfrm>
              <a:off x="3840" y="1669"/>
              <a:ext cx="80" cy="70"/>
            </a:xfrm>
            <a:prstGeom prst="ellipse">
              <a:avLst/>
            </a:prstGeom>
            <a:gradFill rotWithShape="1">
              <a:gsLst>
                <a:gs pos="0">
                  <a:srgbClr val="FFFFFF"/>
                </a:gs>
                <a:gs pos="100000">
                  <a:schemeClr val="tx1"/>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sp>
          <p:nvSpPr>
            <p:cNvPr id="9249" name="Oval 33"/>
            <p:cNvSpPr>
              <a:spLocks noChangeArrowheads="1"/>
            </p:cNvSpPr>
            <p:nvPr/>
          </p:nvSpPr>
          <p:spPr bwMode="auto">
            <a:xfrm>
              <a:off x="4668" y="1520"/>
              <a:ext cx="191" cy="178"/>
            </a:xfrm>
            <a:prstGeom prst="ellipse">
              <a:avLst/>
            </a:prstGeom>
            <a:gradFill rotWithShape="1">
              <a:gsLst>
                <a:gs pos="0">
                  <a:schemeClr val="bg1"/>
                </a:gs>
                <a:gs pos="100000">
                  <a:srgbClr val="FFFF99"/>
                </a:gs>
              </a:gsLst>
              <a:path path="shape">
                <a:fillToRect l="50000" t="50000" r="50000" b="50000"/>
              </a:path>
            </a:gra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a:t>
              </a:r>
            </a:p>
          </p:txBody>
        </p:sp>
      </p:grpSp>
      <p:sp>
        <p:nvSpPr>
          <p:cNvPr id="9250" name="Line 34"/>
          <p:cNvSpPr>
            <a:spLocks noChangeShapeType="1"/>
          </p:cNvSpPr>
          <p:nvPr/>
        </p:nvSpPr>
        <p:spPr bwMode="auto">
          <a:xfrm flipH="1">
            <a:off x="6705600" y="3352800"/>
            <a:ext cx="533400" cy="1295400"/>
          </a:xfrm>
          <a:prstGeom prst="line">
            <a:avLst/>
          </a:prstGeom>
          <a:noFill/>
          <a:ln w="381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251" name="Oval 35"/>
          <p:cNvSpPr>
            <a:spLocks noChangeArrowheads="1"/>
          </p:cNvSpPr>
          <p:nvPr/>
        </p:nvSpPr>
        <p:spPr bwMode="auto">
          <a:xfrm>
            <a:off x="6096000" y="1676400"/>
            <a:ext cx="2438400" cy="2286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2" name="Oval 36"/>
          <p:cNvSpPr>
            <a:spLocks noChangeArrowheads="1"/>
          </p:cNvSpPr>
          <p:nvPr/>
        </p:nvSpPr>
        <p:spPr bwMode="auto">
          <a:xfrm>
            <a:off x="6705600" y="2133600"/>
            <a:ext cx="1219200" cy="1143000"/>
          </a:xfrm>
          <a:prstGeom prst="ellipse">
            <a:avLst/>
          </a:prstGeom>
          <a:noFill/>
          <a:ln w="12700"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p:cNvSpPr>
            <a:spLocks noGrp="1"/>
          </p:cNvSpPr>
          <p:nvPr>
            <p:ph type="ftr" sz="quarter" idx="11"/>
          </p:nvPr>
        </p:nvSpPr>
        <p:spPr/>
        <p:txBody>
          <a:bodyPr/>
          <a:lstStyle/>
          <a:p>
            <a:r>
              <a:rPr lang="en-US" altLang="en-US" smtClean="0"/>
              <a:t>Coach Dave Edinger, Physical Science (8A)</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50"/>
                                        </p:tgtEl>
                                        <p:attrNameLst>
                                          <p:attrName>style.visibility</p:attrName>
                                        </p:attrNameLst>
                                      </p:cBhvr>
                                      <p:to>
                                        <p:strVal val="visible"/>
                                      </p:to>
                                    </p:set>
                                    <p:animEffect transition="in" filter="wipe(up)">
                                      <p:cBhvr>
                                        <p:cTn id="7" dur="500"/>
                                        <p:tgtEl>
                                          <p:spTgt spid="925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223"/>
                                        </p:tgtEl>
                                        <p:attrNameLst>
                                          <p:attrName>style.visibility</p:attrName>
                                        </p:attrNameLst>
                                      </p:cBhvr>
                                      <p:to>
                                        <p:strVal val="visible"/>
                                      </p:to>
                                    </p:set>
                                    <p:animEffect transition="in" filter="dissolve">
                                      <p:cBhvr>
                                        <p:cTn id="11" dur="500"/>
                                        <p:tgtEl>
                                          <p:spTgt spid="922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9219">
                                            <p:txEl>
                                              <p:pRg st="0" end="0"/>
                                            </p:txEl>
                                          </p:spTgt>
                                        </p:tgtEl>
                                        <p:attrNameLst>
                                          <p:attrName>style.visibility</p:attrName>
                                        </p:attrNameLst>
                                      </p:cBhvr>
                                      <p:to>
                                        <p:strVal val="visible"/>
                                      </p:to>
                                    </p:set>
                                    <p:animEffect transition="in" filter="dissolve">
                                      <p:cBhvr>
                                        <p:cTn id="16" dur="500"/>
                                        <p:tgtEl>
                                          <p:spTgt spid="921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Effect transition="in" filter="dissolve">
                                      <p:cBhvr>
                                        <p:cTn id="21" dur="500"/>
                                        <p:tgtEl>
                                          <p:spTgt spid="921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9219">
                                            <p:txEl>
                                              <p:pRg st="2" end="2"/>
                                            </p:txEl>
                                          </p:spTgt>
                                        </p:tgtEl>
                                        <p:attrNameLst>
                                          <p:attrName>style.visibility</p:attrName>
                                        </p:attrNameLst>
                                      </p:cBhvr>
                                      <p:to>
                                        <p:strVal val="visible"/>
                                      </p:to>
                                    </p:set>
                                    <p:animEffect transition="in" filter="dissolve">
                                      <p:cBhvr>
                                        <p:cTn id="26" dur="500"/>
                                        <p:tgtEl>
                                          <p:spTgt spid="9219">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Effect transition="in" filter="dissolve">
                                      <p:cBhvr>
                                        <p:cTn id="31" dur="500"/>
                                        <p:tgtEl>
                                          <p:spTgt spid="9219">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nodeType="clickEffect">
                                  <p:stCondLst>
                                    <p:cond delay="0"/>
                                  </p:stCondLst>
                                  <p:childTnLst>
                                    <p:set>
                                      <p:cBhvr>
                                        <p:cTn id="35" dur="1" fill="hold">
                                          <p:stCondLst>
                                            <p:cond delay="0"/>
                                          </p:stCondLst>
                                        </p:cTn>
                                        <p:tgtEl>
                                          <p:spTgt spid="9219">
                                            <p:txEl>
                                              <p:pRg st="4" end="4"/>
                                            </p:txEl>
                                          </p:spTgt>
                                        </p:tgtEl>
                                        <p:attrNameLst>
                                          <p:attrName>style.visibility</p:attrName>
                                        </p:attrNameLst>
                                      </p:cBhvr>
                                      <p:to>
                                        <p:strVal val="visible"/>
                                      </p:to>
                                    </p:set>
                                    <p:animEffect transition="in" filter="dissolve">
                                      <p:cBhvr>
                                        <p:cTn id="36" dur="500"/>
                                        <p:tgtEl>
                                          <p:spTgt spid="9219">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9219">
                                            <p:txEl>
                                              <p:pRg st="5" end="5"/>
                                            </p:txEl>
                                          </p:spTgt>
                                        </p:tgtEl>
                                        <p:attrNameLst>
                                          <p:attrName>style.visibility</p:attrName>
                                        </p:attrNameLst>
                                      </p:cBhvr>
                                      <p:to>
                                        <p:strVal val="visible"/>
                                      </p:to>
                                    </p:set>
                                    <p:animEffect transition="in" filter="dissolve">
                                      <p:cBhvr>
                                        <p:cTn id="41"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P spid="9250" grpId="0" animBg="1"/>
    </p:bld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8717</TotalTime>
  <Words>2095</Words>
  <Application>Microsoft Office PowerPoint</Application>
  <PresentationFormat>On-screen Show (4:3)</PresentationFormat>
  <Paragraphs>543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Notebook</vt:lpstr>
      <vt:lpstr> Atoms: The Building Blocks of Matter  </vt:lpstr>
      <vt:lpstr>Matter </vt:lpstr>
      <vt:lpstr>Atoms</vt:lpstr>
      <vt:lpstr>Atoms are so small that…</vt:lpstr>
      <vt:lpstr>Let’s Experiment </vt:lpstr>
      <vt:lpstr>Results</vt:lpstr>
      <vt:lpstr>Protons (+)</vt:lpstr>
      <vt:lpstr>Neutrons</vt:lpstr>
      <vt:lpstr>Electrons (-)</vt:lpstr>
      <vt:lpstr>Hydrogen (H) Atom</vt:lpstr>
      <vt:lpstr>Oxygen (O) Atom</vt:lpstr>
      <vt:lpstr>Sodium (Na) Atom</vt:lpstr>
      <vt:lpstr>The Atom’s “Center”  </vt:lpstr>
      <vt:lpstr>QUARKS</vt:lpstr>
      <vt:lpstr>Sub-Atomic Particles  Weight Comparison  (protons, neutrons, electrons)</vt:lpstr>
      <vt:lpstr>Sub-atomic Particles Size Comparison  (protons, neutrons, electrons, &amp; quarks)</vt:lpstr>
      <vt:lpstr>Atomic Number</vt:lpstr>
      <vt:lpstr>Mass Number</vt:lpstr>
      <vt:lpstr>Building Atoms</vt:lpstr>
      <vt:lpstr>Atom Builder</vt:lpstr>
      <vt:lpstr>FORCES IN THE ATOM</vt:lpstr>
      <vt:lpstr>Gravitational Force</vt:lpstr>
      <vt:lpstr>Electromagnetic Force</vt:lpstr>
      <vt:lpstr>Strong Force</vt:lpstr>
      <vt:lpstr>Weak Force</vt:lpstr>
      <vt:lpstr>Isotopes</vt:lpstr>
      <vt:lpstr>Atomic Mass</vt:lpstr>
      <vt:lpstr>Ion</vt:lpstr>
      <vt:lpstr>Building 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Atom</dc:title>
  <dc:creator>John Jones</dc:creator>
  <cp:lastModifiedBy>Dave Edinger</cp:lastModifiedBy>
  <cp:revision>115</cp:revision>
  <dcterms:created xsi:type="dcterms:W3CDTF">2002-07-22T21:49:01Z</dcterms:created>
  <dcterms:modified xsi:type="dcterms:W3CDTF">2013-10-16T19:28:24Z</dcterms:modified>
  <cp:contentStatus/>
</cp:coreProperties>
</file>