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4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5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957D4CB-BD2C-4EC2-A1F7-FA03076FF594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ECF4EB-128F-40EE-A2CB-D02B4A0E698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Bar dir="vert"/>
  </p:transition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Physical Science (8A)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J. C. Booth Middle School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Coach Dave Edinger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</a:rPr>
              <a:t>Physical &amp; chemical 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properties &amp; changes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234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0200" y="1066801"/>
            <a:ext cx="61722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u="none" strike="noStrike" cap="all" dirty="0" smtClean="0">
                <a:solidFill>
                  <a:schemeClr val="tx2"/>
                </a:solidFill>
                <a:latin typeface="Futura-Medium"/>
              </a:rPr>
              <a:t>Physical</a:t>
            </a:r>
          </a:p>
          <a:p>
            <a:pPr algn="ctr"/>
            <a:r>
              <a:rPr lang="en-US" sz="3200" cap="all" dirty="0" smtClean="0">
                <a:latin typeface="Futura-Medium"/>
              </a:rPr>
              <a:t>OR</a:t>
            </a:r>
            <a:endParaRPr lang="en-US" sz="3200" dirty="0">
              <a:latin typeface="Futura-Medium"/>
            </a:endParaRPr>
          </a:p>
          <a:p>
            <a:pPr algn="ctr"/>
            <a:r>
              <a:rPr lang="en-US" sz="5400" b="1" i="1" u="none" strike="noStrike" cap="all" dirty="0" smtClean="0">
                <a:solidFill>
                  <a:schemeClr val="tx2"/>
                </a:solidFill>
                <a:latin typeface="Futura-Medium"/>
              </a:rPr>
              <a:t>Chemical</a:t>
            </a:r>
          </a:p>
          <a:p>
            <a:pPr algn="ctr"/>
            <a:endParaRPr lang="en-US" sz="5400" b="0" i="0" u="none" strike="noStrike" cap="all" dirty="0" smtClean="0">
              <a:latin typeface="Futura-Medium"/>
            </a:endParaRPr>
          </a:p>
          <a:p>
            <a:pPr algn="ctr"/>
            <a:r>
              <a:rPr lang="en-US" sz="5400" b="0" i="0" u="none" strike="noStrike" baseline="0" dirty="0" smtClean="0">
                <a:latin typeface="Futura-Medium"/>
              </a:rPr>
              <a:t>You Decide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069182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Breaking Glass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0225"/>
            <a:ext cx="79248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2375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111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Rusty, old bicycle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8131"/>
            <a:ext cx="7315200" cy="481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599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039" y="1752600"/>
            <a:ext cx="430784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Melting Butter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for popcorn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24" y="1752600"/>
            <a:ext cx="374117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3415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latin typeface="Futura-Medium"/>
              </a:rPr>
              <a:t>PHYSICAL CHANGE </a:t>
            </a:r>
            <a:br>
              <a:rPr lang="en-US" b="1" i="1" dirty="0" smtClean="0">
                <a:latin typeface="Futura-Medium"/>
              </a:rPr>
            </a:br>
            <a:r>
              <a:rPr lang="en-US" b="1" i="1" dirty="0" smtClean="0">
                <a:latin typeface="Futura-Medium"/>
              </a:rPr>
              <a:t>OR</a:t>
            </a:r>
            <a:r>
              <a:rPr lang="en-US" b="1" i="1" dirty="0">
                <a:latin typeface="Futura-Medium"/>
              </a:rPr>
              <a:t/>
            </a:r>
            <a:br>
              <a:rPr lang="en-US" b="1" i="1" dirty="0">
                <a:latin typeface="Futura-Medium"/>
              </a:rPr>
            </a:br>
            <a:r>
              <a:rPr lang="en-US" b="1" i="1" dirty="0" smtClean="0">
                <a:latin typeface="Futura-Medium"/>
              </a:rPr>
              <a:t>CHEMICAL CHANGE</a:t>
            </a:r>
            <a:r>
              <a:rPr lang="en-US" b="1" i="1" dirty="0">
                <a:latin typeface="Futura-Medium"/>
              </a:rPr>
              <a:t>?</a:t>
            </a:r>
            <a:endParaRPr lang="en-US" b="1" i="1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800" spc="50" dirty="0" smtClean="0">
              <a:latin typeface="Futura-Medium"/>
              <a:ea typeface="+mj-ea"/>
              <a:cs typeface="+mj-cs"/>
            </a:endParaRPr>
          </a:p>
          <a:p>
            <a:pPr algn="ctr"/>
            <a:r>
              <a:rPr lang="en-US" sz="2800" spc="50" dirty="0" smtClean="0">
                <a:latin typeface="Futura-Medium"/>
                <a:ea typeface="+mj-ea"/>
                <a:cs typeface="+mj-cs"/>
              </a:rPr>
              <a:t>SEPARATING</a:t>
            </a:r>
            <a:r>
              <a:rPr lang="en-US" sz="2800" spc="50" dirty="0">
                <a:latin typeface="Futura-Medium"/>
                <a:ea typeface="+mj-ea"/>
                <a:cs typeface="+mj-cs"/>
              </a:rPr>
              <a:t/>
            </a:r>
            <a:br>
              <a:rPr lang="en-US" sz="2800" spc="50" dirty="0">
                <a:latin typeface="Futura-Medium"/>
                <a:ea typeface="+mj-ea"/>
                <a:cs typeface="+mj-cs"/>
              </a:rPr>
            </a:br>
            <a:r>
              <a:rPr lang="en-US" sz="2800" spc="50" dirty="0">
                <a:latin typeface="Futura-Medium"/>
                <a:ea typeface="+mj-ea"/>
                <a:cs typeface="+mj-cs"/>
              </a:rPr>
              <a:t>SAND FROM</a:t>
            </a:r>
            <a:br>
              <a:rPr lang="en-US" sz="2800" spc="50" dirty="0">
                <a:latin typeface="Futura-Medium"/>
                <a:ea typeface="+mj-ea"/>
                <a:cs typeface="+mj-cs"/>
              </a:rPr>
            </a:br>
            <a:r>
              <a:rPr lang="en-US" sz="2800" spc="50" dirty="0">
                <a:latin typeface="Futura-Medium"/>
                <a:ea typeface="+mj-ea"/>
                <a:cs typeface="+mj-cs"/>
              </a:rPr>
              <a:t>GRAVEL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962400" cy="49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8774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>
                <a:latin typeface="Futura-Medium"/>
              </a:rPr>
              <a:t>PHYSICAL CHANGE</a:t>
            </a:r>
            <a:r>
              <a:rPr lang="en-US" i="1" dirty="0">
                <a:latin typeface="Futura-Medium"/>
              </a:rPr>
              <a:t/>
            </a:r>
            <a:br>
              <a:rPr lang="en-US" i="1" dirty="0">
                <a:latin typeface="Futura-Medium"/>
              </a:rPr>
            </a:br>
            <a:r>
              <a:rPr lang="en-US" i="1" dirty="0">
                <a:latin typeface="Futura-Medium"/>
              </a:rPr>
              <a:t>OR</a:t>
            </a:r>
            <a:br>
              <a:rPr lang="en-US" i="1" dirty="0">
                <a:latin typeface="Futura-Medium"/>
              </a:rPr>
            </a:br>
            <a:r>
              <a:rPr lang="en-US" i="1" dirty="0" smtClean="0">
                <a:latin typeface="Futura-Medium"/>
              </a:rPr>
              <a:t>CHEMICAL CHANGE</a:t>
            </a:r>
            <a:r>
              <a:rPr lang="en-US" i="1" dirty="0">
                <a:latin typeface="Futura-Medium"/>
              </a:rPr>
              <a:t>?</a:t>
            </a:r>
            <a:endParaRPr lang="en-US" i="1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709910"/>
          </a:xfrm>
        </p:spPr>
        <p:txBody>
          <a:bodyPr>
            <a:normAutofit/>
          </a:bodyPr>
          <a:lstStyle/>
          <a:p>
            <a:pPr algn="ctr"/>
            <a:endParaRPr lang="en-US" sz="3200" dirty="0" smtClean="0">
              <a:latin typeface="Futura-Medium"/>
            </a:endParaRPr>
          </a:p>
          <a:p>
            <a:pPr algn="ctr"/>
            <a:r>
              <a:rPr lang="en-US" sz="3200" dirty="0" smtClean="0">
                <a:latin typeface="Futura-Medium"/>
              </a:rPr>
              <a:t>MIXING </a:t>
            </a:r>
            <a:r>
              <a:rPr lang="en-US" sz="3200" dirty="0">
                <a:latin typeface="Futura-Medium"/>
              </a:rPr>
              <a:t>KOOL-AID POWDER IN WATER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2245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DC9E1F"/>
                </a:solidFill>
                <a:latin typeface="Futura-Medium"/>
              </a:rPr>
              <a:t>PHYSICAL CHANGE 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OR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CHEMICAL CHANGE?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  <a:latin typeface="Futura-Medium"/>
            </a:endParaRPr>
          </a:p>
          <a:p>
            <a:endParaRPr lang="en-US" dirty="0">
              <a:solidFill>
                <a:srgbClr val="FFFFFF"/>
              </a:solidFill>
              <a:latin typeface="Futura-Medium"/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-Medium"/>
              </a:rPr>
              <a:t>CORRODING 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-Medium"/>
              </a:rPr>
              <a:t>METAL</a:t>
            </a:r>
            <a:endParaRPr lang="en-US" sz="32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r="1159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3416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DC9E1F"/>
                </a:solidFill>
                <a:latin typeface="Futura-Medium"/>
              </a:rPr>
              <a:t>PHYSICAL CHANGE 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OR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CHEMICAL CHANGE?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3200" dirty="0" smtClean="0">
                <a:latin typeface="Futura-Medium"/>
              </a:rPr>
              <a:t>FRYING</a:t>
            </a:r>
          </a:p>
          <a:p>
            <a:pPr algn="ctr"/>
            <a:r>
              <a:rPr lang="en-US" sz="3200" dirty="0" smtClean="0">
                <a:latin typeface="Futura-Medium"/>
              </a:rPr>
              <a:t>AN </a:t>
            </a:r>
            <a:r>
              <a:rPr lang="en-US" sz="3200" dirty="0">
                <a:latin typeface="Futura-Medium"/>
              </a:rPr>
              <a:t>EGG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r="15406"/>
          <a:stretch>
            <a:fillRect/>
          </a:stretch>
        </p:blipFill>
        <p:spPr bwMode="auto">
          <a:xfrm>
            <a:off x="4419600" y="1138110"/>
            <a:ext cx="3962400" cy="402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123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762000"/>
            <a:ext cx="76866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295401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 smtClean="0">
                <a:solidFill>
                  <a:schemeClr val="bg1"/>
                </a:solidFill>
                <a:latin typeface="Futura-Medium"/>
              </a:rPr>
              <a:t>POURING MILK ON</a:t>
            </a:r>
          </a:p>
          <a:p>
            <a:r>
              <a:rPr lang="en-US" sz="2000" b="1" i="0" u="none" strike="noStrike" baseline="0" dirty="0" smtClean="0">
                <a:solidFill>
                  <a:schemeClr val="bg1"/>
                </a:solidFill>
                <a:latin typeface="Futura-Medium"/>
              </a:rPr>
              <a:t>YOUR OATMEAL?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916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924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295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Leaves</a:t>
            </a:r>
            <a:endParaRPr lang="en-US" sz="2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1795165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 or</a:t>
            </a: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Change?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7780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Physical &amp; Chemical</a:t>
            </a:r>
            <a:br>
              <a:rPr lang="en-US" sz="3200" dirty="0">
                <a:solidFill>
                  <a:schemeClr val="tx2"/>
                </a:solidFill>
                <a:latin typeface="Futura-Medium"/>
              </a:rPr>
            </a:br>
            <a:r>
              <a:rPr lang="en-US" sz="3200" dirty="0">
                <a:solidFill>
                  <a:schemeClr val="tx2"/>
                </a:solidFill>
                <a:latin typeface="Futura-Medium"/>
              </a:rPr>
              <a:t>Properties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sz="1800" dirty="0" smtClean="0">
              <a:solidFill>
                <a:srgbClr val="FFFFFF"/>
              </a:solidFill>
              <a:latin typeface="ComicSansMS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All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substances have </a:t>
            </a:r>
            <a:r>
              <a:rPr lang="en-US" sz="1800" dirty="0">
                <a:solidFill>
                  <a:schemeClr val="tx2"/>
                </a:solidFill>
                <a:latin typeface="ComicSansMS"/>
              </a:rPr>
              <a:t>properties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 that we can use to identify them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.</a:t>
            </a:r>
            <a:endParaRPr lang="en-US" sz="1800" dirty="0">
              <a:solidFill>
                <a:srgbClr val="FFFFFF"/>
              </a:solidFill>
              <a:latin typeface="ComicSansMS"/>
            </a:endParaRPr>
          </a:p>
          <a:p>
            <a:r>
              <a:rPr lang="en-US" sz="1800" dirty="0">
                <a:solidFill>
                  <a:srgbClr val="FFFFFF"/>
                </a:solidFill>
                <a:latin typeface="ComicSansMS"/>
              </a:rPr>
              <a:t>For example we can identify a person by their </a:t>
            </a:r>
            <a:r>
              <a:rPr lang="en-US" sz="1800" b="1" dirty="0">
                <a:solidFill>
                  <a:schemeClr val="accent1"/>
                </a:solidFill>
                <a:latin typeface="ComicSansMS"/>
              </a:rPr>
              <a:t>face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,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voice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, </a:t>
            </a:r>
            <a:r>
              <a:rPr lang="en-US" sz="1800" b="1" dirty="0">
                <a:solidFill>
                  <a:schemeClr val="accent1"/>
                </a:solidFill>
                <a:latin typeface="ComicSansMS"/>
              </a:rPr>
              <a:t>height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,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clothing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,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hair color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,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eye color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,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finger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prints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, </a:t>
            </a:r>
            <a:r>
              <a:rPr lang="en-US" sz="1800" b="1" dirty="0" smtClean="0">
                <a:solidFill>
                  <a:schemeClr val="accent1"/>
                </a:solidFill>
                <a:latin typeface="ComicSansMS"/>
              </a:rPr>
              <a:t>DNA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etc. 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The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more of these properties that we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can identify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, the better we know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the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person.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In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a similar way matter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has </a:t>
            </a:r>
            <a:r>
              <a:rPr lang="en-US" sz="1800" dirty="0" smtClean="0">
                <a:solidFill>
                  <a:schemeClr val="tx2"/>
                </a:solidFill>
                <a:latin typeface="ComicSansMS"/>
              </a:rPr>
              <a:t>properties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- and there are many of them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116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DC9E1F"/>
                </a:solidFill>
                <a:latin typeface="Futura-Medium"/>
              </a:rPr>
              <a:t>PHYSICAL CHANGE 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OR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CHEMICAL CHANGE?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0" b="21390"/>
          <a:stretch>
            <a:fillRect/>
          </a:stretch>
        </p:blipFill>
        <p:spPr bwMode="auto">
          <a:xfrm>
            <a:off x="3952374" y="1066800"/>
            <a:ext cx="4505826" cy="49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 algn="ctr"/>
            <a:r>
              <a:rPr lang="en-US" sz="2600" b="1" dirty="0" smtClean="0">
                <a:latin typeface="Futura-Medium"/>
              </a:rPr>
              <a:t>MAKING</a:t>
            </a:r>
          </a:p>
          <a:p>
            <a:pPr algn="ctr"/>
            <a:r>
              <a:rPr lang="en-US" sz="2600" b="1" dirty="0" smtClean="0">
                <a:latin typeface="Futura-Medium"/>
              </a:rPr>
              <a:t>SALT WATER</a:t>
            </a:r>
            <a:endParaRPr lang="en-US" sz="2600" b="1" dirty="0">
              <a:latin typeface="Futura-Medium"/>
            </a:endParaRPr>
          </a:p>
          <a:p>
            <a:pPr algn="ctr"/>
            <a:r>
              <a:rPr lang="en-US" sz="2600" b="1" dirty="0">
                <a:latin typeface="Futura-Medium"/>
              </a:rPr>
              <a:t>TO</a:t>
            </a:r>
          </a:p>
          <a:p>
            <a:pPr algn="ctr"/>
            <a:r>
              <a:rPr lang="en-US" sz="2600" dirty="0">
                <a:latin typeface="Futura-Medium"/>
              </a:rPr>
              <a:t>GARGLE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39597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DC9E1F"/>
                </a:solidFill>
                <a:latin typeface="Futura-Medium"/>
              </a:rPr>
              <a:t>PHYSICAL CHANGE 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OR</a:t>
            </a:r>
            <a:br>
              <a:rPr lang="en-US" b="1" i="1" dirty="0">
                <a:solidFill>
                  <a:srgbClr val="DC9E1F"/>
                </a:solidFill>
                <a:latin typeface="Futura-Medium"/>
              </a:rPr>
            </a:br>
            <a:r>
              <a:rPr lang="en-US" b="1" i="1" dirty="0">
                <a:solidFill>
                  <a:srgbClr val="DC9E1F"/>
                </a:solidFill>
                <a:latin typeface="Futura-Medium"/>
              </a:rPr>
              <a:t>CHEMICAL CHANGE?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endParaRPr lang="en-US" sz="2800" dirty="0" smtClean="0">
              <a:latin typeface="Futura-Medium"/>
            </a:endParaRPr>
          </a:p>
          <a:p>
            <a:pPr algn="ctr"/>
            <a:r>
              <a:rPr lang="en-US" sz="2800" dirty="0" smtClean="0">
                <a:latin typeface="Futura-Medium"/>
              </a:rPr>
              <a:t>CREAM </a:t>
            </a:r>
            <a:r>
              <a:rPr lang="en-US" sz="2800" dirty="0">
                <a:latin typeface="Futura-Medium"/>
              </a:rPr>
              <a:t>BEING WHIPPED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4876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661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FROZEN CHOCOLATE COVERED BANANAS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638"/>
            <a:ext cx="6509857" cy="487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6207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i="1" dirty="0">
                <a:solidFill>
                  <a:schemeClr val="tx2"/>
                </a:solidFill>
                <a:latin typeface="Futura-Medium"/>
              </a:rPr>
              <a:t>MELTING ICE CREAM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7824"/>
            <a:ext cx="7924799" cy="47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8570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Physical Change?  </a:t>
            </a:r>
            <a:r>
              <a:rPr lang="en-US" dirty="0" smtClean="0"/>
              <a:t>Or is it?</a:t>
            </a:r>
            <a:endParaRPr lang="en-US" dirty="0"/>
          </a:p>
        </p:txBody>
      </p:sp>
      <p:pic>
        <p:nvPicPr>
          <p:cNvPr id="9" name="Adventures_Of_Superman_intro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" end="346.25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752600"/>
            <a:ext cx="4114800" cy="37338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680210"/>
            <a:ext cx="3162300" cy="395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0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1524000"/>
            <a:ext cx="5257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chemeClr val="tx2"/>
                </a:solidFill>
                <a:latin typeface="Futura-Medium"/>
              </a:rPr>
              <a:t>Check Your Answers!</a:t>
            </a:r>
            <a:endParaRPr lang="en-US" sz="8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489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Physical Change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0225"/>
            <a:ext cx="792480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4107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11162"/>
          </a:xfrm>
        </p:spPr>
        <p:txBody>
          <a:bodyPr/>
          <a:lstStyle/>
          <a:p>
            <a:pPr algn="ctr"/>
            <a:r>
              <a:rPr lang="en-US" sz="3200" b="1" i="1" dirty="0" smtClean="0">
                <a:solidFill>
                  <a:srgbClr val="92D050"/>
                </a:solidFill>
              </a:rPr>
              <a:t>Chemical Change</a:t>
            </a:r>
            <a:endParaRPr lang="en-US" sz="3200" b="1" i="1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15200" cy="51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67685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039" y="1752600"/>
            <a:ext cx="430784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</a:rPr>
              <a:t>Physical change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24" y="1752600"/>
            <a:ext cx="374117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4098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810000"/>
                </a:solidFill>
                <a:latin typeface="Futura-Medium"/>
              </a:rPr>
              <a:t>PHYSICAL</a:t>
            </a:r>
            <a:br>
              <a:rPr lang="en-US" sz="3600" b="1" i="1" dirty="0">
                <a:solidFill>
                  <a:srgbClr val="810000"/>
                </a:solidFill>
                <a:latin typeface="Futura-Medium"/>
              </a:rPr>
            </a:br>
            <a:r>
              <a:rPr lang="en-US" sz="3600" b="1" i="1" dirty="0">
                <a:solidFill>
                  <a:srgbClr val="810000"/>
                </a:solidFill>
                <a:latin typeface="Futura-Medium"/>
              </a:rPr>
              <a:t>CHANGE</a:t>
            </a:r>
            <a:endParaRPr lang="en-US" sz="3600" b="1" i="1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n-US" sz="2800" spc="50" dirty="0" smtClean="0">
              <a:latin typeface="Futura-Medium"/>
              <a:ea typeface="+mj-ea"/>
              <a:cs typeface="+mj-cs"/>
            </a:endParaRPr>
          </a:p>
          <a:p>
            <a:pPr algn="ctr"/>
            <a:r>
              <a:rPr lang="en-US" sz="2800" spc="50" dirty="0" smtClean="0">
                <a:latin typeface="Futura-Medium"/>
                <a:ea typeface="+mj-ea"/>
                <a:cs typeface="+mj-cs"/>
              </a:rPr>
              <a:t>SEPARATING</a:t>
            </a:r>
            <a:r>
              <a:rPr lang="en-US" sz="2800" spc="50" dirty="0">
                <a:latin typeface="Futura-Medium"/>
                <a:ea typeface="+mj-ea"/>
                <a:cs typeface="+mj-cs"/>
              </a:rPr>
              <a:t/>
            </a:r>
            <a:br>
              <a:rPr lang="en-US" sz="2800" spc="50" dirty="0">
                <a:latin typeface="Futura-Medium"/>
                <a:ea typeface="+mj-ea"/>
                <a:cs typeface="+mj-cs"/>
              </a:rPr>
            </a:br>
            <a:r>
              <a:rPr lang="en-US" sz="2800" spc="50" dirty="0">
                <a:latin typeface="Futura-Medium"/>
                <a:ea typeface="+mj-ea"/>
                <a:cs typeface="+mj-cs"/>
              </a:rPr>
              <a:t>SAND FROM</a:t>
            </a:r>
            <a:br>
              <a:rPr lang="en-US" sz="2800" spc="50" dirty="0">
                <a:latin typeface="Futura-Medium"/>
                <a:ea typeface="+mj-ea"/>
                <a:cs typeface="+mj-cs"/>
              </a:rPr>
            </a:br>
            <a:r>
              <a:rPr lang="en-US" sz="2800" spc="50" dirty="0">
                <a:latin typeface="Futura-Medium"/>
                <a:ea typeface="+mj-ea"/>
                <a:cs typeface="+mj-cs"/>
              </a:rPr>
              <a:t>GRAVEL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3962400" cy="493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4097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cap="none" spc="30" dirty="0" smtClean="0">
                <a:solidFill>
                  <a:schemeClr val="tx2"/>
                </a:solidFill>
                <a:latin typeface="ComicSansMS"/>
                <a:ea typeface="+mn-ea"/>
                <a:cs typeface="+mn-cs"/>
              </a:rPr>
              <a:t>Types </a:t>
            </a:r>
            <a:r>
              <a:rPr lang="en-US" sz="3200" cap="none" spc="30" dirty="0">
                <a:solidFill>
                  <a:schemeClr val="tx2"/>
                </a:solidFill>
                <a:latin typeface="ComicSansMS"/>
                <a:ea typeface="+mn-ea"/>
                <a:cs typeface="+mn-cs"/>
              </a:rPr>
              <a:t>of </a:t>
            </a:r>
            <a:r>
              <a:rPr lang="en-US" sz="3200" cap="none" spc="30" dirty="0" smtClean="0">
                <a:solidFill>
                  <a:schemeClr val="tx2"/>
                </a:solidFill>
                <a:latin typeface="ComicSansMS"/>
                <a:ea typeface="+mn-ea"/>
                <a:cs typeface="+mn-cs"/>
              </a:rPr>
              <a:t>Properties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ComicSansMS"/>
              </a:rPr>
              <a:t>Chemical </a:t>
            </a:r>
            <a:r>
              <a:rPr lang="en-US" sz="1800" b="1" i="1" dirty="0">
                <a:solidFill>
                  <a:schemeClr val="tx2"/>
                </a:solidFill>
                <a:latin typeface="ComicSansMS"/>
              </a:rPr>
              <a:t>properties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ComicSansMS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describe a substance’s ability to turn into a completely different substance with new &amp; different properties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.</a:t>
            </a:r>
            <a:endParaRPr lang="en-US" sz="1800" dirty="0" smtClean="0">
              <a:solidFill>
                <a:srgbClr val="FFFFFF"/>
              </a:solidFill>
              <a:latin typeface="ComicSansMS"/>
            </a:endParaRP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ComicSansMS"/>
            </a:endParaRPr>
          </a:p>
          <a:p>
            <a:r>
              <a:rPr lang="en-US" sz="1800" dirty="0">
                <a:solidFill>
                  <a:srgbClr val="FFFFFF"/>
                </a:solidFill>
                <a:latin typeface="ComicSansMS"/>
              </a:rPr>
              <a:t>For example, the fact that </a:t>
            </a:r>
            <a:r>
              <a:rPr lang="en-US" sz="1800" b="1" dirty="0">
                <a:solidFill>
                  <a:schemeClr val="accent1"/>
                </a:solidFill>
                <a:latin typeface="ComicSansMS"/>
              </a:rPr>
              <a:t>sodium reacts with water</a:t>
            </a:r>
            <a:r>
              <a:rPr lang="en-US" sz="1800" b="1" dirty="0">
                <a:solidFill>
                  <a:srgbClr val="FFFFFF"/>
                </a:solidFill>
                <a:latin typeface="ComicSansMS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is a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     chemical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property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ComicSansMS"/>
            </a:endParaRPr>
          </a:p>
          <a:p>
            <a:r>
              <a:rPr lang="en-US" sz="1800" b="1" i="1" dirty="0">
                <a:solidFill>
                  <a:schemeClr val="tx2"/>
                </a:solidFill>
                <a:latin typeface="ComicSansMS"/>
              </a:rPr>
              <a:t>Physical properties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latin typeface="ComicSansMS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are properties of an element or compound that </a:t>
            </a:r>
            <a:endParaRPr lang="en-US" sz="1800" dirty="0" smtClean="0">
              <a:solidFill>
                <a:srgbClr val="FFFFFF"/>
              </a:solidFill>
              <a:latin typeface="ComicSansMS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ComicSansMS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    can be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observed without a chemical reaction of the substance</a:t>
            </a:r>
            <a:r>
              <a:rPr lang="en-US" sz="1800" dirty="0" smtClean="0">
                <a:solidFill>
                  <a:srgbClr val="FFFFFF"/>
                </a:solidFill>
                <a:latin typeface="ComicSansMS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ComicSansMS"/>
            </a:endParaRPr>
          </a:p>
          <a:p>
            <a:r>
              <a:rPr lang="en-US" sz="1800" dirty="0">
                <a:solidFill>
                  <a:srgbClr val="FFFFFF"/>
                </a:solidFill>
                <a:latin typeface="ComicSansMS"/>
              </a:rPr>
              <a:t>Examples : A substance's </a:t>
            </a:r>
            <a:r>
              <a:rPr lang="en-US" sz="1800" b="1" dirty="0">
                <a:solidFill>
                  <a:schemeClr val="accent1"/>
                </a:solidFill>
                <a:latin typeface="ComicSansMS"/>
              </a:rPr>
              <a:t>color and density </a:t>
            </a:r>
            <a:r>
              <a:rPr lang="en-US" sz="1800" dirty="0">
                <a:solidFill>
                  <a:srgbClr val="FFFFFF"/>
                </a:solidFill>
                <a:latin typeface="ComicSansMS"/>
              </a:rPr>
              <a:t>are physical properties.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157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PHYSICAL</a:t>
            </a:r>
            <a:br>
              <a:rPr lang="en-US" sz="3600" b="1" i="1" dirty="0">
                <a:solidFill>
                  <a:srgbClr val="FF0000"/>
                </a:solidFill>
                <a:latin typeface="Futura-Medium"/>
              </a:rPr>
            </a:br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CHANGE</a:t>
            </a:r>
            <a:endParaRPr lang="en-US" sz="3600" b="1" i="1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709910"/>
          </a:xfrm>
        </p:spPr>
        <p:txBody>
          <a:bodyPr>
            <a:normAutofit/>
          </a:bodyPr>
          <a:lstStyle/>
          <a:p>
            <a:pPr algn="ctr"/>
            <a:endParaRPr lang="en-US" sz="3200" dirty="0" smtClean="0">
              <a:latin typeface="Futura-Medium"/>
            </a:endParaRPr>
          </a:p>
          <a:p>
            <a:pPr algn="ctr"/>
            <a:r>
              <a:rPr lang="en-US" sz="3200" dirty="0" smtClean="0">
                <a:latin typeface="Futura-Medium"/>
              </a:rPr>
              <a:t>MIXING </a:t>
            </a:r>
            <a:r>
              <a:rPr lang="en-US" sz="3200" dirty="0">
                <a:latin typeface="Futura-Medium"/>
              </a:rPr>
              <a:t>KOOL-AID POWDER IN WATER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8784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92D050"/>
                </a:solidFill>
                <a:latin typeface="Futura-Medium"/>
              </a:rPr>
              <a:t>CHEMICAL</a:t>
            </a:r>
            <a:br>
              <a:rPr lang="en-US" sz="3600" b="1" i="1" dirty="0">
                <a:solidFill>
                  <a:srgbClr val="92D050"/>
                </a:solidFill>
                <a:latin typeface="Futura-Medium"/>
              </a:rPr>
            </a:br>
            <a:r>
              <a:rPr lang="en-US" sz="3600" b="1" i="1" dirty="0">
                <a:solidFill>
                  <a:srgbClr val="92D050"/>
                </a:solidFill>
                <a:latin typeface="Futura-Medium"/>
              </a:rPr>
              <a:t>CHANGE</a:t>
            </a:r>
            <a:endParaRPr lang="en-US" sz="3600" b="1" i="1" dirty="0">
              <a:solidFill>
                <a:srgbClr val="92D05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  <a:latin typeface="Futura-Medium"/>
            </a:endParaRPr>
          </a:p>
          <a:p>
            <a:endParaRPr lang="en-US" dirty="0">
              <a:solidFill>
                <a:srgbClr val="FFFFFF"/>
              </a:solidFill>
              <a:latin typeface="Futura-Medium"/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-Medium"/>
              </a:rPr>
              <a:t>CORRODING 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Futura-Medium"/>
              </a:rPr>
              <a:t>METAL</a:t>
            </a:r>
            <a:endParaRPr lang="en-US" sz="32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r="1159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0902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92D050"/>
                </a:solidFill>
                <a:latin typeface="Futura-Medium"/>
              </a:rPr>
              <a:t>CHEMICAL</a:t>
            </a:r>
            <a:br>
              <a:rPr lang="en-US" sz="3600" b="1" i="1" dirty="0">
                <a:solidFill>
                  <a:srgbClr val="92D050"/>
                </a:solidFill>
                <a:latin typeface="Futura-Medium"/>
              </a:rPr>
            </a:br>
            <a:r>
              <a:rPr lang="en-US" sz="3600" b="1" i="1" dirty="0">
                <a:solidFill>
                  <a:srgbClr val="92D050"/>
                </a:solidFill>
                <a:latin typeface="Futura-Medium"/>
              </a:rPr>
              <a:t>CHANGE</a:t>
            </a:r>
            <a:endParaRPr lang="en-US" sz="3600" b="1" i="1" dirty="0">
              <a:solidFill>
                <a:srgbClr val="92D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3200" dirty="0" smtClean="0">
                <a:latin typeface="Futura-Medium"/>
              </a:rPr>
              <a:t>FRYING</a:t>
            </a:r>
          </a:p>
          <a:p>
            <a:pPr algn="ctr"/>
            <a:r>
              <a:rPr lang="en-US" sz="3200" dirty="0" smtClean="0">
                <a:latin typeface="Futura-Medium"/>
              </a:rPr>
              <a:t>AN </a:t>
            </a:r>
            <a:r>
              <a:rPr lang="en-US" sz="3200" dirty="0">
                <a:latin typeface="Futura-Medium"/>
              </a:rPr>
              <a:t>EGG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r="15406"/>
          <a:stretch>
            <a:fillRect/>
          </a:stretch>
        </p:blipFill>
        <p:spPr bwMode="auto">
          <a:xfrm>
            <a:off x="4419600" y="1138110"/>
            <a:ext cx="3962400" cy="402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9842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762000"/>
            <a:ext cx="76866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1295401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 smtClean="0">
                <a:solidFill>
                  <a:schemeClr val="bg1"/>
                </a:solidFill>
                <a:latin typeface="Futura-Medium"/>
              </a:rPr>
              <a:t>POURING MILK ON</a:t>
            </a:r>
          </a:p>
          <a:p>
            <a:r>
              <a:rPr lang="en-US" sz="2000" b="1" i="0" u="none" strike="noStrike" baseline="0" dirty="0" smtClean="0">
                <a:solidFill>
                  <a:schemeClr val="bg1"/>
                </a:solidFill>
                <a:latin typeface="Futura-Medium"/>
              </a:rPr>
              <a:t>YOUR OATMEAL?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5146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none" strike="noStrike" baseline="0" dirty="0" smtClean="0">
                <a:solidFill>
                  <a:srgbClr val="FF0000"/>
                </a:solidFill>
                <a:latin typeface="Futura-Medium"/>
              </a:rPr>
              <a:t>PHYSICAL</a:t>
            </a:r>
          </a:p>
          <a:p>
            <a:pPr algn="ctr"/>
            <a:r>
              <a:rPr lang="en-US" sz="3600" b="1" i="1" u="none" strike="noStrike" baseline="0" dirty="0" smtClean="0">
                <a:solidFill>
                  <a:srgbClr val="FF0000"/>
                </a:solidFill>
                <a:latin typeface="Futura-Medium"/>
              </a:rPr>
              <a:t>CHANGE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716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5797"/>
            <a:ext cx="7467599" cy="474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295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Leaves</a:t>
            </a:r>
            <a:endParaRPr lang="en-US" sz="2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599" y="5696634"/>
            <a:ext cx="693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cap="all" dirty="0" smtClean="0">
                <a:solidFill>
                  <a:srgbClr val="92D050"/>
                </a:solidFill>
              </a:rPr>
              <a:t>Chemical change</a:t>
            </a:r>
            <a:endParaRPr lang="en-US" sz="3600" b="1" i="1" cap="all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187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PHYSICAL </a:t>
            </a:r>
            <a:r>
              <a:rPr lang="en-US" sz="3600" b="1" i="1" dirty="0" smtClean="0">
                <a:solidFill>
                  <a:srgbClr val="FF0000"/>
                </a:solidFill>
                <a:latin typeface="Futura-Medium"/>
              </a:rPr>
              <a:t>CHANGE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0" b="21390"/>
          <a:stretch>
            <a:fillRect/>
          </a:stretch>
        </p:blipFill>
        <p:spPr bwMode="auto">
          <a:xfrm>
            <a:off x="3952374" y="1066800"/>
            <a:ext cx="4505826" cy="49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 algn="ctr"/>
            <a:r>
              <a:rPr lang="en-US" sz="2600" b="1" dirty="0" smtClean="0">
                <a:latin typeface="Futura-Medium"/>
              </a:rPr>
              <a:t>MAKING</a:t>
            </a:r>
          </a:p>
          <a:p>
            <a:pPr algn="ctr"/>
            <a:r>
              <a:rPr lang="en-US" sz="2600" b="1" dirty="0" smtClean="0">
                <a:latin typeface="Futura-Medium"/>
              </a:rPr>
              <a:t>SALT WATER</a:t>
            </a:r>
            <a:endParaRPr lang="en-US" sz="2600" b="1" dirty="0">
              <a:latin typeface="Futura-Medium"/>
            </a:endParaRPr>
          </a:p>
          <a:p>
            <a:pPr algn="ctr"/>
            <a:r>
              <a:rPr lang="en-US" sz="2600" b="1" dirty="0">
                <a:latin typeface="Futura-Medium"/>
              </a:rPr>
              <a:t>TO</a:t>
            </a:r>
          </a:p>
          <a:p>
            <a:pPr algn="ctr"/>
            <a:r>
              <a:rPr lang="en-US" sz="2600" dirty="0">
                <a:latin typeface="Futura-Medium"/>
              </a:rPr>
              <a:t>GARGLE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276124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PHYSICAL</a:t>
            </a:r>
            <a:br>
              <a:rPr lang="en-US" sz="3600" b="1" i="1" dirty="0">
                <a:solidFill>
                  <a:srgbClr val="FF0000"/>
                </a:solidFill>
                <a:latin typeface="Futura-Medium"/>
              </a:rPr>
            </a:br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CHANGE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endParaRPr lang="en-US" sz="2800" dirty="0" smtClean="0">
              <a:latin typeface="Futura-Medium"/>
            </a:endParaRPr>
          </a:p>
          <a:p>
            <a:pPr algn="ctr"/>
            <a:r>
              <a:rPr lang="en-US" sz="2800" dirty="0" smtClean="0">
                <a:latin typeface="Futura-Medium"/>
              </a:rPr>
              <a:t>CREAM </a:t>
            </a:r>
            <a:r>
              <a:rPr lang="en-US" sz="2800" dirty="0">
                <a:latin typeface="Futura-Medium"/>
              </a:rPr>
              <a:t>BEING WHIPPED</a:t>
            </a:r>
            <a:endParaRPr 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4876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5850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FROZEN CHOCOLATE COVERED BANANAS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638"/>
            <a:ext cx="6509857" cy="487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546741">
            <a:off x="4379108" y="4077240"/>
            <a:ext cx="2968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Futura-Medium"/>
              </a:rPr>
              <a:t>PHYSICAL CHANGE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58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i="1" dirty="0">
                <a:solidFill>
                  <a:schemeClr val="tx2"/>
                </a:solidFill>
                <a:latin typeface="Futura-Medium"/>
              </a:rPr>
              <a:t>MELTING ICE CREAM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47824"/>
            <a:ext cx="7924799" cy="470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9982966">
            <a:off x="1753767" y="4207510"/>
            <a:ext cx="377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PHYSICAL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latin typeface="Futura-Medium"/>
              </a:rPr>
              <a:t>CHANGE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649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362200"/>
            <a:ext cx="3714750" cy="29718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5" y="2209800"/>
            <a:ext cx="2802809" cy="35052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HMMMMMMM ????????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Coach Ed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That’s Weird !!!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098461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Physical Properties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sz="1800" dirty="0" smtClean="0">
              <a:solidFill>
                <a:srgbClr val="FFFFFF"/>
              </a:solidFill>
              <a:latin typeface="LucidaGrande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LucidaGrande"/>
              </a:rPr>
              <a:t>Physical </a:t>
            </a:r>
            <a:r>
              <a:rPr lang="en-US" sz="1800" b="1" i="1" dirty="0">
                <a:solidFill>
                  <a:schemeClr val="tx2"/>
                </a:solidFill>
                <a:latin typeface="LucidaGrande"/>
              </a:rPr>
              <a:t>properties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: Properties that </a:t>
            </a:r>
            <a:r>
              <a:rPr lang="en-US" sz="1800" b="1" dirty="0">
                <a:solidFill>
                  <a:schemeClr val="accent1"/>
                </a:solidFill>
                <a:latin typeface="LucidaGrande"/>
              </a:rPr>
              <a:t>do not change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the chemical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     nature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of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the matter. It remains the same substance.</a:t>
            </a:r>
            <a:endParaRPr lang="en-US" sz="1800" dirty="0" smtClean="0">
              <a:solidFill>
                <a:srgbClr val="FFFFFF"/>
              </a:solidFill>
              <a:latin typeface="LucidaGrande"/>
            </a:endParaRP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LucidaGrande"/>
            </a:endParaRP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LucidaGrande"/>
            </a:endParaRPr>
          </a:p>
          <a:p>
            <a:r>
              <a:rPr lang="en-US" sz="1800" b="1" i="1" dirty="0">
                <a:solidFill>
                  <a:schemeClr val="tx2"/>
                </a:solidFill>
                <a:latin typeface="LucidaGrande"/>
              </a:rPr>
              <a:t>Physical properties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can be observed or measured without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     changing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the composition of matter. Physical properties are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     used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to observe and describe matter.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773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92162"/>
          </a:xfrm>
        </p:spPr>
        <p:txBody>
          <a:bodyPr/>
          <a:lstStyle/>
          <a:p>
            <a:pPr algn="ctr"/>
            <a:r>
              <a:rPr lang="en-US" sz="3600" b="1" i="1" dirty="0">
                <a:solidFill>
                  <a:schemeClr val="tx2"/>
                </a:solidFill>
                <a:latin typeface="Futura-Medium"/>
              </a:rPr>
              <a:t>SUMMARY</a:t>
            </a:r>
            <a:endParaRPr lang="en-US" sz="3600" b="1" i="1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 smtClean="0">
                <a:latin typeface="LucidaGrande"/>
              </a:rPr>
              <a:t>Glass </a:t>
            </a:r>
            <a:r>
              <a:rPr lang="en-US" sz="1800" dirty="0">
                <a:latin typeface="LucidaGrande"/>
              </a:rPr>
              <a:t>Breaking (PHYSICAL CHANGE)</a:t>
            </a:r>
          </a:p>
          <a:p>
            <a:r>
              <a:rPr lang="en-US" sz="1800" dirty="0" smtClean="0">
                <a:latin typeface="LucidaGrande"/>
              </a:rPr>
              <a:t>A </a:t>
            </a:r>
            <a:r>
              <a:rPr lang="en-US" sz="1800" dirty="0">
                <a:latin typeface="LucidaGrande"/>
              </a:rPr>
              <a:t>Rusting Bicycle (CHEMICAL CHANGE)</a:t>
            </a:r>
          </a:p>
          <a:p>
            <a:r>
              <a:rPr lang="en-US" sz="1800" dirty="0" smtClean="0">
                <a:latin typeface="LucidaGrande"/>
              </a:rPr>
              <a:t>Melting </a:t>
            </a:r>
            <a:r>
              <a:rPr lang="en-US" sz="1800" dirty="0">
                <a:latin typeface="LucidaGrande"/>
              </a:rPr>
              <a:t>Butter for Popcorn (PHYSICAL CHANGE)</a:t>
            </a:r>
          </a:p>
          <a:p>
            <a:r>
              <a:rPr lang="en-US" sz="1800" dirty="0" smtClean="0">
                <a:latin typeface="LucidaGrande"/>
              </a:rPr>
              <a:t>Separating </a:t>
            </a:r>
            <a:r>
              <a:rPr lang="en-US" sz="1800" dirty="0">
                <a:latin typeface="LucidaGrande"/>
              </a:rPr>
              <a:t>Sand From Gravel (PHYSICAL CHANGE)</a:t>
            </a:r>
          </a:p>
          <a:p>
            <a:r>
              <a:rPr lang="en-US" sz="1800" dirty="0" smtClean="0">
                <a:latin typeface="LucidaGrande"/>
              </a:rPr>
              <a:t>Mixing </a:t>
            </a:r>
            <a:r>
              <a:rPr lang="en-US" sz="1800" dirty="0">
                <a:latin typeface="LucidaGrande"/>
              </a:rPr>
              <a:t>Kool-Aid powder into water (PHYSICAL CHANGE</a:t>
            </a:r>
            <a:r>
              <a:rPr lang="en-US" sz="1800" dirty="0" smtClean="0">
                <a:latin typeface="LucidaGrande"/>
              </a:rPr>
              <a:t>)</a:t>
            </a:r>
            <a:endParaRPr lang="en-US" sz="1800" dirty="0">
              <a:latin typeface="LucidaGrande"/>
            </a:endParaRPr>
          </a:p>
          <a:p>
            <a:r>
              <a:rPr lang="en-US" sz="1800" dirty="0" smtClean="0">
                <a:latin typeface="LucidaGrande"/>
              </a:rPr>
              <a:t>Corroding </a:t>
            </a:r>
            <a:r>
              <a:rPr lang="en-US" sz="1800" dirty="0">
                <a:latin typeface="LucidaGrande"/>
              </a:rPr>
              <a:t>Metal (CHEMICAL CHANGE</a:t>
            </a:r>
            <a:r>
              <a:rPr lang="en-US" sz="1800" dirty="0" smtClean="0">
                <a:latin typeface="LucidaGrande"/>
              </a:rPr>
              <a:t>)</a:t>
            </a:r>
            <a:endParaRPr lang="en-US" sz="1800" dirty="0">
              <a:latin typeface="LucidaGrande"/>
            </a:endParaRPr>
          </a:p>
          <a:p>
            <a:r>
              <a:rPr lang="en-US" sz="1800" dirty="0" smtClean="0">
                <a:latin typeface="LucidaGrande"/>
              </a:rPr>
              <a:t>Frying </a:t>
            </a:r>
            <a:r>
              <a:rPr lang="en-US" sz="1800" dirty="0">
                <a:latin typeface="LucidaGrande"/>
              </a:rPr>
              <a:t>an Egg (CHEMICAL CHANGE)</a:t>
            </a:r>
          </a:p>
          <a:p>
            <a:r>
              <a:rPr lang="en-US" sz="1800" dirty="0" smtClean="0">
                <a:latin typeface="LucidaGrande"/>
              </a:rPr>
              <a:t>Pouring </a:t>
            </a:r>
            <a:r>
              <a:rPr lang="en-US" sz="1800" dirty="0">
                <a:latin typeface="LucidaGrande"/>
              </a:rPr>
              <a:t>Milk on Your Oatmeal (PHYSICAL CHANGE)</a:t>
            </a:r>
          </a:p>
          <a:p>
            <a:r>
              <a:rPr lang="en-US" sz="1800" dirty="0" smtClean="0">
                <a:latin typeface="LucidaGrande"/>
              </a:rPr>
              <a:t>Burning </a:t>
            </a:r>
            <a:r>
              <a:rPr lang="en-US" sz="1800" dirty="0">
                <a:latin typeface="LucidaGrande"/>
              </a:rPr>
              <a:t>Leaves (CHEMICAL CHANGE)</a:t>
            </a:r>
          </a:p>
          <a:p>
            <a:r>
              <a:rPr lang="en-US" sz="1800" dirty="0" smtClean="0">
                <a:latin typeface="LucidaGrande"/>
              </a:rPr>
              <a:t>Making </a:t>
            </a:r>
            <a:r>
              <a:rPr lang="en-US" sz="1800" dirty="0">
                <a:latin typeface="LucidaGrande"/>
              </a:rPr>
              <a:t>Salt Water to Gargle With (PHYSICAL CHANGE)</a:t>
            </a:r>
          </a:p>
          <a:p>
            <a:r>
              <a:rPr lang="en-US" sz="1800" dirty="0" smtClean="0">
                <a:latin typeface="LucidaGrande"/>
              </a:rPr>
              <a:t>Cream </a:t>
            </a:r>
            <a:r>
              <a:rPr lang="en-US" sz="1800" dirty="0">
                <a:latin typeface="LucidaGrande"/>
              </a:rPr>
              <a:t>Being Whipped (PHYSICAL CHANGE)</a:t>
            </a:r>
          </a:p>
          <a:p>
            <a:r>
              <a:rPr lang="en-US" sz="1800" dirty="0" smtClean="0">
                <a:latin typeface="LucidaGrande"/>
              </a:rPr>
              <a:t>Freezing </a:t>
            </a:r>
            <a:r>
              <a:rPr lang="en-US" sz="1800" dirty="0">
                <a:latin typeface="LucidaGrande"/>
              </a:rPr>
              <a:t>Chocolate Covered Bananas (PHYSICAL CHANGE)</a:t>
            </a:r>
          </a:p>
          <a:p>
            <a:r>
              <a:rPr lang="en-US" sz="1800" dirty="0" smtClean="0">
                <a:latin typeface="LucidaGrande"/>
              </a:rPr>
              <a:t>Melting </a:t>
            </a:r>
            <a:r>
              <a:rPr lang="en-US" sz="1800" dirty="0">
                <a:latin typeface="LucidaGrande"/>
              </a:rPr>
              <a:t>Ice Cream (PHYSICAL CHANGE</a:t>
            </a:r>
            <a:r>
              <a:rPr lang="en-US" sz="1800" dirty="0" smtClean="0">
                <a:latin typeface="LucidaGrande"/>
              </a:rPr>
              <a:t>)</a:t>
            </a:r>
          </a:p>
          <a:p>
            <a:r>
              <a:rPr lang="en-US" sz="1800" dirty="0" smtClean="0">
                <a:latin typeface="LucidaGrande"/>
              </a:rPr>
              <a:t>Coach Ed / Superman (PHYSICAL CHANGE… They are ONE in the same!)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733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DC9E1F"/>
                </a:solidFill>
                <a:latin typeface="Futura-Medium"/>
              </a:rPr>
              <a:t>Physical </a:t>
            </a:r>
            <a:r>
              <a:rPr lang="en-US" sz="3200" dirty="0" smtClean="0">
                <a:solidFill>
                  <a:srgbClr val="DC9E1F"/>
                </a:solidFill>
                <a:latin typeface="Futura-Medium"/>
              </a:rPr>
              <a:t>Properties 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LucidaGrande"/>
              </a:rPr>
              <a:t>appearance</a:t>
            </a:r>
          </a:p>
          <a:p>
            <a:pPr marL="0" indent="0" algn="ctr">
              <a:buNone/>
            </a:pPr>
            <a:r>
              <a:rPr lang="en-US" sz="2400" dirty="0" smtClean="0">
                <a:latin typeface="LucidaGrande"/>
              </a:rPr>
              <a:t>texture</a:t>
            </a:r>
            <a:endParaRPr lang="en-US" sz="2400" dirty="0">
              <a:latin typeface="LucidaGrande"/>
            </a:endParaRPr>
          </a:p>
          <a:p>
            <a:pPr marL="0" indent="0" algn="ctr">
              <a:buNone/>
            </a:pPr>
            <a:r>
              <a:rPr lang="en-US" sz="2400" dirty="0">
                <a:latin typeface="LucidaGrande"/>
              </a:rPr>
              <a:t>color</a:t>
            </a:r>
          </a:p>
          <a:p>
            <a:pPr marL="0" indent="0" algn="ctr">
              <a:buNone/>
            </a:pPr>
            <a:r>
              <a:rPr lang="en-US" sz="2400" dirty="0">
                <a:latin typeface="LucidaGrande"/>
              </a:rPr>
              <a:t>odor</a:t>
            </a:r>
          </a:p>
          <a:p>
            <a:pPr marL="0" indent="0" algn="ctr">
              <a:buNone/>
            </a:pPr>
            <a:r>
              <a:rPr lang="en-US" sz="2400" dirty="0">
                <a:latin typeface="LucidaGrande"/>
              </a:rPr>
              <a:t>melting point</a:t>
            </a:r>
          </a:p>
          <a:p>
            <a:pPr marL="0" indent="0" algn="ctr">
              <a:buNone/>
            </a:pPr>
            <a:r>
              <a:rPr lang="en-US" sz="2400" dirty="0">
                <a:latin typeface="LucidaGrande"/>
              </a:rPr>
              <a:t>boiling point</a:t>
            </a:r>
          </a:p>
          <a:p>
            <a:pPr marL="0" indent="0" algn="ctr">
              <a:buNone/>
            </a:pPr>
            <a:r>
              <a:rPr lang="en-US" sz="2400" dirty="0">
                <a:latin typeface="LucidaGrande"/>
              </a:rPr>
              <a:t>density</a:t>
            </a:r>
          </a:p>
          <a:p>
            <a:pPr marL="0" indent="0" algn="ctr">
              <a:buNone/>
            </a:pPr>
            <a:r>
              <a:rPr lang="en-US" sz="2400" dirty="0" smtClean="0">
                <a:latin typeface="LucidaGrande"/>
              </a:rPr>
              <a:t>solubility</a:t>
            </a:r>
            <a:endParaRPr lang="en-US" sz="2400" dirty="0">
              <a:latin typeface="LucidaGrande"/>
            </a:endParaRPr>
          </a:p>
        </p:txBody>
      </p:sp>
    </p:spTree>
    <p:extLst>
      <p:ext uri="{BB962C8B-B14F-4D97-AF65-F5344CB8AC3E}">
        <p14:creationId xmlns:p14="http://schemas.microsoft.com/office/powerpoint/2010/main" val="18960264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Chemical</a:t>
            </a:r>
            <a:r>
              <a:rPr lang="en-US" sz="3200" dirty="0">
                <a:solidFill>
                  <a:srgbClr val="FFFFFF"/>
                </a:solidFill>
                <a:latin typeface="Futura-Medium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Futura-Medium"/>
              </a:rPr>
              <a:t>Properties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b="1" i="1" dirty="0">
                <a:solidFill>
                  <a:schemeClr val="tx2"/>
                </a:solidFill>
                <a:latin typeface="LucidaGrande"/>
              </a:rPr>
              <a:t>Chemical properties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of matter describes its </a:t>
            </a:r>
            <a:r>
              <a:rPr lang="en-US" sz="1800" b="1" dirty="0">
                <a:solidFill>
                  <a:schemeClr val="accent1"/>
                </a:solidFill>
                <a:latin typeface="LucidaGrande"/>
              </a:rPr>
              <a:t>"potential"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to undergo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some chemical change or reaction by virtue of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its composition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. What elements, electrons, and bonding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are present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to give the potential for chemical change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LucidaGrande"/>
            </a:endParaRPr>
          </a:p>
          <a:p>
            <a:r>
              <a:rPr lang="en-US" sz="1800" dirty="0">
                <a:solidFill>
                  <a:srgbClr val="FFFFFF"/>
                </a:solidFill>
                <a:latin typeface="LucidaGrande"/>
              </a:rPr>
              <a:t>It is quite difficult to define a chemical property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without using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the word </a:t>
            </a:r>
            <a:r>
              <a:rPr lang="en-US" sz="1800" i="1" dirty="0">
                <a:solidFill>
                  <a:schemeClr val="tx2"/>
                </a:solidFill>
                <a:latin typeface="LucidaGrande"/>
              </a:rPr>
              <a:t>"</a:t>
            </a:r>
            <a:r>
              <a:rPr lang="en-US" sz="1800" i="1" dirty="0" smtClean="0">
                <a:solidFill>
                  <a:schemeClr val="tx2"/>
                </a:solidFill>
                <a:latin typeface="LucidaGrande"/>
              </a:rPr>
              <a:t>change.”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Eventually,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you should be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able to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look at the formula of a compound and state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some chemical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property. At this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time,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this is very difficult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to do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and you are not expected to be able to do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8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b="1" i="1" dirty="0">
                <a:solidFill>
                  <a:schemeClr val="tx2"/>
                </a:solidFill>
                <a:latin typeface="LucidaGrande"/>
              </a:rPr>
              <a:t>Chemical </a:t>
            </a:r>
            <a:r>
              <a:rPr lang="en-US" sz="1800" b="1" i="1" dirty="0" smtClean="0">
                <a:solidFill>
                  <a:schemeClr val="tx2"/>
                </a:solidFill>
                <a:latin typeface="LucidaGrande"/>
              </a:rPr>
              <a:t>properties: </a:t>
            </a:r>
            <a:r>
              <a:rPr lang="en-US" sz="1800" dirty="0" smtClean="0">
                <a:latin typeface="LucidaGrande"/>
              </a:rPr>
              <a:t>Properties </a:t>
            </a:r>
            <a:r>
              <a:rPr lang="en-US" sz="1800" dirty="0">
                <a:latin typeface="LucidaGrande"/>
              </a:rPr>
              <a:t>that change </a:t>
            </a:r>
            <a:r>
              <a:rPr lang="en-US" sz="1800" dirty="0" smtClean="0">
                <a:latin typeface="LucidaGrande"/>
              </a:rPr>
              <a:t>the chemical </a:t>
            </a:r>
            <a:r>
              <a:rPr lang="en-US" sz="1800" dirty="0">
                <a:latin typeface="LucidaGrande"/>
              </a:rPr>
              <a:t>nature of </a:t>
            </a:r>
            <a:r>
              <a:rPr lang="en-US" sz="1800" dirty="0" smtClean="0">
                <a:latin typeface="LucidaGrande"/>
              </a:rPr>
              <a:t>matter</a:t>
            </a:r>
          </a:p>
          <a:p>
            <a:endParaRPr lang="en-US" dirty="0" smtClean="0"/>
          </a:p>
          <a:p>
            <a:r>
              <a:rPr lang="en-US" sz="1800" dirty="0">
                <a:latin typeface="LucidaGrande"/>
              </a:rPr>
              <a:t>Examples of chemical properties are</a:t>
            </a:r>
            <a:r>
              <a:rPr lang="en-US" sz="1800" dirty="0" smtClean="0">
                <a:latin typeface="LucidaGrande"/>
              </a:rPr>
              <a:t>:</a:t>
            </a:r>
          </a:p>
          <a:p>
            <a:pPr marL="0" indent="0">
              <a:buNone/>
            </a:pPr>
            <a:endParaRPr lang="en-US" sz="1800" dirty="0">
              <a:latin typeface="LucidaGrande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LucidaGrande"/>
              </a:rPr>
              <a:t>combustibility</a:t>
            </a:r>
          </a:p>
          <a:p>
            <a:pPr marL="0" lvl="0" indent="0" algn="ctr">
              <a:buClr>
                <a:srgbClr val="DC9E1F"/>
              </a:buClr>
              <a:buNone/>
            </a:pP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flammability</a:t>
            </a:r>
            <a:endParaRPr lang="en-US" sz="1800" dirty="0">
              <a:latin typeface="LucidaGrande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LucidaGrande"/>
              </a:rPr>
              <a:t>reactivity </a:t>
            </a:r>
            <a:r>
              <a:rPr lang="en-US" sz="1800" dirty="0">
                <a:latin typeface="LucidaGrande"/>
              </a:rPr>
              <a:t>with water</a:t>
            </a:r>
          </a:p>
          <a:p>
            <a:pPr marL="0" indent="0" algn="ctr">
              <a:buNone/>
            </a:pPr>
            <a:r>
              <a:rPr lang="en-US" sz="1800" dirty="0" smtClean="0">
                <a:latin typeface="LucidaGrande"/>
              </a:rPr>
              <a:t>pH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190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Physical Changes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FFFFFF"/>
                </a:solidFill>
                <a:latin typeface="LucidaGrande"/>
              </a:rPr>
              <a:t>A physical change takes place without any changes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in molecular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composition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LucidaGrande"/>
            </a:endParaRPr>
          </a:p>
          <a:p>
            <a:r>
              <a:rPr lang="en-US" sz="1800" dirty="0">
                <a:solidFill>
                  <a:srgbClr val="FFFFFF"/>
                </a:solidFill>
                <a:latin typeface="LucidaGrande"/>
              </a:rPr>
              <a:t>The same element or compound is present before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and after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the change.</a:t>
            </a:r>
          </a:p>
          <a:p>
            <a:endParaRPr lang="en-US" sz="1800" dirty="0" smtClean="0">
              <a:solidFill>
                <a:srgbClr val="FFFFFF"/>
              </a:solidFill>
              <a:latin typeface="LucidaGrande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The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same molecule is present through out the changes.</a:t>
            </a:r>
          </a:p>
          <a:p>
            <a:endParaRPr lang="en-US" sz="1800" dirty="0">
              <a:solidFill>
                <a:srgbClr val="FFFFFF"/>
              </a:solidFill>
              <a:latin typeface="LucidaGrande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Physical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changes are related to physical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properties since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some measurements require that changes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be made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19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Futura-Medium"/>
              </a:rPr>
              <a:t>Chemical Changes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FFFFFF"/>
                </a:solidFill>
                <a:latin typeface="LucidaGrande"/>
              </a:rPr>
              <a:t>Chemical change results in one or more substances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of entirely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different composition from the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original substances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. The elements and/or compounds at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the start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of the reaction are rearranged into new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product compounds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or elements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  <a:latin typeface="LucidaGrande"/>
            </a:endParaRPr>
          </a:p>
          <a:p>
            <a:r>
              <a:rPr lang="en-US" sz="1800" dirty="0">
                <a:solidFill>
                  <a:srgbClr val="FFFFFF"/>
                </a:solidFill>
                <a:latin typeface="LucidaGrande"/>
              </a:rPr>
              <a:t>A </a:t>
            </a:r>
            <a:r>
              <a:rPr lang="en-US" sz="1800" b="1" i="1" dirty="0">
                <a:solidFill>
                  <a:schemeClr val="tx2"/>
                </a:solidFill>
                <a:latin typeface="LucidaGrande"/>
              </a:rPr>
              <a:t>CHEMICAL CHANGE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alters the composition of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the original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matter. </a:t>
            </a:r>
            <a:endParaRPr lang="en-US" sz="1800" dirty="0" smtClean="0">
              <a:solidFill>
                <a:srgbClr val="FFFFFF"/>
              </a:solidFill>
              <a:latin typeface="LucidaGrande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FFFFFF"/>
              </a:solidFill>
              <a:latin typeface="LucidaGrande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Different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elements or compounds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are present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at the end of the chemical change. The atoms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in compounds 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are rearranged to make new and </a:t>
            </a:r>
            <a:r>
              <a:rPr lang="en-US" sz="1800" dirty="0" smtClean="0">
                <a:solidFill>
                  <a:srgbClr val="FFFFFF"/>
                </a:solidFill>
                <a:latin typeface="LucidaGrande"/>
              </a:rPr>
              <a:t>different compounds</a:t>
            </a:r>
            <a:r>
              <a:rPr lang="en-US" sz="1800" dirty="0">
                <a:solidFill>
                  <a:srgbClr val="FFFFFF"/>
                </a:solidFill>
                <a:latin typeface="LucidaGrande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078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410</TotalTime>
  <Words>731</Words>
  <Application>Microsoft Office PowerPoint</Application>
  <PresentationFormat>On-screen Show (4:3)</PresentationFormat>
  <Paragraphs>165</Paragraphs>
  <Slides>40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Horizon</vt:lpstr>
      <vt:lpstr>Physical &amp; chemical  properties &amp; changes</vt:lpstr>
      <vt:lpstr>Physical &amp; Chemical Properties</vt:lpstr>
      <vt:lpstr>Types of Properties</vt:lpstr>
      <vt:lpstr>Physical Properties</vt:lpstr>
      <vt:lpstr>Physical Properties include:</vt:lpstr>
      <vt:lpstr>Chemical Properties</vt:lpstr>
      <vt:lpstr>PowerPoint Presentation</vt:lpstr>
      <vt:lpstr>Physical Changes</vt:lpstr>
      <vt:lpstr>Chemical Changes</vt:lpstr>
      <vt:lpstr>PowerPoint Presentation</vt:lpstr>
      <vt:lpstr>Breaking Glass</vt:lpstr>
      <vt:lpstr>Rusty, old bicycle</vt:lpstr>
      <vt:lpstr>Melting Butter for popcorn</vt:lpstr>
      <vt:lpstr>PHYSICAL CHANGE  OR CHEMICAL CHANGE?</vt:lpstr>
      <vt:lpstr>PHYSICAL CHANGE OR CHEMICAL CHANGE?</vt:lpstr>
      <vt:lpstr>PHYSICAL CHANGE  OR CHEMICAL CHANGE?</vt:lpstr>
      <vt:lpstr>PHYSICAL CHANGE  OR CHEMICAL CHANGE?</vt:lpstr>
      <vt:lpstr>PowerPoint Presentation</vt:lpstr>
      <vt:lpstr>PowerPoint Presentation</vt:lpstr>
      <vt:lpstr>PHYSICAL CHANGE  OR CHEMICAL CHANGE?</vt:lpstr>
      <vt:lpstr>PHYSICAL CHANGE  OR CHEMICAL CHANGE?</vt:lpstr>
      <vt:lpstr>FROZEN CHOCOLATE COVERED BANANAS</vt:lpstr>
      <vt:lpstr>MELTING ICE CREAM</vt:lpstr>
      <vt:lpstr>Physical Change?  Or is it?</vt:lpstr>
      <vt:lpstr>PowerPoint Presentation</vt:lpstr>
      <vt:lpstr>Physical Change</vt:lpstr>
      <vt:lpstr>Chemical Change</vt:lpstr>
      <vt:lpstr>Physical change</vt:lpstr>
      <vt:lpstr>PHYSICAL CHANGE</vt:lpstr>
      <vt:lpstr>PHYSICAL CHANGE</vt:lpstr>
      <vt:lpstr>CHEMICAL CHANGE</vt:lpstr>
      <vt:lpstr>CHEMICAL CHANGE</vt:lpstr>
      <vt:lpstr>PowerPoint Presentation</vt:lpstr>
      <vt:lpstr>PowerPoint Presentation</vt:lpstr>
      <vt:lpstr>PHYSICAL CHANGE</vt:lpstr>
      <vt:lpstr>PHYSICAL CHANGE</vt:lpstr>
      <vt:lpstr>FROZEN CHOCOLATE COVERED BANANAS</vt:lpstr>
      <vt:lpstr>MELTING ICE CREAM</vt:lpstr>
      <vt:lpstr>HMMMMMMM ???????? </vt:lpstr>
      <vt:lpstr>SUMMARY</vt:lpstr>
    </vt:vector>
  </TitlesOfParts>
  <Company>household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&amp; chemical  properties and changes</dc:title>
  <dc:creator>Sandy and Dave</dc:creator>
  <cp:lastModifiedBy>Dave Edinger</cp:lastModifiedBy>
  <cp:revision>23</cp:revision>
  <dcterms:created xsi:type="dcterms:W3CDTF">2010-07-26T18:41:16Z</dcterms:created>
  <dcterms:modified xsi:type="dcterms:W3CDTF">2013-09-23T19:43:41Z</dcterms:modified>
</cp:coreProperties>
</file>