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8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C12EC76D-7205-4B6B-9A82-DA6ABEFFC845}" type="datetimeFigureOut">
              <a:rPr lang="en-US" smtClean="0"/>
              <a:t>9/13/2013</a:t>
            </a:fld>
            <a:endParaRPr lang="en-US"/>
          </a:p>
        </p:txBody>
      </p:sp>
      <p:sp>
        <p:nvSpPr>
          <p:cNvPr id="23" name="Slide Number Placeholder 22"/>
          <p:cNvSpPr>
            <a:spLocks noGrp="1"/>
          </p:cNvSpPr>
          <p:nvPr>
            <p:ph type="sldNum" sz="quarter" idx="11"/>
          </p:nvPr>
        </p:nvSpPr>
        <p:spPr/>
        <p:txBody>
          <a:bodyPr/>
          <a:lstStyle/>
          <a:p>
            <a:fld id="{2B2A4970-A5D3-42B0-B0AC-3860E6C84338}"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EC76D-7205-4B6B-9A82-DA6ABEFFC845}" type="datetimeFigureOut">
              <a:rPr lang="en-US" smtClean="0"/>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A4970-A5D3-42B0-B0AC-3860E6C8433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EC76D-7205-4B6B-9A82-DA6ABEFFC845}" type="datetimeFigureOut">
              <a:rPr lang="en-US" smtClean="0"/>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A4970-A5D3-42B0-B0AC-3860E6C8433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C12EC76D-7205-4B6B-9A82-DA6ABEFFC845}" type="datetimeFigureOut">
              <a:rPr lang="en-US" smtClean="0"/>
              <a:t>9/13/2013</a:t>
            </a:fld>
            <a:endParaRPr lang="en-US"/>
          </a:p>
        </p:txBody>
      </p:sp>
      <p:sp>
        <p:nvSpPr>
          <p:cNvPr id="19" name="Slide Number Placeholder 18"/>
          <p:cNvSpPr>
            <a:spLocks noGrp="1"/>
          </p:cNvSpPr>
          <p:nvPr>
            <p:ph type="sldNum" sz="quarter" idx="15"/>
          </p:nvPr>
        </p:nvSpPr>
        <p:spPr/>
        <p:txBody>
          <a:bodyPr/>
          <a:lstStyle/>
          <a:p>
            <a:fld id="{2B2A4970-A5D3-42B0-B0AC-3860E6C84338}"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C12EC76D-7205-4B6B-9A82-DA6ABEFFC845}" type="datetimeFigureOut">
              <a:rPr lang="en-US" smtClean="0"/>
              <a:t>9/13/2013</a:t>
            </a:fld>
            <a:endParaRPr lang="en-US"/>
          </a:p>
        </p:txBody>
      </p:sp>
      <p:sp>
        <p:nvSpPr>
          <p:cNvPr id="20" name="Slide Number Placeholder 19"/>
          <p:cNvSpPr>
            <a:spLocks noGrp="1"/>
          </p:cNvSpPr>
          <p:nvPr>
            <p:ph type="sldNum" sz="quarter" idx="11"/>
          </p:nvPr>
        </p:nvSpPr>
        <p:spPr/>
        <p:txBody>
          <a:bodyPr/>
          <a:lstStyle/>
          <a:p>
            <a:fld id="{2B2A4970-A5D3-42B0-B0AC-3860E6C84338}"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C12EC76D-7205-4B6B-9A82-DA6ABEFFC845}" type="datetimeFigureOut">
              <a:rPr lang="en-US" smtClean="0"/>
              <a:t>9/13/2013</a:t>
            </a:fld>
            <a:endParaRPr lang="en-US"/>
          </a:p>
        </p:txBody>
      </p:sp>
      <p:sp>
        <p:nvSpPr>
          <p:cNvPr id="25" name="Slide Number Placeholder 24"/>
          <p:cNvSpPr>
            <a:spLocks noGrp="1"/>
          </p:cNvSpPr>
          <p:nvPr>
            <p:ph type="sldNum" sz="quarter" idx="16"/>
          </p:nvPr>
        </p:nvSpPr>
        <p:spPr/>
        <p:txBody>
          <a:bodyPr/>
          <a:lstStyle/>
          <a:p>
            <a:fld id="{2B2A4970-A5D3-42B0-B0AC-3860E6C84338}"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C12EC76D-7205-4B6B-9A82-DA6ABEFFC845}" type="datetimeFigureOut">
              <a:rPr lang="en-US" smtClean="0"/>
              <a:t>9/13/2013</a:t>
            </a:fld>
            <a:endParaRPr lang="en-US"/>
          </a:p>
        </p:txBody>
      </p:sp>
      <p:sp>
        <p:nvSpPr>
          <p:cNvPr id="24" name="Slide Number Placeholder 23"/>
          <p:cNvSpPr>
            <a:spLocks noGrp="1"/>
          </p:cNvSpPr>
          <p:nvPr>
            <p:ph type="sldNum" sz="quarter" idx="17"/>
          </p:nvPr>
        </p:nvSpPr>
        <p:spPr/>
        <p:txBody>
          <a:bodyPr/>
          <a:lstStyle/>
          <a:p>
            <a:fld id="{2B2A4970-A5D3-42B0-B0AC-3860E6C84338}"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C12EC76D-7205-4B6B-9A82-DA6ABEFFC845}" type="datetimeFigureOut">
              <a:rPr lang="en-US" smtClean="0"/>
              <a:t>9/13/2013</a:t>
            </a:fld>
            <a:endParaRPr lang="en-US"/>
          </a:p>
        </p:txBody>
      </p:sp>
      <p:sp>
        <p:nvSpPr>
          <p:cNvPr id="14" name="Slide Number Placeholder 13"/>
          <p:cNvSpPr>
            <a:spLocks noGrp="1"/>
          </p:cNvSpPr>
          <p:nvPr>
            <p:ph type="sldNum" sz="quarter" idx="11"/>
          </p:nvPr>
        </p:nvSpPr>
        <p:spPr/>
        <p:txBody>
          <a:bodyPr/>
          <a:lstStyle/>
          <a:p>
            <a:fld id="{2B2A4970-A5D3-42B0-B0AC-3860E6C84338}"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C12EC76D-7205-4B6B-9A82-DA6ABEFFC845}" type="datetimeFigureOut">
              <a:rPr lang="en-US" smtClean="0"/>
              <a:t>9/13/2013</a:t>
            </a:fld>
            <a:endParaRPr lang="en-US"/>
          </a:p>
        </p:txBody>
      </p:sp>
      <p:sp>
        <p:nvSpPr>
          <p:cNvPr id="12" name="Slide Number Placeholder 11"/>
          <p:cNvSpPr>
            <a:spLocks noGrp="1"/>
          </p:cNvSpPr>
          <p:nvPr>
            <p:ph type="sldNum" sz="quarter" idx="11"/>
          </p:nvPr>
        </p:nvSpPr>
        <p:spPr/>
        <p:txBody>
          <a:bodyPr/>
          <a:lstStyle/>
          <a:p>
            <a:fld id="{2B2A4970-A5D3-42B0-B0AC-3860E6C84338}"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C12EC76D-7205-4B6B-9A82-DA6ABEFFC845}" type="datetimeFigureOut">
              <a:rPr lang="en-US" smtClean="0"/>
              <a:t>9/13/2013</a:t>
            </a:fld>
            <a:endParaRPr lang="en-US"/>
          </a:p>
        </p:txBody>
      </p:sp>
      <p:sp>
        <p:nvSpPr>
          <p:cNvPr id="18" name="Slide Number Placeholder 17"/>
          <p:cNvSpPr>
            <a:spLocks noGrp="1"/>
          </p:cNvSpPr>
          <p:nvPr>
            <p:ph type="sldNum" sz="quarter" idx="16"/>
          </p:nvPr>
        </p:nvSpPr>
        <p:spPr/>
        <p:txBody>
          <a:bodyPr/>
          <a:lstStyle/>
          <a:p>
            <a:fld id="{2B2A4970-A5D3-42B0-B0AC-3860E6C84338}"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C12EC76D-7205-4B6B-9A82-DA6ABEFFC845}" type="datetimeFigureOut">
              <a:rPr lang="en-US" smtClean="0"/>
              <a:t>9/13/2013</a:t>
            </a:fld>
            <a:endParaRPr lang="en-US"/>
          </a:p>
        </p:txBody>
      </p:sp>
      <p:sp>
        <p:nvSpPr>
          <p:cNvPr id="20" name="Slide Number Placeholder 19"/>
          <p:cNvSpPr>
            <a:spLocks noGrp="1"/>
          </p:cNvSpPr>
          <p:nvPr>
            <p:ph type="sldNum" sz="quarter" idx="15"/>
          </p:nvPr>
        </p:nvSpPr>
        <p:spPr/>
        <p:txBody>
          <a:bodyPr/>
          <a:lstStyle/>
          <a:p>
            <a:fld id="{2B2A4970-A5D3-42B0-B0AC-3860E6C84338}"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C12EC76D-7205-4B6B-9A82-DA6ABEFFC845}" type="datetimeFigureOut">
              <a:rPr lang="en-US" smtClean="0"/>
              <a:t>9/13/2013</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2B2A4970-A5D3-42B0-B0AC-3860E6C8433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Is it a solid or is it a liquid?</a:t>
            </a:r>
            <a:endParaRPr lang="en-US" dirty="0"/>
          </a:p>
        </p:txBody>
      </p:sp>
      <p:sp>
        <p:nvSpPr>
          <p:cNvPr id="2" name="Title 1"/>
          <p:cNvSpPr>
            <a:spLocks noGrp="1"/>
          </p:cNvSpPr>
          <p:nvPr>
            <p:ph type="title"/>
          </p:nvPr>
        </p:nvSpPr>
        <p:spPr/>
        <p:txBody>
          <a:bodyPr/>
          <a:lstStyle/>
          <a:p>
            <a:r>
              <a:rPr lang="en-US" dirty="0" smtClean="0"/>
              <a:t>Non-Newtonian Fluids</a:t>
            </a:r>
            <a:endParaRPr lang="en-US" dirty="0"/>
          </a:p>
        </p:txBody>
      </p:sp>
    </p:spTree>
    <p:extLst>
      <p:ext uri="{BB962C8B-B14F-4D97-AF65-F5344CB8AC3E}">
        <p14:creationId xmlns:p14="http://schemas.microsoft.com/office/powerpoint/2010/main" val="254900757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4"/>
          </p:nvPr>
        </p:nvSpPr>
        <p:spPr/>
        <p:txBody>
          <a:bodyPr>
            <a:normAutofit lnSpcReduction="10000"/>
          </a:bodyPr>
          <a:lstStyle/>
          <a:p>
            <a:r>
              <a:rPr lang="en-US" dirty="0"/>
              <a:t>3. Pour the mixture onto the cookie sheet or cake pan. Notice its unusual consistency when you pour it into the pan. Stir it around with your finger, first slowly and then as fast as you can</a:t>
            </a:r>
            <a:r>
              <a:rPr lang="en-US" dirty="0" smtClean="0"/>
              <a:t>.</a:t>
            </a:r>
          </a:p>
          <a:p>
            <a:r>
              <a:rPr lang="en-US" dirty="0"/>
              <a:t>4. Skim your finger across the top of the glop. What do you notice</a:t>
            </a:r>
            <a:r>
              <a:rPr lang="en-US" dirty="0" smtClean="0"/>
              <a:t>?</a:t>
            </a:r>
          </a:p>
          <a:p>
            <a:r>
              <a:rPr lang="en-US" dirty="0"/>
              <a:t>5. Sink your entire hand into the glop and try to grab the fluid and pull it up</a:t>
            </a:r>
            <a:r>
              <a:rPr lang="en-US" dirty="0" smtClean="0"/>
              <a:t>.</a:t>
            </a:r>
          </a:p>
          <a:p>
            <a:r>
              <a:rPr lang="en-US" dirty="0"/>
              <a:t>6. Try to roll the fluid between your palms to make a ball</a:t>
            </a:r>
            <a:r>
              <a:rPr lang="en-US" dirty="0" smtClean="0"/>
              <a:t>.</a:t>
            </a:r>
          </a:p>
          <a:p>
            <a:r>
              <a:rPr lang="en-US" dirty="0" smtClean="0"/>
              <a:t>7. </a:t>
            </a:r>
            <a:r>
              <a:rPr lang="en-US" dirty="0"/>
              <a:t>S</a:t>
            </a:r>
            <a:r>
              <a:rPr lang="en-US" dirty="0" smtClean="0"/>
              <a:t>peculate </a:t>
            </a:r>
            <a:r>
              <a:rPr lang="en-US" dirty="0"/>
              <a:t>as to why the liquid behaves in this manner. What causes it to feel like something solid when you squeeze it, yet flow like syrup as it drips off your finger? </a:t>
            </a:r>
          </a:p>
        </p:txBody>
      </p:sp>
      <p:sp>
        <p:nvSpPr>
          <p:cNvPr id="5" name="Content Placeholder 4"/>
          <p:cNvSpPr>
            <a:spLocks noGrp="1"/>
          </p:cNvSpPr>
          <p:nvPr>
            <p:ph sz="quarter" idx="13"/>
          </p:nvPr>
        </p:nvSpPr>
        <p:spPr/>
        <p:txBody>
          <a:bodyPr/>
          <a:lstStyle/>
          <a:p>
            <a:r>
              <a:rPr lang="en-US" dirty="0" smtClean="0"/>
              <a:t>1. Pour </a:t>
            </a:r>
            <a:r>
              <a:rPr lang="en-US" dirty="0"/>
              <a:t>approximately 1/4 of the box of cornstarch into the mixing bowl and slowly add about </a:t>
            </a:r>
            <a:r>
              <a:rPr lang="en-US" dirty="0" smtClean="0"/>
              <a:t>120 mL (1/2 cup) </a:t>
            </a:r>
            <a:r>
              <a:rPr lang="en-US" dirty="0"/>
              <a:t>of water</a:t>
            </a:r>
            <a:r>
              <a:rPr lang="en-US" dirty="0" smtClean="0"/>
              <a:t>. </a:t>
            </a:r>
            <a:r>
              <a:rPr lang="en-US" dirty="0"/>
              <a:t>M</a:t>
            </a:r>
            <a:r>
              <a:rPr lang="en-US" dirty="0" smtClean="0"/>
              <a:t>ix </a:t>
            </a:r>
            <a:r>
              <a:rPr lang="en-US" dirty="0"/>
              <a:t>the cornstarch and water with your bare </a:t>
            </a:r>
            <a:r>
              <a:rPr lang="en-US" dirty="0" smtClean="0"/>
              <a:t>hands.</a:t>
            </a:r>
            <a:endParaRPr lang="en-US" dirty="0"/>
          </a:p>
          <a:p>
            <a:r>
              <a:rPr lang="en-US" dirty="0" smtClean="0"/>
              <a:t>2. Continue </a:t>
            </a:r>
            <a:r>
              <a:rPr lang="en-US" dirty="0"/>
              <a:t>adding cornstarch and water in small amounts until you get a mixture that has the consistency of honey. It may take a little work to get the consistency just right, but you will eventually end up mixing one box of cornstarch with roughly </a:t>
            </a:r>
            <a:r>
              <a:rPr lang="en-US" dirty="0" smtClean="0"/>
              <a:t>240-300 mL of </a:t>
            </a:r>
            <a:r>
              <a:rPr lang="en-US" dirty="0"/>
              <a:t>water. Notice that the mixture gets thicker or more viscous as you add more cornstarch</a:t>
            </a:r>
          </a:p>
          <a:p>
            <a:endParaRPr lang="en-US" dirty="0"/>
          </a:p>
        </p:txBody>
      </p:sp>
      <p:sp>
        <p:nvSpPr>
          <p:cNvPr id="4" name="Title 3"/>
          <p:cNvSpPr>
            <a:spLocks noGrp="1"/>
          </p:cNvSpPr>
          <p:nvPr>
            <p:ph type="title"/>
          </p:nvPr>
        </p:nvSpPr>
        <p:spPr/>
        <p:txBody>
          <a:bodyPr/>
          <a:lstStyle/>
          <a:p>
            <a:r>
              <a:rPr lang="en-US" dirty="0" smtClean="0"/>
              <a:t>Recipe for FUN:</a:t>
            </a:r>
            <a:endParaRPr lang="en-US" dirty="0"/>
          </a:p>
        </p:txBody>
      </p:sp>
    </p:spTree>
    <p:extLst>
      <p:ext uri="{BB962C8B-B14F-4D97-AF65-F5344CB8AC3E}">
        <p14:creationId xmlns:p14="http://schemas.microsoft.com/office/powerpoint/2010/main" val="147596404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Newton stated that the viscosity of a fluid can be changed only by altering the fluid's temperature. For example, motor oil or honey flows more easily when you warm it up and becomes very thick when it gets cold. So, a Non-Newtonian fluid has the same dependence on temperature, but its viscosity can be changed by applying pressure. When you squeeze a handful of glop, its viscosity increases so it acts like a solid for a split second. When you release pressure, the glop behaves just like a liquid.</a:t>
            </a:r>
            <a:br>
              <a:rPr lang="en-US" dirty="0"/>
            </a:br>
            <a:r>
              <a:rPr lang="en-US" dirty="0"/>
              <a:t/>
            </a:r>
            <a:br>
              <a:rPr lang="en-US" dirty="0"/>
            </a:br>
            <a:r>
              <a:rPr lang="en-US" dirty="0"/>
              <a:t>Ironically, the cornstarch will not stay mixed with the water indefinitely. Over time, the grains of cornstarch will separate from the water and form a solid clump at the bottom of the plastic storage bag. It is for this reason that you must not pour this mixture down the drain. It will clog the pipes and stop up the drain. Pour the mixture into a zipper-lock bag and dispose of it in the garbage.</a:t>
            </a:r>
          </a:p>
        </p:txBody>
      </p:sp>
      <p:sp>
        <p:nvSpPr>
          <p:cNvPr id="3" name="Title 2"/>
          <p:cNvSpPr>
            <a:spLocks noGrp="1"/>
          </p:cNvSpPr>
          <p:nvPr>
            <p:ph type="title"/>
          </p:nvPr>
        </p:nvSpPr>
        <p:spPr/>
        <p:txBody>
          <a:bodyPr/>
          <a:lstStyle/>
          <a:p>
            <a:r>
              <a:rPr lang="en-US" dirty="0" smtClean="0"/>
              <a:t>So, How Does This Work?</a:t>
            </a:r>
            <a:endParaRPr lang="en-US" dirty="0"/>
          </a:p>
        </p:txBody>
      </p:sp>
    </p:spTree>
    <p:extLst>
      <p:ext uri="{BB962C8B-B14F-4D97-AF65-F5344CB8AC3E}">
        <p14:creationId xmlns:p14="http://schemas.microsoft.com/office/powerpoint/2010/main" val="352110337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TC101790491[[fn=Mylar]]</Template>
  <TotalTime>159</TotalTime>
  <Words>357</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Mylar</vt:lpstr>
      <vt:lpstr>Non-Newtonian Fluids</vt:lpstr>
      <vt:lpstr>Recipe for FUN:</vt:lpstr>
      <vt:lpstr>So, How Does This Work?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Non-Newtonian Fluids</dc:title>
  <dc:creator>Dave Edinger</dc:creator>
  <cp:lastModifiedBy>Dave Edinger</cp:lastModifiedBy>
  <cp:revision>7</cp:revision>
  <dcterms:created xsi:type="dcterms:W3CDTF">2012-09-13T20:28:48Z</dcterms:created>
  <dcterms:modified xsi:type="dcterms:W3CDTF">2013-09-13T14:00:26Z</dcterms:modified>
</cp:coreProperties>
</file>