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2" r:id="rId35"/>
    <p:sldId id="291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2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2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61C"/>
    <a:srgbClr val="FF00FF"/>
    <a:srgbClr val="00FF00"/>
    <a:srgbClr val="00FFFF"/>
    <a:srgbClr val="FBFBFB"/>
    <a:srgbClr val="5B32B0"/>
    <a:srgbClr val="703DD6"/>
    <a:srgbClr val="8D2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CBFD5-8831-494D-8D62-1DCB5BD035E4}" type="doc">
      <dgm:prSet loTypeId="urn:microsoft.com/office/officeart/2005/8/layout/hList2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03436-AB5F-A045-A07C-D236911274A5}">
      <dgm:prSet phldrT="[Text]"/>
      <dgm:spPr/>
      <dgm:t>
        <a:bodyPr/>
        <a:lstStyle/>
        <a:p>
          <a:r>
            <a:rPr lang="en-US" dirty="0" smtClean="0"/>
            <a:t>VOLUME</a:t>
          </a:r>
          <a:endParaRPr lang="en-US" dirty="0"/>
        </a:p>
      </dgm:t>
    </dgm:pt>
    <dgm:pt modelId="{3DCFA34C-0418-E846-9937-2CE3A0C6ECE0}" type="parTrans" cxnId="{CFB5126D-31E3-9448-BCD8-46F3C0AFD5CF}">
      <dgm:prSet/>
      <dgm:spPr/>
      <dgm:t>
        <a:bodyPr/>
        <a:lstStyle/>
        <a:p>
          <a:endParaRPr lang="en-US"/>
        </a:p>
      </dgm:t>
    </dgm:pt>
    <dgm:pt modelId="{30815A94-7C4C-B246-869A-CCF00B07B275}" type="sibTrans" cxnId="{CFB5126D-31E3-9448-BCD8-46F3C0AFD5CF}">
      <dgm:prSet/>
      <dgm:spPr/>
      <dgm:t>
        <a:bodyPr/>
        <a:lstStyle/>
        <a:p>
          <a:endParaRPr lang="en-US"/>
        </a:p>
      </dgm:t>
    </dgm:pt>
    <dgm:pt modelId="{B7453EDD-9FA3-F244-8BF4-284049D47A5B}">
      <dgm:prSet phldrT="[Text]" custT="1"/>
      <dgm:spPr/>
      <dgm:t>
        <a:bodyPr/>
        <a:lstStyle/>
        <a:p>
          <a:pPr algn="l"/>
          <a:r>
            <a:rPr lang="en-US" sz="2900" dirty="0" smtClean="0">
              <a:solidFill>
                <a:schemeClr val="accent6">
                  <a:lumMod val="75000"/>
                </a:schemeClr>
              </a:solidFill>
            </a:rPr>
            <a:t>Volume</a:t>
          </a:r>
          <a:r>
            <a:rPr lang="en-US" sz="2000" dirty="0" smtClean="0"/>
            <a:t> </a:t>
          </a:r>
          <a:endParaRPr lang="en-US" sz="2000" dirty="0"/>
        </a:p>
      </dgm:t>
    </dgm:pt>
    <dgm:pt modelId="{95C9379D-74A8-1846-BDF1-FFC39A209131}" type="parTrans" cxnId="{EE3FA7FA-BD1E-D043-85AE-BF6E99BF1C0F}">
      <dgm:prSet/>
      <dgm:spPr/>
      <dgm:t>
        <a:bodyPr/>
        <a:lstStyle/>
        <a:p>
          <a:endParaRPr lang="en-US"/>
        </a:p>
      </dgm:t>
    </dgm:pt>
    <dgm:pt modelId="{FF2824AD-F7E2-9740-9AE2-DD3302B599CB}" type="sibTrans" cxnId="{EE3FA7FA-BD1E-D043-85AE-BF6E99BF1C0F}">
      <dgm:prSet/>
      <dgm:spPr/>
      <dgm:t>
        <a:bodyPr/>
        <a:lstStyle/>
        <a:p>
          <a:endParaRPr lang="en-US"/>
        </a:p>
      </dgm:t>
    </dgm:pt>
    <dgm:pt modelId="{82434F23-278B-8540-BB10-B72AC4D8ADAD}">
      <dgm:prSet phldrT="[Text]"/>
      <dgm:spPr/>
      <dgm:t>
        <a:bodyPr/>
        <a:lstStyle/>
        <a:p>
          <a:r>
            <a:rPr lang="en-US" dirty="0" smtClean="0"/>
            <a:t>WEIGHT</a:t>
          </a:r>
          <a:endParaRPr lang="en-US" dirty="0"/>
        </a:p>
      </dgm:t>
    </dgm:pt>
    <dgm:pt modelId="{EA53ED41-D121-A64A-A519-B3D3B225C60E}" type="parTrans" cxnId="{3F0282C3-4D85-9641-9FA4-222A904D7BC0}">
      <dgm:prSet/>
      <dgm:spPr/>
      <dgm:t>
        <a:bodyPr/>
        <a:lstStyle/>
        <a:p>
          <a:endParaRPr lang="en-US"/>
        </a:p>
      </dgm:t>
    </dgm:pt>
    <dgm:pt modelId="{83E57946-655B-F245-ADD9-EFEA27482058}" type="sibTrans" cxnId="{3F0282C3-4D85-9641-9FA4-222A904D7BC0}">
      <dgm:prSet/>
      <dgm:spPr/>
      <dgm:t>
        <a:bodyPr/>
        <a:lstStyle/>
        <a:p>
          <a:endParaRPr lang="en-US"/>
        </a:p>
      </dgm:t>
    </dgm:pt>
    <dgm:pt modelId="{C822421A-D283-384E-9FD7-6A0E2FA82248}">
      <dgm:prSet phldrT="[Text]" custT="1"/>
      <dgm:spPr/>
      <dgm:t>
        <a:bodyPr/>
        <a:lstStyle/>
        <a:p>
          <a:pPr algn="l"/>
          <a:r>
            <a:rPr lang="en-US" sz="3000" dirty="0" smtClean="0">
              <a:solidFill>
                <a:schemeClr val="accent6">
                  <a:lumMod val="75000"/>
                </a:schemeClr>
              </a:solidFill>
            </a:rPr>
            <a:t>Weight</a:t>
          </a:r>
          <a:endParaRPr lang="en-US" sz="3000" dirty="0">
            <a:solidFill>
              <a:schemeClr val="accent6">
                <a:lumMod val="75000"/>
              </a:schemeClr>
            </a:solidFill>
          </a:endParaRPr>
        </a:p>
      </dgm:t>
    </dgm:pt>
    <dgm:pt modelId="{044F5CCA-0EBE-B545-BAA2-56819ADF007F}" type="parTrans" cxnId="{6E463E63-8450-4C45-95AE-EDCFEDE7926F}">
      <dgm:prSet/>
      <dgm:spPr/>
      <dgm:t>
        <a:bodyPr/>
        <a:lstStyle/>
        <a:p>
          <a:endParaRPr lang="en-US"/>
        </a:p>
      </dgm:t>
    </dgm:pt>
    <dgm:pt modelId="{9423A080-35DE-F34C-9EF7-CAB9D2CB56A0}" type="sibTrans" cxnId="{6E463E63-8450-4C45-95AE-EDCFEDE7926F}">
      <dgm:prSet/>
      <dgm:spPr/>
      <dgm:t>
        <a:bodyPr/>
        <a:lstStyle/>
        <a:p>
          <a:endParaRPr lang="en-US"/>
        </a:p>
      </dgm:t>
    </dgm:pt>
    <dgm:pt modelId="{8FE657FF-E79D-834B-9B8F-34C69FD70093}">
      <dgm:prSet phldrT="[Text]" custT="1"/>
      <dgm:spPr/>
      <dgm:t>
        <a:bodyPr/>
        <a:lstStyle/>
        <a:p>
          <a:pPr algn="ctr"/>
          <a:r>
            <a:rPr lang="en-US" sz="1800" dirty="0" smtClean="0">
              <a:solidFill>
                <a:schemeClr val="tx2">
                  <a:lumMod val="90000"/>
                  <a:lumOff val="10000"/>
                </a:schemeClr>
              </a:solidFill>
            </a:rPr>
            <a:t>A measure of the gravitational pull on matter.</a:t>
          </a:r>
          <a:endParaRPr lang="en-US" sz="1800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6FFB5993-3897-7E41-8DB5-F4832E708A36}" type="parTrans" cxnId="{4C672640-0ED1-CE46-B1DB-5693C3E9AEF2}">
      <dgm:prSet/>
      <dgm:spPr/>
      <dgm:t>
        <a:bodyPr/>
        <a:lstStyle/>
        <a:p>
          <a:endParaRPr lang="en-US"/>
        </a:p>
      </dgm:t>
    </dgm:pt>
    <dgm:pt modelId="{DFC7AE1B-BA08-6348-96DA-9E859FB688B7}" type="sibTrans" cxnId="{4C672640-0ED1-CE46-B1DB-5693C3E9AEF2}">
      <dgm:prSet/>
      <dgm:spPr/>
      <dgm:t>
        <a:bodyPr/>
        <a:lstStyle/>
        <a:p>
          <a:endParaRPr lang="en-US"/>
        </a:p>
      </dgm:t>
    </dgm:pt>
    <dgm:pt modelId="{6E362560-E947-A045-9DBF-6B663B6F013D}">
      <dgm:prSet phldrT="[Text]"/>
      <dgm:spPr/>
      <dgm:t>
        <a:bodyPr/>
        <a:lstStyle/>
        <a:p>
          <a:r>
            <a:rPr lang="en-US" dirty="0" smtClean="0"/>
            <a:t>RELIABILITY</a:t>
          </a:r>
          <a:endParaRPr lang="en-US" dirty="0"/>
        </a:p>
      </dgm:t>
    </dgm:pt>
    <dgm:pt modelId="{5D942991-E015-0642-8513-4DEFA68FB985}" type="parTrans" cxnId="{C6E9B21C-5B8D-0A4E-AA73-265EF30DB932}">
      <dgm:prSet/>
      <dgm:spPr/>
      <dgm:t>
        <a:bodyPr/>
        <a:lstStyle/>
        <a:p>
          <a:endParaRPr lang="en-US"/>
        </a:p>
      </dgm:t>
    </dgm:pt>
    <dgm:pt modelId="{C984811D-094A-D241-8860-BB179484CA8A}" type="sibTrans" cxnId="{C6E9B21C-5B8D-0A4E-AA73-265EF30DB932}">
      <dgm:prSet/>
      <dgm:spPr/>
      <dgm:t>
        <a:bodyPr/>
        <a:lstStyle/>
        <a:p>
          <a:endParaRPr lang="en-US"/>
        </a:p>
      </dgm:t>
    </dgm:pt>
    <dgm:pt modelId="{B86D5E78-4869-7646-95A1-BAE34523AF94}">
      <dgm:prSet phldrT="[Text]"/>
      <dgm:spPr/>
      <dgm:t>
        <a:bodyPr/>
        <a:lstStyle/>
        <a:p>
          <a:r>
            <a:rPr lang="en-US" dirty="0" smtClean="0">
              <a:solidFill>
                <a:schemeClr val="accent6">
                  <a:lumMod val="75000"/>
                </a:schemeClr>
              </a:solidFill>
            </a:rPr>
            <a:t>These are not reliable!</a:t>
          </a:r>
          <a:endParaRPr lang="en-US" dirty="0">
            <a:solidFill>
              <a:schemeClr val="accent6">
                <a:lumMod val="75000"/>
              </a:schemeClr>
            </a:solidFill>
          </a:endParaRPr>
        </a:p>
      </dgm:t>
    </dgm:pt>
    <dgm:pt modelId="{E666FF73-3371-A14E-AC18-544D3D4773EC}" type="parTrans" cxnId="{E9373A3B-9343-1C40-81FA-BCEB2E900FDC}">
      <dgm:prSet/>
      <dgm:spPr/>
      <dgm:t>
        <a:bodyPr/>
        <a:lstStyle/>
        <a:p>
          <a:endParaRPr lang="en-US"/>
        </a:p>
      </dgm:t>
    </dgm:pt>
    <dgm:pt modelId="{ABC24017-251A-9A4E-9680-1E3A8AC899C2}" type="sibTrans" cxnId="{E9373A3B-9343-1C40-81FA-BCEB2E900FDC}">
      <dgm:prSet/>
      <dgm:spPr/>
      <dgm:t>
        <a:bodyPr/>
        <a:lstStyle/>
        <a:p>
          <a:endParaRPr lang="en-US"/>
        </a:p>
      </dgm:t>
    </dgm:pt>
    <dgm:pt modelId="{3A315F56-405D-0044-BB40-493E56C83F89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75000"/>
                  <a:lumOff val="25000"/>
                </a:schemeClr>
              </a:solidFill>
            </a:rPr>
            <a:t>Volume and weight can change depending on temperature and location.</a:t>
          </a:r>
          <a:endParaRPr lang="en-US" dirty="0">
            <a:solidFill>
              <a:schemeClr val="tx2">
                <a:lumMod val="75000"/>
                <a:lumOff val="25000"/>
              </a:schemeClr>
            </a:solidFill>
          </a:endParaRPr>
        </a:p>
      </dgm:t>
    </dgm:pt>
    <dgm:pt modelId="{25F49C92-505C-BC42-B203-0C853A56B8BB}" type="parTrans" cxnId="{33F4010B-FDBB-0846-B666-D3940B128E91}">
      <dgm:prSet/>
      <dgm:spPr/>
      <dgm:t>
        <a:bodyPr/>
        <a:lstStyle/>
        <a:p>
          <a:endParaRPr lang="en-US"/>
        </a:p>
      </dgm:t>
    </dgm:pt>
    <dgm:pt modelId="{B0882B36-089D-4047-BADC-9BD96BBF8823}" type="sibTrans" cxnId="{33F4010B-FDBB-0846-B666-D3940B128E91}">
      <dgm:prSet/>
      <dgm:spPr/>
      <dgm:t>
        <a:bodyPr/>
        <a:lstStyle/>
        <a:p>
          <a:endParaRPr lang="en-US"/>
        </a:p>
      </dgm:t>
    </dgm:pt>
    <dgm:pt modelId="{FF451AB4-54AD-4A41-B7D2-9D1AFBE64445}">
      <dgm:prSet phldrT="[Text]" custT="1"/>
      <dgm:spPr/>
      <dgm:t>
        <a:bodyPr/>
        <a:lstStyle/>
        <a:p>
          <a:pPr algn="ctr"/>
          <a:r>
            <a:rPr lang="en-US" sz="1800" dirty="0" smtClean="0">
              <a:solidFill>
                <a:schemeClr val="tx2">
                  <a:lumMod val="90000"/>
                  <a:lumOff val="10000"/>
                </a:schemeClr>
              </a:solidFill>
            </a:rPr>
            <a:t>The amount of three dimensional space an object occupies</a:t>
          </a:r>
          <a:endParaRPr lang="en-US" sz="1800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E679DA7E-04FD-3647-9578-FE19542FEC5B}" type="sibTrans" cxnId="{EFCDC100-C430-174D-9403-83595631151E}">
      <dgm:prSet/>
      <dgm:spPr/>
      <dgm:t>
        <a:bodyPr/>
        <a:lstStyle/>
        <a:p>
          <a:endParaRPr lang="en-US"/>
        </a:p>
      </dgm:t>
    </dgm:pt>
    <dgm:pt modelId="{E3FE45D2-6FF1-B943-B344-4BDC170FCD0F}" type="parTrans" cxnId="{EFCDC100-C430-174D-9403-83595631151E}">
      <dgm:prSet/>
      <dgm:spPr/>
      <dgm:t>
        <a:bodyPr/>
        <a:lstStyle/>
        <a:p>
          <a:endParaRPr lang="en-US"/>
        </a:p>
      </dgm:t>
    </dgm:pt>
    <dgm:pt modelId="{E289E501-E2BA-7848-ACB2-866D51BA460C}" type="pres">
      <dgm:prSet presAssocID="{48ECBFD5-8831-494D-8D62-1DCB5BD035E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B8AEDED-1BEA-164D-8FA6-5596912BE476}" type="pres">
      <dgm:prSet presAssocID="{F9403436-AB5F-A045-A07C-D236911274A5}" presName="compositeNode" presStyleCnt="0">
        <dgm:presLayoutVars>
          <dgm:bulletEnabled val="1"/>
        </dgm:presLayoutVars>
      </dgm:prSet>
      <dgm:spPr/>
    </dgm:pt>
    <dgm:pt modelId="{E5AA3833-5F0E-9647-998E-27C5F531C753}" type="pres">
      <dgm:prSet presAssocID="{F9403436-AB5F-A045-A07C-D236911274A5}" presName="image" presStyleLbl="fgImgPlace1" presStyleIdx="0" presStyleCnt="3" custScaleX="93198" custScaleY="1186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E6B782-A7C9-7B4A-9860-F96B0E2DB08B}" type="pres">
      <dgm:prSet presAssocID="{F9403436-AB5F-A045-A07C-D236911274A5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2B540B-C1EA-6241-978E-2BA7B2B41A97}" type="pres">
      <dgm:prSet presAssocID="{F9403436-AB5F-A045-A07C-D236911274A5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9F349-6A7C-9746-8001-7E83D7C88325}" type="pres">
      <dgm:prSet presAssocID="{30815A94-7C4C-B246-869A-CCF00B07B275}" presName="sibTrans" presStyleCnt="0"/>
      <dgm:spPr/>
    </dgm:pt>
    <dgm:pt modelId="{756C0FBA-E7F3-8F46-A1FE-566040E99874}" type="pres">
      <dgm:prSet presAssocID="{82434F23-278B-8540-BB10-B72AC4D8ADAD}" presName="compositeNode" presStyleCnt="0">
        <dgm:presLayoutVars>
          <dgm:bulletEnabled val="1"/>
        </dgm:presLayoutVars>
      </dgm:prSet>
      <dgm:spPr/>
    </dgm:pt>
    <dgm:pt modelId="{577F7303-D188-D941-93C2-466AEB24BFBA}" type="pres">
      <dgm:prSet presAssocID="{82434F23-278B-8540-BB10-B72AC4D8ADAD}" presName="imag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E13CEC7-2EBE-5246-8A7F-F80A4FB7FED5}" type="pres">
      <dgm:prSet presAssocID="{82434F23-278B-8540-BB10-B72AC4D8ADAD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516AF6-0967-024E-8676-5A5F12851955}" type="pres">
      <dgm:prSet presAssocID="{82434F23-278B-8540-BB10-B72AC4D8ADAD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2E3C75-E2A1-E849-B32D-C755463CC3F4}" type="pres">
      <dgm:prSet presAssocID="{83E57946-655B-F245-ADD9-EFEA27482058}" presName="sibTrans" presStyleCnt="0"/>
      <dgm:spPr/>
    </dgm:pt>
    <dgm:pt modelId="{8C921C29-D361-9A48-8F72-CE0E237F2A49}" type="pres">
      <dgm:prSet presAssocID="{6E362560-E947-A045-9DBF-6B663B6F013D}" presName="compositeNode" presStyleCnt="0">
        <dgm:presLayoutVars>
          <dgm:bulletEnabled val="1"/>
        </dgm:presLayoutVars>
      </dgm:prSet>
      <dgm:spPr/>
    </dgm:pt>
    <dgm:pt modelId="{BE0FA345-1F50-8149-9A87-56FA73A74D47}" type="pres">
      <dgm:prSet presAssocID="{6E362560-E947-A045-9DBF-6B663B6F013D}" presName="image" presStyleLbl="fgImgPlace1" presStyleIdx="2" presStyleCnt="3"/>
      <dgm:spPr/>
    </dgm:pt>
    <dgm:pt modelId="{253CA184-2B7C-B549-B687-8E593FAB3A4C}" type="pres">
      <dgm:prSet presAssocID="{6E362560-E947-A045-9DBF-6B663B6F013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FA568-9ADC-C245-82E1-A400C2738309}" type="pres">
      <dgm:prSet presAssocID="{6E362560-E947-A045-9DBF-6B663B6F013D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B5126D-31E3-9448-BCD8-46F3C0AFD5CF}" srcId="{48ECBFD5-8831-494D-8D62-1DCB5BD035E4}" destId="{F9403436-AB5F-A045-A07C-D236911274A5}" srcOrd="0" destOrd="0" parTransId="{3DCFA34C-0418-E846-9937-2CE3A0C6ECE0}" sibTransId="{30815A94-7C4C-B246-869A-CCF00B07B275}"/>
    <dgm:cxn modelId="{42AF96DC-7695-495A-82EC-EA23552C4106}" type="presOf" srcId="{8FE657FF-E79D-834B-9B8F-34C69FD70093}" destId="{0E13CEC7-2EBE-5246-8A7F-F80A4FB7FED5}" srcOrd="0" destOrd="1" presId="urn:microsoft.com/office/officeart/2005/8/layout/hList2#1"/>
    <dgm:cxn modelId="{01103B6F-34A7-4A5C-9B46-6E8B82743228}" type="presOf" srcId="{C822421A-D283-384E-9FD7-6A0E2FA82248}" destId="{0E13CEC7-2EBE-5246-8A7F-F80A4FB7FED5}" srcOrd="0" destOrd="0" presId="urn:microsoft.com/office/officeart/2005/8/layout/hList2#1"/>
    <dgm:cxn modelId="{4C672640-0ED1-CE46-B1DB-5693C3E9AEF2}" srcId="{82434F23-278B-8540-BB10-B72AC4D8ADAD}" destId="{8FE657FF-E79D-834B-9B8F-34C69FD70093}" srcOrd="1" destOrd="0" parTransId="{6FFB5993-3897-7E41-8DB5-F4832E708A36}" sibTransId="{DFC7AE1B-BA08-6348-96DA-9E859FB688B7}"/>
    <dgm:cxn modelId="{C6E9B21C-5B8D-0A4E-AA73-265EF30DB932}" srcId="{48ECBFD5-8831-494D-8D62-1DCB5BD035E4}" destId="{6E362560-E947-A045-9DBF-6B663B6F013D}" srcOrd="2" destOrd="0" parTransId="{5D942991-E015-0642-8513-4DEFA68FB985}" sibTransId="{C984811D-094A-D241-8860-BB179484CA8A}"/>
    <dgm:cxn modelId="{DBCEEDD8-4E59-4842-9CE9-5A76DDE92428}" type="presOf" srcId="{6E362560-E947-A045-9DBF-6B663B6F013D}" destId="{632FA568-9ADC-C245-82E1-A400C2738309}" srcOrd="0" destOrd="0" presId="urn:microsoft.com/office/officeart/2005/8/layout/hList2#1"/>
    <dgm:cxn modelId="{33F4010B-FDBB-0846-B666-D3940B128E91}" srcId="{6E362560-E947-A045-9DBF-6B663B6F013D}" destId="{3A315F56-405D-0044-BB40-493E56C83F89}" srcOrd="1" destOrd="0" parTransId="{25F49C92-505C-BC42-B203-0C853A56B8BB}" sibTransId="{B0882B36-089D-4047-BADC-9BD96BBF8823}"/>
    <dgm:cxn modelId="{E9373A3B-9343-1C40-81FA-BCEB2E900FDC}" srcId="{6E362560-E947-A045-9DBF-6B663B6F013D}" destId="{B86D5E78-4869-7646-95A1-BAE34523AF94}" srcOrd="0" destOrd="0" parTransId="{E666FF73-3371-A14E-AC18-544D3D4773EC}" sibTransId="{ABC24017-251A-9A4E-9680-1E3A8AC899C2}"/>
    <dgm:cxn modelId="{6E463E63-8450-4C45-95AE-EDCFEDE7926F}" srcId="{82434F23-278B-8540-BB10-B72AC4D8ADAD}" destId="{C822421A-D283-384E-9FD7-6A0E2FA82248}" srcOrd="0" destOrd="0" parTransId="{044F5CCA-0EBE-B545-BAA2-56819ADF007F}" sibTransId="{9423A080-35DE-F34C-9EF7-CAB9D2CB56A0}"/>
    <dgm:cxn modelId="{EFCDC100-C430-174D-9403-83595631151E}" srcId="{F9403436-AB5F-A045-A07C-D236911274A5}" destId="{FF451AB4-54AD-4A41-B7D2-9D1AFBE64445}" srcOrd="1" destOrd="0" parTransId="{E3FE45D2-6FF1-B943-B344-4BDC170FCD0F}" sibTransId="{E679DA7E-04FD-3647-9578-FE19542FEC5B}"/>
    <dgm:cxn modelId="{EE3FA7FA-BD1E-D043-85AE-BF6E99BF1C0F}" srcId="{F9403436-AB5F-A045-A07C-D236911274A5}" destId="{B7453EDD-9FA3-F244-8BF4-284049D47A5B}" srcOrd="0" destOrd="0" parTransId="{95C9379D-74A8-1846-BDF1-FFC39A209131}" sibTransId="{FF2824AD-F7E2-9740-9AE2-DD3302B599CB}"/>
    <dgm:cxn modelId="{2A223A2B-2BF6-49B5-AEC0-51E96E6EB6F4}" type="presOf" srcId="{B7453EDD-9FA3-F244-8BF4-284049D47A5B}" destId="{06E6B782-A7C9-7B4A-9860-F96B0E2DB08B}" srcOrd="0" destOrd="0" presId="urn:microsoft.com/office/officeart/2005/8/layout/hList2#1"/>
    <dgm:cxn modelId="{6838CF41-4A1A-419F-98C9-D98A7858C951}" type="presOf" srcId="{B86D5E78-4869-7646-95A1-BAE34523AF94}" destId="{253CA184-2B7C-B549-B687-8E593FAB3A4C}" srcOrd="0" destOrd="0" presId="urn:microsoft.com/office/officeart/2005/8/layout/hList2#1"/>
    <dgm:cxn modelId="{A61D3817-1F70-4B42-A787-75DCA11C3AB4}" type="presOf" srcId="{FF451AB4-54AD-4A41-B7D2-9D1AFBE64445}" destId="{06E6B782-A7C9-7B4A-9860-F96B0E2DB08B}" srcOrd="0" destOrd="1" presId="urn:microsoft.com/office/officeart/2005/8/layout/hList2#1"/>
    <dgm:cxn modelId="{D2744EC9-0FDD-47FF-BA12-9D3991B9FC3C}" type="presOf" srcId="{3A315F56-405D-0044-BB40-493E56C83F89}" destId="{253CA184-2B7C-B549-B687-8E593FAB3A4C}" srcOrd="0" destOrd="1" presId="urn:microsoft.com/office/officeart/2005/8/layout/hList2#1"/>
    <dgm:cxn modelId="{888DF9C7-E69C-4876-9041-793821D67B12}" type="presOf" srcId="{F9403436-AB5F-A045-A07C-D236911274A5}" destId="{0C2B540B-C1EA-6241-978E-2BA7B2B41A97}" srcOrd="0" destOrd="0" presId="urn:microsoft.com/office/officeart/2005/8/layout/hList2#1"/>
    <dgm:cxn modelId="{8CA9F6C8-FF80-42FB-A772-76788EAC6783}" type="presOf" srcId="{82434F23-278B-8540-BB10-B72AC4D8ADAD}" destId="{7B516AF6-0967-024E-8676-5A5F12851955}" srcOrd="0" destOrd="0" presId="urn:microsoft.com/office/officeart/2005/8/layout/hList2#1"/>
    <dgm:cxn modelId="{3F0282C3-4D85-9641-9FA4-222A904D7BC0}" srcId="{48ECBFD5-8831-494D-8D62-1DCB5BD035E4}" destId="{82434F23-278B-8540-BB10-B72AC4D8ADAD}" srcOrd="1" destOrd="0" parTransId="{EA53ED41-D121-A64A-A519-B3D3B225C60E}" sibTransId="{83E57946-655B-F245-ADD9-EFEA27482058}"/>
    <dgm:cxn modelId="{A2C5F2D9-7EBF-469C-962B-F361BC6C7D2E}" type="presOf" srcId="{48ECBFD5-8831-494D-8D62-1DCB5BD035E4}" destId="{E289E501-E2BA-7848-ACB2-866D51BA460C}" srcOrd="0" destOrd="0" presId="urn:microsoft.com/office/officeart/2005/8/layout/hList2#1"/>
    <dgm:cxn modelId="{C22C1FD4-15E6-4A29-BEB0-368F04EEC616}" type="presParOf" srcId="{E289E501-E2BA-7848-ACB2-866D51BA460C}" destId="{1B8AEDED-1BEA-164D-8FA6-5596912BE476}" srcOrd="0" destOrd="0" presId="urn:microsoft.com/office/officeart/2005/8/layout/hList2#1"/>
    <dgm:cxn modelId="{FA8ACFB7-A41A-4348-B35E-E99E9D99C25A}" type="presParOf" srcId="{1B8AEDED-1BEA-164D-8FA6-5596912BE476}" destId="{E5AA3833-5F0E-9647-998E-27C5F531C753}" srcOrd="0" destOrd="0" presId="urn:microsoft.com/office/officeart/2005/8/layout/hList2#1"/>
    <dgm:cxn modelId="{091FB096-CD19-4B71-AA75-05C78E79C029}" type="presParOf" srcId="{1B8AEDED-1BEA-164D-8FA6-5596912BE476}" destId="{06E6B782-A7C9-7B4A-9860-F96B0E2DB08B}" srcOrd="1" destOrd="0" presId="urn:microsoft.com/office/officeart/2005/8/layout/hList2#1"/>
    <dgm:cxn modelId="{027CF666-56D4-4084-986D-D5449BBAE535}" type="presParOf" srcId="{1B8AEDED-1BEA-164D-8FA6-5596912BE476}" destId="{0C2B540B-C1EA-6241-978E-2BA7B2B41A97}" srcOrd="2" destOrd="0" presId="urn:microsoft.com/office/officeart/2005/8/layout/hList2#1"/>
    <dgm:cxn modelId="{ACB85980-22FC-4821-AAD7-B92567D1BCA7}" type="presParOf" srcId="{E289E501-E2BA-7848-ACB2-866D51BA460C}" destId="{58B9F349-6A7C-9746-8001-7E83D7C88325}" srcOrd="1" destOrd="0" presId="urn:microsoft.com/office/officeart/2005/8/layout/hList2#1"/>
    <dgm:cxn modelId="{CDB38BA4-FB3A-4B09-B024-7146D2CD138D}" type="presParOf" srcId="{E289E501-E2BA-7848-ACB2-866D51BA460C}" destId="{756C0FBA-E7F3-8F46-A1FE-566040E99874}" srcOrd="2" destOrd="0" presId="urn:microsoft.com/office/officeart/2005/8/layout/hList2#1"/>
    <dgm:cxn modelId="{CFCC8FBC-7EF4-444B-9F63-C97A18B94BE2}" type="presParOf" srcId="{756C0FBA-E7F3-8F46-A1FE-566040E99874}" destId="{577F7303-D188-D941-93C2-466AEB24BFBA}" srcOrd="0" destOrd="0" presId="urn:microsoft.com/office/officeart/2005/8/layout/hList2#1"/>
    <dgm:cxn modelId="{72754F1C-EF3F-4EAA-AC8F-1FE1BC5BC9D5}" type="presParOf" srcId="{756C0FBA-E7F3-8F46-A1FE-566040E99874}" destId="{0E13CEC7-2EBE-5246-8A7F-F80A4FB7FED5}" srcOrd="1" destOrd="0" presId="urn:microsoft.com/office/officeart/2005/8/layout/hList2#1"/>
    <dgm:cxn modelId="{A1F0EC86-D8CA-4724-B3A2-D48835A311FA}" type="presParOf" srcId="{756C0FBA-E7F3-8F46-A1FE-566040E99874}" destId="{7B516AF6-0967-024E-8676-5A5F12851955}" srcOrd="2" destOrd="0" presId="urn:microsoft.com/office/officeart/2005/8/layout/hList2#1"/>
    <dgm:cxn modelId="{CBE74B54-2699-4A61-AEBD-249B46AAEF1A}" type="presParOf" srcId="{E289E501-E2BA-7848-ACB2-866D51BA460C}" destId="{682E3C75-E2A1-E849-B32D-C755463CC3F4}" srcOrd="3" destOrd="0" presId="urn:microsoft.com/office/officeart/2005/8/layout/hList2#1"/>
    <dgm:cxn modelId="{535801D9-74A8-4DB9-A740-A08CE6FE1DE5}" type="presParOf" srcId="{E289E501-E2BA-7848-ACB2-866D51BA460C}" destId="{8C921C29-D361-9A48-8F72-CE0E237F2A49}" srcOrd="4" destOrd="0" presId="urn:microsoft.com/office/officeart/2005/8/layout/hList2#1"/>
    <dgm:cxn modelId="{B8B5ABAF-99B9-4864-92CB-0085FF33C568}" type="presParOf" srcId="{8C921C29-D361-9A48-8F72-CE0E237F2A49}" destId="{BE0FA345-1F50-8149-9A87-56FA73A74D47}" srcOrd="0" destOrd="0" presId="urn:microsoft.com/office/officeart/2005/8/layout/hList2#1"/>
    <dgm:cxn modelId="{68F089BE-BBCC-457B-B699-803E3A95B35F}" type="presParOf" srcId="{8C921C29-D361-9A48-8F72-CE0E237F2A49}" destId="{253CA184-2B7C-B549-B687-8E593FAB3A4C}" srcOrd="1" destOrd="0" presId="urn:microsoft.com/office/officeart/2005/8/layout/hList2#1"/>
    <dgm:cxn modelId="{9EC2F20C-04CF-467B-BB50-A35ABDACDBA1}" type="presParOf" srcId="{8C921C29-D361-9A48-8F72-CE0E237F2A49}" destId="{632FA568-9ADC-C245-82E1-A400C2738309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A7596-07E8-6F46-BB98-79856C0E2BDC}" type="doc">
      <dgm:prSet loTypeId="urn:microsoft.com/office/officeart/2005/8/layout/matrix2" loCatId="matrix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817AF818-8A82-A042-9E35-C601F4DECBD3}">
      <dgm:prSet phldrT="[Text]"/>
      <dgm:spPr/>
      <dgm:t>
        <a:bodyPr/>
        <a:lstStyle/>
        <a:p>
          <a:r>
            <a:rPr lang="en-US" b="1" dirty="0" smtClean="0"/>
            <a:t>Solids have a definite volume and a definite shape.</a:t>
          </a:r>
          <a:endParaRPr lang="en-US" b="1" dirty="0"/>
        </a:p>
      </dgm:t>
    </dgm:pt>
    <dgm:pt modelId="{E5FD75EF-991F-2D49-932B-6267D0D6A5AF}" type="parTrans" cxnId="{800A7DFC-ECFF-A54B-8A72-B55A4F0BB734}">
      <dgm:prSet/>
      <dgm:spPr/>
      <dgm:t>
        <a:bodyPr/>
        <a:lstStyle/>
        <a:p>
          <a:endParaRPr lang="en-US"/>
        </a:p>
      </dgm:t>
    </dgm:pt>
    <dgm:pt modelId="{5C0E79E7-CB4A-3844-AC16-9F10CDECCC9E}" type="sibTrans" cxnId="{800A7DFC-ECFF-A54B-8A72-B55A4F0BB734}">
      <dgm:prSet/>
      <dgm:spPr/>
      <dgm:t>
        <a:bodyPr/>
        <a:lstStyle/>
        <a:p>
          <a:endParaRPr lang="en-US"/>
        </a:p>
      </dgm:t>
    </dgm:pt>
    <dgm:pt modelId="{DBEA912C-4671-BA42-871D-A3EFF6199C43}">
      <dgm:prSet phldrT="[Text]"/>
      <dgm:spPr/>
      <dgm:t>
        <a:bodyPr/>
        <a:lstStyle/>
        <a:p>
          <a:r>
            <a:rPr lang="en-US" b="1" dirty="0" smtClean="0"/>
            <a:t>The particles of a solid are packed close together in relatively fixed positions.</a:t>
          </a:r>
          <a:endParaRPr lang="en-US" b="1" dirty="0"/>
        </a:p>
      </dgm:t>
    </dgm:pt>
    <dgm:pt modelId="{CEA897E1-2322-D948-839B-06F07C8018E3}" type="parTrans" cxnId="{EF32C970-294B-7D4E-9466-2B5C190FB6CF}">
      <dgm:prSet/>
      <dgm:spPr/>
      <dgm:t>
        <a:bodyPr/>
        <a:lstStyle/>
        <a:p>
          <a:endParaRPr lang="en-US"/>
        </a:p>
      </dgm:t>
    </dgm:pt>
    <dgm:pt modelId="{7FE7BEFE-D4A9-B348-B391-E036B3B7929A}" type="sibTrans" cxnId="{EF32C970-294B-7D4E-9466-2B5C190FB6CF}">
      <dgm:prSet/>
      <dgm:spPr/>
      <dgm:t>
        <a:bodyPr/>
        <a:lstStyle/>
        <a:p>
          <a:endParaRPr lang="en-US"/>
        </a:p>
      </dgm:t>
    </dgm:pt>
    <dgm:pt modelId="{333E9CEA-AE0D-814F-9C47-ADD695FB155B}">
      <dgm:prSet phldrT="[Text]"/>
      <dgm:spPr/>
      <dgm:t>
        <a:bodyPr/>
        <a:lstStyle/>
        <a:p>
          <a:r>
            <a:rPr lang="en-US" b="1" dirty="0" smtClean="0"/>
            <a:t>The particles are held by strong attractive forces between them.</a:t>
          </a:r>
          <a:endParaRPr lang="en-US" b="1" dirty="0"/>
        </a:p>
      </dgm:t>
    </dgm:pt>
    <dgm:pt modelId="{672C651E-1645-CD4C-AB8F-260F5FAEA34E}" type="parTrans" cxnId="{3385B767-282D-874E-9AB8-FADA06253089}">
      <dgm:prSet/>
      <dgm:spPr/>
      <dgm:t>
        <a:bodyPr/>
        <a:lstStyle/>
        <a:p>
          <a:endParaRPr lang="en-US"/>
        </a:p>
      </dgm:t>
    </dgm:pt>
    <dgm:pt modelId="{78772075-0D81-7543-A991-7423D89476FF}" type="sibTrans" cxnId="{3385B767-282D-874E-9AB8-FADA06253089}">
      <dgm:prSet/>
      <dgm:spPr/>
      <dgm:t>
        <a:bodyPr/>
        <a:lstStyle/>
        <a:p>
          <a:endParaRPr lang="en-US"/>
        </a:p>
      </dgm:t>
    </dgm:pt>
    <dgm:pt modelId="{DF417E6E-E010-7847-AAA6-03476904AB39}">
      <dgm:prSet phldrT="[Text]"/>
      <dgm:spPr/>
      <dgm:t>
        <a:bodyPr/>
        <a:lstStyle/>
        <a:p>
          <a:r>
            <a:rPr lang="en-US" b="1" dirty="0" smtClean="0"/>
            <a:t>The particles of a solid simply vibrate about a fixed position.</a:t>
          </a:r>
          <a:endParaRPr lang="en-US" b="1" dirty="0"/>
        </a:p>
      </dgm:t>
    </dgm:pt>
    <dgm:pt modelId="{CDF07723-AFE9-F94D-8859-CA3C15193EE9}" type="parTrans" cxnId="{04E5AA6B-8FE8-5649-8E8B-B99A66AB4CC4}">
      <dgm:prSet/>
      <dgm:spPr/>
      <dgm:t>
        <a:bodyPr/>
        <a:lstStyle/>
        <a:p>
          <a:endParaRPr lang="en-US"/>
        </a:p>
      </dgm:t>
    </dgm:pt>
    <dgm:pt modelId="{68B3B999-E025-1746-9461-D7777F413D13}" type="sibTrans" cxnId="{04E5AA6B-8FE8-5649-8E8B-B99A66AB4CC4}">
      <dgm:prSet/>
      <dgm:spPr/>
      <dgm:t>
        <a:bodyPr/>
        <a:lstStyle/>
        <a:p>
          <a:endParaRPr lang="en-US"/>
        </a:p>
      </dgm:t>
    </dgm:pt>
    <dgm:pt modelId="{7E4E828B-9F77-9B48-A390-532CC68E5B64}" type="pres">
      <dgm:prSet presAssocID="{B68A7596-07E8-6F46-BB98-79856C0E2BD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6C35AB-0BC0-844E-B6B6-8BC68987FC47}" type="pres">
      <dgm:prSet presAssocID="{B68A7596-07E8-6F46-BB98-79856C0E2BDC}" presName="axisShape" presStyleLbl="bgShp" presStyleIdx="0" presStyleCnt="1"/>
      <dgm:spPr/>
    </dgm:pt>
    <dgm:pt modelId="{1B1EAA40-19FD-874D-88A5-5CCE766BEE89}" type="pres">
      <dgm:prSet presAssocID="{B68A7596-07E8-6F46-BB98-79856C0E2BDC}" presName="rect1" presStyleLbl="node1" presStyleIdx="0" presStyleCnt="4" custScaleX="154077" custLinFactNeighborX="-29662" custLinFactNeighborY="-32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ABAF9-EBCC-3845-AFCF-DD5D50F39886}" type="pres">
      <dgm:prSet presAssocID="{B68A7596-07E8-6F46-BB98-79856C0E2BDC}" presName="rect2" presStyleLbl="node1" presStyleIdx="1" presStyleCnt="4" custScaleX="154345" custLinFactNeighborX="28654" custLinFactNeighborY="-1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F3DD49-4324-1A46-9B75-FD27D1263132}" type="pres">
      <dgm:prSet presAssocID="{B68A7596-07E8-6F46-BB98-79856C0E2BDC}" presName="rect3" presStyleLbl="node1" presStyleIdx="2" presStyleCnt="4" custScaleX="157323" custLinFactNeighborX="-29327" custLinFactNeighborY="-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763192-EBBB-ED44-A8F2-97AE61472B81}" type="pres">
      <dgm:prSet presAssocID="{B68A7596-07E8-6F46-BB98-79856C0E2BDC}" presName="rect4" presStyleLbl="node1" presStyleIdx="3" presStyleCnt="4" custScaleX="155224" custLinFactNeighborX="27685" custLinFactNeighborY="-6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E3F194-2D12-4C48-B3BA-84C7A443F5AD}" type="presOf" srcId="{DF417E6E-E010-7847-AAA6-03476904AB39}" destId="{7C763192-EBBB-ED44-A8F2-97AE61472B81}" srcOrd="0" destOrd="0" presId="urn:microsoft.com/office/officeart/2005/8/layout/matrix2"/>
    <dgm:cxn modelId="{04E5AA6B-8FE8-5649-8E8B-B99A66AB4CC4}" srcId="{B68A7596-07E8-6F46-BB98-79856C0E2BDC}" destId="{DF417E6E-E010-7847-AAA6-03476904AB39}" srcOrd="3" destOrd="0" parTransId="{CDF07723-AFE9-F94D-8859-CA3C15193EE9}" sibTransId="{68B3B999-E025-1746-9461-D7777F413D13}"/>
    <dgm:cxn modelId="{800A7DFC-ECFF-A54B-8A72-B55A4F0BB734}" srcId="{B68A7596-07E8-6F46-BB98-79856C0E2BDC}" destId="{817AF818-8A82-A042-9E35-C601F4DECBD3}" srcOrd="0" destOrd="0" parTransId="{E5FD75EF-991F-2D49-932B-6267D0D6A5AF}" sibTransId="{5C0E79E7-CB4A-3844-AC16-9F10CDECCC9E}"/>
    <dgm:cxn modelId="{99881F99-280B-4D45-813E-0C7C3A43DE44}" type="presOf" srcId="{DBEA912C-4671-BA42-871D-A3EFF6199C43}" destId="{E11ABAF9-EBCC-3845-AFCF-DD5D50F39886}" srcOrd="0" destOrd="0" presId="urn:microsoft.com/office/officeart/2005/8/layout/matrix2"/>
    <dgm:cxn modelId="{EF32C970-294B-7D4E-9466-2B5C190FB6CF}" srcId="{B68A7596-07E8-6F46-BB98-79856C0E2BDC}" destId="{DBEA912C-4671-BA42-871D-A3EFF6199C43}" srcOrd="1" destOrd="0" parTransId="{CEA897E1-2322-D948-839B-06F07C8018E3}" sibTransId="{7FE7BEFE-D4A9-B348-B391-E036B3B7929A}"/>
    <dgm:cxn modelId="{CD414E34-F29C-45F4-8F95-86374B2389CC}" type="presOf" srcId="{B68A7596-07E8-6F46-BB98-79856C0E2BDC}" destId="{7E4E828B-9F77-9B48-A390-532CC68E5B64}" srcOrd="0" destOrd="0" presId="urn:microsoft.com/office/officeart/2005/8/layout/matrix2"/>
    <dgm:cxn modelId="{9DDB19F3-192E-4770-A5B0-17831456E2AD}" type="presOf" srcId="{817AF818-8A82-A042-9E35-C601F4DECBD3}" destId="{1B1EAA40-19FD-874D-88A5-5CCE766BEE89}" srcOrd="0" destOrd="0" presId="urn:microsoft.com/office/officeart/2005/8/layout/matrix2"/>
    <dgm:cxn modelId="{6BF6D0BE-BF6A-46B1-B972-127C1F75E9E4}" type="presOf" srcId="{333E9CEA-AE0D-814F-9C47-ADD695FB155B}" destId="{C6F3DD49-4324-1A46-9B75-FD27D1263132}" srcOrd="0" destOrd="0" presId="urn:microsoft.com/office/officeart/2005/8/layout/matrix2"/>
    <dgm:cxn modelId="{3385B767-282D-874E-9AB8-FADA06253089}" srcId="{B68A7596-07E8-6F46-BB98-79856C0E2BDC}" destId="{333E9CEA-AE0D-814F-9C47-ADD695FB155B}" srcOrd="2" destOrd="0" parTransId="{672C651E-1645-CD4C-AB8F-260F5FAEA34E}" sibTransId="{78772075-0D81-7543-A991-7423D89476FF}"/>
    <dgm:cxn modelId="{D7F5A691-09C7-4C81-BDE4-FBDD62CA8A62}" type="presParOf" srcId="{7E4E828B-9F77-9B48-A390-532CC68E5B64}" destId="{C86C35AB-0BC0-844E-B6B6-8BC68987FC47}" srcOrd="0" destOrd="0" presId="urn:microsoft.com/office/officeart/2005/8/layout/matrix2"/>
    <dgm:cxn modelId="{19A08AD1-2A33-43D0-B6B1-4C1E1C837027}" type="presParOf" srcId="{7E4E828B-9F77-9B48-A390-532CC68E5B64}" destId="{1B1EAA40-19FD-874D-88A5-5CCE766BEE89}" srcOrd="1" destOrd="0" presId="urn:microsoft.com/office/officeart/2005/8/layout/matrix2"/>
    <dgm:cxn modelId="{5FCACD8C-31C9-4978-BB8E-5E5F22A1A605}" type="presParOf" srcId="{7E4E828B-9F77-9B48-A390-532CC68E5B64}" destId="{E11ABAF9-EBCC-3845-AFCF-DD5D50F39886}" srcOrd="2" destOrd="0" presId="urn:microsoft.com/office/officeart/2005/8/layout/matrix2"/>
    <dgm:cxn modelId="{91F8B60C-A800-49E2-8623-0F73CFFCAC21}" type="presParOf" srcId="{7E4E828B-9F77-9B48-A390-532CC68E5B64}" destId="{C6F3DD49-4324-1A46-9B75-FD27D1263132}" srcOrd="3" destOrd="0" presId="urn:microsoft.com/office/officeart/2005/8/layout/matrix2"/>
    <dgm:cxn modelId="{CBD3F44C-62A2-4C2B-BB9F-E51FE5A9C958}" type="presParOf" srcId="{7E4E828B-9F77-9B48-A390-532CC68E5B64}" destId="{7C763192-EBBB-ED44-A8F2-97AE61472B81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792FE1-9CEB-9940-9662-1531B0488202}" type="doc">
      <dgm:prSet loTypeId="urn:microsoft.com/office/officeart/2005/8/layout/hProcess7#1" loCatId="process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6CE66E73-0399-5A49-A69F-8549A2C15AEA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Gases</a:t>
          </a:r>
          <a:endParaRPr lang="en-US" b="1" dirty="0">
            <a:solidFill>
              <a:srgbClr val="FF0000"/>
            </a:solidFill>
          </a:endParaRPr>
        </a:p>
      </dgm:t>
    </dgm:pt>
    <dgm:pt modelId="{1DA8D469-E3D7-8D49-90E5-D1DFDE5511F7}" type="parTrans" cxnId="{1A4F9F6B-D785-5945-98FC-C2A9707FC2C4}">
      <dgm:prSet/>
      <dgm:spPr/>
      <dgm:t>
        <a:bodyPr/>
        <a:lstStyle/>
        <a:p>
          <a:endParaRPr lang="en-US"/>
        </a:p>
      </dgm:t>
    </dgm:pt>
    <dgm:pt modelId="{D5DEA0FC-329C-894C-B7A3-BF9969915BBA}" type="sibTrans" cxnId="{1A4F9F6B-D785-5945-98FC-C2A9707FC2C4}">
      <dgm:prSet/>
      <dgm:spPr/>
      <dgm:t>
        <a:bodyPr/>
        <a:lstStyle/>
        <a:p>
          <a:endParaRPr lang="en-US"/>
        </a:p>
      </dgm:t>
    </dgm:pt>
    <dgm:pt modelId="{41EB1956-91B2-5641-99FB-1941F0B44975}">
      <dgm:prSet phldrT="[Text]"/>
      <dgm:spPr/>
      <dgm:t>
        <a:bodyPr/>
        <a:lstStyle/>
        <a:p>
          <a:r>
            <a:rPr lang="en-US" dirty="0" smtClean="0"/>
            <a:t>A gas has neither a definite shape nor definite volume.</a:t>
          </a:r>
          <a:endParaRPr lang="en-US" dirty="0"/>
        </a:p>
      </dgm:t>
    </dgm:pt>
    <dgm:pt modelId="{39DA4E57-7886-4D49-A3A4-B651EB74BF10}" type="parTrans" cxnId="{4B407BF5-16CD-7946-AA96-FB16C7592644}">
      <dgm:prSet/>
      <dgm:spPr/>
      <dgm:t>
        <a:bodyPr/>
        <a:lstStyle/>
        <a:p>
          <a:endParaRPr lang="en-US"/>
        </a:p>
      </dgm:t>
    </dgm:pt>
    <dgm:pt modelId="{2FEB02FA-2FE3-D141-AE70-BCCA4115A079}" type="sibTrans" cxnId="{4B407BF5-16CD-7946-AA96-FB16C7592644}">
      <dgm:prSet/>
      <dgm:spPr/>
      <dgm:t>
        <a:bodyPr/>
        <a:lstStyle/>
        <a:p>
          <a:endParaRPr lang="en-US"/>
        </a:p>
      </dgm:t>
    </dgm:pt>
    <dgm:pt modelId="{3D3A3C92-3AC5-C041-B45C-CE668B91C960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Gases</a:t>
          </a:r>
          <a:endParaRPr lang="en-US" b="1" dirty="0">
            <a:solidFill>
              <a:srgbClr val="FF0000"/>
            </a:solidFill>
          </a:endParaRPr>
        </a:p>
      </dgm:t>
    </dgm:pt>
    <dgm:pt modelId="{2CD7FD5B-2EA0-C549-8E9A-EB659CDCE05F}" type="parTrans" cxnId="{3AAF5AD2-8B10-F245-93B3-A32FBA5DEA84}">
      <dgm:prSet/>
      <dgm:spPr/>
      <dgm:t>
        <a:bodyPr/>
        <a:lstStyle/>
        <a:p>
          <a:endParaRPr lang="en-US"/>
        </a:p>
      </dgm:t>
    </dgm:pt>
    <dgm:pt modelId="{B154DB98-CDB4-3945-98A5-DE99F56DB26F}" type="sibTrans" cxnId="{3AAF5AD2-8B10-F245-93B3-A32FBA5DEA84}">
      <dgm:prSet/>
      <dgm:spPr/>
      <dgm:t>
        <a:bodyPr/>
        <a:lstStyle/>
        <a:p>
          <a:endParaRPr lang="en-US"/>
        </a:p>
      </dgm:t>
    </dgm:pt>
    <dgm:pt modelId="{57499F3E-BB0A-CD48-99F4-D9AE78206D40}">
      <dgm:prSet phldrT="[Text]"/>
      <dgm:spPr/>
      <dgm:t>
        <a:bodyPr/>
        <a:lstStyle/>
        <a:p>
          <a:r>
            <a:rPr lang="en-US" dirty="0" smtClean="0">
              <a:solidFill>
                <a:schemeClr val="tx2">
                  <a:lumMod val="90000"/>
                  <a:lumOff val="10000"/>
                </a:schemeClr>
              </a:solidFill>
            </a:rPr>
            <a:t>Gases are composed of particles that move very rapidly and are at great distance from one another.  </a:t>
          </a:r>
          <a:endParaRPr lang="en-US" dirty="0">
            <a:solidFill>
              <a:schemeClr val="tx2">
                <a:lumMod val="90000"/>
                <a:lumOff val="10000"/>
              </a:schemeClr>
            </a:solidFill>
          </a:endParaRPr>
        </a:p>
      </dgm:t>
    </dgm:pt>
    <dgm:pt modelId="{9274C2CB-1A38-B24D-8731-7646D56F5976}" type="parTrans" cxnId="{9DE5CBEB-9800-3649-9739-2DE36C9A09EE}">
      <dgm:prSet/>
      <dgm:spPr/>
      <dgm:t>
        <a:bodyPr/>
        <a:lstStyle/>
        <a:p>
          <a:endParaRPr lang="en-US"/>
        </a:p>
      </dgm:t>
    </dgm:pt>
    <dgm:pt modelId="{B1DE6D0A-FCBD-5F48-B655-1B0E04CF68AC}" type="sibTrans" cxnId="{9DE5CBEB-9800-3649-9739-2DE36C9A09EE}">
      <dgm:prSet/>
      <dgm:spPr/>
      <dgm:t>
        <a:bodyPr/>
        <a:lstStyle/>
        <a:p>
          <a:endParaRPr lang="en-US"/>
        </a:p>
      </dgm:t>
    </dgm:pt>
    <dgm:pt modelId="{2FD8ABA5-8FC2-B24B-A96C-FFF7DADBB8C8}">
      <dgm:prSet phldrT="[Text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Gases</a:t>
          </a:r>
          <a:endParaRPr lang="en-US" b="1" dirty="0">
            <a:solidFill>
              <a:srgbClr val="FF0000"/>
            </a:solidFill>
          </a:endParaRPr>
        </a:p>
      </dgm:t>
    </dgm:pt>
    <dgm:pt modelId="{9682B541-33C4-8F46-B5ED-E5FE1269B27C}" type="parTrans" cxnId="{336F30BA-6F70-E94A-9A3B-43051897EF12}">
      <dgm:prSet/>
      <dgm:spPr/>
      <dgm:t>
        <a:bodyPr/>
        <a:lstStyle/>
        <a:p>
          <a:endParaRPr lang="en-US"/>
        </a:p>
      </dgm:t>
    </dgm:pt>
    <dgm:pt modelId="{C90EC4BF-98AF-8741-AF97-CE2B1E2AEA17}" type="sibTrans" cxnId="{336F30BA-6F70-E94A-9A3B-43051897EF12}">
      <dgm:prSet/>
      <dgm:spPr/>
      <dgm:t>
        <a:bodyPr/>
        <a:lstStyle/>
        <a:p>
          <a:endParaRPr lang="en-US"/>
        </a:p>
      </dgm:t>
    </dgm:pt>
    <dgm:pt modelId="{F5E8771E-55BB-E247-8060-C29E7F8177FE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</a:rPr>
            <a:t>At these great distances, the attractive forces between gas particles are much weaker than those in liquids and solids.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7BCFC042-49C9-E444-85B2-78F255E75EC4}" type="parTrans" cxnId="{5644E1D0-74D3-FD4A-965C-4AE7F872870A}">
      <dgm:prSet/>
      <dgm:spPr/>
      <dgm:t>
        <a:bodyPr/>
        <a:lstStyle/>
        <a:p>
          <a:endParaRPr lang="en-US"/>
        </a:p>
      </dgm:t>
    </dgm:pt>
    <dgm:pt modelId="{9E177161-1448-5C48-8261-E60F04495A37}" type="sibTrans" cxnId="{5644E1D0-74D3-FD4A-965C-4AE7F872870A}">
      <dgm:prSet/>
      <dgm:spPr/>
      <dgm:t>
        <a:bodyPr/>
        <a:lstStyle/>
        <a:p>
          <a:endParaRPr lang="en-US"/>
        </a:p>
      </dgm:t>
    </dgm:pt>
    <dgm:pt modelId="{5B8C60FF-F956-2D42-98B8-E58A8D30CF0C}" type="pres">
      <dgm:prSet presAssocID="{78792FE1-9CEB-9940-9662-1531B048820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F39B98-75C7-8443-BADF-841D333F0AD3}" type="pres">
      <dgm:prSet presAssocID="{6CE66E73-0399-5A49-A69F-8549A2C15AEA}" presName="compositeNode" presStyleCnt="0">
        <dgm:presLayoutVars>
          <dgm:bulletEnabled val="1"/>
        </dgm:presLayoutVars>
      </dgm:prSet>
      <dgm:spPr/>
    </dgm:pt>
    <dgm:pt modelId="{C8096FD1-3FF2-9441-8923-B544B89EFC0E}" type="pres">
      <dgm:prSet presAssocID="{6CE66E73-0399-5A49-A69F-8549A2C15AEA}" presName="bgRect" presStyleLbl="node1" presStyleIdx="0" presStyleCnt="3"/>
      <dgm:spPr/>
      <dgm:t>
        <a:bodyPr/>
        <a:lstStyle/>
        <a:p>
          <a:endParaRPr lang="en-US"/>
        </a:p>
      </dgm:t>
    </dgm:pt>
    <dgm:pt modelId="{A98110A5-7C7E-5245-8F01-0EF2F952E115}" type="pres">
      <dgm:prSet presAssocID="{6CE66E73-0399-5A49-A69F-8549A2C15AE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BBB39F-D392-B04E-BE47-59E4F7F76337}" type="pres">
      <dgm:prSet presAssocID="{6CE66E73-0399-5A49-A69F-8549A2C15AE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48590-387A-ED41-813D-DFF3FACC57B5}" type="pres">
      <dgm:prSet presAssocID="{D5DEA0FC-329C-894C-B7A3-BF9969915BBA}" presName="hSp" presStyleCnt="0"/>
      <dgm:spPr/>
    </dgm:pt>
    <dgm:pt modelId="{47535490-D70C-AA43-AAD0-A0950BC43FDB}" type="pres">
      <dgm:prSet presAssocID="{D5DEA0FC-329C-894C-B7A3-BF9969915BBA}" presName="vProcSp" presStyleCnt="0"/>
      <dgm:spPr/>
    </dgm:pt>
    <dgm:pt modelId="{4C9E719E-FE69-2A4B-92B7-53EA110F1C1A}" type="pres">
      <dgm:prSet presAssocID="{D5DEA0FC-329C-894C-B7A3-BF9969915BBA}" presName="vSp1" presStyleCnt="0"/>
      <dgm:spPr/>
    </dgm:pt>
    <dgm:pt modelId="{1CA714CB-BCC8-1F4C-85CC-EE3E08812483}" type="pres">
      <dgm:prSet presAssocID="{D5DEA0FC-329C-894C-B7A3-BF9969915BBA}" presName="simulatedConn" presStyleLbl="solidFgAcc1" presStyleIdx="0" presStyleCnt="2"/>
      <dgm:spPr/>
    </dgm:pt>
    <dgm:pt modelId="{B244492C-EF2C-724D-A335-8D20FB559FA0}" type="pres">
      <dgm:prSet presAssocID="{D5DEA0FC-329C-894C-B7A3-BF9969915BBA}" presName="vSp2" presStyleCnt="0"/>
      <dgm:spPr/>
    </dgm:pt>
    <dgm:pt modelId="{6E02080B-6B05-5542-870E-2988F2E03937}" type="pres">
      <dgm:prSet presAssocID="{D5DEA0FC-329C-894C-B7A3-BF9969915BBA}" presName="sibTrans" presStyleCnt="0"/>
      <dgm:spPr/>
    </dgm:pt>
    <dgm:pt modelId="{BFF4E7FD-5765-3E48-93AE-318C12557A87}" type="pres">
      <dgm:prSet presAssocID="{3D3A3C92-3AC5-C041-B45C-CE668B91C960}" presName="compositeNode" presStyleCnt="0">
        <dgm:presLayoutVars>
          <dgm:bulletEnabled val="1"/>
        </dgm:presLayoutVars>
      </dgm:prSet>
      <dgm:spPr/>
    </dgm:pt>
    <dgm:pt modelId="{D981C874-A856-6F4F-B4CD-BDBB61FC1F9B}" type="pres">
      <dgm:prSet presAssocID="{3D3A3C92-3AC5-C041-B45C-CE668B91C960}" presName="bgRect" presStyleLbl="node1" presStyleIdx="1" presStyleCnt="3"/>
      <dgm:spPr/>
      <dgm:t>
        <a:bodyPr/>
        <a:lstStyle/>
        <a:p>
          <a:endParaRPr lang="en-US"/>
        </a:p>
      </dgm:t>
    </dgm:pt>
    <dgm:pt modelId="{5150D597-D216-D643-A371-8AAD5A431351}" type="pres">
      <dgm:prSet presAssocID="{3D3A3C92-3AC5-C041-B45C-CE668B91C96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85EC2E-2696-1B4A-BA13-87948C6B0EEA}" type="pres">
      <dgm:prSet presAssocID="{3D3A3C92-3AC5-C041-B45C-CE668B91C96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89DE48-A26A-2D4F-B552-B094AC90391E}" type="pres">
      <dgm:prSet presAssocID="{B154DB98-CDB4-3945-98A5-DE99F56DB26F}" presName="hSp" presStyleCnt="0"/>
      <dgm:spPr/>
    </dgm:pt>
    <dgm:pt modelId="{76A9964E-2719-2249-B1BB-DAF5409C7FBC}" type="pres">
      <dgm:prSet presAssocID="{B154DB98-CDB4-3945-98A5-DE99F56DB26F}" presName="vProcSp" presStyleCnt="0"/>
      <dgm:spPr/>
    </dgm:pt>
    <dgm:pt modelId="{68FAC1D3-6199-D24F-96F0-407A694D4636}" type="pres">
      <dgm:prSet presAssocID="{B154DB98-CDB4-3945-98A5-DE99F56DB26F}" presName="vSp1" presStyleCnt="0"/>
      <dgm:spPr/>
    </dgm:pt>
    <dgm:pt modelId="{A617F7EF-60DE-4647-A54C-7A2DB90AF138}" type="pres">
      <dgm:prSet presAssocID="{B154DB98-CDB4-3945-98A5-DE99F56DB26F}" presName="simulatedConn" presStyleLbl="solidFgAcc1" presStyleIdx="1" presStyleCnt="2"/>
      <dgm:spPr/>
    </dgm:pt>
    <dgm:pt modelId="{557014DF-41BE-014C-9AF3-81983C8DEDC7}" type="pres">
      <dgm:prSet presAssocID="{B154DB98-CDB4-3945-98A5-DE99F56DB26F}" presName="vSp2" presStyleCnt="0"/>
      <dgm:spPr/>
    </dgm:pt>
    <dgm:pt modelId="{BE7E054B-513A-EC4E-B766-6628F1C6E2AB}" type="pres">
      <dgm:prSet presAssocID="{B154DB98-CDB4-3945-98A5-DE99F56DB26F}" presName="sibTrans" presStyleCnt="0"/>
      <dgm:spPr/>
    </dgm:pt>
    <dgm:pt modelId="{D8944F6A-56F8-C94B-906D-A51A842F14AC}" type="pres">
      <dgm:prSet presAssocID="{2FD8ABA5-8FC2-B24B-A96C-FFF7DADBB8C8}" presName="compositeNode" presStyleCnt="0">
        <dgm:presLayoutVars>
          <dgm:bulletEnabled val="1"/>
        </dgm:presLayoutVars>
      </dgm:prSet>
      <dgm:spPr/>
    </dgm:pt>
    <dgm:pt modelId="{20F890B3-A0DD-4246-83F9-AF143FF83040}" type="pres">
      <dgm:prSet presAssocID="{2FD8ABA5-8FC2-B24B-A96C-FFF7DADBB8C8}" presName="bgRect" presStyleLbl="node1" presStyleIdx="2" presStyleCnt="3"/>
      <dgm:spPr/>
      <dgm:t>
        <a:bodyPr/>
        <a:lstStyle/>
        <a:p>
          <a:endParaRPr lang="en-US"/>
        </a:p>
      </dgm:t>
    </dgm:pt>
    <dgm:pt modelId="{2AF8FF29-0E61-D04B-9C1A-4EE101DDEFA3}" type="pres">
      <dgm:prSet presAssocID="{2FD8ABA5-8FC2-B24B-A96C-FFF7DADBB8C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0F678C-C95A-9941-BB78-119D41C8BFB4}" type="pres">
      <dgm:prSet presAssocID="{2FD8ABA5-8FC2-B24B-A96C-FFF7DADBB8C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46B215-C489-4DD3-8372-B2F04100E0DA}" type="presOf" srcId="{41EB1956-91B2-5641-99FB-1941F0B44975}" destId="{A5BBB39F-D392-B04E-BE47-59E4F7F76337}" srcOrd="0" destOrd="0" presId="urn:microsoft.com/office/officeart/2005/8/layout/hProcess7#1"/>
    <dgm:cxn modelId="{9DE5CBEB-9800-3649-9739-2DE36C9A09EE}" srcId="{3D3A3C92-3AC5-C041-B45C-CE668B91C960}" destId="{57499F3E-BB0A-CD48-99F4-D9AE78206D40}" srcOrd="0" destOrd="0" parTransId="{9274C2CB-1A38-B24D-8731-7646D56F5976}" sibTransId="{B1DE6D0A-FCBD-5F48-B655-1B0E04CF68AC}"/>
    <dgm:cxn modelId="{3AAF5AD2-8B10-F245-93B3-A32FBA5DEA84}" srcId="{78792FE1-9CEB-9940-9662-1531B0488202}" destId="{3D3A3C92-3AC5-C041-B45C-CE668B91C960}" srcOrd="1" destOrd="0" parTransId="{2CD7FD5B-2EA0-C549-8E9A-EB659CDCE05F}" sibTransId="{B154DB98-CDB4-3945-98A5-DE99F56DB26F}"/>
    <dgm:cxn modelId="{0444EC45-CB29-4D7C-A31F-B8BBBF81D55A}" type="presOf" srcId="{57499F3E-BB0A-CD48-99F4-D9AE78206D40}" destId="{A585EC2E-2696-1B4A-BA13-87948C6B0EEA}" srcOrd="0" destOrd="0" presId="urn:microsoft.com/office/officeart/2005/8/layout/hProcess7#1"/>
    <dgm:cxn modelId="{219776F9-E62D-4A78-90E0-8209086C877C}" type="presOf" srcId="{2FD8ABA5-8FC2-B24B-A96C-FFF7DADBB8C8}" destId="{2AF8FF29-0E61-D04B-9C1A-4EE101DDEFA3}" srcOrd="1" destOrd="0" presId="urn:microsoft.com/office/officeart/2005/8/layout/hProcess7#1"/>
    <dgm:cxn modelId="{ECEE9C36-EAB1-4AB3-92EB-22D237F5516B}" type="presOf" srcId="{78792FE1-9CEB-9940-9662-1531B0488202}" destId="{5B8C60FF-F956-2D42-98B8-E58A8D30CF0C}" srcOrd="0" destOrd="0" presId="urn:microsoft.com/office/officeart/2005/8/layout/hProcess7#1"/>
    <dgm:cxn modelId="{9CA59931-92C9-45A8-ABAB-9BB1993DC864}" type="presOf" srcId="{2FD8ABA5-8FC2-B24B-A96C-FFF7DADBB8C8}" destId="{20F890B3-A0DD-4246-83F9-AF143FF83040}" srcOrd="0" destOrd="0" presId="urn:microsoft.com/office/officeart/2005/8/layout/hProcess7#1"/>
    <dgm:cxn modelId="{D586CB2A-ADCC-44C0-9F30-DBD4CEEFA147}" type="presOf" srcId="{F5E8771E-55BB-E247-8060-C29E7F8177FE}" destId="{5D0F678C-C95A-9941-BB78-119D41C8BFB4}" srcOrd="0" destOrd="0" presId="urn:microsoft.com/office/officeart/2005/8/layout/hProcess7#1"/>
    <dgm:cxn modelId="{B31559D2-2349-407B-A77B-50C49B26463C}" type="presOf" srcId="{6CE66E73-0399-5A49-A69F-8549A2C15AEA}" destId="{A98110A5-7C7E-5245-8F01-0EF2F952E115}" srcOrd="1" destOrd="0" presId="urn:microsoft.com/office/officeart/2005/8/layout/hProcess7#1"/>
    <dgm:cxn modelId="{FA8CC6B3-D4C0-4686-BC43-32FFA5D9265F}" type="presOf" srcId="{6CE66E73-0399-5A49-A69F-8549A2C15AEA}" destId="{C8096FD1-3FF2-9441-8923-B544B89EFC0E}" srcOrd="0" destOrd="0" presId="urn:microsoft.com/office/officeart/2005/8/layout/hProcess7#1"/>
    <dgm:cxn modelId="{DBF9F290-F09F-443F-AA11-A128B4666AF3}" type="presOf" srcId="{3D3A3C92-3AC5-C041-B45C-CE668B91C960}" destId="{D981C874-A856-6F4F-B4CD-BDBB61FC1F9B}" srcOrd="0" destOrd="0" presId="urn:microsoft.com/office/officeart/2005/8/layout/hProcess7#1"/>
    <dgm:cxn modelId="{1A4F9F6B-D785-5945-98FC-C2A9707FC2C4}" srcId="{78792FE1-9CEB-9940-9662-1531B0488202}" destId="{6CE66E73-0399-5A49-A69F-8549A2C15AEA}" srcOrd="0" destOrd="0" parTransId="{1DA8D469-E3D7-8D49-90E5-D1DFDE5511F7}" sibTransId="{D5DEA0FC-329C-894C-B7A3-BF9969915BBA}"/>
    <dgm:cxn modelId="{5644E1D0-74D3-FD4A-965C-4AE7F872870A}" srcId="{2FD8ABA5-8FC2-B24B-A96C-FFF7DADBB8C8}" destId="{F5E8771E-55BB-E247-8060-C29E7F8177FE}" srcOrd="0" destOrd="0" parTransId="{7BCFC042-49C9-E444-85B2-78F255E75EC4}" sibTransId="{9E177161-1448-5C48-8261-E60F04495A37}"/>
    <dgm:cxn modelId="{336F30BA-6F70-E94A-9A3B-43051897EF12}" srcId="{78792FE1-9CEB-9940-9662-1531B0488202}" destId="{2FD8ABA5-8FC2-B24B-A96C-FFF7DADBB8C8}" srcOrd="2" destOrd="0" parTransId="{9682B541-33C4-8F46-B5ED-E5FE1269B27C}" sibTransId="{C90EC4BF-98AF-8741-AF97-CE2B1E2AEA17}"/>
    <dgm:cxn modelId="{76690AF1-61A2-4CF7-9E22-C985FF5BA48B}" type="presOf" srcId="{3D3A3C92-3AC5-C041-B45C-CE668B91C960}" destId="{5150D597-D216-D643-A371-8AAD5A431351}" srcOrd="1" destOrd="0" presId="urn:microsoft.com/office/officeart/2005/8/layout/hProcess7#1"/>
    <dgm:cxn modelId="{4B407BF5-16CD-7946-AA96-FB16C7592644}" srcId="{6CE66E73-0399-5A49-A69F-8549A2C15AEA}" destId="{41EB1956-91B2-5641-99FB-1941F0B44975}" srcOrd="0" destOrd="0" parTransId="{39DA4E57-7886-4D49-A3A4-B651EB74BF10}" sibTransId="{2FEB02FA-2FE3-D141-AE70-BCCA4115A079}"/>
    <dgm:cxn modelId="{29DD8201-F662-4D83-BB29-7FFA65061232}" type="presParOf" srcId="{5B8C60FF-F956-2D42-98B8-E58A8D30CF0C}" destId="{F9F39B98-75C7-8443-BADF-841D333F0AD3}" srcOrd="0" destOrd="0" presId="urn:microsoft.com/office/officeart/2005/8/layout/hProcess7#1"/>
    <dgm:cxn modelId="{E5762ACB-45A4-468E-9E9A-C42CECC5CDBA}" type="presParOf" srcId="{F9F39B98-75C7-8443-BADF-841D333F0AD3}" destId="{C8096FD1-3FF2-9441-8923-B544B89EFC0E}" srcOrd="0" destOrd="0" presId="urn:microsoft.com/office/officeart/2005/8/layout/hProcess7#1"/>
    <dgm:cxn modelId="{46C5A207-D062-4A92-AE1E-9B3DB7B78D28}" type="presParOf" srcId="{F9F39B98-75C7-8443-BADF-841D333F0AD3}" destId="{A98110A5-7C7E-5245-8F01-0EF2F952E115}" srcOrd="1" destOrd="0" presId="urn:microsoft.com/office/officeart/2005/8/layout/hProcess7#1"/>
    <dgm:cxn modelId="{30857713-C22C-4915-ABAE-4C81C1AE0A09}" type="presParOf" srcId="{F9F39B98-75C7-8443-BADF-841D333F0AD3}" destId="{A5BBB39F-D392-B04E-BE47-59E4F7F76337}" srcOrd="2" destOrd="0" presId="urn:microsoft.com/office/officeart/2005/8/layout/hProcess7#1"/>
    <dgm:cxn modelId="{4B11DB72-C359-4A9D-8193-16934C6F4FCF}" type="presParOf" srcId="{5B8C60FF-F956-2D42-98B8-E58A8D30CF0C}" destId="{93548590-387A-ED41-813D-DFF3FACC57B5}" srcOrd="1" destOrd="0" presId="urn:microsoft.com/office/officeart/2005/8/layout/hProcess7#1"/>
    <dgm:cxn modelId="{1BA76B93-DA51-4BF8-919A-85D0BD17B4F9}" type="presParOf" srcId="{5B8C60FF-F956-2D42-98B8-E58A8D30CF0C}" destId="{47535490-D70C-AA43-AAD0-A0950BC43FDB}" srcOrd="2" destOrd="0" presId="urn:microsoft.com/office/officeart/2005/8/layout/hProcess7#1"/>
    <dgm:cxn modelId="{E24DFFC6-5AA6-461A-AD49-C59D29A82994}" type="presParOf" srcId="{47535490-D70C-AA43-AAD0-A0950BC43FDB}" destId="{4C9E719E-FE69-2A4B-92B7-53EA110F1C1A}" srcOrd="0" destOrd="0" presId="urn:microsoft.com/office/officeart/2005/8/layout/hProcess7#1"/>
    <dgm:cxn modelId="{D5361DAC-E49F-4368-B347-B4C0AC896839}" type="presParOf" srcId="{47535490-D70C-AA43-AAD0-A0950BC43FDB}" destId="{1CA714CB-BCC8-1F4C-85CC-EE3E08812483}" srcOrd="1" destOrd="0" presId="urn:microsoft.com/office/officeart/2005/8/layout/hProcess7#1"/>
    <dgm:cxn modelId="{B8BDC4A8-0D46-44D7-9EE6-E302055247AD}" type="presParOf" srcId="{47535490-D70C-AA43-AAD0-A0950BC43FDB}" destId="{B244492C-EF2C-724D-A335-8D20FB559FA0}" srcOrd="2" destOrd="0" presId="urn:microsoft.com/office/officeart/2005/8/layout/hProcess7#1"/>
    <dgm:cxn modelId="{FB52CC37-9C94-44C8-9D80-C29DE2FB9B14}" type="presParOf" srcId="{5B8C60FF-F956-2D42-98B8-E58A8D30CF0C}" destId="{6E02080B-6B05-5542-870E-2988F2E03937}" srcOrd="3" destOrd="0" presId="urn:microsoft.com/office/officeart/2005/8/layout/hProcess7#1"/>
    <dgm:cxn modelId="{3AD889FD-A0E7-4FBE-8556-9F65B5594A20}" type="presParOf" srcId="{5B8C60FF-F956-2D42-98B8-E58A8D30CF0C}" destId="{BFF4E7FD-5765-3E48-93AE-318C12557A87}" srcOrd="4" destOrd="0" presId="urn:microsoft.com/office/officeart/2005/8/layout/hProcess7#1"/>
    <dgm:cxn modelId="{8297A77F-F136-48BB-95B0-B678E883CA8A}" type="presParOf" srcId="{BFF4E7FD-5765-3E48-93AE-318C12557A87}" destId="{D981C874-A856-6F4F-B4CD-BDBB61FC1F9B}" srcOrd="0" destOrd="0" presId="urn:microsoft.com/office/officeart/2005/8/layout/hProcess7#1"/>
    <dgm:cxn modelId="{42D46F9D-5B17-43AE-A16B-E1856A1615D1}" type="presParOf" srcId="{BFF4E7FD-5765-3E48-93AE-318C12557A87}" destId="{5150D597-D216-D643-A371-8AAD5A431351}" srcOrd="1" destOrd="0" presId="urn:microsoft.com/office/officeart/2005/8/layout/hProcess7#1"/>
    <dgm:cxn modelId="{6AB520C7-C696-4A76-88D3-E8EF77C240C2}" type="presParOf" srcId="{BFF4E7FD-5765-3E48-93AE-318C12557A87}" destId="{A585EC2E-2696-1B4A-BA13-87948C6B0EEA}" srcOrd="2" destOrd="0" presId="urn:microsoft.com/office/officeart/2005/8/layout/hProcess7#1"/>
    <dgm:cxn modelId="{AD733BC6-BCA4-41CC-B5F0-FE0420F02C47}" type="presParOf" srcId="{5B8C60FF-F956-2D42-98B8-E58A8D30CF0C}" destId="{D489DE48-A26A-2D4F-B552-B094AC90391E}" srcOrd="5" destOrd="0" presId="urn:microsoft.com/office/officeart/2005/8/layout/hProcess7#1"/>
    <dgm:cxn modelId="{2E08EE54-0EA7-438F-8161-CBA09961571A}" type="presParOf" srcId="{5B8C60FF-F956-2D42-98B8-E58A8D30CF0C}" destId="{76A9964E-2719-2249-B1BB-DAF5409C7FBC}" srcOrd="6" destOrd="0" presId="urn:microsoft.com/office/officeart/2005/8/layout/hProcess7#1"/>
    <dgm:cxn modelId="{F66876D0-1BEB-4F38-8B4D-48D3E77DEA6B}" type="presParOf" srcId="{76A9964E-2719-2249-B1BB-DAF5409C7FBC}" destId="{68FAC1D3-6199-D24F-96F0-407A694D4636}" srcOrd="0" destOrd="0" presId="urn:microsoft.com/office/officeart/2005/8/layout/hProcess7#1"/>
    <dgm:cxn modelId="{6DE7050B-CEC2-43CE-B1C1-ACB378D89E2F}" type="presParOf" srcId="{76A9964E-2719-2249-B1BB-DAF5409C7FBC}" destId="{A617F7EF-60DE-4647-A54C-7A2DB90AF138}" srcOrd="1" destOrd="0" presId="urn:microsoft.com/office/officeart/2005/8/layout/hProcess7#1"/>
    <dgm:cxn modelId="{31144980-050D-4B54-A837-80A985E6015D}" type="presParOf" srcId="{76A9964E-2719-2249-B1BB-DAF5409C7FBC}" destId="{557014DF-41BE-014C-9AF3-81983C8DEDC7}" srcOrd="2" destOrd="0" presId="urn:microsoft.com/office/officeart/2005/8/layout/hProcess7#1"/>
    <dgm:cxn modelId="{091F7562-115D-4044-927D-4634D2008930}" type="presParOf" srcId="{5B8C60FF-F956-2D42-98B8-E58A8D30CF0C}" destId="{BE7E054B-513A-EC4E-B766-6628F1C6E2AB}" srcOrd="7" destOrd="0" presId="urn:microsoft.com/office/officeart/2005/8/layout/hProcess7#1"/>
    <dgm:cxn modelId="{26FCBD5C-C5BB-4ABD-A3EE-2662FF833D58}" type="presParOf" srcId="{5B8C60FF-F956-2D42-98B8-E58A8D30CF0C}" destId="{D8944F6A-56F8-C94B-906D-A51A842F14AC}" srcOrd="8" destOrd="0" presId="urn:microsoft.com/office/officeart/2005/8/layout/hProcess7#1"/>
    <dgm:cxn modelId="{6DEA492F-3066-41FE-BFEB-A4D1BF0EB24D}" type="presParOf" srcId="{D8944F6A-56F8-C94B-906D-A51A842F14AC}" destId="{20F890B3-A0DD-4246-83F9-AF143FF83040}" srcOrd="0" destOrd="0" presId="urn:microsoft.com/office/officeart/2005/8/layout/hProcess7#1"/>
    <dgm:cxn modelId="{620BF32D-FA34-42FA-B035-B554899B5FCC}" type="presParOf" srcId="{D8944F6A-56F8-C94B-906D-A51A842F14AC}" destId="{2AF8FF29-0E61-D04B-9C1A-4EE101DDEFA3}" srcOrd="1" destOrd="0" presId="urn:microsoft.com/office/officeart/2005/8/layout/hProcess7#1"/>
    <dgm:cxn modelId="{8FA8583F-C0E5-4975-A02D-7153718CD4C8}" type="presParOf" srcId="{D8944F6A-56F8-C94B-906D-A51A842F14AC}" destId="{5D0F678C-C95A-9941-BB78-119D41C8BFB4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51DE10-E6AE-7442-8A86-DAF8F27E9A5B}" type="doc">
      <dgm:prSet loTypeId="urn:microsoft.com/office/officeart/2005/8/layout/matrix1" loCatId="matrix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BEED8E7-A6D2-2044-B734-7C7D6F85DFA4}">
      <dgm:prSet phldrT="[Text]" custT="1"/>
      <dgm:spPr>
        <a:scene3d>
          <a:camera prst="perspectiveFront" fov="2700000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  <dgm:t>
        <a:bodyPr/>
        <a:lstStyle/>
        <a:p>
          <a:r>
            <a:rPr lang="en-US" sz="3500" b="1" dirty="0" smtClean="0">
              <a:solidFill>
                <a:schemeClr val="accent6"/>
              </a:solidFill>
            </a:rPr>
            <a:t>Physical Change</a:t>
          </a:r>
          <a:endParaRPr lang="en-US" sz="3500" b="1" dirty="0">
            <a:solidFill>
              <a:schemeClr val="accent6"/>
            </a:solidFill>
          </a:endParaRPr>
        </a:p>
      </dgm:t>
    </dgm:pt>
    <dgm:pt modelId="{9ACD54D1-DC92-6F4D-B1D8-FCA4887157BE}" type="parTrans" cxnId="{02518EFF-8298-0940-ABA0-49081EE188C9}">
      <dgm:prSet/>
      <dgm:spPr/>
      <dgm:t>
        <a:bodyPr/>
        <a:lstStyle/>
        <a:p>
          <a:endParaRPr lang="en-US"/>
        </a:p>
      </dgm:t>
    </dgm:pt>
    <dgm:pt modelId="{27160A3E-3A44-244A-8534-26C4348DDE7C}" type="sibTrans" cxnId="{02518EFF-8298-0940-ABA0-49081EE188C9}">
      <dgm:prSet/>
      <dgm:spPr/>
      <dgm:t>
        <a:bodyPr/>
        <a:lstStyle/>
        <a:p>
          <a:endParaRPr lang="en-US"/>
        </a:p>
      </dgm:t>
    </dgm:pt>
    <dgm:pt modelId="{B61D11CA-2DE0-274D-A756-BB932591D131}">
      <dgm:prSet phldrT="[Text]" custT="1"/>
      <dgm:spPr/>
      <dgm:t>
        <a:bodyPr anchor="t"/>
        <a:lstStyle/>
        <a:p>
          <a:pPr algn="l"/>
          <a:r>
            <a:rPr lang="en-US" sz="2200" dirty="0" smtClean="0"/>
            <a:t>1.  A change in physical properties, but there is no change in the substances' chemical properties or chemical composition.</a:t>
          </a:r>
          <a:endParaRPr lang="en-US" sz="2200" dirty="0"/>
        </a:p>
      </dgm:t>
    </dgm:pt>
    <dgm:pt modelId="{E65D92B2-42EE-5E4C-B5A2-A11326EC8AFA}" type="parTrans" cxnId="{48ADF5A5-F520-E64D-8DDF-F239EA3181A4}">
      <dgm:prSet/>
      <dgm:spPr/>
      <dgm:t>
        <a:bodyPr/>
        <a:lstStyle/>
        <a:p>
          <a:endParaRPr lang="en-US"/>
        </a:p>
      </dgm:t>
    </dgm:pt>
    <dgm:pt modelId="{399F473B-CCBC-304B-90FD-1E46F3C30868}" type="sibTrans" cxnId="{48ADF5A5-F520-E64D-8DDF-F239EA3181A4}">
      <dgm:prSet/>
      <dgm:spPr/>
      <dgm:t>
        <a:bodyPr/>
        <a:lstStyle/>
        <a:p>
          <a:endParaRPr lang="en-US"/>
        </a:p>
      </dgm:t>
    </dgm:pt>
    <dgm:pt modelId="{07285A58-B5FC-254B-A5F5-69941EFAD317}">
      <dgm:prSet phldrT="[Text]" custT="1"/>
      <dgm:spPr/>
      <dgm:t>
        <a:bodyPr anchor="ctr"/>
        <a:lstStyle/>
        <a:p>
          <a:pPr algn="l"/>
          <a:r>
            <a:rPr lang="en-US" sz="2400" dirty="0" smtClean="0"/>
            <a:t>2.   No new substance is formed.</a:t>
          </a:r>
          <a:endParaRPr lang="en-US" sz="2400" dirty="0"/>
        </a:p>
      </dgm:t>
    </dgm:pt>
    <dgm:pt modelId="{8546130B-0E0E-734B-9178-C3C7BC14AD79}" type="parTrans" cxnId="{2D00A433-70F4-5842-97C6-925BE16F4E38}">
      <dgm:prSet/>
      <dgm:spPr/>
      <dgm:t>
        <a:bodyPr/>
        <a:lstStyle/>
        <a:p>
          <a:endParaRPr lang="en-US"/>
        </a:p>
      </dgm:t>
    </dgm:pt>
    <dgm:pt modelId="{2164C3D0-B75B-C447-B4B0-2295739CF59F}" type="sibTrans" cxnId="{2D00A433-70F4-5842-97C6-925BE16F4E38}">
      <dgm:prSet/>
      <dgm:spPr/>
      <dgm:t>
        <a:bodyPr/>
        <a:lstStyle/>
        <a:p>
          <a:endParaRPr lang="en-US"/>
        </a:p>
      </dgm:t>
    </dgm:pt>
    <dgm:pt modelId="{7BE7AB4E-4EAA-874E-8FCB-D31E4E2E625A}">
      <dgm:prSet phldrT="[Text]" custT="1"/>
      <dgm:spPr/>
      <dgm:t>
        <a:bodyPr anchor="t"/>
        <a:lstStyle/>
        <a:p>
          <a:pPr algn="l"/>
          <a:r>
            <a:rPr lang="en-US" sz="2400" dirty="0" smtClean="0"/>
            <a:t>3. It is a change from one phase of matter to another.</a:t>
          </a:r>
          <a:endParaRPr lang="en-US" sz="2400" dirty="0"/>
        </a:p>
      </dgm:t>
    </dgm:pt>
    <dgm:pt modelId="{DF0C05BB-6226-BE49-BDB0-CC9759D0169B}" type="parTrans" cxnId="{FE9B2E65-3AB2-3641-80AD-373C6AB60E40}">
      <dgm:prSet/>
      <dgm:spPr/>
      <dgm:t>
        <a:bodyPr/>
        <a:lstStyle/>
        <a:p>
          <a:endParaRPr lang="en-US"/>
        </a:p>
      </dgm:t>
    </dgm:pt>
    <dgm:pt modelId="{88EB5FB0-DD9E-E940-A44F-679187F14737}" type="sibTrans" cxnId="{FE9B2E65-3AB2-3641-80AD-373C6AB60E40}">
      <dgm:prSet/>
      <dgm:spPr/>
      <dgm:t>
        <a:bodyPr/>
        <a:lstStyle/>
        <a:p>
          <a:endParaRPr lang="en-US"/>
        </a:p>
      </dgm:t>
    </dgm:pt>
    <dgm:pt modelId="{2021BE14-4F6A-4F41-BCE7-35758B2E8699}">
      <dgm:prSet phldrT="[Text]" custT="1"/>
      <dgm:spPr/>
      <dgm:t>
        <a:bodyPr anchor="b"/>
        <a:lstStyle/>
        <a:p>
          <a:pPr algn="l"/>
          <a:r>
            <a:rPr lang="en-US" sz="2200" dirty="0" smtClean="0"/>
            <a:t>4.  Examples include:  grinding, cutting, melting, and boiling.  These types of changes do not change the identity of the substance.</a:t>
          </a:r>
          <a:endParaRPr lang="en-US" sz="2200" dirty="0"/>
        </a:p>
      </dgm:t>
    </dgm:pt>
    <dgm:pt modelId="{8742C261-CB71-2449-B580-6503B8D44CD1}" type="parTrans" cxnId="{C9DD32AF-8140-B743-B5A4-54E8C0A5D5DA}">
      <dgm:prSet/>
      <dgm:spPr/>
      <dgm:t>
        <a:bodyPr/>
        <a:lstStyle/>
        <a:p>
          <a:endParaRPr lang="en-US"/>
        </a:p>
      </dgm:t>
    </dgm:pt>
    <dgm:pt modelId="{A490D933-DBF2-6343-A680-17ABC00220BD}" type="sibTrans" cxnId="{C9DD32AF-8140-B743-B5A4-54E8C0A5D5DA}">
      <dgm:prSet/>
      <dgm:spPr/>
      <dgm:t>
        <a:bodyPr/>
        <a:lstStyle/>
        <a:p>
          <a:endParaRPr lang="en-US"/>
        </a:p>
      </dgm:t>
    </dgm:pt>
    <dgm:pt modelId="{1DE087C3-C66E-B243-8400-259B1F8FE1C5}" type="pres">
      <dgm:prSet presAssocID="{E151DE10-E6AE-7442-8A86-DAF8F27E9A5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59092F-9446-8542-A2A8-14A37F388E3A}" type="pres">
      <dgm:prSet presAssocID="{E151DE10-E6AE-7442-8A86-DAF8F27E9A5B}" presName="matrix" presStyleCnt="0"/>
      <dgm:spPr/>
    </dgm:pt>
    <dgm:pt modelId="{C78C68F6-C4E3-174F-8479-1C833EEE9C44}" type="pres">
      <dgm:prSet presAssocID="{E151DE10-E6AE-7442-8A86-DAF8F27E9A5B}" presName="tile1" presStyleLbl="node1" presStyleIdx="0" presStyleCnt="4"/>
      <dgm:spPr/>
      <dgm:t>
        <a:bodyPr/>
        <a:lstStyle/>
        <a:p>
          <a:endParaRPr lang="en-US"/>
        </a:p>
      </dgm:t>
    </dgm:pt>
    <dgm:pt modelId="{0078FAF7-D48F-3341-9AB9-DC29B359F42C}" type="pres">
      <dgm:prSet presAssocID="{E151DE10-E6AE-7442-8A86-DAF8F27E9A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2F68F0-0AFC-9242-91C6-D5534086472D}" type="pres">
      <dgm:prSet presAssocID="{E151DE10-E6AE-7442-8A86-DAF8F27E9A5B}" presName="tile2" presStyleLbl="node1" presStyleIdx="1" presStyleCnt="4"/>
      <dgm:spPr/>
      <dgm:t>
        <a:bodyPr/>
        <a:lstStyle/>
        <a:p>
          <a:endParaRPr lang="en-US"/>
        </a:p>
      </dgm:t>
    </dgm:pt>
    <dgm:pt modelId="{5EBEB0B8-EF31-9B47-9718-F019D245BCE3}" type="pres">
      <dgm:prSet presAssocID="{E151DE10-E6AE-7442-8A86-DAF8F27E9A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E58BC-21FB-1E40-A6FF-33BEE3A3FD61}" type="pres">
      <dgm:prSet presAssocID="{E151DE10-E6AE-7442-8A86-DAF8F27E9A5B}" presName="tile3" presStyleLbl="node1" presStyleIdx="2" presStyleCnt="4"/>
      <dgm:spPr/>
      <dgm:t>
        <a:bodyPr/>
        <a:lstStyle/>
        <a:p>
          <a:endParaRPr lang="en-US"/>
        </a:p>
      </dgm:t>
    </dgm:pt>
    <dgm:pt modelId="{1DA4F14F-4318-244A-9656-F534840A161D}" type="pres">
      <dgm:prSet presAssocID="{E151DE10-E6AE-7442-8A86-DAF8F27E9A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35EF9-88D5-5D4A-B295-3F0DAE29383D}" type="pres">
      <dgm:prSet presAssocID="{E151DE10-E6AE-7442-8A86-DAF8F27E9A5B}" presName="tile4" presStyleLbl="node1" presStyleIdx="3" presStyleCnt="4"/>
      <dgm:spPr/>
      <dgm:t>
        <a:bodyPr/>
        <a:lstStyle/>
        <a:p>
          <a:endParaRPr lang="en-US"/>
        </a:p>
      </dgm:t>
    </dgm:pt>
    <dgm:pt modelId="{6FBD8800-9B34-6E47-BBC8-A51D37A4C378}" type="pres">
      <dgm:prSet presAssocID="{E151DE10-E6AE-7442-8A86-DAF8F27E9A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29AB9B-D99B-364C-B06E-9149703D41C4}" type="pres">
      <dgm:prSet presAssocID="{E151DE10-E6AE-7442-8A86-DAF8F27E9A5B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8544F0C-64C6-42E2-953D-E38EB1EA36F6}" type="presOf" srcId="{2021BE14-4F6A-4F41-BCE7-35758B2E8699}" destId="{A3235EF9-88D5-5D4A-B295-3F0DAE29383D}" srcOrd="0" destOrd="0" presId="urn:microsoft.com/office/officeart/2005/8/layout/matrix1"/>
    <dgm:cxn modelId="{F43B2FB3-686E-4A1A-A06C-7F761D748F05}" type="presOf" srcId="{B61D11CA-2DE0-274D-A756-BB932591D131}" destId="{C78C68F6-C4E3-174F-8479-1C833EEE9C44}" srcOrd="0" destOrd="0" presId="urn:microsoft.com/office/officeart/2005/8/layout/matrix1"/>
    <dgm:cxn modelId="{5B822140-7F57-4551-B9F8-BB9B26C42475}" type="presOf" srcId="{E151DE10-E6AE-7442-8A86-DAF8F27E9A5B}" destId="{1DE087C3-C66E-B243-8400-259B1F8FE1C5}" srcOrd="0" destOrd="0" presId="urn:microsoft.com/office/officeart/2005/8/layout/matrix1"/>
    <dgm:cxn modelId="{48ADF5A5-F520-E64D-8DDF-F239EA3181A4}" srcId="{8BEED8E7-A6D2-2044-B734-7C7D6F85DFA4}" destId="{B61D11CA-2DE0-274D-A756-BB932591D131}" srcOrd="0" destOrd="0" parTransId="{E65D92B2-42EE-5E4C-B5A2-A11326EC8AFA}" sibTransId="{399F473B-CCBC-304B-90FD-1E46F3C30868}"/>
    <dgm:cxn modelId="{2D00A433-70F4-5842-97C6-925BE16F4E38}" srcId="{8BEED8E7-A6D2-2044-B734-7C7D6F85DFA4}" destId="{07285A58-B5FC-254B-A5F5-69941EFAD317}" srcOrd="1" destOrd="0" parTransId="{8546130B-0E0E-734B-9178-C3C7BC14AD79}" sibTransId="{2164C3D0-B75B-C447-B4B0-2295739CF59F}"/>
    <dgm:cxn modelId="{3A219A31-33B9-44A9-9A7B-41189B7EF6CF}" type="presOf" srcId="{7BE7AB4E-4EAA-874E-8FCB-D31E4E2E625A}" destId="{1DA4F14F-4318-244A-9656-F534840A161D}" srcOrd="1" destOrd="0" presId="urn:microsoft.com/office/officeart/2005/8/layout/matrix1"/>
    <dgm:cxn modelId="{FD6BD28A-A0B2-4B60-8D06-FDC6E707D5E4}" type="presOf" srcId="{2021BE14-4F6A-4F41-BCE7-35758B2E8699}" destId="{6FBD8800-9B34-6E47-BBC8-A51D37A4C378}" srcOrd="1" destOrd="0" presId="urn:microsoft.com/office/officeart/2005/8/layout/matrix1"/>
    <dgm:cxn modelId="{FE9B2E65-3AB2-3641-80AD-373C6AB60E40}" srcId="{8BEED8E7-A6D2-2044-B734-7C7D6F85DFA4}" destId="{7BE7AB4E-4EAA-874E-8FCB-D31E4E2E625A}" srcOrd="2" destOrd="0" parTransId="{DF0C05BB-6226-BE49-BDB0-CC9759D0169B}" sibTransId="{88EB5FB0-DD9E-E940-A44F-679187F14737}"/>
    <dgm:cxn modelId="{03F9A0B7-2E18-460F-9796-EA185BF44A24}" type="presOf" srcId="{07285A58-B5FC-254B-A5F5-69941EFAD317}" destId="{5EBEB0B8-EF31-9B47-9718-F019D245BCE3}" srcOrd="1" destOrd="0" presId="urn:microsoft.com/office/officeart/2005/8/layout/matrix1"/>
    <dgm:cxn modelId="{02518EFF-8298-0940-ABA0-49081EE188C9}" srcId="{E151DE10-E6AE-7442-8A86-DAF8F27E9A5B}" destId="{8BEED8E7-A6D2-2044-B734-7C7D6F85DFA4}" srcOrd="0" destOrd="0" parTransId="{9ACD54D1-DC92-6F4D-B1D8-FCA4887157BE}" sibTransId="{27160A3E-3A44-244A-8534-26C4348DDE7C}"/>
    <dgm:cxn modelId="{8B65BAA0-8612-4801-810E-054EF1B9C327}" type="presOf" srcId="{B61D11CA-2DE0-274D-A756-BB932591D131}" destId="{0078FAF7-D48F-3341-9AB9-DC29B359F42C}" srcOrd="1" destOrd="0" presId="urn:microsoft.com/office/officeart/2005/8/layout/matrix1"/>
    <dgm:cxn modelId="{709671FE-0407-4B24-A8D1-39F1DC1E0F5D}" type="presOf" srcId="{7BE7AB4E-4EAA-874E-8FCB-D31E4E2E625A}" destId="{712E58BC-21FB-1E40-A6FF-33BEE3A3FD61}" srcOrd="0" destOrd="0" presId="urn:microsoft.com/office/officeart/2005/8/layout/matrix1"/>
    <dgm:cxn modelId="{A4189128-88B5-4BDA-BD8D-D43BBD1F1C42}" type="presOf" srcId="{8BEED8E7-A6D2-2044-B734-7C7D6F85DFA4}" destId="{B029AB9B-D99B-364C-B06E-9149703D41C4}" srcOrd="0" destOrd="0" presId="urn:microsoft.com/office/officeart/2005/8/layout/matrix1"/>
    <dgm:cxn modelId="{C9DD32AF-8140-B743-B5A4-54E8C0A5D5DA}" srcId="{8BEED8E7-A6D2-2044-B734-7C7D6F85DFA4}" destId="{2021BE14-4F6A-4F41-BCE7-35758B2E8699}" srcOrd="3" destOrd="0" parTransId="{8742C261-CB71-2449-B580-6503B8D44CD1}" sibTransId="{A490D933-DBF2-6343-A680-17ABC00220BD}"/>
    <dgm:cxn modelId="{F44A1AC7-EDF3-4E91-9176-6EC807B56578}" type="presOf" srcId="{07285A58-B5FC-254B-A5F5-69941EFAD317}" destId="{382F68F0-0AFC-9242-91C6-D5534086472D}" srcOrd="0" destOrd="0" presId="urn:microsoft.com/office/officeart/2005/8/layout/matrix1"/>
    <dgm:cxn modelId="{1A01AB88-443E-4754-A01E-BC6C30C3A935}" type="presParOf" srcId="{1DE087C3-C66E-B243-8400-259B1F8FE1C5}" destId="{4959092F-9446-8542-A2A8-14A37F388E3A}" srcOrd="0" destOrd="0" presId="urn:microsoft.com/office/officeart/2005/8/layout/matrix1"/>
    <dgm:cxn modelId="{ED608F64-2899-4B33-BC94-BBFC84FC8E40}" type="presParOf" srcId="{4959092F-9446-8542-A2A8-14A37F388E3A}" destId="{C78C68F6-C4E3-174F-8479-1C833EEE9C44}" srcOrd="0" destOrd="0" presId="urn:microsoft.com/office/officeart/2005/8/layout/matrix1"/>
    <dgm:cxn modelId="{49684616-1503-4A7D-BE01-37C8C2DF2ACD}" type="presParOf" srcId="{4959092F-9446-8542-A2A8-14A37F388E3A}" destId="{0078FAF7-D48F-3341-9AB9-DC29B359F42C}" srcOrd="1" destOrd="0" presId="urn:microsoft.com/office/officeart/2005/8/layout/matrix1"/>
    <dgm:cxn modelId="{E64559CD-515B-4334-B1F0-66E6066EB241}" type="presParOf" srcId="{4959092F-9446-8542-A2A8-14A37F388E3A}" destId="{382F68F0-0AFC-9242-91C6-D5534086472D}" srcOrd="2" destOrd="0" presId="urn:microsoft.com/office/officeart/2005/8/layout/matrix1"/>
    <dgm:cxn modelId="{DB22A1DC-F9CB-4748-A381-77D88EB02CDB}" type="presParOf" srcId="{4959092F-9446-8542-A2A8-14A37F388E3A}" destId="{5EBEB0B8-EF31-9B47-9718-F019D245BCE3}" srcOrd="3" destOrd="0" presId="urn:microsoft.com/office/officeart/2005/8/layout/matrix1"/>
    <dgm:cxn modelId="{A627F0BE-604B-4AC5-9CE8-20F5F9E32022}" type="presParOf" srcId="{4959092F-9446-8542-A2A8-14A37F388E3A}" destId="{712E58BC-21FB-1E40-A6FF-33BEE3A3FD61}" srcOrd="4" destOrd="0" presId="urn:microsoft.com/office/officeart/2005/8/layout/matrix1"/>
    <dgm:cxn modelId="{15566D73-8739-4C0C-9CE0-EFEE1FA96BD4}" type="presParOf" srcId="{4959092F-9446-8542-A2A8-14A37F388E3A}" destId="{1DA4F14F-4318-244A-9656-F534840A161D}" srcOrd="5" destOrd="0" presId="urn:microsoft.com/office/officeart/2005/8/layout/matrix1"/>
    <dgm:cxn modelId="{4957C41D-5631-4B22-A4F9-F093C5593E0F}" type="presParOf" srcId="{4959092F-9446-8542-A2A8-14A37F388E3A}" destId="{A3235EF9-88D5-5D4A-B295-3F0DAE29383D}" srcOrd="6" destOrd="0" presId="urn:microsoft.com/office/officeart/2005/8/layout/matrix1"/>
    <dgm:cxn modelId="{26391AD2-E4A3-4B9C-AB3F-01B1BE5F471D}" type="presParOf" srcId="{4959092F-9446-8542-A2A8-14A37F388E3A}" destId="{6FBD8800-9B34-6E47-BBC8-A51D37A4C378}" srcOrd="7" destOrd="0" presId="urn:microsoft.com/office/officeart/2005/8/layout/matrix1"/>
    <dgm:cxn modelId="{8D758DD9-FAE5-490D-BA2E-0966F83E0BFD}" type="presParOf" srcId="{1DE087C3-C66E-B243-8400-259B1F8FE1C5}" destId="{B029AB9B-D99B-364C-B06E-9149703D41C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29B411-5B4E-5045-93B9-E452B939F462}" type="doc">
      <dgm:prSet loTypeId="urn:microsoft.com/office/officeart/2005/8/layout/vList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F6BA3-35C8-5B44-949C-BC9DC6EAB101}">
      <dgm:prSet phldrT="[Text]" phldr="1"/>
      <dgm:spPr/>
      <dgm:t>
        <a:bodyPr/>
        <a:lstStyle/>
        <a:p>
          <a:endParaRPr lang="en-US"/>
        </a:p>
      </dgm:t>
    </dgm:pt>
    <dgm:pt modelId="{E16DE562-1874-794C-A852-FD04B70B93E1}" type="parTrans" cxnId="{BDEBA288-D2F0-6E46-B800-68D74A2DE9B4}">
      <dgm:prSet/>
      <dgm:spPr/>
      <dgm:t>
        <a:bodyPr/>
        <a:lstStyle/>
        <a:p>
          <a:endParaRPr lang="en-US"/>
        </a:p>
      </dgm:t>
    </dgm:pt>
    <dgm:pt modelId="{80FB4788-C675-B54A-9917-A182D0AB70FA}" type="sibTrans" cxnId="{BDEBA288-D2F0-6E46-B800-68D74A2DE9B4}">
      <dgm:prSet/>
      <dgm:spPr/>
      <dgm:t>
        <a:bodyPr/>
        <a:lstStyle/>
        <a:p>
          <a:endParaRPr lang="en-US"/>
        </a:p>
      </dgm:t>
    </dgm:pt>
    <dgm:pt modelId="{B62E4ED2-125A-3649-9E9A-8B2BF9A1E750}">
      <dgm:prSet phldrT="[Text]"/>
      <dgm:spPr/>
      <dgm:t>
        <a:bodyPr/>
        <a:lstStyle/>
        <a:p>
          <a:r>
            <a:rPr lang="en-US" dirty="0" smtClean="0">
              <a:solidFill>
                <a:srgbClr val="21903A"/>
              </a:solidFill>
            </a:rPr>
            <a:t>Results in the production of one or more new substances that differ in chemical properties and composition from the original substance.</a:t>
          </a:r>
          <a:endParaRPr lang="en-US" dirty="0">
            <a:solidFill>
              <a:srgbClr val="21903A"/>
            </a:solidFill>
          </a:endParaRPr>
        </a:p>
      </dgm:t>
    </dgm:pt>
    <dgm:pt modelId="{B5A79B97-14B4-0A40-804C-9BDC8C8F7A6F}" type="parTrans" cxnId="{C18A1C34-0336-644F-A361-20D35A94C239}">
      <dgm:prSet/>
      <dgm:spPr/>
      <dgm:t>
        <a:bodyPr/>
        <a:lstStyle/>
        <a:p>
          <a:endParaRPr lang="en-US"/>
        </a:p>
      </dgm:t>
    </dgm:pt>
    <dgm:pt modelId="{B160F160-2482-B744-B130-7A4016E6B46E}" type="sibTrans" cxnId="{C18A1C34-0336-644F-A361-20D35A94C239}">
      <dgm:prSet/>
      <dgm:spPr/>
      <dgm:t>
        <a:bodyPr/>
        <a:lstStyle/>
        <a:p>
          <a:endParaRPr lang="en-US"/>
        </a:p>
      </dgm:t>
    </dgm:pt>
    <dgm:pt modelId="{38BFD384-C178-824D-B94F-F0CBA9573746}">
      <dgm:prSet phldrT="[Text]" phldr="1"/>
      <dgm:spPr/>
      <dgm:t>
        <a:bodyPr/>
        <a:lstStyle/>
        <a:p>
          <a:endParaRPr lang="en-US"/>
        </a:p>
      </dgm:t>
    </dgm:pt>
    <dgm:pt modelId="{A16014A0-95E0-3B4A-BFF5-93CC3D1868F4}" type="parTrans" cxnId="{6389F738-93F8-BE48-83B2-5461FE08EE8C}">
      <dgm:prSet/>
      <dgm:spPr/>
      <dgm:t>
        <a:bodyPr/>
        <a:lstStyle/>
        <a:p>
          <a:endParaRPr lang="en-US"/>
        </a:p>
      </dgm:t>
    </dgm:pt>
    <dgm:pt modelId="{B8B76E08-682F-B140-8D4C-54D3551863B6}" type="sibTrans" cxnId="{6389F738-93F8-BE48-83B2-5461FE08EE8C}">
      <dgm:prSet/>
      <dgm:spPr/>
      <dgm:t>
        <a:bodyPr/>
        <a:lstStyle/>
        <a:p>
          <a:endParaRPr lang="en-US"/>
        </a:p>
      </dgm:t>
    </dgm:pt>
    <dgm:pt modelId="{ACE9B90F-1A9D-3C4E-97C6-9000E73332BD}">
      <dgm:prSet phldrT="[Text]"/>
      <dgm:spPr/>
      <dgm:t>
        <a:bodyPr/>
        <a:lstStyle/>
        <a:p>
          <a:r>
            <a:rPr lang="en-US" b="1" dirty="0" smtClean="0">
              <a:solidFill>
                <a:srgbClr val="0000FF"/>
              </a:solidFill>
            </a:rPr>
            <a:t>Examples include:  Iron rusting, the souring of milk, the burning of paper.</a:t>
          </a:r>
          <a:endParaRPr lang="en-US" b="1" dirty="0">
            <a:solidFill>
              <a:srgbClr val="0000FF"/>
            </a:solidFill>
          </a:endParaRPr>
        </a:p>
      </dgm:t>
    </dgm:pt>
    <dgm:pt modelId="{F56C977F-737C-634D-B194-A3442E5D6B77}" type="parTrans" cxnId="{FD111A46-F517-7F4B-BCE7-FB2A8A15C241}">
      <dgm:prSet/>
      <dgm:spPr/>
      <dgm:t>
        <a:bodyPr/>
        <a:lstStyle/>
        <a:p>
          <a:endParaRPr lang="en-US"/>
        </a:p>
      </dgm:t>
    </dgm:pt>
    <dgm:pt modelId="{AD6A891C-1522-7140-A81A-75B60B88C1D9}" type="sibTrans" cxnId="{FD111A46-F517-7F4B-BCE7-FB2A8A15C241}">
      <dgm:prSet/>
      <dgm:spPr/>
      <dgm:t>
        <a:bodyPr/>
        <a:lstStyle/>
        <a:p>
          <a:endParaRPr lang="en-US"/>
        </a:p>
      </dgm:t>
    </dgm:pt>
    <dgm:pt modelId="{44F216CC-BF5C-0743-96CC-6977CDE27C2D}" type="pres">
      <dgm:prSet presAssocID="{3A29B411-5B4E-5045-93B9-E452B939F46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9A74029-80AB-F24E-BEE2-0A2703A134B3}" type="pres">
      <dgm:prSet presAssocID="{3DCF6BA3-35C8-5B44-949C-BC9DC6EAB101}" presName="linNode" presStyleCnt="0"/>
      <dgm:spPr/>
    </dgm:pt>
    <dgm:pt modelId="{8515283B-B621-8C4B-9526-0D0C7244EC82}" type="pres">
      <dgm:prSet presAssocID="{3DCF6BA3-35C8-5B44-949C-BC9DC6EAB10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BF081-4F25-0D42-8962-4ADE36243740}" type="pres">
      <dgm:prSet presAssocID="{3DCF6BA3-35C8-5B44-949C-BC9DC6EAB10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B134F-86AF-6C42-B5E6-87A2B130A7F7}" type="pres">
      <dgm:prSet presAssocID="{80FB4788-C675-B54A-9917-A182D0AB70FA}" presName="spacing" presStyleCnt="0"/>
      <dgm:spPr/>
    </dgm:pt>
    <dgm:pt modelId="{04DB81BD-3040-8846-BD0B-69301CDC6138}" type="pres">
      <dgm:prSet presAssocID="{38BFD384-C178-824D-B94F-F0CBA9573746}" presName="linNode" presStyleCnt="0"/>
      <dgm:spPr/>
    </dgm:pt>
    <dgm:pt modelId="{148B2778-BDA0-A84F-9D56-37438CA4ED5C}" type="pres">
      <dgm:prSet presAssocID="{38BFD384-C178-824D-B94F-F0CBA957374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57917-A508-B544-900B-F093B7F71326}" type="pres">
      <dgm:prSet presAssocID="{38BFD384-C178-824D-B94F-F0CBA957374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8A1C34-0336-644F-A361-20D35A94C239}" srcId="{3DCF6BA3-35C8-5B44-949C-BC9DC6EAB101}" destId="{B62E4ED2-125A-3649-9E9A-8B2BF9A1E750}" srcOrd="0" destOrd="0" parTransId="{B5A79B97-14B4-0A40-804C-9BDC8C8F7A6F}" sibTransId="{B160F160-2482-B744-B130-7A4016E6B46E}"/>
    <dgm:cxn modelId="{FD111A46-F517-7F4B-BCE7-FB2A8A15C241}" srcId="{38BFD384-C178-824D-B94F-F0CBA9573746}" destId="{ACE9B90F-1A9D-3C4E-97C6-9000E73332BD}" srcOrd="0" destOrd="0" parTransId="{F56C977F-737C-634D-B194-A3442E5D6B77}" sibTransId="{AD6A891C-1522-7140-A81A-75B60B88C1D9}"/>
    <dgm:cxn modelId="{565DBF10-5061-46D2-AF46-0CA3F1DD2FC7}" type="presOf" srcId="{ACE9B90F-1A9D-3C4E-97C6-9000E73332BD}" destId="{B1857917-A508-B544-900B-F093B7F71326}" srcOrd="0" destOrd="0" presId="urn:microsoft.com/office/officeart/2005/8/layout/vList6"/>
    <dgm:cxn modelId="{F859122D-47E3-4073-B0CF-39130731AF2A}" type="presOf" srcId="{3A29B411-5B4E-5045-93B9-E452B939F462}" destId="{44F216CC-BF5C-0743-96CC-6977CDE27C2D}" srcOrd="0" destOrd="0" presId="urn:microsoft.com/office/officeart/2005/8/layout/vList6"/>
    <dgm:cxn modelId="{9CC85FFB-6426-46F4-9FB8-86DCAEA3471A}" type="presOf" srcId="{B62E4ED2-125A-3649-9E9A-8B2BF9A1E750}" destId="{6C8BF081-4F25-0D42-8962-4ADE36243740}" srcOrd="0" destOrd="0" presId="urn:microsoft.com/office/officeart/2005/8/layout/vList6"/>
    <dgm:cxn modelId="{BDEBA288-D2F0-6E46-B800-68D74A2DE9B4}" srcId="{3A29B411-5B4E-5045-93B9-E452B939F462}" destId="{3DCF6BA3-35C8-5B44-949C-BC9DC6EAB101}" srcOrd="0" destOrd="0" parTransId="{E16DE562-1874-794C-A852-FD04B70B93E1}" sibTransId="{80FB4788-C675-B54A-9917-A182D0AB70FA}"/>
    <dgm:cxn modelId="{6389F738-93F8-BE48-83B2-5461FE08EE8C}" srcId="{3A29B411-5B4E-5045-93B9-E452B939F462}" destId="{38BFD384-C178-824D-B94F-F0CBA9573746}" srcOrd="1" destOrd="0" parTransId="{A16014A0-95E0-3B4A-BFF5-93CC3D1868F4}" sibTransId="{B8B76E08-682F-B140-8D4C-54D3551863B6}"/>
    <dgm:cxn modelId="{906712E1-AE54-4F56-BFB0-8EBFB6E0A727}" type="presOf" srcId="{38BFD384-C178-824D-B94F-F0CBA9573746}" destId="{148B2778-BDA0-A84F-9D56-37438CA4ED5C}" srcOrd="0" destOrd="0" presId="urn:microsoft.com/office/officeart/2005/8/layout/vList6"/>
    <dgm:cxn modelId="{E8532053-B590-4B1C-9D38-E7753A4785D8}" type="presOf" srcId="{3DCF6BA3-35C8-5B44-949C-BC9DC6EAB101}" destId="{8515283B-B621-8C4B-9526-0D0C7244EC82}" srcOrd="0" destOrd="0" presId="urn:microsoft.com/office/officeart/2005/8/layout/vList6"/>
    <dgm:cxn modelId="{CBEB41DF-E2A6-44FF-9EED-826F2F0BE8A0}" type="presParOf" srcId="{44F216CC-BF5C-0743-96CC-6977CDE27C2D}" destId="{79A74029-80AB-F24E-BEE2-0A2703A134B3}" srcOrd="0" destOrd="0" presId="urn:microsoft.com/office/officeart/2005/8/layout/vList6"/>
    <dgm:cxn modelId="{E54F31E1-C413-4DD0-8420-2490C00F2042}" type="presParOf" srcId="{79A74029-80AB-F24E-BEE2-0A2703A134B3}" destId="{8515283B-B621-8C4B-9526-0D0C7244EC82}" srcOrd="0" destOrd="0" presId="urn:microsoft.com/office/officeart/2005/8/layout/vList6"/>
    <dgm:cxn modelId="{83146149-3E2A-4DAC-A2D0-03B452FD9246}" type="presParOf" srcId="{79A74029-80AB-F24E-BEE2-0A2703A134B3}" destId="{6C8BF081-4F25-0D42-8962-4ADE36243740}" srcOrd="1" destOrd="0" presId="urn:microsoft.com/office/officeart/2005/8/layout/vList6"/>
    <dgm:cxn modelId="{0552904B-F872-43B5-A616-37AB377E385B}" type="presParOf" srcId="{44F216CC-BF5C-0743-96CC-6977CDE27C2D}" destId="{45AB134F-86AF-6C42-B5E6-87A2B130A7F7}" srcOrd="1" destOrd="0" presId="urn:microsoft.com/office/officeart/2005/8/layout/vList6"/>
    <dgm:cxn modelId="{24F7513F-E612-4075-A41B-C75FEEE9A0FD}" type="presParOf" srcId="{44F216CC-BF5C-0743-96CC-6977CDE27C2D}" destId="{04DB81BD-3040-8846-BD0B-69301CDC6138}" srcOrd="2" destOrd="0" presId="urn:microsoft.com/office/officeart/2005/8/layout/vList6"/>
    <dgm:cxn modelId="{0201D02D-0D8C-4622-9486-1EDBB2051789}" type="presParOf" srcId="{04DB81BD-3040-8846-BD0B-69301CDC6138}" destId="{148B2778-BDA0-A84F-9D56-37438CA4ED5C}" srcOrd="0" destOrd="0" presId="urn:microsoft.com/office/officeart/2005/8/layout/vList6"/>
    <dgm:cxn modelId="{E9A37036-82E3-4C98-A453-BA8ACDCB4A33}" type="presParOf" srcId="{04DB81BD-3040-8846-BD0B-69301CDC6138}" destId="{B1857917-A508-B544-900B-F093B7F7132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B540B-C1EA-6241-978E-2BA7B2B41A97}">
      <dsp:nvSpPr>
        <dsp:cNvPr id="0" name=""/>
        <dsp:cNvSpPr/>
      </dsp:nvSpPr>
      <dsp:spPr>
        <a:xfrm rot="16200000">
          <a:off x="-1784041" y="2728930"/>
          <a:ext cx="4091615" cy="418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9247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VOLUME</a:t>
          </a:r>
          <a:endParaRPr lang="en-US" sz="3100" kern="1200" dirty="0"/>
        </a:p>
      </dsp:txBody>
      <dsp:txXfrm>
        <a:off x="-1784041" y="2728930"/>
        <a:ext cx="4091615" cy="418673"/>
      </dsp:txXfrm>
    </dsp:sp>
    <dsp:sp modelId="{06E6B782-A7C9-7B4A-9860-F96B0E2DB08B}">
      <dsp:nvSpPr>
        <dsp:cNvPr id="0" name=""/>
        <dsp:cNvSpPr/>
      </dsp:nvSpPr>
      <dsp:spPr>
        <a:xfrm>
          <a:off x="471103" y="892459"/>
          <a:ext cx="2085438" cy="40916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248" tIns="369247" rIns="206248" bIns="206248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>
              <a:solidFill>
                <a:schemeClr val="accent6">
                  <a:lumMod val="75000"/>
                </a:schemeClr>
              </a:solidFill>
            </a:rPr>
            <a:t>Volume</a:t>
          </a:r>
          <a:r>
            <a:rPr lang="en-US" sz="2000" kern="1200" dirty="0" smtClean="0"/>
            <a:t> </a:t>
          </a:r>
          <a:endParaRPr lang="en-US" sz="20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90000"/>
                  <a:lumOff val="10000"/>
                </a:schemeClr>
              </a:solidFill>
            </a:rPr>
            <a:t>The amount of three dimensional space an object occupies</a:t>
          </a:r>
          <a:endParaRPr lang="en-US" sz="1800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471103" y="892459"/>
        <a:ext cx="2085438" cy="4091615"/>
      </dsp:txXfrm>
    </dsp:sp>
    <dsp:sp modelId="{E5AA3833-5F0E-9647-998E-27C5F531C753}">
      <dsp:nvSpPr>
        <dsp:cNvPr id="0" name=""/>
        <dsp:cNvSpPr/>
      </dsp:nvSpPr>
      <dsp:spPr>
        <a:xfrm>
          <a:off x="80907" y="261585"/>
          <a:ext cx="780390" cy="993797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B516AF6-0967-024E-8676-5A5F12851955}">
      <dsp:nvSpPr>
        <dsp:cNvPr id="0" name=""/>
        <dsp:cNvSpPr/>
      </dsp:nvSpPr>
      <dsp:spPr>
        <a:xfrm rot="16200000">
          <a:off x="1254462" y="2650705"/>
          <a:ext cx="4091615" cy="418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9247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WEIGHT</a:t>
          </a:r>
          <a:endParaRPr lang="en-US" sz="3100" kern="1200" dirty="0"/>
        </a:p>
      </dsp:txBody>
      <dsp:txXfrm>
        <a:off x="1254462" y="2650705"/>
        <a:ext cx="4091615" cy="418673"/>
      </dsp:txXfrm>
    </dsp:sp>
    <dsp:sp modelId="{0E13CEC7-2EBE-5246-8A7F-F80A4FB7FED5}">
      <dsp:nvSpPr>
        <dsp:cNvPr id="0" name=""/>
        <dsp:cNvSpPr/>
      </dsp:nvSpPr>
      <dsp:spPr>
        <a:xfrm>
          <a:off x="3509606" y="814234"/>
          <a:ext cx="2085438" cy="40916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369247" rIns="213360" bIns="21336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>
              <a:solidFill>
                <a:schemeClr val="accent6">
                  <a:lumMod val="75000"/>
                </a:schemeClr>
              </a:solidFill>
            </a:rPr>
            <a:t>Weight</a:t>
          </a:r>
          <a:endParaRPr lang="en-US" sz="3000" kern="1200" dirty="0">
            <a:solidFill>
              <a:schemeClr val="accent6">
                <a:lumMod val="75000"/>
              </a:schemeClr>
            </a:solidFill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tx2">
                  <a:lumMod val="90000"/>
                  <a:lumOff val="10000"/>
                </a:schemeClr>
              </a:solidFill>
            </a:rPr>
            <a:t>A measure of the gravitational pull on matter.</a:t>
          </a:r>
          <a:endParaRPr lang="en-US" sz="1800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3509606" y="814234"/>
        <a:ext cx="2085438" cy="4091615"/>
      </dsp:txXfrm>
    </dsp:sp>
    <dsp:sp modelId="{577F7303-D188-D941-93C2-466AEB24BFBA}">
      <dsp:nvSpPr>
        <dsp:cNvPr id="0" name=""/>
        <dsp:cNvSpPr/>
      </dsp:nvSpPr>
      <dsp:spPr>
        <a:xfrm>
          <a:off x="3090933" y="261585"/>
          <a:ext cx="837347" cy="83734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2FA568-9ADC-C245-82E1-A400C2738309}">
      <dsp:nvSpPr>
        <dsp:cNvPr id="0" name=""/>
        <dsp:cNvSpPr/>
      </dsp:nvSpPr>
      <dsp:spPr>
        <a:xfrm rot="16200000">
          <a:off x="4292966" y="2650705"/>
          <a:ext cx="4091615" cy="418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69247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RELIABILITY</a:t>
          </a:r>
          <a:endParaRPr lang="en-US" sz="3100" kern="1200" dirty="0"/>
        </a:p>
      </dsp:txBody>
      <dsp:txXfrm>
        <a:off x="4292966" y="2650705"/>
        <a:ext cx="4091615" cy="418673"/>
      </dsp:txXfrm>
    </dsp:sp>
    <dsp:sp modelId="{253CA184-2B7C-B549-B687-8E593FAB3A4C}">
      <dsp:nvSpPr>
        <dsp:cNvPr id="0" name=""/>
        <dsp:cNvSpPr/>
      </dsp:nvSpPr>
      <dsp:spPr>
        <a:xfrm>
          <a:off x="6548110" y="814234"/>
          <a:ext cx="2085438" cy="409161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369247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accent6">
                  <a:lumMod val="75000"/>
                </a:schemeClr>
              </a:solidFill>
            </a:rPr>
            <a:t>These are not reliable!</a:t>
          </a:r>
          <a:endParaRPr lang="en-US" sz="2100" kern="1200" dirty="0">
            <a:solidFill>
              <a:schemeClr val="accent6">
                <a:lumMod val="75000"/>
              </a:schemeClr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>
              <a:solidFill>
                <a:schemeClr val="tx2">
                  <a:lumMod val="75000"/>
                  <a:lumOff val="25000"/>
                </a:schemeClr>
              </a:solidFill>
            </a:rPr>
            <a:t>Volume and weight can change depending on temperature and location.</a:t>
          </a:r>
          <a:endParaRPr lang="en-US" sz="2100" kern="1200" dirty="0">
            <a:solidFill>
              <a:schemeClr val="tx2">
                <a:lumMod val="75000"/>
                <a:lumOff val="25000"/>
              </a:schemeClr>
            </a:solidFill>
          </a:endParaRPr>
        </a:p>
      </dsp:txBody>
      <dsp:txXfrm>
        <a:off x="6548110" y="814234"/>
        <a:ext cx="2085438" cy="4091615"/>
      </dsp:txXfrm>
    </dsp:sp>
    <dsp:sp modelId="{BE0FA345-1F50-8149-9A87-56FA73A74D47}">
      <dsp:nvSpPr>
        <dsp:cNvPr id="0" name=""/>
        <dsp:cNvSpPr/>
      </dsp:nvSpPr>
      <dsp:spPr>
        <a:xfrm>
          <a:off x="6129437" y="261585"/>
          <a:ext cx="837347" cy="83734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C35AB-0BC0-844E-B6B6-8BC68987FC47}">
      <dsp:nvSpPr>
        <dsp:cNvPr id="0" name=""/>
        <dsp:cNvSpPr/>
      </dsp:nvSpPr>
      <dsp:spPr>
        <a:xfrm>
          <a:off x="1374611" y="0"/>
          <a:ext cx="5536648" cy="553664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EAA40-19FD-874D-88A5-5CCE766BEE89}">
      <dsp:nvSpPr>
        <dsp:cNvPr id="0" name=""/>
        <dsp:cNvSpPr/>
      </dsp:nvSpPr>
      <dsp:spPr>
        <a:xfrm>
          <a:off x="478770" y="286886"/>
          <a:ext cx="3412280" cy="22146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/>
            <a:t>Solids have a definite volume and a definite shape.</a:t>
          </a:r>
          <a:endParaRPr lang="en-US" sz="2500" b="1" kern="1200" dirty="0"/>
        </a:p>
      </dsp:txBody>
      <dsp:txXfrm>
        <a:off x="586881" y="394997"/>
        <a:ext cx="3196058" cy="1998437"/>
      </dsp:txXfrm>
    </dsp:sp>
    <dsp:sp modelId="{E11ABAF9-EBCC-3845-AFCF-DD5D50F39886}">
      <dsp:nvSpPr>
        <dsp:cNvPr id="0" name=""/>
        <dsp:cNvSpPr/>
      </dsp:nvSpPr>
      <dsp:spPr>
        <a:xfrm>
          <a:off x="4369528" y="330692"/>
          <a:ext cx="3418215" cy="221465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The particles of a solid are packed close together in relatively fixed positions.</a:t>
          </a:r>
          <a:endParaRPr lang="en-US" sz="2400" b="1" kern="1200" dirty="0"/>
        </a:p>
      </dsp:txBody>
      <dsp:txXfrm>
        <a:off x="4477639" y="438803"/>
        <a:ext cx="3201993" cy="1998437"/>
      </dsp:txXfrm>
    </dsp:sp>
    <dsp:sp modelId="{C6F3DD49-4324-1A46-9B75-FD27D1263132}">
      <dsp:nvSpPr>
        <dsp:cNvPr id="0" name=""/>
        <dsp:cNvSpPr/>
      </dsp:nvSpPr>
      <dsp:spPr>
        <a:xfrm>
          <a:off x="450245" y="2947512"/>
          <a:ext cx="3484168" cy="221465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The particles are held by strong attractive forces between them.</a:t>
          </a:r>
          <a:endParaRPr lang="en-US" sz="2400" b="1" kern="1200" dirty="0"/>
        </a:p>
      </dsp:txBody>
      <dsp:txXfrm>
        <a:off x="558356" y="3055623"/>
        <a:ext cx="3267946" cy="1998437"/>
      </dsp:txXfrm>
    </dsp:sp>
    <dsp:sp modelId="{7C763192-EBBB-ED44-A8F2-97AE61472B81}">
      <dsp:nvSpPr>
        <dsp:cNvPr id="0" name=""/>
        <dsp:cNvSpPr/>
      </dsp:nvSpPr>
      <dsp:spPr>
        <a:xfrm>
          <a:off x="4338334" y="2947512"/>
          <a:ext cx="3437682" cy="22146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/>
            <a:t>The particles of a solid simply vibrate about a fixed position.</a:t>
          </a:r>
          <a:endParaRPr lang="en-US" sz="2300" b="1" kern="1200" dirty="0"/>
        </a:p>
      </dsp:txBody>
      <dsp:txXfrm>
        <a:off x="4446445" y="3055623"/>
        <a:ext cx="3221460" cy="19984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96FD1-3FF2-9441-8923-B544B89EFC0E}">
      <dsp:nvSpPr>
        <dsp:cNvPr id="0" name=""/>
        <dsp:cNvSpPr/>
      </dsp:nvSpPr>
      <dsp:spPr>
        <a:xfrm>
          <a:off x="652" y="924483"/>
          <a:ext cx="2806246" cy="3367495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FF0000"/>
              </a:solidFill>
            </a:rPr>
            <a:t>Gases</a:t>
          </a:r>
          <a:endParaRPr lang="en-US" sz="3300" b="1" kern="1200" dirty="0">
            <a:solidFill>
              <a:srgbClr val="FF0000"/>
            </a:solidFill>
          </a:endParaRPr>
        </a:p>
      </dsp:txBody>
      <dsp:txXfrm rot="16200000">
        <a:off x="-1099396" y="2024531"/>
        <a:ext cx="2761346" cy="561249"/>
      </dsp:txXfrm>
    </dsp:sp>
    <dsp:sp modelId="{A5BBB39F-D392-B04E-BE47-59E4F7F76337}">
      <dsp:nvSpPr>
        <dsp:cNvPr id="0" name=""/>
        <dsp:cNvSpPr/>
      </dsp:nvSpPr>
      <dsp:spPr>
        <a:xfrm>
          <a:off x="561901" y="924483"/>
          <a:ext cx="2090653" cy="3367495"/>
        </a:xfrm>
        <a:prstGeom prst="rect">
          <a:avLst/>
        </a:prstGeom>
        <a:noFill/>
        <a:ln w="25400" cap="flat" cmpd="dbl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 gas has neither a definite shape nor definite volume.</a:t>
          </a:r>
          <a:endParaRPr lang="en-US" sz="2400" kern="1200" dirty="0"/>
        </a:p>
      </dsp:txBody>
      <dsp:txXfrm>
        <a:off x="561901" y="924483"/>
        <a:ext cx="2090653" cy="3367495"/>
      </dsp:txXfrm>
    </dsp:sp>
    <dsp:sp modelId="{D981C874-A856-6F4F-B4CD-BDBB61FC1F9B}">
      <dsp:nvSpPr>
        <dsp:cNvPr id="0" name=""/>
        <dsp:cNvSpPr/>
      </dsp:nvSpPr>
      <dsp:spPr>
        <a:xfrm>
          <a:off x="2905116" y="924483"/>
          <a:ext cx="2806246" cy="3367495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FF0000"/>
              </a:solidFill>
            </a:rPr>
            <a:t>Gases</a:t>
          </a:r>
          <a:endParaRPr lang="en-US" sz="3300" b="1" kern="1200" dirty="0">
            <a:solidFill>
              <a:srgbClr val="FF0000"/>
            </a:solidFill>
          </a:endParaRPr>
        </a:p>
      </dsp:txBody>
      <dsp:txXfrm rot="16200000">
        <a:off x="1805068" y="2024531"/>
        <a:ext cx="2761346" cy="561249"/>
      </dsp:txXfrm>
    </dsp:sp>
    <dsp:sp modelId="{1CA714CB-BCC8-1F4C-85CC-EE3E08812483}">
      <dsp:nvSpPr>
        <dsp:cNvPr id="0" name=""/>
        <dsp:cNvSpPr/>
      </dsp:nvSpPr>
      <dsp:spPr>
        <a:xfrm rot="5400000">
          <a:off x="2671872" y="3598897"/>
          <a:ext cx="494551" cy="4209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85EC2E-2696-1B4A-BA13-87948C6B0EEA}">
      <dsp:nvSpPr>
        <dsp:cNvPr id="0" name=""/>
        <dsp:cNvSpPr/>
      </dsp:nvSpPr>
      <dsp:spPr>
        <a:xfrm>
          <a:off x="3466366" y="924483"/>
          <a:ext cx="2090653" cy="3367495"/>
        </a:xfrm>
        <a:prstGeom prst="rect">
          <a:avLst/>
        </a:prstGeom>
        <a:noFill/>
        <a:ln w="25400" cap="flat" cmpd="dbl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2">
                  <a:lumMod val="90000"/>
                  <a:lumOff val="10000"/>
                </a:schemeClr>
              </a:solidFill>
            </a:rPr>
            <a:t>Gases are composed of particles that move very rapidly and are at great distance from one another.  </a:t>
          </a:r>
          <a:endParaRPr lang="en-US" sz="2400" kern="1200" dirty="0">
            <a:solidFill>
              <a:schemeClr val="tx2">
                <a:lumMod val="90000"/>
                <a:lumOff val="10000"/>
              </a:schemeClr>
            </a:solidFill>
          </a:endParaRPr>
        </a:p>
      </dsp:txBody>
      <dsp:txXfrm>
        <a:off x="3466366" y="924483"/>
        <a:ext cx="2090653" cy="3367495"/>
      </dsp:txXfrm>
    </dsp:sp>
    <dsp:sp modelId="{20F890B3-A0DD-4246-83F9-AF143FF83040}">
      <dsp:nvSpPr>
        <dsp:cNvPr id="0" name=""/>
        <dsp:cNvSpPr/>
      </dsp:nvSpPr>
      <dsp:spPr>
        <a:xfrm>
          <a:off x="5809581" y="924483"/>
          <a:ext cx="2806246" cy="3367495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3157" rIns="146685" bIns="0" numCol="1" spcCol="1270" anchor="t" anchorCtr="0">
          <a:noAutofit/>
        </a:bodyPr>
        <a:lstStyle/>
        <a:p>
          <a:pPr lvl="0" algn="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>
              <a:solidFill>
                <a:srgbClr val="FF0000"/>
              </a:solidFill>
            </a:rPr>
            <a:t>Gases</a:t>
          </a:r>
          <a:endParaRPr lang="en-US" sz="3300" b="1" kern="1200" dirty="0">
            <a:solidFill>
              <a:srgbClr val="FF0000"/>
            </a:solidFill>
          </a:endParaRPr>
        </a:p>
      </dsp:txBody>
      <dsp:txXfrm rot="16200000">
        <a:off x="4709533" y="2024531"/>
        <a:ext cx="2761346" cy="561249"/>
      </dsp:txXfrm>
    </dsp:sp>
    <dsp:sp modelId="{A617F7EF-60DE-4647-A54C-7A2DB90AF138}">
      <dsp:nvSpPr>
        <dsp:cNvPr id="0" name=""/>
        <dsp:cNvSpPr/>
      </dsp:nvSpPr>
      <dsp:spPr>
        <a:xfrm rot="5400000">
          <a:off x="5576337" y="3598897"/>
          <a:ext cx="494551" cy="42093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dbl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F678C-C95A-9941-BB78-119D41C8BFB4}">
      <dsp:nvSpPr>
        <dsp:cNvPr id="0" name=""/>
        <dsp:cNvSpPr/>
      </dsp:nvSpPr>
      <dsp:spPr>
        <a:xfrm>
          <a:off x="6370830" y="924483"/>
          <a:ext cx="2090653" cy="3367495"/>
        </a:xfrm>
        <a:prstGeom prst="rect">
          <a:avLst/>
        </a:prstGeom>
        <a:noFill/>
        <a:ln w="25400" cap="flat" cmpd="dbl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accent5">
                  <a:lumMod val="50000"/>
                </a:schemeClr>
              </a:solidFill>
            </a:rPr>
            <a:t>At these great distances, the attractive forces between gas particles are much weaker than those in liquids and solids.</a:t>
          </a:r>
          <a:endParaRPr lang="en-US" sz="24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6370830" y="924483"/>
        <a:ext cx="2090653" cy="33674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8C68F6-C4E3-174F-8479-1C833EEE9C44}">
      <dsp:nvSpPr>
        <dsp:cNvPr id="0" name=""/>
        <dsp:cNvSpPr/>
      </dsp:nvSpPr>
      <dsp:spPr>
        <a:xfrm rot="16200000">
          <a:off x="536103" y="-536103"/>
          <a:ext cx="2635605" cy="3707812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1.  A change in physical properties, but there is no change in the substances' chemical properties or chemical composition.</a:t>
          </a:r>
          <a:endParaRPr lang="en-US" sz="2200" kern="1200" dirty="0"/>
        </a:p>
      </dsp:txBody>
      <dsp:txXfrm rot="5400000">
        <a:off x="0" y="0"/>
        <a:ext cx="3707812" cy="1976703"/>
      </dsp:txXfrm>
    </dsp:sp>
    <dsp:sp modelId="{382F68F0-0AFC-9242-91C6-D5534086472D}">
      <dsp:nvSpPr>
        <dsp:cNvPr id="0" name=""/>
        <dsp:cNvSpPr/>
      </dsp:nvSpPr>
      <dsp:spPr>
        <a:xfrm>
          <a:off x="3707812" y="0"/>
          <a:ext cx="3707812" cy="2635605"/>
        </a:xfrm>
        <a:prstGeom prst="round1Rect">
          <a:avLst/>
        </a:prstGeom>
        <a:solidFill>
          <a:schemeClr val="accent2">
            <a:hueOff val="-3387031"/>
            <a:satOff val="11772"/>
            <a:lumOff val="8563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2.   No new substance is formed.</a:t>
          </a:r>
          <a:endParaRPr lang="en-US" sz="2400" kern="1200" dirty="0"/>
        </a:p>
      </dsp:txBody>
      <dsp:txXfrm>
        <a:off x="3707812" y="0"/>
        <a:ext cx="3707812" cy="1976703"/>
      </dsp:txXfrm>
    </dsp:sp>
    <dsp:sp modelId="{712E58BC-21FB-1E40-A6FF-33BEE3A3FD61}">
      <dsp:nvSpPr>
        <dsp:cNvPr id="0" name=""/>
        <dsp:cNvSpPr/>
      </dsp:nvSpPr>
      <dsp:spPr>
        <a:xfrm rot="10800000">
          <a:off x="0" y="2635605"/>
          <a:ext cx="3707812" cy="2635605"/>
        </a:xfrm>
        <a:prstGeom prst="round1Rect">
          <a:avLst/>
        </a:prstGeom>
        <a:solidFill>
          <a:schemeClr val="accent2">
            <a:hueOff val="-6774063"/>
            <a:satOff val="23543"/>
            <a:lumOff val="17125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3. It is a change from one phase of matter to another.</a:t>
          </a:r>
          <a:endParaRPr lang="en-US" sz="2400" kern="1200" dirty="0"/>
        </a:p>
      </dsp:txBody>
      <dsp:txXfrm rot="10800000">
        <a:off x="0" y="3294506"/>
        <a:ext cx="3707812" cy="1976703"/>
      </dsp:txXfrm>
    </dsp:sp>
    <dsp:sp modelId="{A3235EF9-88D5-5D4A-B295-3F0DAE29383D}">
      <dsp:nvSpPr>
        <dsp:cNvPr id="0" name=""/>
        <dsp:cNvSpPr/>
      </dsp:nvSpPr>
      <dsp:spPr>
        <a:xfrm rot="5400000">
          <a:off x="4243915" y="2099501"/>
          <a:ext cx="2635605" cy="3707812"/>
        </a:xfrm>
        <a:prstGeom prst="round1Rect">
          <a:avLst/>
        </a:prstGeom>
        <a:solidFill>
          <a:schemeClr val="accent2">
            <a:hueOff val="-10161094"/>
            <a:satOff val="35315"/>
            <a:lumOff val="25688"/>
            <a:alphaOff val="0"/>
          </a:schemeClr>
        </a:soli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b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4.  Examples include:  grinding, cutting, melting, and boiling.  These types of changes do not change the identity of the substance.</a:t>
          </a:r>
          <a:endParaRPr lang="en-US" sz="2200" kern="1200" dirty="0"/>
        </a:p>
      </dsp:txBody>
      <dsp:txXfrm rot="-5400000">
        <a:off x="3707812" y="3294506"/>
        <a:ext cx="3707812" cy="1976703"/>
      </dsp:txXfrm>
    </dsp:sp>
    <dsp:sp modelId="{B029AB9B-D99B-364C-B06E-9149703D41C4}">
      <dsp:nvSpPr>
        <dsp:cNvPr id="0" name=""/>
        <dsp:cNvSpPr/>
      </dsp:nvSpPr>
      <dsp:spPr>
        <a:xfrm>
          <a:off x="2595468" y="1976703"/>
          <a:ext cx="2224687" cy="1317802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Front" fov="2700000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chemeClr val="accent6"/>
              </a:solidFill>
            </a:rPr>
            <a:t>Physical Change</a:t>
          </a:r>
          <a:endParaRPr lang="en-US" sz="3500" b="1" kern="1200" dirty="0">
            <a:solidFill>
              <a:schemeClr val="accent6"/>
            </a:solidFill>
          </a:endParaRPr>
        </a:p>
      </dsp:txBody>
      <dsp:txXfrm>
        <a:off x="2659798" y="2041033"/>
        <a:ext cx="2096027" cy="118914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BF081-4F25-0D42-8962-4ADE36243740}">
      <dsp:nvSpPr>
        <dsp:cNvPr id="0" name=""/>
        <dsp:cNvSpPr/>
      </dsp:nvSpPr>
      <dsp:spPr>
        <a:xfrm>
          <a:off x="3390330" y="654"/>
          <a:ext cx="5085495" cy="25507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rgbClr val="21903A"/>
              </a:solidFill>
            </a:rPr>
            <a:t>Results in the production of one or more new substances that differ in chemical properties and composition from the original substance.</a:t>
          </a:r>
          <a:endParaRPr lang="en-US" sz="2300" kern="1200" dirty="0">
            <a:solidFill>
              <a:srgbClr val="21903A"/>
            </a:solidFill>
          </a:endParaRPr>
        </a:p>
      </dsp:txBody>
      <dsp:txXfrm>
        <a:off x="3390330" y="319500"/>
        <a:ext cx="4128957" cy="1913077"/>
      </dsp:txXfrm>
    </dsp:sp>
    <dsp:sp modelId="{8515283B-B621-8C4B-9526-0D0C7244EC82}">
      <dsp:nvSpPr>
        <dsp:cNvPr id="0" name=""/>
        <dsp:cNvSpPr/>
      </dsp:nvSpPr>
      <dsp:spPr>
        <a:xfrm>
          <a:off x="0" y="654"/>
          <a:ext cx="3390330" cy="25507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24518" y="125172"/>
        <a:ext cx="3141294" cy="2301733"/>
      </dsp:txXfrm>
    </dsp:sp>
    <dsp:sp modelId="{B1857917-A508-B544-900B-F093B7F71326}">
      <dsp:nvSpPr>
        <dsp:cNvPr id="0" name=""/>
        <dsp:cNvSpPr/>
      </dsp:nvSpPr>
      <dsp:spPr>
        <a:xfrm>
          <a:off x="3390330" y="2806500"/>
          <a:ext cx="5085495" cy="255076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b="1" kern="1200" dirty="0" smtClean="0">
              <a:solidFill>
                <a:srgbClr val="0000FF"/>
              </a:solidFill>
            </a:rPr>
            <a:t>Examples include:  Iron rusting, the souring of milk, the burning of paper.</a:t>
          </a:r>
          <a:endParaRPr lang="en-US" sz="2300" b="1" kern="1200" dirty="0">
            <a:solidFill>
              <a:srgbClr val="0000FF"/>
            </a:solidFill>
          </a:endParaRPr>
        </a:p>
      </dsp:txBody>
      <dsp:txXfrm>
        <a:off x="3390330" y="3125346"/>
        <a:ext cx="4128957" cy="1913077"/>
      </dsp:txXfrm>
    </dsp:sp>
    <dsp:sp modelId="{148B2778-BDA0-A84F-9D56-37438CA4ED5C}">
      <dsp:nvSpPr>
        <dsp:cNvPr id="0" name=""/>
        <dsp:cNvSpPr/>
      </dsp:nvSpPr>
      <dsp:spPr>
        <a:xfrm>
          <a:off x="0" y="2806500"/>
          <a:ext cx="3390330" cy="255076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00000"/>
                <a:satMod val="120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tint val="80000"/>
                <a:shade val="10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63500" dist="25400" dir="5400000" sx="101000" sy="101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24518" y="2931018"/>
        <a:ext cx="3141294" cy="23017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25" charset="0"/>
              </a:defRPr>
            </a:lvl1pPr>
          </a:lstStyle>
          <a:p>
            <a:pPr>
              <a:defRPr/>
            </a:pPr>
            <a:fld id="{454FC19F-67F0-4500-B859-696993B21103}" type="datetime1">
              <a:rPr lang="en-US" altLang="en-US"/>
              <a:pPr>
                <a:defRPr/>
              </a:pPr>
              <a:t>8/24/2014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25" charset="0"/>
              </a:defRPr>
            </a:lvl1pPr>
          </a:lstStyle>
          <a:p>
            <a:pPr>
              <a:defRPr/>
            </a:pPr>
            <a:fld id="{9E7810AE-4B1D-4BCF-88E4-6938DCAE48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447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5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fld id="{033C47D2-E141-4749-96F7-B7C5580BE2CE}" type="slidenum">
              <a:rPr lang="en-US" altLang="en-US">
                <a:latin typeface="Calibri" pitchFamily="25" charset="0"/>
              </a:rPr>
              <a:pPr eaLnBrk="1" hangingPunct="1"/>
              <a:t>29</a:t>
            </a:fld>
            <a:endParaRPr lang="en-US" altLang="en-US">
              <a:latin typeface="Calibri" pitchFamily="2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 defTabSz="914400">
              <a:spcBef>
                <a:spcPts val="2000"/>
              </a:spcBef>
              <a:buClr>
                <a:srgbClr val="6FB7D7"/>
              </a:buClr>
              <a:buSzPct val="110000"/>
              <a:buFont typeface="Wingdings 2" pitchFamily="25" charset="2"/>
              <a:buNone/>
              <a:defRPr/>
            </a:pPr>
            <a:endParaRPr lang="en-US" altLang="en-US" sz="3200" smtClean="0">
              <a:solidFill>
                <a:srgbClr val="59595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57D6D6-51E3-4E8E-A251-D145E64C574C}" type="datetime1">
              <a:rPr lang="en-US" altLang="en-US"/>
              <a:pPr>
                <a:defRPr/>
              </a:pPr>
              <a:t>8/24/2014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1DF918-767E-4257-AE5C-68EEE2106F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5693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7BC41-4B51-4C28-8329-C0F487978CDF}" type="datetime1">
              <a:rPr lang="en-US" altLang="en-US"/>
              <a:pPr>
                <a:defRPr/>
              </a:pPr>
              <a:t>8/24/2014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13A3F-474F-4A9D-BC47-6CE2E3AC5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9249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A1C87-C773-42A9-9705-8A6A50E9FFF8}" type="datetime1">
              <a:rPr lang="en-US" altLang="en-US"/>
              <a:pPr>
                <a:defRPr/>
              </a:pPr>
              <a:t>8/24/2014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07AC4-DB95-4FD8-827E-801B9C9197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84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078C2-EA28-4069-8889-EFAAEDA6662D}" type="datetime1">
              <a:rPr lang="en-US" altLang="en-US"/>
              <a:pPr>
                <a:defRPr/>
              </a:pPr>
              <a:t>8/24/2014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4BFEF-ACBE-48D4-8DD3-3DA3381FE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151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D17AF-FE92-473B-9F91-2548188105DE}" type="datetime1">
              <a:rPr lang="en-US" altLang="en-US"/>
              <a:pPr>
                <a:defRPr/>
              </a:pPr>
              <a:t>8/24/2014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E437C-7562-4F96-9825-DC06F29554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406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9ADC-7DEF-4B27-A270-00A06751996F}" type="datetime1">
              <a:rPr lang="en-US" altLang="en-US"/>
              <a:pPr>
                <a:defRPr/>
              </a:pPr>
              <a:t>8/24/2014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DDBB1-8F9D-4736-B45E-092B684E6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12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F038C-479F-46C0-937D-F161790D0E33}" type="datetime1">
              <a:rPr lang="en-US" altLang="en-US"/>
              <a:pPr>
                <a:defRPr/>
              </a:pPr>
              <a:t>8/24/2014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B6CAA-02A2-437B-AF64-52FAAECEFF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644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69127-E577-4C11-AE21-C65FC951F421}" type="datetime1">
              <a:rPr lang="en-US" altLang="en-US"/>
              <a:pPr>
                <a:defRPr/>
              </a:pPr>
              <a:t>8/24/2014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2B790-7E0A-409E-A522-4123AE10F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51272-E79E-459C-8B13-6E7B766DC9D4}" type="datetime1">
              <a:rPr lang="en-US" altLang="en-US"/>
              <a:pPr>
                <a:defRPr/>
              </a:pPr>
              <a:t>8/24/2014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831C9-B443-4BE3-8653-C980846291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32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7586E-AA88-467D-9AB6-4219B3B7CD08}" type="datetime1">
              <a:rPr lang="en-US" altLang="en-US"/>
              <a:pPr>
                <a:defRPr/>
              </a:pPr>
              <a:t>8/24/2014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829FB-2B8F-43D0-AB9D-FE34542C4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76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7A25F-F084-474A-921E-B6008A61954B}" type="datetime1">
              <a:rPr lang="en-US" altLang="en-US"/>
              <a:pPr>
                <a:defRPr/>
              </a:pPr>
              <a:t>8/24/2014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89354-8ACA-408E-9FF3-F0BEFC1B6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58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2C21-9E2F-485E-885F-91A1B823A440}" type="datetime1">
              <a:rPr lang="en-US" altLang="en-US"/>
              <a:pPr>
                <a:defRPr/>
              </a:pPr>
              <a:t>8/24/2014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5A097-2919-4B82-8FB3-DF5F8E8CCF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News Gothic MT" pitchFamily="25" charset="0"/>
              </a:defRPr>
            </a:lvl1pPr>
          </a:lstStyle>
          <a:p>
            <a:pPr>
              <a:defRPr/>
            </a:pPr>
            <a:fld id="{1D343A1D-9735-493D-B8CA-92BC8E1FE79A}" type="datetime1">
              <a:rPr lang="en-US" altLang="en-US"/>
              <a:pPr>
                <a:defRPr/>
              </a:pPr>
              <a:t>8/24/2014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3600" smtClean="0">
                <a:solidFill>
                  <a:schemeClr val="bg1"/>
                </a:solidFill>
                <a:latin typeface="News Gothic MT" pitchFamily="25" charset="0"/>
              </a:defRPr>
            </a:lvl1pPr>
          </a:lstStyle>
          <a:p>
            <a:pPr>
              <a:defRPr/>
            </a:pPr>
            <a:fld id="{C85C2682-0EC6-4B12-A075-8F0CD75AE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pitchFamily="2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25" charset="0"/>
          <a:ea typeface="ＭＳ Ｐゴシック" pitchFamily="2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25" charset="0"/>
          <a:ea typeface="ＭＳ Ｐゴシック" pitchFamily="2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25" charset="0"/>
          <a:ea typeface="ＭＳ Ｐゴシック" pitchFamily="2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25" charset="0"/>
          <a:ea typeface="ＭＳ Ｐゴシック" pitchFamily="2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25" charset="0"/>
          <a:ea typeface="ＭＳ Ｐゴシック" pitchFamily="2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25" charset="0"/>
          <a:ea typeface="ＭＳ Ｐゴシック" pitchFamily="2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25" charset="0"/>
          <a:ea typeface="ＭＳ Ｐゴシック" pitchFamily="2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pitchFamily="25" charset="0"/>
          <a:ea typeface="ＭＳ Ｐゴシック" pitchFamily="25" charset="-128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25" charset="2"/>
        <a:buChar char=""/>
        <a:defRPr sz="2400" kern="1200">
          <a:solidFill>
            <a:srgbClr val="595959"/>
          </a:solidFill>
          <a:latin typeface="+mn-lt"/>
          <a:ea typeface="ＭＳ Ｐゴシック" pitchFamily="25" charset="-128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5" charset="2"/>
        <a:buChar char=""/>
        <a:defRPr sz="2200" kern="1200">
          <a:solidFill>
            <a:srgbClr val="595959"/>
          </a:solidFill>
          <a:latin typeface="+mn-lt"/>
          <a:ea typeface="ＭＳ Ｐゴシック" pitchFamily="25" charset="-128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5" charset="2"/>
        <a:buChar char=""/>
        <a:defRPr sz="2000" kern="1200">
          <a:solidFill>
            <a:srgbClr val="595959"/>
          </a:solidFill>
          <a:latin typeface="+mn-lt"/>
          <a:ea typeface="ＭＳ Ｐゴシック" pitchFamily="25" charset="-128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25" charset="2"/>
        <a:buChar char=""/>
        <a:defRPr kern="1200">
          <a:solidFill>
            <a:srgbClr val="595959"/>
          </a:solidFill>
          <a:latin typeface="+mn-lt"/>
          <a:ea typeface="ＭＳ Ｐゴシック" pitchFamily="25" charset="-128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25" charset="2"/>
        <a:buChar char=""/>
        <a:defRPr kern="1200">
          <a:solidFill>
            <a:srgbClr val="595959"/>
          </a:solidFill>
          <a:latin typeface="+mn-lt"/>
          <a:ea typeface="ＭＳ Ｐゴシック" pitchFamily="2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34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openxmlformats.org/officeDocument/2006/relationships/image" Target="../media/image41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40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322388" y="1524000"/>
            <a:ext cx="6499225" cy="17256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Matter and Change</a:t>
            </a:r>
            <a:endParaRPr lang="en-US" dirty="0"/>
          </a:p>
        </p:txBody>
      </p:sp>
      <p:sp>
        <p:nvSpPr>
          <p:cNvPr id="3075" name="Subtitle 8"/>
          <p:cNvSpPr>
            <a:spLocks noGrp="1"/>
          </p:cNvSpPr>
          <p:nvPr>
            <p:ph type="subTitle" idx="1"/>
          </p:nvPr>
        </p:nvSpPr>
        <p:spPr>
          <a:xfrm>
            <a:off x="1322388" y="3298825"/>
            <a:ext cx="6499225" cy="917575"/>
          </a:xfrm>
        </p:spPr>
        <p:txBody>
          <a:bodyPr/>
          <a:lstStyle/>
          <a:p>
            <a:pPr>
              <a:buClr>
                <a:srgbClr val="6FB7D7"/>
              </a:buClr>
              <a:buFont typeface="Wingdings 2" pitchFamily="25" charset="2"/>
              <a:buNone/>
            </a:pPr>
            <a:r>
              <a:rPr lang="en-US" altLang="en-US" b="1" dirty="0" smtClean="0">
                <a:solidFill>
                  <a:srgbClr val="0F3661"/>
                </a:solidFill>
                <a:ea typeface="ＭＳ Ｐゴシック" pitchFamily="25" charset="-128"/>
              </a:rPr>
              <a:t>Introductory Concepts for Physical </a:t>
            </a:r>
            <a:r>
              <a:rPr lang="en-US" altLang="en-US" b="1" dirty="0" smtClean="0">
                <a:solidFill>
                  <a:srgbClr val="0F3661"/>
                </a:solidFill>
                <a:ea typeface="ＭＳ Ｐゴシック" pitchFamily="25" charset="-128"/>
              </a:rPr>
              <a:t>Science</a:t>
            </a:r>
            <a:endParaRPr lang="en-US" altLang="en-US" b="1" dirty="0" smtClean="0">
              <a:solidFill>
                <a:srgbClr val="0F3661"/>
              </a:solidFill>
              <a:ea typeface="ＭＳ Ｐゴシック" pitchFamily="25" charset="-128"/>
            </a:endParaRPr>
          </a:p>
        </p:txBody>
      </p:sp>
      <p:pic>
        <p:nvPicPr>
          <p:cNvPr id="3076" name="Picture 12" descr="aa2118b6a4dcbca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3736975"/>
            <a:ext cx="3121025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342900"/>
            <a:ext cx="3228975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459413" y="503238"/>
            <a:ext cx="322738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1162" y="350382"/>
            <a:ext cx="8423210" cy="7232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r>
              <a:rPr lang="en-US" altLang="en-US" sz="4100" b="1" smtClean="0">
                <a:solidFill>
                  <a:srgbClr val="0000FF"/>
                </a:solidFill>
              </a:rPr>
              <a:t>Characteristics of a Compound</a:t>
            </a:r>
          </a:p>
        </p:txBody>
      </p:sp>
      <p:sp>
        <p:nvSpPr>
          <p:cNvPr id="4" name="Bevel 3"/>
          <p:cNvSpPr/>
          <p:nvPr/>
        </p:nvSpPr>
        <p:spPr>
          <a:xfrm>
            <a:off x="147956" y="1257557"/>
            <a:ext cx="2662621" cy="5437083"/>
          </a:xfrm>
          <a:prstGeom prst="bevel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Bevel 4"/>
          <p:cNvSpPr>
            <a:spLocks noChangeArrowheads="1"/>
          </p:cNvSpPr>
          <p:nvPr/>
        </p:nvSpPr>
        <p:spPr bwMode="auto">
          <a:xfrm>
            <a:off x="3246438" y="1257300"/>
            <a:ext cx="2662237" cy="5437188"/>
          </a:xfrm>
          <a:prstGeom prst="bevel">
            <a:avLst>
              <a:gd name="adj" fmla="val 12500"/>
            </a:avLst>
          </a:prstGeom>
          <a:solidFill>
            <a:srgbClr val="AE48D6"/>
          </a:solidFill>
          <a:ln w="12700">
            <a:solidFill>
              <a:srgbClr val="287A9E"/>
            </a:solidFill>
            <a:miter lim="800000"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Bevel 5"/>
          <p:cNvSpPr/>
          <p:nvPr/>
        </p:nvSpPr>
        <p:spPr>
          <a:xfrm>
            <a:off x="6316015" y="1257557"/>
            <a:ext cx="2662621" cy="5437083"/>
          </a:xfrm>
          <a:prstGeom prst="beve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6738" y="1774825"/>
            <a:ext cx="2009775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000">
                <a:latin typeface="Arial Unicode MS" pitchFamily="25" charset="0"/>
                <a:cs typeface="Arial Unicode MS" pitchFamily="25" charset="0"/>
              </a:rPr>
              <a:t>1. 	The elements making up a compound are </a:t>
            </a:r>
            <a:r>
              <a:rPr lang="en-US" altLang="en-US" sz="2000">
                <a:solidFill>
                  <a:srgbClr val="900000"/>
                </a:solidFill>
                <a:latin typeface="Arial Unicode MS" pitchFamily="25" charset="0"/>
                <a:cs typeface="Arial Unicode MS" pitchFamily="25" charset="0"/>
              </a:rPr>
              <a:t>combined in a definite proportion by mass.</a:t>
            </a:r>
            <a:r>
              <a:rPr lang="en-US" altLang="en-US" sz="2000">
                <a:latin typeface="Arial Unicode MS" pitchFamily="25" charset="0"/>
                <a:cs typeface="Arial Unicode MS" pitchFamily="25" charset="0"/>
              </a:rPr>
              <a:t>  This proportion or ratio is the same for all samples of the compound.</a:t>
            </a:r>
          </a:p>
          <a:p>
            <a:pPr eaLnBrk="1" hangingPunct="1"/>
            <a:endParaRPr lang="en-US" altLang="en-US" sz="2000">
              <a:latin typeface="Arial Unicode MS" pitchFamily="25" charset="0"/>
              <a:cs typeface="Arial Unicode MS" pitchFamily="25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86175" y="1774825"/>
            <a:ext cx="186213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b="1">
                <a:latin typeface="News Gothic MT" pitchFamily="25" charset="0"/>
              </a:rPr>
              <a:t>2. 	The set of chemical and physical properties of a compound </a:t>
            </a:r>
            <a:r>
              <a:rPr lang="en-US" altLang="en-US" b="1">
                <a:solidFill>
                  <a:srgbClr val="900000"/>
                </a:solidFill>
                <a:latin typeface="News Gothic MT" pitchFamily="25" charset="0"/>
              </a:rPr>
              <a:t>differ from those of its constituents.  </a:t>
            </a:r>
            <a:r>
              <a:rPr lang="en-US" altLang="en-US" b="1">
                <a:latin typeface="News Gothic MT" pitchFamily="25" charset="0"/>
              </a:rPr>
              <a:t>For example:  the properties of water are different from the properties of oxygen and hydrogen.</a:t>
            </a:r>
          </a:p>
          <a:p>
            <a:pPr eaLnBrk="1" hangingPunct="1"/>
            <a:endParaRPr lang="en-US" altLang="en-US" b="1">
              <a:latin typeface="News Gothic MT" pitchFamily="25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19888" y="1774825"/>
            <a:ext cx="2024062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1900" b="1">
                <a:latin typeface="News Gothic MT" pitchFamily="25" charset="0"/>
              </a:rPr>
              <a:t>3. Compounds can be </a:t>
            </a:r>
            <a:r>
              <a:rPr lang="en-US" altLang="en-US" sz="1900" b="1">
                <a:solidFill>
                  <a:srgbClr val="900000"/>
                </a:solidFill>
                <a:latin typeface="News Gothic MT" pitchFamily="25" charset="0"/>
              </a:rPr>
              <a:t>formed from simpler substances by chemical change.</a:t>
            </a:r>
          </a:p>
          <a:p>
            <a:pPr eaLnBrk="1" hangingPunct="1"/>
            <a:endParaRPr lang="en-US" altLang="en-US" sz="1900" b="1">
              <a:latin typeface="News Gothic MT" pitchFamily="25" charset="0"/>
            </a:endParaRPr>
          </a:p>
        </p:txBody>
      </p:sp>
      <p:pic>
        <p:nvPicPr>
          <p:cNvPr id="12303" name="Picture 9" descr="b207b03f90928dc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3" y="4335463"/>
            <a:ext cx="173990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563563"/>
          </a:xfrm>
        </p:spPr>
        <p:txBody>
          <a:bodyPr/>
          <a:lstStyle/>
          <a:p>
            <a:pPr eaLnBrk="1" hangingPunct="1"/>
            <a:r>
              <a:rPr lang="en-US" altLang="en-US" smtClean="0"/>
              <a:t>Mixtures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90500" y="107950"/>
            <a:ext cx="2976563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endParaRPr lang="en-US" altLang="en-US" sz="2800" b="1">
              <a:solidFill>
                <a:srgbClr val="600000"/>
              </a:solidFill>
              <a:latin typeface="News Gothic MT" pitchFamily="25" charset="0"/>
            </a:endParaRPr>
          </a:p>
          <a:p>
            <a:pPr eaLnBrk="1" hangingPunct="1"/>
            <a:endParaRPr lang="en-US" altLang="en-US" sz="2800" b="1">
              <a:solidFill>
                <a:srgbClr val="600000"/>
              </a:solidFill>
              <a:latin typeface="News Gothic MT" pitchFamily="25" charset="0"/>
            </a:endParaRPr>
          </a:p>
          <a:p>
            <a:pPr eaLnBrk="1" hangingPunct="1"/>
            <a:endParaRPr lang="en-US" altLang="en-US" sz="2800" b="1">
              <a:solidFill>
                <a:srgbClr val="600000"/>
              </a:solidFill>
              <a:latin typeface="News Gothic MT" pitchFamily="25" charset="0"/>
            </a:endParaRPr>
          </a:p>
          <a:p>
            <a:pPr eaLnBrk="1" hangingPunct="1"/>
            <a:endParaRPr lang="en-US" altLang="en-US" sz="2800" b="1">
              <a:solidFill>
                <a:srgbClr val="600000"/>
              </a:solidFill>
              <a:latin typeface="News Gothic MT" pitchFamily="25" charset="0"/>
            </a:endParaRPr>
          </a:p>
          <a:p>
            <a:pPr eaLnBrk="1" hangingPunct="1"/>
            <a:endParaRPr lang="en-US" altLang="en-US" sz="2800" b="1">
              <a:solidFill>
                <a:srgbClr val="600000"/>
              </a:solidFill>
              <a:latin typeface="News Gothic MT" pitchFamily="25" charset="0"/>
            </a:endParaRPr>
          </a:p>
          <a:p>
            <a:pPr eaLnBrk="1" hangingPunct="1"/>
            <a:r>
              <a:rPr lang="en-US" altLang="en-US" sz="2800" b="1">
                <a:solidFill>
                  <a:srgbClr val="600000"/>
                </a:solidFill>
                <a:latin typeface="News Gothic MT" pitchFamily="25" charset="0"/>
              </a:rPr>
              <a:t>A mixture is a combination of two or more substances that are not chemically combined.</a:t>
            </a:r>
          </a:p>
          <a:p>
            <a:pPr eaLnBrk="1" hangingPunct="1"/>
            <a:endParaRPr lang="en-US" altLang="en-US" sz="2800" b="1">
              <a:solidFill>
                <a:srgbClr val="600000"/>
              </a:solidFill>
              <a:latin typeface="News Gothic MT" pitchFamily="25" charset="0"/>
            </a:endParaRPr>
          </a:p>
        </p:txBody>
      </p:sp>
      <p:pic>
        <p:nvPicPr>
          <p:cNvPr id="13316" name="Picture 3" descr="38279a1c5c194994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07950"/>
            <a:ext cx="297656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06775" y="1030288"/>
            <a:ext cx="5737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News Gothic MT" pitchFamily="25" charset="0"/>
              </a:rPr>
              <a:t>Each of the individual substances </a:t>
            </a:r>
            <a:r>
              <a:rPr lang="en-US" altLang="en-US" sz="2400" b="1">
                <a:solidFill>
                  <a:srgbClr val="FF0000"/>
                </a:solidFill>
                <a:latin typeface="News Gothic MT" pitchFamily="25" charset="0"/>
              </a:rPr>
              <a:t>retains its own individual properties.  </a:t>
            </a:r>
            <a:r>
              <a:rPr lang="en-US" altLang="en-US" sz="2400" b="1">
                <a:latin typeface="News Gothic MT" pitchFamily="25" charset="0"/>
              </a:rPr>
              <a:t>The properties of a mixture are a combination of the properties of its components.</a:t>
            </a:r>
          </a:p>
          <a:p>
            <a:pPr eaLnBrk="1" hangingPunct="1"/>
            <a:endParaRPr lang="en-US" altLang="en-US" sz="2400" b="1">
              <a:latin typeface="News Gothic MT" pitchFamily="25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429000" y="3352800"/>
            <a:ext cx="28987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News Gothic MT" pitchFamily="25" charset="0"/>
              </a:rPr>
              <a:t>The parts of a mixture are simply mixed together </a:t>
            </a:r>
            <a:r>
              <a:rPr lang="en-US" altLang="en-US" sz="2400" b="1">
                <a:solidFill>
                  <a:srgbClr val="FF0000"/>
                </a:solidFill>
                <a:latin typeface="News Gothic MT" pitchFamily="25" charset="0"/>
              </a:rPr>
              <a:t>physically</a:t>
            </a:r>
            <a:r>
              <a:rPr lang="en-US" altLang="en-US" sz="2400" b="1">
                <a:latin typeface="News Gothic MT" pitchFamily="25" charset="0"/>
              </a:rPr>
              <a:t> and can usually be </a:t>
            </a:r>
            <a:r>
              <a:rPr lang="en-US" altLang="en-US" sz="2400" b="1">
                <a:solidFill>
                  <a:srgbClr val="FF0000"/>
                </a:solidFill>
                <a:latin typeface="News Gothic MT" pitchFamily="25" charset="0"/>
              </a:rPr>
              <a:t>separated.</a:t>
            </a:r>
          </a:p>
          <a:p>
            <a:pPr eaLnBrk="1" hangingPunct="1"/>
            <a:endParaRPr lang="en-US" altLang="en-US" sz="2400" b="1">
              <a:latin typeface="News Gothic MT" pitchFamily="25" charset="0"/>
            </a:endParaRPr>
          </a:p>
        </p:txBody>
      </p:sp>
      <p:pic>
        <p:nvPicPr>
          <p:cNvPr id="13319" name="Picture 6" descr="2f1197ab024a0b8e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2744788"/>
            <a:ext cx="2754312" cy="37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016000"/>
          </a:xfrm>
        </p:spPr>
        <p:txBody>
          <a:bodyPr/>
          <a:lstStyle/>
          <a:p>
            <a:pPr eaLnBrk="1" hangingPunct="1"/>
            <a:r>
              <a:rPr lang="en-US" altLang="en-US" sz="3200" b="1" smtClean="0">
                <a:solidFill>
                  <a:srgbClr val="163E50"/>
                </a:solidFill>
              </a:rPr>
              <a:t>How are mixtures distinguished from elements and compounds?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49275" y="1123950"/>
            <a:ext cx="804227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News Gothic MT" pitchFamily="25" charset="0"/>
              </a:rPr>
              <a:t>An element or compound has </a:t>
            </a:r>
            <a:r>
              <a:rPr lang="en-US" altLang="en-US" sz="2000" b="1">
                <a:solidFill>
                  <a:srgbClr val="900000"/>
                </a:solidFill>
                <a:latin typeface="News Gothic MT" pitchFamily="25" charset="0"/>
              </a:rPr>
              <a:t>one set of properties, but a mixture retains the properties of each of its constituents.  </a:t>
            </a:r>
            <a:r>
              <a:rPr lang="en-US" altLang="en-US" sz="2000" b="1">
                <a:latin typeface="News Gothic MT" pitchFamily="25" charset="0"/>
              </a:rPr>
              <a:t>This characteristic can be used to separate a mixture into its constituents.</a:t>
            </a:r>
          </a:p>
          <a:p>
            <a:pPr eaLnBrk="1" hangingPunct="1"/>
            <a:endParaRPr lang="en-US" altLang="en-US" sz="2000" b="1">
              <a:latin typeface="News Gothic MT" pitchFamily="25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49275" y="2927350"/>
            <a:ext cx="80422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News Gothic MT" pitchFamily="25" charset="0"/>
              </a:rPr>
              <a:t>The composition of a compound is </a:t>
            </a:r>
            <a:r>
              <a:rPr lang="en-US" altLang="en-US" sz="2000" b="1">
                <a:solidFill>
                  <a:srgbClr val="58A130"/>
                </a:solidFill>
                <a:latin typeface="News Gothic MT" pitchFamily="25" charset="0"/>
              </a:rPr>
              <a:t>fixed</a:t>
            </a:r>
            <a:r>
              <a:rPr lang="en-US" altLang="en-US" sz="2000" b="1">
                <a:latin typeface="News Gothic MT" pitchFamily="25" charset="0"/>
              </a:rPr>
              <a:t>, but the composition of a mixture can </a:t>
            </a:r>
            <a:r>
              <a:rPr lang="en-US" altLang="en-US" sz="2000" b="1">
                <a:solidFill>
                  <a:srgbClr val="58A130"/>
                </a:solidFill>
                <a:latin typeface="News Gothic MT" pitchFamily="25" charset="0"/>
              </a:rPr>
              <a:t>vary</a:t>
            </a:r>
            <a:r>
              <a:rPr lang="en-US" altLang="en-US" sz="2000" b="1">
                <a:latin typeface="News Gothic MT" pitchFamily="25" charset="0"/>
              </a:rPr>
              <a:t>.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9275" y="4335463"/>
            <a:ext cx="80422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News Gothic MT" pitchFamily="25" charset="0"/>
              </a:rPr>
              <a:t>Mixtures may be homogeneous or heterogeneous</a:t>
            </a:r>
          </a:p>
          <a:p>
            <a:pPr eaLnBrk="1" hangingPunct="1">
              <a:buFontTx/>
              <a:buAutoNum type="alphaLcParenR"/>
            </a:pPr>
            <a:r>
              <a:rPr lang="en-US" altLang="en-US" sz="2000" b="1">
                <a:latin typeface="News Gothic MT" pitchFamily="25" charset="0"/>
              </a:rPr>
              <a:t>Homogeneous:	</a:t>
            </a:r>
            <a:r>
              <a:rPr lang="en-US" altLang="en-US" sz="2000" b="1">
                <a:solidFill>
                  <a:srgbClr val="0000FF"/>
                </a:solidFill>
                <a:latin typeface="News Gothic MT" pitchFamily="25" charset="0"/>
              </a:rPr>
              <a:t>A mixture with uniform characteristics    </a:t>
            </a:r>
          </a:p>
          <a:p>
            <a:pPr eaLnBrk="1" hangingPunct="1"/>
            <a:r>
              <a:rPr lang="en-US" altLang="en-US" sz="2000" b="1">
                <a:solidFill>
                  <a:srgbClr val="0000FF"/>
                </a:solidFill>
                <a:latin typeface="News Gothic MT" pitchFamily="25" charset="0"/>
              </a:rPr>
              <a:t>     throughout.  An example is a salt water solution. </a:t>
            </a:r>
          </a:p>
          <a:p>
            <a:pPr eaLnBrk="1" hangingPunct="1"/>
            <a:r>
              <a:rPr lang="en-US" altLang="en-US" sz="2000" b="1">
                <a:latin typeface="News Gothic MT" pitchFamily="25" charset="0"/>
              </a:rPr>
              <a:t>b)  Heterogeneous:  	</a:t>
            </a:r>
            <a:r>
              <a:rPr lang="en-US" altLang="en-US" sz="2000" b="1">
                <a:solidFill>
                  <a:srgbClr val="0000FF"/>
                </a:solidFill>
                <a:latin typeface="News Gothic MT" pitchFamily="25" charset="0"/>
              </a:rPr>
              <a:t>A mixture that has parts with different </a:t>
            </a:r>
          </a:p>
          <a:p>
            <a:pPr eaLnBrk="1" hangingPunct="1"/>
            <a:r>
              <a:rPr lang="en-US" altLang="en-US" sz="2000" b="1">
                <a:solidFill>
                  <a:srgbClr val="0000FF"/>
                </a:solidFill>
                <a:latin typeface="News Gothic MT" pitchFamily="25" charset="0"/>
              </a:rPr>
              <a:t>     compositions;  it is not uniform throughout the mixture.    </a:t>
            </a:r>
          </a:p>
          <a:p>
            <a:pPr eaLnBrk="1" hangingPunct="1"/>
            <a:r>
              <a:rPr lang="en-US" altLang="en-US" sz="2000" b="1">
                <a:solidFill>
                  <a:srgbClr val="0000FF"/>
                </a:solidFill>
                <a:latin typeface="News Gothic MT" pitchFamily="25" charset="0"/>
              </a:rPr>
              <a:t>     Example:  the mixing of oil and water.</a:t>
            </a:r>
          </a:p>
          <a:p>
            <a:pPr eaLnBrk="1" hangingPunct="1"/>
            <a:endParaRPr lang="en-US" altLang="en-US" sz="2000" b="1">
              <a:latin typeface="News Gothic MT" pitchFamily="2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smtClean="0">
                <a:solidFill>
                  <a:srgbClr val="C00000"/>
                </a:solidFill>
              </a:rPr>
              <a:t>Methods of separating mixtures into their individual components: </a:t>
            </a:r>
          </a:p>
        </p:txBody>
      </p:sp>
      <p:sp>
        <p:nvSpPr>
          <p:cNvPr id="3" name="12-Point Star 2"/>
          <p:cNvSpPr/>
          <p:nvPr/>
        </p:nvSpPr>
        <p:spPr>
          <a:xfrm>
            <a:off x="549275" y="1868705"/>
            <a:ext cx="2443373" cy="2306682"/>
          </a:xfrm>
          <a:prstGeom prst="star1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2-Point Star 3"/>
          <p:cNvSpPr/>
          <p:nvPr/>
        </p:nvSpPr>
        <p:spPr>
          <a:xfrm>
            <a:off x="1770961" y="4376127"/>
            <a:ext cx="2443373" cy="2306682"/>
          </a:xfrm>
          <a:prstGeom prst="star12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12-Point Star 4"/>
          <p:cNvSpPr/>
          <p:nvPr/>
        </p:nvSpPr>
        <p:spPr>
          <a:xfrm>
            <a:off x="3446463" y="1444625"/>
            <a:ext cx="2443162" cy="2306638"/>
          </a:xfrm>
          <a:prstGeom prst="star12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12-Point Star 5"/>
          <p:cNvSpPr>
            <a:spLocks noChangeArrowheads="1"/>
          </p:cNvSpPr>
          <p:nvPr/>
        </p:nvSpPr>
        <p:spPr bwMode="auto">
          <a:xfrm>
            <a:off x="5187950" y="4376738"/>
            <a:ext cx="2443163" cy="2306637"/>
          </a:xfrm>
          <a:custGeom>
            <a:avLst/>
            <a:gdLst>
              <a:gd name="T0" fmla="*/ 2279698 w 2443373"/>
              <a:gd name="T1" fmla="*/ 576671 h 2306682"/>
              <a:gd name="T2" fmla="*/ 2443373 w 2443373"/>
              <a:gd name="T3" fmla="*/ 1153341 h 2306682"/>
              <a:gd name="T4" fmla="*/ 2279698 w 2443373"/>
              <a:gd name="T5" fmla="*/ 1730012 h 2306682"/>
              <a:gd name="T6" fmla="*/ 1832530 w 2443373"/>
              <a:gd name="T7" fmla="*/ 2152164 h 2306682"/>
              <a:gd name="T8" fmla="*/ 1221687 w 2443373"/>
              <a:gd name="T9" fmla="*/ 2306682 h 2306682"/>
              <a:gd name="T10" fmla="*/ 610843 w 2443373"/>
              <a:gd name="T11" fmla="*/ 2152164 h 2306682"/>
              <a:gd name="T12" fmla="*/ 163675 w 2443373"/>
              <a:gd name="T13" fmla="*/ 1730012 h 2306682"/>
              <a:gd name="T14" fmla="*/ 0 w 2443373"/>
              <a:gd name="T15" fmla="*/ 1153341 h 2306682"/>
              <a:gd name="T16" fmla="*/ 163675 w 2443373"/>
              <a:gd name="T17" fmla="*/ 576671 h 2306682"/>
              <a:gd name="T18" fmla="*/ 610843 w 2443373"/>
              <a:gd name="T19" fmla="*/ 154518 h 2306682"/>
              <a:gd name="T20" fmla="*/ 1221687 w 2443373"/>
              <a:gd name="T21" fmla="*/ 0 h 2306682"/>
              <a:gd name="T22" fmla="*/ 1832530 w 2443373"/>
              <a:gd name="T23" fmla="*/ 154518 h 2306682"/>
              <a:gd name="T24" fmla="*/ 0 60000 65536"/>
              <a:gd name="T25" fmla="*/ 0 60000 65536"/>
              <a:gd name="T26" fmla="*/ 0 60000 65536"/>
              <a:gd name="T27" fmla="*/ 1 60000 65536"/>
              <a:gd name="T28" fmla="*/ 1 60000 65536"/>
              <a:gd name="T29" fmla="*/ 1 60000 65536"/>
              <a:gd name="T30" fmla="*/ 2 60000 65536"/>
              <a:gd name="T31" fmla="*/ 2 60000 65536"/>
              <a:gd name="T32" fmla="*/ 2 60000 65536"/>
              <a:gd name="T33" fmla="*/ 3 60000 65536"/>
              <a:gd name="T34" fmla="*/ 3 60000 65536"/>
              <a:gd name="T35" fmla="*/ 3 60000 65536"/>
              <a:gd name="T36" fmla="*/ 573789 w 2443373"/>
              <a:gd name="T37" fmla="*/ 541690 h 2306682"/>
              <a:gd name="T38" fmla="*/ 1869584 w 2443373"/>
              <a:gd name="T39" fmla="*/ 1764992 h 23066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443373" h="2306682">
                <a:moveTo>
                  <a:pt x="0" y="1153341"/>
                </a:moveTo>
                <a:lnTo>
                  <a:pt x="336643" y="929461"/>
                </a:lnTo>
                <a:lnTo>
                  <a:pt x="163675" y="576671"/>
                </a:lnTo>
                <a:lnTo>
                  <a:pt x="573789" y="541690"/>
                </a:lnTo>
                <a:lnTo>
                  <a:pt x="610843" y="154518"/>
                </a:lnTo>
                <a:lnTo>
                  <a:pt x="984540" y="317810"/>
                </a:lnTo>
                <a:lnTo>
                  <a:pt x="1221687" y="0"/>
                </a:lnTo>
                <a:lnTo>
                  <a:pt x="1458833" y="317810"/>
                </a:lnTo>
                <a:lnTo>
                  <a:pt x="1832530" y="154518"/>
                </a:lnTo>
                <a:lnTo>
                  <a:pt x="1869584" y="541690"/>
                </a:lnTo>
                <a:lnTo>
                  <a:pt x="2279698" y="576671"/>
                </a:lnTo>
                <a:lnTo>
                  <a:pt x="2106730" y="929461"/>
                </a:lnTo>
                <a:lnTo>
                  <a:pt x="2443373" y="1153341"/>
                </a:lnTo>
                <a:lnTo>
                  <a:pt x="2106730" y="1377221"/>
                </a:lnTo>
                <a:lnTo>
                  <a:pt x="2279698" y="1730012"/>
                </a:lnTo>
                <a:lnTo>
                  <a:pt x="1869584" y="1764992"/>
                </a:lnTo>
                <a:lnTo>
                  <a:pt x="1832530" y="2152164"/>
                </a:lnTo>
                <a:lnTo>
                  <a:pt x="1458833" y="1988872"/>
                </a:lnTo>
                <a:lnTo>
                  <a:pt x="1221687" y="2306682"/>
                </a:lnTo>
                <a:lnTo>
                  <a:pt x="984540" y="1988872"/>
                </a:lnTo>
                <a:lnTo>
                  <a:pt x="610843" y="2152164"/>
                </a:lnTo>
                <a:lnTo>
                  <a:pt x="573789" y="1764992"/>
                </a:lnTo>
                <a:lnTo>
                  <a:pt x="163675" y="1730012"/>
                </a:lnTo>
                <a:lnTo>
                  <a:pt x="336643" y="1377221"/>
                </a:lnTo>
                <a:close/>
              </a:path>
            </a:pathLst>
          </a:custGeom>
          <a:solidFill>
            <a:srgbClr val="8D23D6"/>
          </a:solidFill>
          <a:ln w="12700">
            <a:solidFill>
              <a:srgbClr val="287A9E"/>
            </a:solidFill>
            <a:miter lim="800000"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12-Point Star 6"/>
          <p:cNvSpPr/>
          <p:nvPr/>
        </p:nvSpPr>
        <p:spPr>
          <a:xfrm>
            <a:off x="6409604" y="1868705"/>
            <a:ext cx="2443373" cy="2306682"/>
          </a:xfrm>
          <a:prstGeom prst="star12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2188" y="2700338"/>
            <a:ext cx="1533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latin typeface="News Gothic MT" pitchFamily="25" charset="0"/>
              </a:rPr>
              <a:t>Filtration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51263" y="2300288"/>
            <a:ext cx="21383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latin typeface="News Gothic MT" pitchFamily="25" charset="0"/>
              </a:rPr>
              <a:t>Evaporation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43713" y="2700338"/>
            <a:ext cx="2009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latin typeface="News Gothic MT" pitchFamily="25" charset="0"/>
              </a:rPr>
              <a:t>Decanting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160588" y="5241925"/>
            <a:ext cx="185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latin typeface="News Gothic MT" pitchFamily="25" charset="0"/>
              </a:rPr>
              <a:t>Centrifuge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048250" y="4918075"/>
            <a:ext cx="2722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b="1">
                <a:latin typeface="News Gothic MT" pitchFamily="25" charset="0"/>
              </a:rPr>
              <a:t>Paper</a:t>
            </a:r>
          </a:p>
          <a:p>
            <a:pPr algn="ctr" eaLnBrk="1" hangingPunct="1"/>
            <a:r>
              <a:rPr lang="en-US" altLang="en-US" b="1">
                <a:latin typeface="News Gothic MT" pitchFamily="25" charset="0"/>
              </a:rPr>
              <a:t>Chromatography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030288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Filtration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275" y="1562120"/>
            <a:ext cx="3844808" cy="438581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srgbClr val="5B32B0"/>
                </a:solidFill>
              </a:rPr>
              <a:t>Filtration:  The process of passing a mixture through a porous device, such as filter paper, to separate one component from another.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rgbClr val="5B32B0"/>
              </a:solidFill>
            </a:endParaRPr>
          </a:p>
        </p:txBody>
      </p:sp>
      <p:pic>
        <p:nvPicPr>
          <p:cNvPr id="16388" name="Picture 5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1590675"/>
            <a:ext cx="2540000" cy="381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030288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Evaporation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275" y="1562120"/>
            <a:ext cx="3844808" cy="33239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r>
              <a:rPr lang="en-US" altLang="en-US" sz="3000" b="1" smtClean="0">
                <a:solidFill>
                  <a:srgbClr val="C00000"/>
                </a:solidFill>
              </a:rPr>
              <a:t>Evaporation:  If a salt water solution was allowed to stand, the water would evaporate and leave behind the crystals of salt.</a:t>
            </a:r>
          </a:p>
        </p:txBody>
      </p:sp>
      <p:pic>
        <p:nvPicPr>
          <p:cNvPr id="17414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2292350"/>
            <a:ext cx="4008437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030288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Decanting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275" y="1562120"/>
            <a:ext cx="3844808" cy="49859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r>
              <a:rPr lang="en-US" altLang="en-US" sz="3000" b="1" smtClean="0">
                <a:solidFill>
                  <a:srgbClr val="3F5B03"/>
                </a:solidFill>
              </a:rPr>
              <a:t>Decanting:  </a:t>
            </a:r>
            <a:r>
              <a:rPr lang="en-US" altLang="en-US" sz="3200" smtClean="0">
                <a:solidFill>
                  <a:srgbClr val="3F5B03"/>
                </a:solidFill>
              </a:rPr>
              <a:t>If the solid particles of a liquid mixture settle to the bottom of the container, the liquid can be carefully poured off.</a:t>
            </a:r>
          </a:p>
          <a:p>
            <a:pPr>
              <a:defRPr/>
            </a:pPr>
            <a:endParaRPr lang="en-US" altLang="en-US" sz="3000" b="1" smtClean="0">
              <a:solidFill>
                <a:srgbClr val="3F5B03"/>
              </a:solidFill>
            </a:endParaRPr>
          </a:p>
        </p:txBody>
      </p:sp>
      <p:pic>
        <p:nvPicPr>
          <p:cNvPr id="18438" name="Picture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1562100"/>
            <a:ext cx="3887788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030288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Centrifuge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275" y="1562120"/>
            <a:ext cx="3844808" cy="35394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r>
              <a:rPr lang="en-US" altLang="en-US" sz="3200" smtClean="0">
                <a:solidFill>
                  <a:srgbClr val="163E50"/>
                </a:solidFill>
              </a:rPr>
              <a:t>Centrifuge:  The centrifuge spins rapidly which causes the solids to settle to the bottom of the container.</a:t>
            </a:r>
          </a:p>
        </p:txBody>
      </p:sp>
      <p:pic>
        <p:nvPicPr>
          <p:cNvPr id="19462" name="Picture 3" descr="20f5722d357490c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63" y="336550"/>
            <a:ext cx="141128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3130550"/>
            <a:ext cx="2917825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1030288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Paper Chromatography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9275" y="1562120"/>
            <a:ext cx="3844808" cy="501675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660066"/>
                </a:solidFill>
              </a:rPr>
              <a:t>Paper chromatography:  Separates mixtures of dyes or pigments because the different substances will move at different rates on the paper.</a:t>
            </a:r>
          </a:p>
        </p:txBody>
      </p:sp>
      <p:pic>
        <p:nvPicPr>
          <p:cNvPr id="20484" name="Picture 4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2117725"/>
            <a:ext cx="91122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2117725"/>
            <a:ext cx="2676525" cy="342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0" y="107950"/>
            <a:ext cx="9144000" cy="8556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660066"/>
                </a:solidFill>
                <a:latin typeface="Apple Casual" pitchFamily="25" charset="0"/>
              </a:rPr>
              <a:t>Questions / Practice Problems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47650" y="1241425"/>
            <a:ext cx="5840413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8000"/>
                </a:solidFill>
                <a:latin typeface="News Gothic MT" pitchFamily="25" charset="0"/>
              </a:rPr>
              <a:t>Classify each of the following as a homogeneous mixture or a heterogeneous mixture:</a:t>
            </a:r>
          </a:p>
          <a:p>
            <a:pPr eaLnBrk="1" hangingPunct="1"/>
            <a:endParaRPr lang="en-US" altLang="en-US" sz="2800">
              <a:latin typeface="News Gothic MT" pitchFamily="25" charset="0"/>
            </a:endParaRPr>
          </a:p>
          <a:p>
            <a:pPr eaLnBrk="1" hangingPunct="1"/>
            <a:r>
              <a:rPr lang="en-US" altLang="en-US" sz="2800">
                <a:latin typeface="News Gothic MT" pitchFamily="25" charset="0"/>
              </a:rPr>
              <a:t>a)  oil and vinegar salad dressing</a:t>
            </a:r>
          </a:p>
          <a:p>
            <a:pPr eaLnBrk="1" hangingPunct="1"/>
            <a:r>
              <a:rPr lang="en-US" altLang="en-US" sz="2800">
                <a:latin typeface="News Gothic MT" pitchFamily="25" charset="0"/>
              </a:rPr>
              <a:t>b)  a bowl of vegetable soup	</a:t>
            </a:r>
          </a:p>
          <a:p>
            <a:pPr eaLnBrk="1" hangingPunct="1"/>
            <a:r>
              <a:rPr lang="en-US" altLang="en-US" sz="2800">
                <a:latin typeface="News Gothic MT" pitchFamily="25" charset="0"/>
              </a:rPr>
              <a:t>c)  a soft drink</a:t>
            </a:r>
          </a:p>
          <a:p>
            <a:pPr eaLnBrk="1" hangingPunct="1"/>
            <a:r>
              <a:rPr lang="en-US" altLang="en-US" sz="2800">
                <a:latin typeface="News Gothic MT" pitchFamily="25" charset="0"/>
              </a:rPr>
              <a:t>d)  blood					</a:t>
            </a:r>
          </a:p>
          <a:p>
            <a:pPr eaLnBrk="1" hangingPunct="1"/>
            <a:r>
              <a:rPr lang="en-US" altLang="en-US" sz="2800">
                <a:latin typeface="News Gothic MT" pitchFamily="25" charset="0"/>
              </a:rPr>
              <a:t>e)  motor oil				</a:t>
            </a:r>
          </a:p>
          <a:p>
            <a:pPr eaLnBrk="1" hangingPunct="1"/>
            <a:endParaRPr lang="en-US" altLang="en-US" sz="2800">
              <a:latin typeface="News Gothic MT" pitchFamily="2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7484" y="2175289"/>
            <a:ext cx="2627691" cy="256993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>
                <a:solidFill>
                  <a:srgbClr val="FF0000"/>
                </a:solidFill>
              </a:rPr>
              <a:t>Answers: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300" dirty="0">
              <a:solidFill>
                <a:srgbClr val="FF0000"/>
              </a:solidFill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300" dirty="0">
                <a:solidFill>
                  <a:srgbClr val="FF0000"/>
                </a:solidFill>
              </a:rPr>
              <a:t>Heterogeneous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300" dirty="0">
                <a:solidFill>
                  <a:srgbClr val="FF0000"/>
                </a:solidFill>
              </a:rPr>
              <a:t>Heterogeneous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300" dirty="0">
                <a:solidFill>
                  <a:srgbClr val="FF0000"/>
                </a:solidFill>
              </a:rPr>
              <a:t>Homogeneous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300" dirty="0">
                <a:solidFill>
                  <a:srgbClr val="FF0000"/>
                </a:solidFill>
              </a:rPr>
              <a:t>Heterogeneous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300" dirty="0">
                <a:solidFill>
                  <a:srgbClr val="FF0000"/>
                </a:solidFill>
              </a:rPr>
              <a:t>Homogeneous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600000"/>
                </a:solidFill>
              </a:rPr>
              <a:t>Properties of Matter</a:t>
            </a:r>
          </a:p>
        </p:txBody>
      </p:sp>
      <p:sp>
        <p:nvSpPr>
          <p:cNvPr id="4099" name="Content Placeholder 3"/>
          <p:cNvSpPr>
            <a:spLocks noGrp="1"/>
          </p:cNvSpPr>
          <p:nvPr>
            <p:ph idx="1"/>
          </p:nvPr>
        </p:nvSpPr>
        <p:spPr>
          <a:xfrm>
            <a:off x="549275" y="1689100"/>
            <a:ext cx="2703513" cy="447675"/>
          </a:xfrm>
        </p:spPr>
        <p:txBody>
          <a:bodyPr/>
          <a:lstStyle/>
          <a:p>
            <a:pPr eaLnBrk="1" hangingPunct="1"/>
            <a:r>
              <a:rPr lang="en-US" altLang="en-US" sz="5000" b="1" smtClean="0">
                <a:solidFill>
                  <a:srgbClr val="163E50"/>
                </a:solidFill>
              </a:rPr>
              <a:t>Matter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426" y="3020463"/>
            <a:ext cx="8310125" cy="150810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 algn="ctr">
              <a:defRPr/>
            </a:pPr>
            <a:r>
              <a:rPr lang="en-US" altLang="en-US" sz="4600" smtClean="0">
                <a:solidFill>
                  <a:srgbClr val="21903A"/>
                </a:solidFill>
              </a:rPr>
              <a:t>Anything that has mass and occupies space</a:t>
            </a:r>
          </a:p>
        </p:txBody>
      </p:sp>
      <p:pic>
        <p:nvPicPr>
          <p:cNvPr id="4103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954463"/>
            <a:ext cx="1789113" cy="250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6" descr="c8583292333f809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5224463"/>
            <a:ext cx="3227387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333" y="510974"/>
            <a:ext cx="8116646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 algn="ctr">
              <a:defRPr/>
            </a:pPr>
            <a:r>
              <a:rPr lang="en-US" altLang="en-US" sz="3600" b="1" smtClean="0">
                <a:solidFill>
                  <a:srgbClr val="3F8DE2"/>
                </a:solidFill>
              </a:rPr>
              <a:t>There are three states of matter:</a:t>
            </a:r>
          </a:p>
        </p:txBody>
      </p:sp>
      <p:pic>
        <p:nvPicPr>
          <p:cNvPr id="22533" name="Picture 3" descr="bc0b7c76e3a742f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4122738"/>
            <a:ext cx="78994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4"/>
          <p:cNvSpPr txBox="1">
            <a:spLocks noChangeArrowheads="1"/>
          </p:cNvSpPr>
          <p:nvPr/>
        </p:nvSpPr>
        <p:spPr bwMode="auto">
          <a:xfrm>
            <a:off x="3022600" y="1576388"/>
            <a:ext cx="46116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4800" b="1" i="1">
                <a:solidFill>
                  <a:srgbClr val="900000"/>
                </a:solidFill>
                <a:latin typeface="Chalkboard" pitchFamily="25" charset="0"/>
              </a:rPr>
              <a:t>Solid</a:t>
            </a:r>
          </a:p>
          <a:p>
            <a:pPr eaLnBrk="1" hangingPunct="1">
              <a:buFontTx/>
              <a:buAutoNum type="arabicPeriod"/>
            </a:pPr>
            <a:r>
              <a:rPr lang="en-US" altLang="en-US" sz="4800" b="1" i="1">
                <a:solidFill>
                  <a:srgbClr val="900000"/>
                </a:solidFill>
                <a:latin typeface="Chalkboard" pitchFamily="25" charset="0"/>
              </a:rPr>
              <a:t>Liquid</a:t>
            </a:r>
          </a:p>
          <a:p>
            <a:pPr eaLnBrk="1" hangingPunct="1">
              <a:buFontTx/>
              <a:buAutoNum type="arabicPeriod"/>
            </a:pPr>
            <a:r>
              <a:rPr lang="en-US" altLang="en-US" sz="4800" b="1" i="1">
                <a:solidFill>
                  <a:srgbClr val="900000"/>
                </a:solidFill>
                <a:latin typeface="Chalkboard" pitchFamily="25" charset="0"/>
              </a:rPr>
              <a:t>Gas</a:t>
            </a:r>
          </a:p>
          <a:p>
            <a:pPr eaLnBrk="1" hangingPunct="1">
              <a:buFontTx/>
              <a:buAutoNum type="arabicPeriod"/>
            </a:pPr>
            <a:endParaRPr lang="en-US" altLang="en-US" sz="4800" b="1" i="1">
              <a:solidFill>
                <a:srgbClr val="900000"/>
              </a:solidFill>
              <a:latin typeface="Chalkboard" pitchFamily="2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08753" y="1033017"/>
          <a:ext cx="8262628" cy="5536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407988" y="247650"/>
            <a:ext cx="82629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4400">
                <a:solidFill>
                  <a:srgbClr val="0000FF"/>
                </a:solidFill>
                <a:latin typeface="News Gothic MT" pitchFamily="25" charset="0"/>
              </a:rPr>
              <a:t>Characteristics of Solids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77813" y="306388"/>
            <a:ext cx="8480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4800" b="1" i="1">
                <a:solidFill>
                  <a:srgbClr val="21903A"/>
                </a:solidFill>
                <a:latin typeface="News Gothic MT" pitchFamily="25" charset="0"/>
              </a:rPr>
              <a:t>Characteristics of Liquids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2438" y="1401763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8D23D6"/>
                </a:solidFill>
                <a:latin typeface="News Gothic MT" pitchFamily="25" charset="0"/>
              </a:rPr>
              <a:t>1.  A liquid has a definite volume but no definite   	 shape.</a:t>
            </a:r>
          </a:p>
          <a:p>
            <a:pPr eaLnBrk="1" hangingPunct="1"/>
            <a:endParaRPr lang="en-US" altLang="en-US" sz="2800">
              <a:solidFill>
                <a:srgbClr val="8D23D6"/>
              </a:solidFill>
              <a:latin typeface="News Gothic MT" pitchFamily="25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2438" y="24638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News Gothic MT" pitchFamily="25" charset="0"/>
              </a:rPr>
              <a:t>2.  A liquid assumes the shape of the container.</a:t>
            </a:r>
          </a:p>
          <a:p>
            <a:pPr eaLnBrk="1" hangingPunct="1"/>
            <a:endParaRPr lang="en-US" altLang="en-US" sz="2800">
              <a:solidFill>
                <a:srgbClr val="FF0000"/>
              </a:solidFill>
              <a:latin typeface="News Gothic MT" pitchFamily="25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2438" y="3417888"/>
            <a:ext cx="8305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News Gothic MT" pitchFamily="25" charset="0"/>
              </a:rPr>
              <a:t>3.  The particles of a liquid are held close 	 	   	 together but can move past one another.</a:t>
            </a:r>
          </a:p>
          <a:p>
            <a:pPr eaLnBrk="1" hangingPunct="1"/>
            <a:endParaRPr lang="en-US" altLang="en-US" sz="2800">
              <a:solidFill>
                <a:srgbClr val="0000FF"/>
              </a:solidFill>
              <a:latin typeface="News Gothic MT" pitchFamily="25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52438" y="4611688"/>
            <a:ext cx="8305800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>
                <a:solidFill>
                  <a:srgbClr val="FF6600"/>
                </a:solidFill>
                <a:latin typeface="News Gothic MT" pitchFamily="25" charset="0"/>
              </a:rPr>
              <a:t>4. The particles in a liquid move much faster 	than in a solid.  This allows the particles of a 	liquid to temporarily overcome the attractive 	forces between them.</a:t>
            </a:r>
          </a:p>
          <a:p>
            <a:pPr eaLnBrk="1" hangingPunct="1">
              <a:spcAft>
                <a:spcPts val="600"/>
              </a:spcAft>
            </a:pPr>
            <a:endParaRPr lang="en-US" altLang="en-US" sz="2800">
              <a:solidFill>
                <a:srgbClr val="FF6600"/>
              </a:solidFill>
              <a:latin typeface="News Gothic MT" pitchFamily="2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303213" y="336550"/>
            <a:ext cx="8412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3600" b="1" i="1">
                <a:solidFill>
                  <a:srgbClr val="21903A"/>
                </a:solidFill>
                <a:latin typeface="News Gothic MT" pitchFamily="25" charset="0"/>
              </a:rPr>
              <a:t>Characteristics of Gases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303071" y="1397000"/>
          <a:ext cx="8616480" cy="521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79413" y="365125"/>
            <a:ext cx="84375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4000" b="1" i="1">
                <a:solidFill>
                  <a:srgbClr val="000090"/>
                </a:solidFill>
                <a:latin typeface="Marker Felt" pitchFamily="25" charset="0"/>
              </a:rPr>
              <a:t>Solids, Liquids, and Gases</a:t>
            </a:r>
          </a:p>
        </p:txBody>
      </p:sp>
      <p:pic>
        <p:nvPicPr>
          <p:cNvPr id="26627" name="Picture 4" descr="images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5388"/>
            <a:ext cx="41529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6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1073150"/>
            <a:ext cx="2325687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7"/>
          <p:cNvSpPr txBox="1">
            <a:spLocks noChangeArrowheads="1"/>
          </p:cNvSpPr>
          <p:nvPr/>
        </p:nvSpPr>
        <p:spPr bwMode="auto">
          <a:xfrm>
            <a:off x="806450" y="4257675"/>
            <a:ext cx="1001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News Gothic MT" pitchFamily="25" charset="0"/>
              </a:rPr>
              <a:t>Solid</a:t>
            </a:r>
          </a:p>
        </p:txBody>
      </p:sp>
      <p:sp>
        <p:nvSpPr>
          <p:cNvPr id="26630" name="TextBox 8"/>
          <p:cNvSpPr txBox="1">
            <a:spLocks noChangeArrowheads="1"/>
          </p:cNvSpPr>
          <p:nvPr/>
        </p:nvSpPr>
        <p:spPr bwMode="auto">
          <a:xfrm>
            <a:off x="2346325" y="4273550"/>
            <a:ext cx="1030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News Gothic MT" pitchFamily="25" charset="0"/>
              </a:rPr>
              <a:t>Liquid</a:t>
            </a:r>
            <a:endParaRPr lang="en-US" altLang="en-US" b="1">
              <a:latin typeface="News Gothic MT" pitchFamily="25" charset="0"/>
            </a:endParaRPr>
          </a:p>
        </p:txBody>
      </p:sp>
      <p:sp>
        <p:nvSpPr>
          <p:cNvPr id="26631" name="TextBox 9"/>
          <p:cNvSpPr txBox="1">
            <a:spLocks noChangeArrowheads="1"/>
          </p:cNvSpPr>
          <p:nvPr/>
        </p:nvSpPr>
        <p:spPr bwMode="auto">
          <a:xfrm>
            <a:off x="3944938" y="4273550"/>
            <a:ext cx="985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News Gothic MT" pitchFamily="25" charset="0"/>
              </a:rPr>
              <a:t>Gas</a:t>
            </a:r>
            <a:endParaRPr lang="en-US" altLang="en-US" b="1">
              <a:latin typeface="News Gothic MT" pitchFamily="25" charset="0"/>
            </a:endParaRPr>
          </a:p>
        </p:txBody>
      </p:sp>
      <p:sp>
        <p:nvSpPr>
          <p:cNvPr id="26632" name="TextBox 10"/>
          <p:cNvSpPr txBox="1">
            <a:spLocks noChangeArrowheads="1"/>
          </p:cNvSpPr>
          <p:nvPr/>
        </p:nvSpPr>
        <p:spPr bwMode="auto">
          <a:xfrm>
            <a:off x="379413" y="4949825"/>
            <a:ext cx="84375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>
                <a:latin typeface="News Gothic MT" pitchFamily="25" charset="0"/>
              </a:rPr>
              <a:t>When a substance changes from one phase of matter to another, there is no change in </a:t>
            </a:r>
            <a:r>
              <a:rPr lang="en-US" altLang="en-US" b="1">
                <a:solidFill>
                  <a:srgbClr val="FF0000"/>
                </a:solidFill>
                <a:latin typeface="News Gothic MT" pitchFamily="25" charset="0"/>
              </a:rPr>
              <a:t>composition</a:t>
            </a:r>
            <a:r>
              <a:rPr lang="en-US" altLang="en-US">
                <a:latin typeface="News Gothic MT" pitchFamily="25" charset="0"/>
              </a:rPr>
              <a:t> of the substance.  Water freezes to a solid and melts to a liquid, but it is still just water.  When substances change state, the only change is </a:t>
            </a:r>
            <a:r>
              <a:rPr lang="en-US" altLang="en-US" b="1">
                <a:solidFill>
                  <a:srgbClr val="FF0000"/>
                </a:solidFill>
                <a:latin typeface="News Gothic MT" pitchFamily="25" charset="0"/>
              </a:rPr>
              <a:t>the distances and the interactions between the particles that make them up.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125" y="379413"/>
            <a:ext cx="8408988" cy="64611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 algn="ctr">
              <a:defRPr/>
            </a:pPr>
            <a:r>
              <a:rPr lang="en-US" altLang="en-US" sz="3600" smtClean="0">
                <a:solidFill>
                  <a:srgbClr val="000000"/>
                </a:solidFill>
              </a:rPr>
              <a:t>Properties of Matter</a:t>
            </a:r>
          </a:p>
        </p:txBody>
      </p:sp>
      <p:pic>
        <p:nvPicPr>
          <p:cNvPr id="27651" name="Picture 2" descr="2f1197ab024a0b8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813" y="379413"/>
            <a:ext cx="15113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bf888c4b8eec76b8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975"/>
            <a:ext cx="1985963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4957" y="1870462"/>
            <a:ext cx="6598424" cy="12003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</a:rPr>
              <a:t>Every substance, whether it is an element or a compound, has characteristic properties.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125" y="3489325"/>
            <a:ext cx="3590925" cy="31083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r>
              <a:rPr lang="en-US" altLang="en-US" sz="2800" b="1" smtClean="0">
                <a:solidFill>
                  <a:srgbClr val="000000"/>
                </a:solidFill>
              </a:rPr>
              <a:t>These properties are used to distinguish between substances and to separate them.</a:t>
            </a:r>
          </a:p>
          <a:p>
            <a:pPr>
              <a:defRPr/>
            </a:pPr>
            <a:endParaRPr lang="en-US" altLang="en-US" sz="2800" b="1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72550" y="3304557"/>
            <a:ext cx="4490796" cy="329320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r>
              <a:rPr lang="en-US" altLang="en-US" sz="2600" b="1" smtClean="0">
                <a:solidFill>
                  <a:srgbClr val="0000FF"/>
                </a:solidFill>
              </a:rPr>
              <a:t>A property is a characteristic that defines an entire group of substances.  For example:  A property of all metals is that they can conduct electricity.</a:t>
            </a:r>
          </a:p>
          <a:p>
            <a:pPr>
              <a:defRPr/>
            </a:pPr>
            <a:endParaRPr lang="en-US" altLang="en-US" sz="2600" b="1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13" y="174625"/>
            <a:ext cx="8745537" cy="585788"/>
          </a:xfrm>
          <a:prstGeom prst="rect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 algn="dist">
              <a:defRPr/>
            </a:pPr>
            <a:r>
              <a:rPr lang="en-US" altLang="en-US" sz="3200" smtClean="0">
                <a:solidFill>
                  <a:srgbClr val="000000"/>
                </a:solidFill>
              </a:rPr>
              <a:t>Intensive and Extensive Properties</a:t>
            </a:r>
          </a:p>
        </p:txBody>
      </p:sp>
      <p:sp>
        <p:nvSpPr>
          <p:cNvPr id="3" name="Plaque 2"/>
          <p:cNvSpPr/>
          <p:nvPr/>
        </p:nvSpPr>
        <p:spPr>
          <a:xfrm>
            <a:off x="175179" y="862162"/>
            <a:ext cx="4335691" cy="5995838"/>
          </a:xfrm>
          <a:prstGeom prst="plaqu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laque 3"/>
          <p:cNvSpPr/>
          <p:nvPr/>
        </p:nvSpPr>
        <p:spPr>
          <a:xfrm>
            <a:off x="4583860" y="862162"/>
            <a:ext cx="4335691" cy="5995838"/>
          </a:xfrm>
          <a:prstGeom prst="plaqu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8679" name="TextBox 4"/>
          <p:cNvSpPr txBox="1">
            <a:spLocks noChangeArrowheads="1"/>
          </p:cNvSpPr>
          <p:nvPr/>
        </p:nvSpPr>
        <p:spPr bwMode="auto">
          <a:xfrm>
            <a:off x="1123950" y="862013"/>
            <a:ext cx="254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800000"/>
                </a:solidFill>
                <a:latin typeface="News Gothic MT" pitchFamily="25" charset="0"/>
              </a:rPr>
              <a:t>Extensive</a:t>
            </a:r>
          </a:p>
        </p:txBody>
      </p:sp>
      <p:sp>
        <p:nvSpPr>
          <p:cNvPr id="28680" name="TextBox 5"/>
          <p:cNvSpPr txBox="1">
            <a:spLocks noChangeArrowheads="1"/>
          </p:cNvSpPr>
          <p:nvPr/>
        </p:nvSpPr>
        <p:spPr bwMode="auto">
          <a:xfrm>
            <a:off x="5459413" y="862013"/>
            <a:ext cx="2554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800000"/>
                </a:solidFill>
                <a:latin typeface="News Gothic MT" pitchFamily="25" charset="0"/>
              </a:rPr>
              <a:t>Intensive</a:t>
            </a:r>
            <a:endParaRPr lang="en-US" altLang="en-US" b="1" u="sng">
              <a:solidFill>
                <a:srgbClr val="800000"/>
              </a:solidFill>
              <a:latin typeface="News Gothic MT" pitchFamily="25" charset="0"/>
            </a:endParaRPr>
          </a:p>
        </p:txBody>
      </p:sp>
      <p:pic>
        <p:nvPicPr>
          <p:cNvPr id="2868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989513"/>
            <a:ext cx="159067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5767388"/>
            <a:ext cx="14097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3" y="5767388"/>
            <a:ext cx="12001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1013" y="1781175"/>
            <a:ext cx="37528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>
                <a:latin typeface="News Gothic MT" pitchFamily="25" charset="0"/>
              </a:rPr>
              <a:t>Extensive properties depend on the amount of matter.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1013" y="2832100"/>
            <a:ext cx="3752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>
                <a:latin typeface="News Gothic MT" pitchFamily="25" charset="0"/>
              </a:rPr>
              <a:t>These properties include volume, mass, or the amount of energy in a substance.</a:t>
            </a:r>
          </a:p>
          <a:p>
            <a:pPr eaLnBrk="1" hangingPunct="1"/>
            <a:endParaRPr lang="en-US" altLang="en-US">
              <a:latin typeface="News Gothic MT" pitchFamily="25" charset="0"/>
            </a:endParaRPr>
          </a:p>
        </p:txBody>
      </p:sp>
      <p:sp>
        <p:nvSpPr>
          <p:cNvPr id="28686" name="TextBox 11"/>
          <p:cNvSpPr txBox="1">
            <a:spLocks noChangeArrowheads="1"/>
          </p:cNvSpPr>
          <p:nvPr/>
        </p:nvSpPr>
        <p:spPr bwMode="auto">
          <a:xfrm>
            <a:off x="4787900" y="1955800"/>
            <a:ext cx="389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endParaRPr lang="en-US" altLang="en-US">
              <a:latin typeface="News Gothic MT" pitchFamily="25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02188" y="1781175"/>
            <a:ext cx="38830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>
                <a:latin typeface="News Gothic MT" pitchFamily="25" charset="0"/>
              </a:rPr>
              <a:t>Intensive properties do not depend on the amount of matter present.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02188" y="2832100"/>
            <a:ext cx="3897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>
                <a:latin typeface="News Gothic MT" pitchFamily="25" charset="0"/>
              </a:rPr>
              <a:t>These properties include melting point, boiling point, density, and the ability to conduct heat or electricity.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02188" y="4291013"/>
            <a:ext cx="389731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>
                <a:latin typeface="News Gothic MT" pitchFamily="25" charset="0"/>
              </a:rPr>
              <a:t>These properties are the same for a given substance regardless of how much of the substance is present.</a:t>
            </a:r>
          </a:p>
          <a:p>
            <a:pPr eaLnBrk="1" hangingPunct="1"/>
            <a:endParaRPr lang="en-US" altLang="en-US">
              <a:latin typeface="News Gothic MT" pitchFamily="25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1013" y="4032250"/>
            <a:ext cx="37528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>
                <a:latin typeface="News Gothic MT" pitchFamily="25" charset="0"/>
              </a:rPr>
              <a:t>These properties are the least useful when attempting to identify an unknown substance.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113" y="174625"/>
            <a:ext cx="8745537" cy="585788"/>
          </a:xfrm>
          <a:prstGeom prst="rect">
            <a:avLst/>
          </a:prstGeom>
          <a:ln w="38100" cap="flat" cmpd="sng" algn="ctr">
            <a:solidFill>
              <a:srgbClr val="5B32B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 algn="dist">
              <a:defRPr/>
            </a:pPr>
            <a:r>
              <a:rPr lang="en-US" altLang="en-US" sz="3200" b="1" smtClean="0">
                <a:solidFill>
                  <a:srgbClr val="21903A"/>
                </a:solidFill>
              </a:rPr>
              <a:t>Physical and Chemical Properties</a:t>
            </a:r>
          </a:p>
        </p:txBody>
      </p:sp>
      <p:sp>
        <p:nvSpPr>
          <p:cNvPr id="3" name="Plaque 2"/>
          <p:cNvSpPr/>
          <p:nvPr/>
        </p:nvSpPr>
        <p:spPr>
          <a:xfrm>
            <a:off x="175179" y="862162"/>
            <a:ext cx="4335691" cy="5995838"/>
          </a:xfrm>
          <a:prstGeom prst="plaqu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laque 3"/>
          <p:cNvSpPr/>
          <p:nvPr/>
        </p:nvSpPr>
        <p:spPr>
          <a:xfrm>
            <a:off x="4583860" y="862162"/>
            <a:ext cx="4335691" cy="5995838"/>
          </a:xfrm>
          <a:prstGeom prst="plaqu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123950" y="862013"/>
            <a:ext cx="254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800000"/>
                </a:solidFill>
                <a:latin typeface="News Gothic MT" pitchFamily="25" charset="0"/>
              </a:rPr>
              <a:t>Physical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5459413" y="862013"/>
            <a:ext cx="2554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2800" b="1" u="sng">
                <a:solidFill>
                  <a:srgbClr val="800000"/>
                </a:solidFill>
                <a:latin typeface="News Gothic MT" pitchFamily="25" charset="0"/>
              </a:rPr>
              <a:t>Chemical</a:t>
            </a:r>
            <a:endParaRPr lang="en-US" altLang="en-US" b="1" u="sng">
              <a:solidFill>
                <a:srgbClr val="800000"/>
              </a:solidFill>
              <a:latin typeface="News Gothic MT" pitchFamily="25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81013" y="1495425"/>
            <a:ext cx="3752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>
                <a:latin typeface="News Gothic MT" pitchFamily="25" charset="0"/>
              </a:rPr>
              <a:t>Can be observed or measured without changing the identity of the substance.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81013" y="2555875"/>
            <a:ext cx="37528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>
                <a:latin typeface="News Gothic MT" pitchFamily="25" charset="0"/>
              </a:rPr>
              <a:t>Physical properties describe the substance itself, rather than describing how it can change into other substances during chemical reactions. </a:t>
            </a:r>
          </a:p>
        </p:txBody>
      </p:sp>
      <p:sp>
        <p:nvSpPr>
          <p:cNvPr id="29705" name="TextBox 11"/>
          <p:cNvSpPr txBox="1">
            <a:spLocks noChangeArrowheads="1"/>
          </p:cNvSpPr>
          <p:nvPr/>
        </p:nvSpPr>
        <p:spPr bwMode="auto">
          <a:xfrm>
            <a:off x="4787900" y="1955800"/>
            <a:ext cx="3897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endParaRPr lang="en-US" altLang="en-US">
              <a:latin typeface="News Gothic MT" pitchFamily="25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02188" y="1781175"/>
            <a:ext cx="3883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>
                <a:latin typeface="News Gothic MT" pitchFamily="25" charset="0"/>
              </a:rPr>
              <a:t>A characteristic that describes how the substance interacts with other substances to produce new substances.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02188" y="3090863"/>
            <a:ext cx="38973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>
                <a:latin typeface="News Gothic MT" pitchFamily="25" charset="0"/>
              </a:rPr>
              <a:t>Example:  The ability of charcoal (carbon) to burn in air to form carbon dioxide is an example of a chemical property.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81013" y="4032250"/>
            <a:ext cx="3752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>
                <a:latin typeface="News Gothic MT" pitchFamily="25" charset="0"/>
              </a:rPr>
              <a:t>Examples are color, odor, taste, hardness, density, melting points and freezing points.</a:t>
            </a:r>
          </a:p>
          <a:p>
            <a:pPr eaLnBrk="1" hangingPunct="1"/>
            <a:r>
              <a:rPr lang="en-US" altLang="en-US">
                <a:latin typeface="News Gothic MT" pitchFamily="25" charset="0"/>
              </a:rPr>
              <a:t> </a:t>
            </a:r>
          </a:p>
        </p:txBody>
      </p:sp>
      <p:pic>
        <p:nvPicPr>
          <p:cNvPr id="29709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4899025"/>
            <a:ext cx="16351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5232400"/>
            <a:ext cx="127952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1" name="Picture 20" descr="eea3a6e4ab08a17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3" y="4502150"/>
            <a:ext cx="303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04376" y="189790"/>
          <a:ext cx="7415624" cy="5271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9283" y="189790"/>
            <a:ext cx="1600200" cy="1333500"/>
          </a:xfrm>
          <a:prstGeom prst="rect">
            <a:avLst/>
          </a:prstGeom>
          <a:effectLst>
            <a:glow rad="101600">
              <a:schemeClr val="accent3">
                <a:alpha val="75000"/>
              </a:schemeClr>
            </a:glow>
          </a:effectLst>
        </p:spPr>
      </p:pic>
      <p:pic>
        <p:nvPicPr>
          <p:cNvPr id="30724" name="Picture 3" descr="images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082800"/>
            <a:ext cx="233680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4597" y="5405438"/>
            <a:ext cx="2069403" cy="1452562"/>
          </a:xfrm>
          <a:prstGeom prst="rect">
            <a:avLst/>
          </a:prstGeom>
          <a:effectLst>
            <a:glow rad="139700">
              <a:schemeClr val="accent5">
                <a:alpha val="75000"/>
              </a:schemeClr>
            </a:glow>
          </a:effectLst>
        </p:spPr>
      </p:pic>
      <p:pic>
        <p:nvPicPr>
          <p:cNvPr id="6" name="Picture 5" descr="images-2.jpe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37677" y="5626100"/>
            <a:ext cx="2061500" cy="1231900"/>
          </a:xfrm>
          <a:prstGeom prst="rect">
            <a:avLst/>
          </a:prstGeom>
          <a:effectLst>
            <a:glow rad="139700">
              <a:schemeClr val="accent6">
                <a:alpha val="75000"/>
              </a:schemeClr>
            </a:glow>
          </a:effectLst>
        </p:spPr>
      </p:pic>
      <p:pic>
        <p:nvPicPr>
          <p:cNvPr id="7" name="Picture 6" descr="images-3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9333" y="4790873"/>
            <a:ext cx="2276223" cy="1670454"/>
          </a:xfrm>
          <a:prstGeom prst="rect">
            <a:avLst/>
          </a:prstGeom>
          <a:effectLst>
            <a:glow rad="139700">
              <a:schemeClr val="accent4">
                <a:alpha val="75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399931" y="1299334"/>
          <a:ext cx="8475825" cy="535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TextBox 3"/>
          <p:cNvSpPr txBox="1">
            <a:spLocks noChangeArrowheads="1"/>
          </p:cNvSpPr>
          <p:nvPr/>
        </p:nvSpPr>
        <p:spPr bwMode="auto">
          <a:xfrm>
            <a:off x="400050" y="263525"/>
            <a:ext cx="84756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4800" b="1">
                <a:solidFill>
                  <a:srgbClr val="900000"/>
                </a:solidFill>
                <a:latin typeface="News Gothic MT" pitchFamily="25" charset="0"/>
              </a:rPr>
              <a:t>Chemical Change</a:t>
            </a:r>
          </a:p>
        </p:txBody>
      </p:sp>
      <p:pic>
        <p:nvPicPr>
          <p:cNvPr id="31748" name="Picture 4" descr="291c2b9cfc6d0bae.jpe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213" y="5068888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173364a0d87c7d7a.jpe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402138"/>
            <a:ext cx="2709863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d9c49312831897e4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09700"/>
            <a:ext cx="2709863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48171" y="1396999"/>
          <a:ext cx="8685979" cy="5245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171" y="233588"/>
            <a:ext cx="8685979" cy="126188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 algn="ctr">
              <a:defRPr/>
            </a:pPr>
            <a:r>
              <a:rPr lang="en-US" altLang="en-US" sz="3800" b="1" smtClean="0">
                <a:solidFill>
                  <a:srgbClr val="21903A"/>
                </a:solidFill>
                <a:latin typeface="Apple Casual" pitchFamily="25" charset="0"/>
              </a:rPr>
              <a:t>How does one describe the quantities of matter?</a:t>
            </a:r>
          </a:p>
        </p:txBody>
      </p:sp>
      <p:pic>
        <p:nvPicPr>
          <p:cNvPr id="512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1084263"/>
            <a:ext cx="2081212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4735" y="554772"/>
            <a:ext cx="2686084" cy="308044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547382" y="1396999"/>
            <a:ext cx="2233538" cy="12892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276958" y="554772"/>
            <a:ext cx="2686084" cy="308044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779" name="TextBox 5"/>
          <p:cNvSpPr txBox="1">
            <a:spLocks noChangeArrowheads="1"/>
          </p:cNvSpPr>
          <p:nvPr/>
        </p:nvSpPr>
        <p:spPr bwMode="auto">
          <a:xfrm>
            <a:off x="554038" y="554038"/>
            <a:ext cx="2686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3200" b="1" i="1" u="sng">
                <a:solidFill>
                  <a:srgbClr val="0000FF"/>
                </a:solidFill>
                <a:latin typeface="News Gothic MT" pitchFamily="25" charset="0"/>
              </a:rPr>
              <a:t>Reactants</a:t>
            </a:r>
          </a:p>
        </p:txBody>
      </p:sp>
      <p:sp>
        <p:nvSpPr>
          <p:cNvPr id="32780" name="TextBox 6"/>
          <p:cNvSpPr txBox="1">
            <a:spLocks noChangeArrowheads="1"/>
          </p:cNvSpPr>
          <p:nvPr/>
        </p:nvSpPr>
        <p:spPr bwMode="auto">
          <a:xfrm>
            <a:off x="6276975" y="554038"/>
            <a:ext cx="26860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3200" b="1" i="1" u="sng">
                <a:solidFill>
                  <a:srgbClr val="660066"/>
                </a:solidFill>
                <a:latin typeface="News Gothic MT" pitchFamily="25" charset="0"/>
              </a:rPr>
              <a:t>Products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44538" y="1328738"/>
            <a:ext cx="24955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400">
                <a:latin typeface="News Gothic MT" pitchFamily="25" charset="0"/>
              </a:rPr>
              <a:t>The original substances participating in the chemical reaction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276975" y="1123950"/>
            <a:ext cx="2773363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400">
                <a:latin typeface="News Gothic MT" pitchFamily="25" charset="0"/>
              </a:rPr>
              <a:t>The new and different substances formed as a result of a chemical change</a:t>
            </a:r>
          </a:p>
          <a:p>
            <a:pPr eaLnBrk="1" hangingPunct="1"/>
            <a:endParaRPr lang="en-US" altLang="en-US" sz="2400">
              <a:latin typeface="News Gothic MT" pitchFamily="25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4038" y="4087813"/>
            <a:ext cx="2701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00"/>
                </a:solidFill>
                <a:latin typeface="News Gothic MT" pitchFamily="25" charset="0"/>
              </a:rPr>
              <a:t>Example: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-14288" y="4672013"/>
            <a:ext cx="91233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3200" b="1">
                <a:latin typeface="News Gothic MT" pitchFamily="25" charset="0"/>
              </a:rPr>
              <a:t>Carbon   +   Oxygen   </a:t>
            </a:r>
            <a:r>
              <a:rPr lang="en-US" altLang="en-US" sz="3200" b="1">
                <a:latin typeface="News Gothic MT" pitchFamily="25" charset="0"/>
                <a:sym typeface="Wingdings" pitchFamily="2" charset="2"/>
              </a:rPr>
              <a:t></a:t>
            </a:r>
            <a:r>
              <a:rPr lang="en-US" altLang="en-US" sz="3200" b="1">
                <a:latin typeface="News Gothic MT" pitchFamily="25" charset="0"/>
              </a:rPr>
              <a:t>   Carbon Dioxide</a:t>
            </a:r>
          </a:p>
          <a:p>
            <a:pPr algn="ctr" eaLnBrk="1" hangingPunct="1"/>
            <a:endParaRPr lang="en-US" altLang="en-US" sz="3200" b="1">
              <a:latin typeface="News Gothic MT" pitchFamily="25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9913" y="5591175"/>
            <a:ext cx="8058150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r>
              <a:rPr lang="en-US" altLang="en-US" sz="2400" smtClean="0">
                <a:solidFill>
                  <a:srgbClr val="FFFF00"/>
                </a:solidFill>
              </a:rPr>
              <a:t>Carbon and oxygen are the reactants and carbon dioxide is the product.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247650"/>
            <a:ext cx="8628063" cy="8318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 algn="ctr">
              <a:defRPr/>
            </a:pPr>
            <a:r>
              <a:rPr lang="en-US" altLang="en-US" sz="4800" smtClean="0">
                <a:solidFill>
                  <a:srgbClr val="12252C"/>
                </a:solidFill>
              </a:rPr>
              <a:t>Practice Problems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219075" y="1430338"/>
            <a:ext cx="55626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FF0000"/>
                </a:solidFill>
                <a:latin typeface="News Gothic MT" pitchFamily="25" charset="0"/>
              </a:rPr>
              <a:t>Indicate if each of the following is a physical or a chemical change:</a:t>
            </a:r>
          </a:p>
          <a:p>
            <a:pPr eaLnBrk="1" hangingPunct="1"/>
            <a:endParaRPr lang="en-US" altLang="en-US" sz="2000" b="1">
              <a:solidFill>
                <a:srgbClr val="FF0000"/>
              </a:solidFill>
              <a:latin typeface="News Gothic MT" pitchFamily="25" charset="0"/>
            </a:endParaRPr>
          </a:p>
          <a:p>
            <a:pPr eaLnBrk="1" hangingPunct="1"/>
            <a:r>
              <a:rPr lang="en-US" altLang="en-US" sz="2000">
                <a:latin typeface="News Gothic MT" pitchFamily="25" charset="0"/>
              </a:rPr>
              <a:t>a)  Tearing a sheet of paper</a:t>
            </a:r>
          </a:p>
          <a:p>
            <a:pPr eaLnBrk="1" hangingPunct="1"/>
            <a:r>
              <a:rPr lang="en-US" altLang="en-US" sz="2000">
                <a:latin typeface="News Gothic MT" pitchFamily="25" charset="0"/>
              </a:rPr>
              <a:t>b)  Burning a log			</a:t>
            </a:r>
          </a:p>
          <a:p>
            <a:pPr eaLnBrk="1" hangingPunct="1"/>
            <a:r>
              <a:rPr lang="en-US" altLang="en-US" sz="2000">
                <a:latin typeface="News Gothic MT" pitchFamily="25" charset="0"/>
              </a:rPr>
              <a:t>c)  Melting a piece of wax			</a:t>
            </a:r>
          </a:p>
          <a:p>
            <a:pPr eaLnBrk="1" hangingPunct="1"/>
            <a:r>
              <a:rPr lang="en-US" altLang="en-US" sz="2000">
                <a:latin typeface="News Gothic MT" pitchFamily="25" charset="0"/>
              </a:rPr>
              <a:t>d)  Melted butter solidifies in the refrigerator</a:t>
            </a:r>
          </a:p>
          <a:p>
            <a:pPr eaLnBrk="1" hangingPunct="1"/>
            <a:r>
              <a:rPr lang="en-US" altLang="en-US" sz="2000">
                <a:latin typeface="News Gothic MT" pitchFamily="25" charset="0"/>
              </a:rPr>
              <a:t>e)  The rusting of iron			</a:t>
            </a:r>
          </a:p>
          <a:p>
            <a:pPr eaLnBrk="1" hangingPunct="1"/>
            <a:r>
              <a:rPr lang="en-US" altLang="en-US" sz="2000">
                <a:latin typeface="News Gothic MT" pitchFamily="25" charset="0"/>
              </a:rPr>
              <a:t>f)  The dissolving of sugar in water	</a:t>
            </a:r>
          </a:p>
          <a:p>
            <a:pPr eaLnBrk="1" hangingPunct="1"/>
            <a:endParaRPr lang="en-US" altLang="en-US" sz="1600">
              <a:latin typeface="News Gothic MT" pitchFamily="25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0920" y="1255536"/>
            <a:ext cx="3065640" cy="3046988"/>
          </a:xfrm>
          <a:prstGeom prst="rect">
            <a:avLst/>
          </a:prstGeom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03DD6"/>
                </a:solidFill>
                <a:effectLst>
                  <a:glow rad="63500">
                    <a:schemeClr val="accent1">
                      <a:alpha val="75000"/>
                    </a:schemeClr>
                  </a:glow>
                </a:effectLst>
              </a:rPr>
              <a:t>Answers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600" b="1" dirty="0">
              <a:solidFill>
                <a:srgbClr val="703DD6"/>
              </a:solidFill>
              <a:effectLst>
                <a:glow rad="63500">
                  <a:schemeClr val="accent1">
                    <a:alpha val="75000"/>
                  </a:schemeClr>
                </a:glow>
              </a:effectLst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000" dirty="0"/>
              <a:t>Physical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000" dirty="0"/>
              <a:t>Chemical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000" dirty="0"/>
              <a:t>Physical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000" dirty="0"/>
              <a:t>Physical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000" dirty="0"/>
              <a:t>Chemical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000" dirty="0"/>
              <a:t>Physical</a:t>
            </a:r>
          </a:p>
        </p:txBody>
      </p:sp>
      <p:pic>
        <p:nvPicPr>
          <p:cNvPr id="3379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4538663"/>
            <a:ext cx="2424112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538663"/>
            <a:ext cx="1839913" cy="230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6564" y="291985"/>
            <a:ext cx="8539996" cy="11387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Chevro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dirty="0">
                <a:solidFill>
                  <a:srgbClr val="FFFF00"/>
                </a:solidFill>
              </a:rPr>
              <a:t>Conservation of Mass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03275" y="1606550"/>
            <a:ext cx="75612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000">
                <a:latin typeface="News Gothic MT" pitchFamily="25" charset="0"/>
              </a:rPr>
              <a:t>During any chemical reaction, the quantity of matter remains unchanged.  The mass of the products is always equal to the mass of the reactants. </a:t>
            </a:r>
          </a:p>
        </p:txBody>
      </p:sp>
      <p:pic>
        <p:nvPicPr>
          <p:cNvPr id="34820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8" y="2979738"/>
            <a:ext cx="2798762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6388" y="2979738"/>
            <a:ext cx="28035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660066"/>
                </a:solidFill>
                <a:latin typeface="News Gothic MT" pitchFamily="25" charset="0"/>
              </a:rPr>
              <a:t>The Law of Conservation of Matter states:  Matter cannot be created or destroyed by a chemical change.</a:t>
            </a:r>
          </a:p>
          <a:p>
            <a:pPr eaLnBrk="1" hangingPunct="1"/>
            <a:endParaRPr lang="en-US" altLang="en-US" sz="2400">
              <a:solidFill>
                <a:srgbClr val="660066"/>
              </a:solidFill>
              <a:latin typeface="News Gothic MT" pitchFamily="25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26213" y="3533775"/>
            <a:ext cx="2320925" cy="25844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r>
              <a:rPr lang="en-US" altLang="en-US" b="1" smtClean="0">
                <a:solidFill>
                  <a:srgbClr val="00FFFF"/>
                </a:solidFill>
              </a:rPr>
              <a:t>Example:  </a:t>
            </a:r>
          </a:p>
          <a:p>
            <a:pPr>
              <a:defRPr/>
            </a:pPr>
            <a:r>
              <a:rPr lang="en-US" altLang="en-US" b="1" smtClean="0">
                <a:solidFill>
                  <a:srgbClr val="00FFFF"/>
                </a:solidFill>
              </a:rPr>
              <a:t>48 kilograms of oxygen gas and</a:t>
            </a:r>
          </a:p>
          <a:p>
            <a:pPr>
              <a:defRPr/>
            </a:pPr>
            <a:r>
              <a:rPr lang="en-US" altLang="en-US" b="1" smtClean="0">
                <a:solidFill>
                  <a:srgbClr val="00FFFF"/>
                </a:solidFill>
              </a:rPr>
              <a:t>6 kilograms of hydrogen gas react completely to form how many kilograms of water?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609975" y="5734050"/>
            <a:ext cx="33083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2400" b="1" i="1">
                <a:solidFill>
                  <a:srgbClr val="FF0000"/>
                </a:solidFill>
                <a:latin typeface="News Gothic MT" pitchFamily="25" charset="0"/>
              </a:rPr>
              <a:t>Answer:  </a:t>
            </a:r>
          </a:p>
          <a:p>
            <a:pPr eaLnBrk="1" hangingPunct="1"/>
            <a:r>
              <a:rPr lang="en-US" altLang="en-US" sz="2000" b="1">
                <a:latin typeface="News Gothic MT" pitchFamily="25" charset="0"/>
              </a:rPr>
              <a:t>54 kilograms of 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animBg="1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 descr="c6be5d6152f4a96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3816350"/>
            <a:ext cx="24828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Vertical Title 5"/>
          <p:cNvSpPr>
            <a:spLocks noGrp="1"/>
          </p:cNvSpPr>
          <p:nvPr>
            <p:ph type="title" orient="vert"/>
          </p:nvPr>
        </p:nvSpPr>
        <p:spPr>
          <a:xfrm rot="16200000">
            <a:off x="2376488" y="368300"/>
            <a:ext cx="1524000" cy="5575300"/>
          </a:xfrm>
        </p:spPr>
        <p:txBody>
          <a:bodyPr/>
          <a:lstStyle/>
          <a:p>
            <a:pPr eaLnBrk="1" hangingPunct="1"/>
            <a:r>
              <a:rPr lang="en-US" altLang="en-US" sz="9600" b="1" smtClean="0">
                <a:solidFill>
                  <a:srgbClr val="0F3661"/>
                </a:solidFill>
              </a:rPr>
              <a:t>Density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0838" y="298450"/>
            <a:ext cx="8553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6600"/>
                </a:solidFill>
                <a:latin typeface="News Gothic MT" pitchFamily="25" charset="0"/>
              </a:rPr>
              <a:t>Density is a measure of how much mass of a substance occupies a certain volume.</a:t>
            </a:r>
          </a:p>
          <a:p>
            <a:pPr algn="ctr" eaLnBrk="1" hangingPunct="1"/>
            <a:endParaRPr lang="en-US" altLang="en-US" sz="3200" b="1">
              <a:solidFill>
                <a:srgbClr val="FF6600"/>
              </a:solidFill>
              <a:latin typeface="News Gothic MT" pitchFamily="25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02288" y="1703388"/>
            <a:ext cx="3122612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000" b="1">
                <a:latin typeface="News Gothic MT" pitchFamily="25" charset="0"/>
              </a:rPr>
              <a:t>			   Mass</a:t>
            </a:r>
          </a:p>
          <a:p>
            <a:pPr eaLnBrk="1" hangingPunct="1"/>
            <a:r>
              <a:rPr lang="en-US" altLang="en-US" sz="2000" b="1">
                <a:latin typeface="News Gothic MT" pitchFamily="25" charset="0"/>
              </a:rPr>
              <a:t>Density =</a:t>
            </a:r>
          </a:p>
          <a:p>
            <a:pPr eaLnBrk="1" hangingPunct="1"/>
            <a:r>
              <a:rPr lang="en-US" altLang="en-US" sz="2000" b="1">
                <a:latin typeface="News Gothic MT" pitchFamily="25" charset="0"/>
              </a:rPr>
              <a:t>			 Volume</a:t>
            </a:r>
          </a:p>
          <a:p>
            <a:pPr eaLnBrk="1" hangingPunct="1"/>
            <a:endParaRPr lang="en-US" altLang="en-US" sz="2000" b="1">
              <a:latin typeface="News Gothic MT" pitchFamily="25" charset="0"/>
            </a:endParaRPr>
          </a:p>
          <a:p>
            <a:pPr algn="ctr" eaLnBrk="1" hangingPunct="1"/>
            <a:r>
              <a:rPr lang="en-US" altLang="en-US" sz="2000" b="1">
                <a:latin typeface="News Gothic MT" pitchFamily="25" charset="0"/>
              </a:rPr>
              <a:t>Or, in short form:</a:t>
            </a:r>
          </a:p>
          <a:p>
            <a:pPr algn="ctr" eaLnBrk="1" hangingPunct="1"/>
            <a:endParaRPr lang="en-US" altLang="en-US" sz="2000" b="1">
              <a:latin typeface="News Gothic MT" pitchFamily="25" charset="0"/>
            </a:endParaRPr>
          </a:p>
          <a:p>
            <a:pPr algn="ctr" eaLnBrk="1" hangingPunct="1"/>
            <a:r>
              <a:rPr lang="en-US" altLang="en-US" sz="2000" b="1">
                <a:latin typeface="News Gothic MT" pitchFamily="25" charset="0"/>
              </a:rPr>
              <a:t>D =    M</a:t>
            </a:r>
          </a:p>
          <a:p>
            <a:pPr algn="ctr" eaLnBrk="1" hangingPunct="1"/>
            <a:r>
              <a:rPr lang="en-US" altLang="en-US" sz="2000" b="1">
                <a:latin typeface="News Gothic MT" pitchFamily="25" charset="0"/>
              </a:rPr>
              <a:t>	   V</a:t>
            </a:r>
          </a:p>
          <a:p>
            <a:pPr algn="ctr" eaLnBrk="1" hangingPunct="1"/>
            <a:r>
              <a:rPr lang="en-US" altLang="en-US" sz="2000" b="1">
                <a:latin typeface="News Gothic MT" pitchFamily="25" charset="0"/>
              </a:rPr>
              <a:t>	</a:t>
            </a:r>
          </a:p>
          <a:p>
            <a:pPr algn="ctr" eaLnBrk="1" hangingPunct="1"/>
            <a:endParaRPr lang="en-US" altLang="en-US" sz="2000" b="1">
              <a:latin typeface="News Gothic MT" pitchFamily="25" charset="0"/>
            </a:endParaRPr>
          </a:p>
          <a:p>
            <a:pPr eaLnBrk="1" hangingPunct="1"/>
            <a:endParaRPr lang="en-US" altLang="en-US" sz="2000" b="1">
              <a:latin typeface="News Gothic MT" pitchFamily="25" charset="0"/>
            </a:endParaRPr>
          </a:p>
          <a:p>
            <a:pPr eaLnBrk="1" hangingPunct="1"/>
            <a:endParaRPr lang="en-US" altLang="en-US" sz="2000" b="1">
              <a:latin typeface="News Gothic MT" pitchFamily="25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112000" y="2182813"/>
            <a:ext cx="985838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35838" y="3917950"/>
            <a:ext cx="4191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27388" y="4243388"/>
            <a:ext cx="56769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FF00"/>
                </a:solidFill>
                <a:latin typeface="News Gothic MT" pitchFamily="25" charset="0"/>
              </a:rPr>
              <a:t>Density is a physical property of a substance.  Therefore, density can be used as one property to help identify an unknown substance.</a:t>
            </a:r>
          </a:p>
          <a:p>
            <a:pPr eaLnBrk="1" hangingPunct="1"/>
            <a:endParaRPr lang="en-US" altLang="en-US" sz="2800">
              <a:solidFill>
                <a:srgbClr val="00FF00"/>
              </a:solidFill>
              <a:latin typeface="News Gothic MT" pitchFamily="2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174625" y="277813"/>
            <a:ext cx="84677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News Gothic MT" pitchFamily="25" charset="0"/>
              </a:rPr>
              <a:t>Density changes slightly with </a:t>
            </a:r>
            <a:r>
              <a:rPr lang="en-US" altLang="en-US" sz="2800" b="1">
                <a:solidFill>
                  <a:srgbClr val="C00000"/>
                </a:solidFill>
                <a:latin typeface="News Gothic MT" pitchFamily="25" charset="0"/>
              </a:rPr>
              <a:t>temperature and pressure.</a:t>
            </a:r>
          </a:p>
          <a:p>
            <a:pPr eaLnBrk="1" hangingPunct="1"/>
            <a:endParaRPr lang="en-US" altLang="en-US" sz="2800" b="1">
              <a:latin typeface="News Gothic MT" pitchFamily="25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39750" y="1679575"/>
            <a:ext cx="78549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News Gothic MT" pitchFamily="25" charset="0"/>
              </a:rPr>
              <a:t>When heated, most solids and liquids expand.  The volume is greater, but the mass remains the same.  Therefore, the density </a:t>
            </a:r>
            <a:r>
              <a:rPr lang="en-US" altLang="en-US" sz="2400">
                <a:latin typeface="News Gothic MT" pitchFamily="25" charset="0"/>
              </a:rPr>
              <a:t>decreases.</a:t>
            </a:r>
            <a:r>
              <a:rPr lang="en-US" altLang="en-US" sz="2400" b="1">
                <a:solidFill>
                  <a:srgbClr val="FF0000"/>
                </a:solidFill>
                <a:latin typeface="News Gothic MT" pitchFamily="25" charset="0"/>
              </a:rPr>
              <a:t>  </a:t>
            </a:r>
            <a:r>
              <a:rPr lang="en-US" altLang="en-US" sz="2400">
                <a:solidFill>
                  <a:srgbClr val="FF0000"/>
                </a:solidFill>
                <a:latin typeface="News Gothic MT" pitchFamily="25" charset="0"/>
              </a:rPr>
              <a:t>This change is usually too small to be noticed in solids and liquids.</a:t>
            </a:r>
          </a:p>
          <a:p>
            <a:pPr eaLnBrk="1" hangingPunct="1"/>
            <a:endParaRPr lang="en-US" altLang="en-US" sz="2400">
              <a:solidFill>
                <a:srgbClr val="FF0000"/>
              </a:solidFill>
              <a:latin typeface="News Gothic MT" pitchFamily="25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750" y="3883025"/>
            <a:ext cx="78549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  <a:latin typeface="News Gothic MT" pitchFamily="25" charset="0"/>
              </a:rPr>
              <a:t>Changes in temperature and pressure will greatly affect the density of a </a:t>
            </a:r>
            <a:r>
              <a:rPr lang="en-US" altLang="en-US" sz="2800">
                <a:solidFill>
                  <a:srgbClr val="000000"/>
                </a:solidFill>
                <a:latin typeface="News Gothic MT" pitchFamily="25" charset="0"/>
              </a:rPr>
              <a:t>gas.</a:t>
            </a:r>
          </a:p>
          <a:p>
            <a:pPr eaLnBrk="1" hangingPunct="1"/>
            <a:endParaRPr lang="en-US" altLang="en-US" sz="2800">
              <a:solidFill>
                <a:srgbClr val="0000FF"/>
              </a:solidFill>
              <a:latin typeface="News Gothic MT" pitchFamily="2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>
            <a:spLocks noChangeArrowheads="1"/>
          </p:cNvSpPr>
          <p:nvPr/>
        </p:nvSpPr>
        <p:spPr bwMode="auto">
          <a:xfrm>
            <a:off x="174625" y="233363"/>
            <a:ext cx="3008313" cy="4394200"/>
          </a:xfrm>
          <a:custGeom>
            <a:avLst/>
            <a:gdLst>
              <a:gd name="T0" fmla="*/ 2664253 w 3007246"/>
              <a:gd name="T1" fmla="*/ 501203 h 4394374"/>
              <a:gd name="T2" fmla="*/ 501203 w 3007246"/>
              <a:gd name="T3" fmla="*/ 3661986 h 4394374"/>
              <a:gd name="T4" fmla="*/ 0 w 3007246"/>
              <a:gd name="T5" fmla="*/ 2197187 h 4394374"/>
              <a:gd name="T6" fmla="*/ 1503623 w 3007246"/>
              <a:gd name="T7" fmla="*/ 0 h 4394374"/>
              <a:gd name="T8" fmla="*/ 0 60000 65536"/>
              <a:gd name="T9" fmla="*/ 1 60000 65536"/>
              <a:gd name="T10" fmla="*/ 2 60000 65536"/>
              <a:gd name="T11" fmla="*/ 3 60000 65536"/>
              <a:gd name="T12" fmla="*/ 0 w 3007246"/>
              <a:gd name="T13" fmla="*/ 0 h 4394374"/>
              <a:gd name="T14" fmla="*/ 3007246 w 3007246"/>
              <a:gd name="T15" fmla="*/ 4394374 h 43943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007246" h="4394374">
                <a:moveTo>
                  <a:pt x="0" y="0"/>
                </a:moveTo>
                <a:lnTo>
                  <a:pt x="3007246" y="0"/>
                </a:lnTo>
                <a:lnTo>
                  <a:pt x="2321260" y="1002405"/>
                </a:lnTo>
                <a:lnTo>
                  <a:pt x="1002405" y="1002405"/>
                </a:lnTo>
                <a:lnTo>
                  <a:pt x="1002405" y="2929597"/>
                </a:lnTo>
                <a:lnTo>
                  <a:pt x="0" y="4394374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BFF944"/>
            </a:solidFill>
            <a:miter lim="800000"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7891" name="TextBox 5"/>
          <p:cNvSpPr txBox="1">
            <a:spLocks noChangeArrowheads="1"/>
          </p:cNvSpPr>
          <p:nvPr/>
        </p:nvSpPr>
        <p:spPr bwMode="auto">
          <a:xfrm>
            <a:off x="350838" y="452438"/>
            <a:ext cx="4667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P</a:t>
            </a:r>
            <a:b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R</a:t>
            </a:r>
            <a:b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A</a:t>
            </a:r>
            <a:b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C</a:t>
            </a:r>
            <a:b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T</a:t>
            </a:r>
            <a:b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I</a:t>
            </a:r>
            <a:b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C</a:t>
            </a:r>
            <a:b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E</a:t>
            </a:r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554038" y="452438"/>
            <a:ext cx="242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 ROBLEM 1</a:t>
            </a:r>
          </a:p>
        </p:txBody>
      </p:sp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1270000" y="1517650"/>
            <a:ext cx="7620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News Gothic MT" pitchFamily="25" charset="0"/>
              </a:rPr>
              <a:t>A piece of lead has a mass of 22.7 grams.  It occupies a volume of 2 cm</a:t>
            </a:r>
            <a:r>
              <a:rPr lang="en-US" altLang="en-US" sz="2400" b="1" baseline="30000">
                <a:latin typeface="News Gothic MT" pitchFamily="25" charset="0"/>
              </a:rPr>
              <a:t>3</a:t>
            </a:r>
            <a:r>
              <a:rPr lang="en-US" altLang="en-US" sz="2400" b="1">
                <a:latin typeface="News Gothic MT" pitchFamily="25" charset="0"/>
              </a:rPr>
              <a:t>.  What is the density of the lead?</a:t>
            </a:r>
          </a:p>
          <a:p>
            <a:pPr eaLnBrk="1" hangingPunct="1"/>
            <a:endParaRPr lang="en-US" altLang="en-US" sz="2400" b="1">
              <a:latin typeface="News Gothic MT" pitchFamily="25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08150" y="3087688"/>
            <a:ext cx="14747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News Gothic MT" pitchFamily="25" charset="0"/>
              </a:rPr>
              <a:t>D = </a:t>
            </a:r>
            <a:r>
              <a:rPr lang="en-US" altLang="en-US" sz="2800" b="1" u="sng">
                <a:solidFill>
                  <a:srgbClr val="0000FF"/>
                </a:solidFill>
                <a:latin typeface="News Gothic MT" pitchFamily="25" charset="0"/>
              </a:rPr>
              <a:t>M</a:t>
            </a:r>
            <a:r>
              <a:rPr lang="en-US" altLang="en-US" sz="2800" b="1">
                <a:solidFill>
                  <a:srgbClr val="0000FF"/>
                </a:solidFill>
                <a:latin typeface="News Gothic MT" pitchFamily="25" charset="0"/>
              </a:rPr>
              <a:t>            </a:t>
            </a:r>
          </a:p>
          <a:p>
            <a:pPr eaLnBrk="1" hangingPunct="1"/>
            <a:r>
              <a:rPr lang="en-US" altLang="en-US" sz="2800" b="1">
                <a:solidFill>
                  <a:srgbClr val="0000FF"/>
                </a:solidFill>
                <a:latin typeface="News Gothic MT" pitchFamily="25" charset="0"/>
              </a:rPr>
              <a:t> 	   V		     </a:t>
            </a:r>
          </a:p>
          <a:p>
            <a:pPr eaLnBrk="1" hangingPunct="1"/>
            <a:endParaRPr lang="en-US" altLang="en-US" sz="2800" b="1">
              <a:solidFill>
                <a:srgbClr val="0000FF"/>
              </a:solidFill>
              <a:latin typeface="News Gothic MT" pitchFamily="25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736975" y="3087688"/>
            <a:ext cx="32258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E2751D"/>
                </a:solidFill>
                <a:latin typeface="News Gothic MT" pitchFamily="25" charset="0"/>
              </a:rPr>
              <a:t>D  =  </a:t>
            </a:r>
            <a:r>
              <a:rPr lang="en-US" altLang="en-US" sz="2800" b="1" u="sng">
                <a:solidFill>
                  <a:srgbClr val="E2751D"/>
                </a:solidFill>
                <a:latin typeface="News Gothic MT" pitchFamily="25" charset="0"/>
              </a:rPr>
              <a:t>22.7 g</a:t>
            </a:r>
            <a:r>
              <a:rPr lang="en-US" altLang="en-US" sz="2800" b="1">
                <a:solidFill>
                  <a:srgbClr val="E2751D"/>
                </a:solidFill>
                <a:latin typeface="News Gothic MT" pitchFamily="25" charset="0"/>
              </a:rPr>
              <a:t>		</a:t>
            </a:r>
          </a:p>
          <a:p>
            <a:pPr eaLnBrk="1" hangingPunct="1"/>
            <a:r>
              <a:rPr lang="en-US" altLang="en-US" sz="2800" b="1">
                <a:solidFill>
                  <a:srgbClr val="E2751D"/>
                </a:solidFill>
                <a:latin typeface="News Gothic MT" pitchFamily="25" charset="0"/>
              </a:rPr>
              <a:t> 	     2 cm</a:t>
            </a:r>
            <a:r>
              <a:rPr lang="en-US" altLang="en-US" sz="2800" b="1" baseline="30000">
                <a:solidFill>
                  <a:srgbClr val="E2751D"/>
                </a:solidFill>
                <a:latin typeface="News Gothic MT" pitchFamily="25" charset="0"/>
              </a:rPr>
              <a:t>3</a:t>
            </a:r>
            <a:endParaRPr lang="en-US" altLang="en-US" sz="2800" b="1">
              <a:solidFill>
                <a:srgbClr val="E2751D"/>
              </a:solidFill>
              <a:latin typeface="News Gothic MT" pitchFamily="25" charset="0"/>
            </a:endParaRPr>
          </a:p>
          <a:p>
            <a:pPr eaLnBrk="1" hangingPunct="1"/>
            <a:endParaRPr lang="en-US" altLang="en-US" sz="2800" b="1">
              <a:solidFill>
                <a:srgbClr val="E2751D"/>
              </a:solidFill>
              <a:latin typeface="News Gothic MT" pitchFamily="25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08150" y="4903788"/>
            <a:ext cx="67881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News Gothic MT" pitchFamily="25" charset="0"/>
              </a:rPr>
              <a:t>		D =  11.35 g/cm</a:t>
            </a:r>
            <a:r>
              <a:rPr lang="en-US" altLang="en-US" sz="3200" b="1" baseline="30000">
                <a:solidFill>
                  <a:srgbClr val="FF0000"/>
                </a:solidFill>
                <a:latin typeface="News Gothic MT" pitchFamily="25" charset="0"/>
              </a:rPr>
              <a:t>3</a:t>
            </a:r>
            <a:endParaRPr lang="en-US" altLang="en-US" sz="3200" b="1">
              <a:solidFill>
                <a:srgbClr val="FF0000"/>
              </a:solidFill>
              <a:latin typeface="News Gothic MT" pitchFamily="25" charset="0"/>
            </a:endParaRPr>
          </a:p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News Gothic MT" pitchFamily="25" charset="0"/>
              </a:rPr>
              <a:t>		     		      </a:t>
            </a:r>
          </a:p>
          <a:p>
            <a:pPr eaLnBrk="1" hangingPunct="1"/>
            <a:endParaRPr lang="en-US" altLang="en-US" sz="3200" b="1">
              <a:solidFill>
                <a:srgbClr val="FF0000"/>
              </a:solidFill>
              <a:latin typeface="News Gothic MT" pitchFamily="2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>
            <a:spLocks noChangeArrowheads="1"/>
          </p:cNvSpPr>
          <p:nvPr/>
        </p:nvSpPr>
        <p:spPr bwMode="auto">
          <a:xfrm>
            <a:off x="174625" y="233363"/>
            <a:ext cx="2803525" cy="4394200"/>
          </a:xfrm>
          <a:custGeom>
            <a:avLst/>
            <a:gdLst>
              <a:gd name="T0" fmla="*/ 2504913 w 2802870"/>
              <a:gd name="T1" fmla="*/ 467140 h 4394374"/>
              <a:gd name="T2" fmla="*/ 467140 w 2802870"/>
              <a:gd name="T3" fmla="*/ 3661986 h 4394374"/>
              <a:gd name="T4" fmla="*/ 0 w 2802870"/>
              <a:gd name="T5" fmla="*/ 2197187 h 4394374"/>
              <a:gd name="T6" fmla="*/ 1401435 w 2802870"/>
              <a:gd name="T7" fmla="*/ 0 h 4394374"/>
              <a:gd name="T8" fmla="*/ 0 60000 65536"/>
              <a:gd name="T9" fmla="*/ 1 60000 65536"/>
              <a:gd name="T10" fmla="*/ 2 60000 65536"/>
              <a:gd name="T11" fmla="*/ 3 60000 65536"/>
              <a:gd name="T12" fmla="*/ 0 w 2802870"/>
              <a:gd name="T13" fmla="*/ 0 h 4394374"/>
              <a:gd name="T14" fmla="*/ 2802870 w 2802870"/>
              <a:gd name="T15" fmla="*/ 4394374 h 43943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2870" h="4394374">
                <a:moveTo>
                  <a:pt x="0" y="0"/>
                </a:moveTo>
                <a:lnTo>
                  <a:pt x="2802870" y="0"/>
                </a:lnTo>
                <a:lnTo>
                  <a:pt x="2206956" y="934281"/>
                </a:lnTo>
                <a:lnTo>
                  <a:pt x="934281" y="934281"/>
                </a:lnTo>
                <a:lnTo>
                  <a:pt x="934281" y="2929597"/>
                </a:lnTo>
                <a:lnTo>
                  <a:pt x="0" y="4394374"/>
                </a:lnTo>
                <a:close/>
              </a:path>
            </a:pathLst>
          </a:custGeom>
          <a:solidFill>
            <a:srgbClr val="FFBFBF"/>
          </a:solidFill>
          <a:ln w="12700">
            <a:solidFill>
              <a:srgbClr val="BFF944"/>
            </a:solidFill>
            <a:miter lim="800000"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8915" name="TextBox 5"/>
          <p:cNvSpPr txBox="1">
            <a:spLocks noChangeArrowheads="1"/>
          </p:cNvSpPr>
          <p:nvPr/>
        </p:nvSpPr>
        <p:spPr bwMode="auto">
          <a:xfrm>
            <a:off x="350838" y="452438"/>
            <a:ext cx="4667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  <a:t>P</a:t>
            </a:r>
            <a:b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  <a:t>R</a:t>
            </a:r>
            <a:b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  <a:t>A</a:t>
            </a:r>
            <a:b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  <a:t>C</a:t>
            </a:r>
            <a:b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  <a:t>T</a:t>
            </a:r>
            <a:b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  <a:t>I</a:t>
            </a:r>
            <a:b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  <a:t>C</a:t>
            </a:r>
            <a:b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  <a:t>E</a:t>
            </a:r>
          </a:p>
        </p:txBody>
      </p:sp>
      <p:sp>
        <p:nvSpPr>
          <p:cNvPr id="38916" name="TextBox 6"/>
          <p:cNvSpPr txBox="1">
            <a:spLocks noChangeArrowheads="1"/>
          </p:cNvSpPr>
          <p:nvPr/>
        </p:nvSpPr>
        <p:spPr bwMode="auto">
          <a:xfrm>
            <a:off x="554038" y="452438"/>
            <a:ext cx="242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8D23D6"/>
                </a:solidFill>
                <a:latin typeface="News Gothic MT" pitchFamily="25" charset="0"/>
              </a:rPr>
              <a:t> ROBLEM 2</a:t>
            </a:r>
          </a:p>
        </p:txBody>
      </p:sp>
      <p:sp>
        <p:nvSpPr>
          <p:cNvPr id="38917" name="TextBox 7"/>
          <p:cNvSpPr txBox="1">
            <a:spLocks noChangeArrowheads="1"/>
          </p:cNvSpPr>
          <p:nvPr/>
        </p:nvSpPr>
        <p:spPr bwMode="auto">
          <a:xfrm>
            <a:off x="1460500" y="1635125"/>
            <a:ext cx="72834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400" b="1">
                <a:latin typeface="News Gothic MT" pitchFamily="25" charset="0"/>
              </a:rPr>
              <a:t>A piece of lead occupies a volume of 4 cm3.  The density of lead was determined in the above problem.  What is the mass of the lead?</a:t>
            </a:r>
          </a:p>
          <a:p>
            <a:pPr eaLnBrk="1" hangingPunct="1"/>
            <a:endParaRPr lang="en-US" altLang="en-US" sz="2400" b="1">
              <a:latin typeface="News Gothic MT" pitchFamily="25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60500" y="3205163"/>
            <a:ext cx="7283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00FF00"/>
                </a:solidFill>
                <a:latin typeface="News Gothic MT" pitchFamily="25" charset="0"/>
              </a:rPr>
              <a:t>D = </a:t>
            </a:r>
            <a:r>
              <a:rPr lang="en-US" altLang="en-US" sz="3200" b="1" u="sng">
                <a:solidFill>
                  <a:srgbClr val="00FF00"/>
                </a:solidFill>
                <a:latin typeface="News Gothic MT" pitchFamily="25" charset="0"/>
              </a:rPr>
              <a:t>M</a:t>
            </a:r>
            <a:r>
              <a:rPr lang="en-US" altLang="en-US" sz="3200" b="1">
                <a:solidFill>
                  <a:srgbClr val="00FF00"/>
                </a:solidFill>
                <a:latin typeface="News Gothic MT" pitchFamily="25" charset="0"/>
              </a:rPr>
              <a:t>	therefore,	M = DV</a:t>
            </a:r>
          </a:p>
          <a:p>
            <a:pPr eaLnBrk="1" hangingPunct="1"/>
            <a:r>
              <a:rPr lang="en-US" altLang="en-US" sz="3200" b="1">
                <a:solidFill>
                  <a:srgbClr val="00FF00"/>
                </a:solidFill>
                <a:latin typeface="News Gothic MT" pitchFamily="25" charset="0"/>
              </a:rPr>
              <a:t>		V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460500" y="4627563"/>
            <a:ext cx="55610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FF"/>
                </a:solidFill>
                <a:latin typeface="News Gothic MT" pitchFamily="25" charset="0"/>
              </a:rPr>
              <a:t>Mass = (11.35 g/cm</a:t>
            </a:r>
            <a:r>
              <a:rPr lang="en-US" altLang="en-US" sz="2800" b="1" baseline="30000">
                <a:solidFill>
                  <a:srgbClr val="FF00FF"/>
                </a:solidFill>
                <a:latin typeface="News Gothic MT" pitchFamily="25" charset="0"/>
              </a:rPr>
              <a:t>3</a:t>
            </a:r>
            <a:r>
              <a:rPr lang="en-US" altLang="en-US" sz="2800" b="1">
                <a:solidFill>
                  <a:srgbClr val="FF00FF"/>
                </a:solidFill>
                <a:latin typeface="News Gothic MT" pitchFamily="25" charset="0"/>
              </a:rPr>
              <a:t>) (4 cm</a:t>
            </a:r>
            <a:r>
              <a:rPr lang="en-US" altLang="en-US" sz="2800" b="1" baseline="30000">
                <a:solidFill>
                  <a:srgbClr val="FF00FF"/>
                </a:solidFill>
                <a:latin typeface="News Gothic MT" pitchFamily="25" charset="0"/>
              </a:rPr>
              <a:t>3</a:t>
            </a:r>
            <a:r>
              <a:rPr lang="en-US" altLang="en-US" sz="2800" b="1">
                <a:solidFill>
                  <a:srgbClr val="FF00FF"/>
                </a:solidFill>
                <a:latin typeface="News Gothic MT" pitchFamily="25" charset="0"/>
              </a:rPr>
              <a:t>)	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393950" y="5581650"/>
            <a:ext cx="3810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News Gothic MT" pitchFamily="25" charset="0"/>
              </a:rPr>
              <a:t>Mass = 45.4 g</a:t>
            </a:r>
          </a:p>
          <a:p>
            <a:pPr eaLnBrk="1" hangingPunct="1"/>
            <a:endParaRPr lang="en-US" altLang="en-US" sz="2800" b="1">
              <a:latin typeface="News Gothic MT" pitchFamily="2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/>
          <p:cNvSpPr>
            <a:spLocks noChangeArrowheads="1"/>
          </p:cNvSpPr>
          <p:nvPr/>
        </p:nvSpPr>
        <p:spPr bwMode="auto">
          <a:xfrm>
            <a:off x="174625" y="233363"/>
            <a:ext cx="2803525" cy="4394200"/>
          </a:xfrm>
          <a:custGeom>
            <a:avLst/>
            <a:gdLst>
              <a:gd name="T0" fmla="*/ 2504913 w 2802870"/>
              <a:gd name="T1" fmla="*/ 467140 h 4394374"/>
              <a:gd name="T2" fmla="*/ 467140 w 2802870"/>
              <a:gd name="T3" fmla="*/ 3661986 h 4394374"/>
              <a:gd name="T4" fmla="*/ 0 w 2802870"/>
              <a:gd name="T5" fmla="*/ 2197187 h 4394374"/>
              <a:gd name="T6" fmla="*/ 1401435 w 2802870"/>
              <a:gd name="T7" fmla="*/ 0 h 4394374"/>
              <a:gd name="T8" fmla="*/ 0 60000 65536"/>
              <a:gd name="T9" fmla="*/ 1 60000 65536"/>
              <a:gd name="T10" fmla="*/ 2 60000 65536"/>
              <a:gd name="T11" fmla="*/ 3 60000 65536"/>
              <a:gd name="T12" fmla="*/ 0 w 2802870"/>
              <a:gd name="T13" fmla="*/ 0 h 4394374"/>
              <a:gd name="T14" fmla="*/ 2802870 w 2802870"/>
              <a:gd name="T15" fmla="*/ 4394374 h 439437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02870" h="4394374">
                <a:moveTo>
                  <a:pt x="0" y="0"/>
                </a:moveTo>
                <a:lnTo>
                  <a:pt x="2802870" y="0"/>
                </a:lnTo>
                <a:lnTo>
                  <a:pt x="2206956" y="934281"/>
                </a:lnTo>
                <a:lnTo>
                  <a:pt x="934281" y="934281"/>
                </a:lnTo>
                <a:lnTo>
                  <a:pt x="934281" y="2929597"/>
                </a:lnTo>
                <a:lnTo>
                  <a:pt x="0" y="4394374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0000FF"/>
            </a:solidFill>
            <a:miter lim="800000"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350838" y="452438"/>
            <a:ext cx="5540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P</a:t>
            </a:r>
            <a:b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R</a:t>
            </a:r>
            <a:b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A</a:t>
            </a:r>
            <a:b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C</a:t>
            </a:r>
            <a:b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T</a:t>
            </a:r>
            <a:b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I</a:t>
            </a:r>
            <a:b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C</a:t>
            </a:r>
            <a:b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</a:br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E</a:t>
            </a:r>
          </a:p>
        </p:txBody>
      </p:sp>
      <p:sp>
        <p:nvSpPr>
          <p:cNvPr id="39940" name="TextBox 6"/>
          <p:cNvSpPr txBox="1">
            <a:spLocks noChangeArrowheads="1"/>
          </p:cNvSpPr>
          <p:nvPr/>
        </p:nvSpPr>
        <p:spPr bwMode="auto">
          <a:xfrm>
            <a:off x="554038" y="452438"/>
            <a:ext cx="2424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FF00"/>
                </a:solidFill>
                <a:latin typeface="News Gothic MT" pitchFamily="25" charset="0"/>
              </a:rPr>
              <a:t> ROBLEM 3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1444625" y="1533525"/>
            <a:ext cx="73437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700" b="1">
                <a:latin typeface="News Gothic MT" pitchFamily="25" charset="0"/>
              </a:rPr>
              <a:t>A piece of lead has a mass of 302 grams.  The density of lead was determined in problem 1.  What volume does it occupy?</a:t>
            </a:r>
          </a:p>
          <a:p>
            <a:pPr eaLnBrk="1" hangingPunct="1"/>
            <a:r>
              <a:rPr lang="en-US" altLang="en-US" sz="2700" b="1">
                <a:latin typeface="News Gothic MT" pitchFamily="25" charset="0"/>
              </a:rPr>
              <a:t> </a:t>
            </a:r>
          </a:p>
          <a:p>
            <a:pPr eaLnBrk="1" hangingPunct="1"/>
            <a:endParaRPr lang="en-US" altLang="en-US" sz="2700" b="1">
              <a:latin typeface="News Gothic MT" pitchFamily="25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444625" y="3371850"/>
            <a:ext cx="71389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FF"/>
                </a:solidFill>
                <a:latin typeface="News Gothic MT" pitchFamily="25" charset="0"/>
              </a:rPr>
              <a:t>D = </a:t>
            </a:r>
            <a:r>
              <a:rPr lang="en-US" altLang="en-US" sz="3200" b="1" u="sng">
                <a:solidFill>
                  <a:srgbClr val="FF00FF"/>
                </a:solidFill>
                <a:latin typeface="News Gothic MT" pitchFamily="25" charset="0"/>
              </a:rPr>
              <a:t>M</a:t>
            </a:r>
            <a:r>
              <a:rPr lang="en-US" altLang="en-US" sz="3200" b="1">
                <a:solidFill>
                  <a:srgbClr val="FF00FF"/>
                </a:solidFill>
                <a:latin typeface="News Gothic MT" pitchFamily="25" charset="0"/>
              </a:rPr>
              <a:t>	therefore,	V = </a:t>
            </a:r>
            <a:r>
              <a:rPr lang="en-US" altLang="en-US" sz="3200" b="1" u="sng">
                <a:solidFill>
                  <a:srgbClr val="FF00FF"/>
                </a:solidFill>
                <a:latin typeface="News Gothic MT" pitchFamily="25" charset="0"/>
              </a:rPr>
              <a:t>M</a:t>
            </a:r>
          </a:p>
          <a:p>
            <a:pPr eaLnBrk="1" hangingPunct="1"/>
            <a:r>
              <a:rPr lang="en-US" altLang="en-US" sz="3200" b="1">
                <a:solidFill>
                  <a:srgbClr val="FF00FF"/>
                </a:solidFill>
                <a:latin typeface="News Gothic MT" pitchFamily="25" charset="0"/>
              </a:rPr>
              <a:t>		V 							   D</a:t>
            </a:r>
          </a:p>
          <a:p>
            <a:pPr eaLnBrk="1" hangingPunct="1"/>
            <a:endParaRPr lang="en-US" altLang="en-US" sz="3200">
              <a:solidFill>
                <a:srgbClr val="FF00FF"/>
              </a:solidFill>
              <a:latin typeface="News Gothic MT" pitchFamily="25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41425" y="4627563"/>
            <a:ext cx="36782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EF461C"/>
                </a:solidFill>
                <a:latin typeface="News Gothic MT" pitchFamily="25" charset="0"/>
              </a:rPr>
              <a:t>V = </a:t>
            </a:r>
            <a:r>
              <a:rPr lang="en-US" altLang="en-US" sz="3200" b="1" u="sng">
                <a:solidFill>
                  <a:srgbClr val="EF461C"/>
                </a:solidFill>
                <a:latin typeface="News Gothic MT" pitchFamily="25" charset="0"/>
              </a:rPr>
              <a:t>302 g </a:t>
            </a:r>
            <a:r>
              <a:rPr lang="en-US" altLang="en-US" sz="3200" b="1">
                <a:solidFill>
                  <a:srgbClr val="EF461C"/>
                </a:solidFill>
                <a:latin typeface="News Gothic MT" pitchFamily="25" charset="0"/>
              </a:rPr>
              <a:t>		</a:t>
            </a:r>
          </a:p>
          <a:p>
            <a:pPr eaLnBrk="1" hangingPunct="1"/>
            <a:r>
              <a:rPr lang="en-US" altLang="en-US" sz="3200" b="1">
                <a:solidFill>
                  <a:srgbClr val="EF461C"/>
                </a:solidFill>
                <a:latin typeface="News Gothic MT" pitchFamily="25" charset="0"/>
              </a:rPr>
              <a:t> 	  11.35 g/cm</a:t>
            </a:r>
            <a:r>
              <a:rPr lang="en-US" altLang="en-US" sz="3200" b="1" baseline="30000">
                <a:solidFill>
                  <a:srgbClr val="EF461C"/>
                </a:solidFill>
                <a:latin typeface="News Gothic MT" pitchFamily="25" charset="0"/>
              </a:rPr>
              <a:t>3</a:t>
            </a:r>
            <a:endParaRPr lang="en-US" altLang="en-US" sz="3200" b="1">
              <a:solidFill>
                <a:srgbClr val="EF461C"/>
              </a:solidFill>
              <a:latin typeface="News Gothic MT" pitchFamily="25" charset="0"/>
            </a:endParaRPr>
          </a:p>
          <a:p>
            <a:pPr eaLnBrk="1" hangingPunct="1"/>
            <a:endParaRPr lang="en-US" altLang="en-US" sz="3200" b="1">
              <a:solidFill>
                <a:srgbClr val="EF461C"/>
              </a:solidFill>
              <a:latin typeface="News Gothic MT" pitchFamily="25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43525" y="4627563"/>
            <a:ext cx="38004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8579B"/>
                </a:solidFill>
                <a:latin typeface="News Gothic MT" pitchFamily="25" charset="0"/>
              </a:rPr>
              <a:t>V = 26.61 cm</a:t>
            </a:r>
            <a:r>
              <a:rPr lang="en-US" altLang="en-US" sz="3200" b="1" baseline="30000">
                <a:solidFill>
                  <a:srgbClr val="18579B"/>
                </a:solidFill>
                <a:latin typeface="News Gothic MT" pitchFamily="25" charset="0"/>
              </a:rPr>
              <a:t>3</a:t>
            </a:r>
            <a:endParaRPr lang="en-US" altLang="en-US" sz="3200" b="1">
              <a:solidFill>
                <a:srgbClr val="18579B"/>
              </a:solidFill>
              <a:latin typeface="News Gothic MT" pitchFamily="25" charset="0"/>
            </a:endParaRPr>
          </a:p>
          <a:p>
            <a:pPr eaLnBrk="1" hangingPunct="1"/>
            <a:endParaRPr lang="en-US" altLang="en-US" sz="3200" b="1">
              <a:solidFill>
                <a:srgbClr val="18579B"/>
              </a:solidFill>
              <a:latin typeface="News Gothic MT" pitchFamily="2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/>
          <p:cNvSpPr txBox="1">
            <a:spLocks noChangeArrowheads="1"/>
          </p:cNvSpPr>
          <p:nvPr/>
        </p:nvSpPr>
        <p:spPr bwMode="auto">
          <a:xfrm>
            <a:off x="320675" y="292100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404040"/>
                </a:solidFill>
                <a:latin typeface="News Gothic MT" pitchFamily="25" charset="0"/>
              </a:rPr>
              <a:t>Mass is a reliable way to measure matter!</a:t>
            </a:r>
          </a:p>
        </p:txBody>
      </p:sp>
      <p:pic>
        <p:nvPicPr>
          <p:cNvPr id="6147" name="Picture 2" descr="1a88f46abadcce28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876300"/>
            <a:ext cx="293211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0675" y="1104900"/>
            <a:ext cx="197802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3F5B03"/>
                </a:solidFill>
                <a:latin typeface="News Gothic MT" pitchFamily="25" charset="0"/>
              </a:rPr>
              <a:t>Mass is a measure of the amount of matter.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842000" y="1104900"/>
            <a:ext cx="28829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900" b="1">
                <a:solidFill>
                  <a:srgbClr val="18579B"/>
                </a:solidFill>
                <a:latin typeface="News Gothic MT" pitchFamily="25" charset="0"/>
              </a:rPr>
              <a:t>Mass is not affected by temperature or location or any other factor.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675" y="3746500"/>
            <a:ext cx="6130925" cy="2308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r>
              <a:rPr lang="en-US" altLang="en-US" sz="2400" smtClean="0">
                <a:solidFill>
                  <a:srgbClr val="091E24"/>
                </a:solidFill>
              </a:rPr>
              <a:t>Weight is a measure of the Earth’s gravitational force on a body.</a:t>
            </a:r>
          </a:p>
          <a:p>
            <a:pPr>
              <a:defRPr/>
            </a:pPr>
            <a:endParaRPr lang="en-US" altLang="en-US" sz="2400" smtClean="0">
              <a:solidFill>
                <a:srgbClr val="091E24"/>
              </a:solidFill>
            </a:endParaRPr>
          </a:p>
          <a:p>
            <a:pPr>
              <a:defRPr/>
            </a:pPr>
            <a:r>
              <a:rPr lang="en-US" altLang="en-US" sz="2400" smtClean="0">
                <a:solidFill>
                  <a:srgbClr val="091E24"/>
                </a:solidFill>
              </a:rPr>
              <a:t>An astronaut will have a different weight on the moon, but his mass will remain the same.</a:t>
            </a:r>
          </a:p>
        </p:txBody>
      </p:sp>
      <p:pic>
        <p:nvPicPr>
          <p:cNvPr id="6151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38" y="3746500"/>
            <a:ext cx="237648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048023" y="1"/>
            <a:ext cx="7089567" cy="1294544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1454150" y="160338"/>
            <a:ext cx="641191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5500">
                <a:solidFill>
                  <a:srgbClr val="C00000"/>
                </a:solidFill>
                <a:latin typeface="News Gothic MT" pitchFamily="25" charset="0"/>
              </a:rPr>
              <a:t>Question?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288" y="1652588"/>
            <a:ext cx="8210550" cy="1708150"/>
          </a:xfrm>
          <a:prstGeom prst="rect">
            <a:avLst/>
          </a:prstGeom>
          <a:ln w="762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r>
              <a:rPr lang="en-US" altLang="en-US" sz="3500" smtClean="0">
                <a:solidFill>
                  <a:srgbClr val="1B3742"/>
                </a:solidFill>
              </a:rPr>
              <a:t>Why is mass a more reliable measure of the quantity of a sample of matter than weight or volume?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075" y="3944938"/>
            <a:ext cx="7410450" cy="20621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r>
              <a:rPr lang="en-US" altLang="en-US" sz="3200" b="1" smtClean="0">
                <a:solidFill>
                  <a:srgbClr val="3F5B03"/>
                </a:solidFill>
              </a:rPr>
              <a:t>Answer:  The mass of the sample will be constant regardless of other factors such as temperature, pressure or location.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549275" y="396875"/>
            <a:ext cx="8042275" cy="577850"/>
          </a:xfrm>
        </p:spPr>
        <p:txBody>
          <a:bodyPr/>
          <a:lstStyle/>
          <a:p>
            <a:pPr eaLnBrk="1" hangingPunct="1"/>
            <a:r>
              <a:rPr lang="en-US" altLang="en-US" smtClean="0"/>
              <a:t>Elements and Compounds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3113" y="1255713"/>
            <a:ext cx="7459662" cy="9540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 algn="ctr">
              <a:defRPr/>
            </a:pPr>
            <a:r>
              <a:rPr lang="en-US" altLang="en-US" sz="2800" b="1" smtClean="0">
                <a:solidFill>
                  <a:srgbClr val="FFFF00"/>
                </a:solidFill>
              </a:rPr>
              <a:t>The fundamental building blocks of matter are </a:t>
            </a:r>
            <a:r>
              <a:rPr lang="en-US" altLang="en-US" sz="2800" b="1" smtClean="0">
                <a:solidFill>
                  <a:srgbClr val="C00000"/>
                </a:solidFill>
              </a:rPr>
              <a:t>atoms and molecules.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773113" y="2497138"/>
            <a:ext cx="3722687" cy="4360862"/>
          </a:xfrm>
          <a:prstGeom prst="roundRect">
            <a:avLst>
              <a:gd name="adj" fmla="val 16667"/>
            </a:avLst>
          </a:prstGeom>
          <a:solidFill>
            <a:srgbClr val="EAFDC1"/>
          </a:solidFill>
          <a:ln w="12700">
            <a:solidFill>
              <a:srgbClr val="287A9E"/>
            </a:solidFill>
            <a:round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4868863" y="2497138"/>
            <a:ext cx="3722687" cy="4360862"/>
          </a:xfrm>
          <a:prstGeom prst="roundRect">
            <a:avLst>
              <a:gd name="adj" fmla="val 16667"/>
            </a:avLst>
          </a:prstGeom>
          <a:solidFill>
            <a:srgbClr val="EAFDC1"/>
          </a:solidFill>
          <a:ln w="12700">
            <a:solidFill>
              <a:srgbClr val="287A9E"/>
            </a:solidFill>
            <a:round/>
            <a:headEnd/>
            <a:tailEnd/>
          </a:ln>
          <a:effectLst>
            <a:outerShdw dist="25400" dir="5400000" sx="100999" sy="100999" rotWithShape="0">
              <a:srgbClr val="808080">
                <a:alpha val="39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198" name="TextBox 6"/>
          <p:cNvSpPr txBox="1">
            <a:spLocks noChangeArrowheads="1"/>
          </p:cNvSpPr>
          <p:nvPr/>
        </p:nvSpPr>
        <p:spPr bwMode="auto">
          <a:xfrm>
            <a:off x="1079500" y="2520950"/>
            <a:ext cx="30368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4000" u="sng">
                <a:solidFill>
                  <a:srgbClr val="008000"/>
                </a:solidFill>
                <a:latin typeface="Comic Sans MS" pitchFamily="66" charset="0"/>
              </a:rPr>
              <a:t>ATOM</a:t>
            </a:r>
          </a:p>
        </p:txBody>
      </p:sp>
      <p:sp>
        <p:nvSpPr>
          <p:cNvPr id="8199" name="TextBox 7"/>
          <p:cNvSpPr txBox="1">
            <a:spLocks noChangeArrowheads="1"/>
          </p:cNvSpPr>
          <p:nvPr/>
        </p:nvSpPr>
        <p:spPr bwMode="auto">
          <a:xfrm>
            <a:off x="5197475" y="2520950"/>
            <a:ext cx="3035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algn="ctr" eaLnBrk="1" hangingPunct="1"/>
            <a:r>
              <a:rPr lang="en-US" altLang="en-US" sz="4000" u="sng">
                <a:solidFill>
                  <a:srgbClr val="008000"/>
                </a:solidFill>
                <a:latin typeface="Comic Sans MS" pitchFamily="66" charset="0"/>
              </a:rPr>
              <a:t>MOLECULE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79500" y="3548063"/>
            <a:ext cx="3036888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>
                <a:latin typeface="News Gothic MT" pitchFamily="25" charset="0"/>
              </a:rPr>
              <a:t>An atom is the smallest unit of an element that retains the properties of that element.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86363" y="3228975"/>
            <a:ext cx="303688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800">
                <a:latin typeface="News Gothic MT" pitchFamily="25" charset="0"/>
              </a:rPr>
              <a:t>A molecule is a neutral group of atoms held together by covalent bonds.</a:t>
            </a:r>
          </a:p>
        </p:txBody>
      </p:sp>
      <p:pic>
        <p:nvPicPr>
          <p:cNvPr id="8202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6125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1" descr="652b817608d6f2e4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5475288"/>
            <a:ext cx="1414463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>
          <a:xfrm>
            <a:off x="533400" y="611188"/>
            <a:ext cx="4079875" cy="1162050"/>
          </a:xfrm>
        </p:spPr>
        <p:txBody>
          <a:bodyPr/>
          <a:lstStyle/>
          <a:p>
            <a:pPr eaLnBrk="1" hangingPunct="1"/>
            <a:r>
              <a:rPr lang="en-US" altLang="en-US" smtClean="0"/>
              <a:t>All matter can be classified into three groups: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33400" y="2262188"/>
            <a:ext cx="4079875" cy="3719512"/>
          </a:xfrm>
        </p:spPr>
        <p:txBody>
          <a:bodyPr/>
          <a:lstStyle/>
          <a:p>
            <a:pPr marL="342900" indent="-342900" algn="l" eaLnBrk="1" hangingPunct="1">
              <a:buFont typeface="Wingdings 2" pitchFamily="25" charset="2"/>
              <a:buAutoNum type="arabicPeriod"/>
            </a:pPr>
            <a:r>
              <a:rPr lang="en-US" altLang="en-US" sz="4400" smtClean="0">
                <a:solidFill>
                  <a:srgbClr val="AA5816"/>
                </a:solidFill>
              </a:rPr>
              <a:t>Elements</a:t>
            </a:r>
          </a:p>
          <a:p>
            <a:pPr marL="342900" indent="-342900" algn="l" eaLnBrk="1" hangingPunct="1">
              <a:buFont typeface="Wingdings 2" pitchFamily="25" charset="2"/>
              <a:buAutoNum type="arabicPeriod"/>
            </a:pPr>
            <a:r>
              <a:rPr lang="en-US" altLang="en-US" sz="4400" smtClean="0">
                <a:solidFill>
                  <a:srgbClr val="AA5816"/>
                </a:solidFill>
              </a:rPr>
              <a:t>Compounds</a:t>
            </a:r>
          </a:p>
          <a:p>
            <a:pPr marL="342900" indent="-342900" algn="l" eaLnBrk="1" hangingPunct="1">
              <a:buFont typeface="Wingdings 2" pitchFamily="25" charset="2"/>
              <a:buAutoNum type="arabicPeriod"/>
            </a:pPr>
            <a:r>
              <a:rPr lang="en-US" altLang="en-US" sz="4400" smtClean="0">
                <a:solidFill>
                  <a:srgbClr val="AA5816"/>
                </a:solidFill>
              </a:rPr>
              <a:t>Mixtures</a:t>
            </a:r>
          </a:p>
        </p:txBody>
      </p:sp>
      <p:pic>
        <p:nvPicPr>
          <p:cNvPr id="6" name="Picture Placeholder 5" descr="AA023118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14322" b="-14322"/>
          <a:stretch>
            <a:fillRect/>
          </a:stretch>
        </p:blipFill>
        <p:spPr>
          <a:xfrm>
            <a:off x="5091113" y="358775"/>
            <a:ext cx="3657600" cy="5318125"/>
          </a:xfrm>
          <a:ln w="38100" cap="flat">
            <a:solidFill>
              <a:srgbClr val="00FF00"/>
            </a:solidFill>
            <a:round/>
            <a:headEnd type="none" w="med" len="med"/>
            <a:tailEnd type="none" w="med" len="med"/>
          </a:ln>
          <a:effectLst>
            <a:outerShdw blurRad="63500" sx="100500" sy="100500" algn="ct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f0ef4951cf6bef56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444625"/>
            <a:ext cx="3781425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Element: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306494" y="1766510"/>
            <a:ext cx="4837505" cy="180049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r>
              <a:rPr lang="en-US" altLang="en-US" sz="3700" b="1" i="1" smtClean="0">
                <a:solidFill>
                  <a:srgbClr val="215D77"/>
                </a:solidFill>
              </a:rPr>
              <a:t>1.  A pure substance made of only one kind of atom.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06494" y="3970997"/>
            <a:ext cx="4837505" cy="212365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2pPr>
            <a:lvl3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3pPr>
            <a:lvl4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4pPr>
            <a:lvl5pPr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News Gothic MT" pitchFamily="25" charset="0"/>
                <a:ea typeface="ＭＳ Ｐゴシック" pitchFamily="25" charset="-128"/>
              </a:defRPr>
            </a:lvl9pPr>
          </a:lstStyle>
          <a:p>
            <a:pPr>
              <a:defRPr/>
            </a:pPr>
            <a:r>
              <a:rPr lang="en-US" altLang="en-US" sz="3300" i="1" smtClean="0">
                <a:solidFill>
                  <a:srgbClr val="091E24"/>
                </a:solidFill>
              </a:rPr>
              <a:t>2.  A substance that cannot be broken down into other substances by ordinary means.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47306f10c616264c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63525"/>
            <a:ext cx="2927350" cy="2016125"/>
          </a:xfrm>
          <a:prstGeom prst="rect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8000" i="1" smtClean="0"/>
              <a:t>         Compound:</a:t>
            </a:r>
          </a:p>
        </p:txBody>
      </p:sp>
      <p:pic>
        <p:nvPicPr>
          <p:cNvPr id="11268" name="Picture 2" descr="13f92aef6c85e7dc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4956175"/>
            <a:ext cx="2536825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78200" y="1444625"/>
            <a:ext cx="521335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300" b="1" i="1">
                <a:solidFill>
                  <a:srgbClr val="0000FF"/>
                </a:solidFill>
                <a:latin typeface="News Gothic MT" pitchFamily="25" charset="0"/>
              </a:rPr>
              <a:t>A compound is a substance made up of two or more elements that are chemically combined.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2088" y="2909888"/>
            <a:ext cx="8399462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News Gothic MT" pitchFamily="25" charset="0"/>
              </a:rPr>
              <a:t>A compound can be broken down into simpler substances.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49275" y="3921125"/>
            <a:ext cx="51101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5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900000"/>
                </a:solidFill>
                <a:latin typeface="News Gothic MT" pitchFamily="25" charset="0"/>
              </a:rPr>
              <a:t>For example:  Water is a compound composed of the elements hydrogen and oxygen bonded together.  Water can be broken back down into its individual elements of hydrogen and oxygen.</a:t>
            </a:r>
          </a:p>
          <a:p>
            <a:pPr eaLnBrk="1" hangingPunct="1"/>
            <a:endParaRPr lang="en-US" altLang="en-US" sz="2000" b="1">
              <a:solidFill>
                <a:srgbClr val="900000"/>
              </a:solidFill>
              <a:latin typeface="News Gothic MT" pitchFamily="2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3768</TotalTime>
  <Words>1648</Words>
  <Application>Microsoft Office PowerPoint</Application>
  <PresentationFormat>On-screen Show (4:3)</PresentationFormat>
  <Paragraphs>225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ＭＳ Ｐゴシック</vt:lpstr>
      <vt:lpstr>News Gothic MT</vt:lpstr>
      <vt:lpstr>Wingdings 2</vt:lpstr>
      <vt:lpstr>Calibri</vt:lpstr>
      <vt:lpstr>Apple Casual</vt:lpstr>
      <vt:lpstr>Comic Sans MS</vt:lpstr>
      <vt:lpstr>Arial Unicode MS</vt:lpstr>
      <vt:lpstr>Chalkboard</vt:lpstr>
      <vt:lpstr>Marker Felt</vt:lpstr>
      <vt:lpstr>Wingdings</vt:lpstr>
      <vt:lpstr>Breeze</vt:lpstr>
      <vt:lpstr>Matter and Change</vt:lpstr>
      <vt:lpstr>Properties of Matter</vt:lpstr>
      <vt:lpstr>PowerPoint Presentation</vt:lpstr>
      <vt:lpstr>PowerPoint Presentation</vt:lpstr>
      <vt:lpstr>PowerPoint Presentation</vt:lpstr>
      <vt:lpstr>Elements and Compounds</vt:lpstr>
      <vt:lpstr>All matter can be classified into three groups:</vt:lpstr>
      <vt:lpstr>Element:</vt:lpstr>
      <vt:lpstr>         Compound:</vt:lpstr>
      <vt:lpstr>PowerPoint Presentation</vt:lpstr>
      <vt:lpstr>Mixtures</vt:lpstr>
      <vt:lpstr>How are mixtures distinguished from elements and compounds?</vt:lpstr>
      <vt:lpstr>Methods of separating mixtures into their individual components: </vt:lpstr>
      <vt:lpstr>Filtration</vt:lpstr>
      <vt:lpstr>Evaporation</vt:lpstr>
      <vt:lpstr>Decanting</vt:lpstr>
      <vt:lpstr>Centrifuge</vt:lpstr>
      <vt:lpstr>Paper Chromatography</vt:lpstr>
      <vt:lpstr>Questions / Practice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Density</vt:lpstr>
      <vt:lpstr>PowerPoint Presentation</vt:lpstr>
      <vt:lpstr>PowerPoint Presentation</vt:lpstr>
      <vt:lpstr>PowerPoint Presentation</vt:lpstr>
      <vt:lpstr>PowerPoint Presentation</vt:lpstr>
    </vt:vector>
  </TitlesOfParts>
  <Company>Shelby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Matter and Change</dc:title>
  <dc:creator>teacher</dc:creator>
  <cp:lastModifiedBy>David Edinger</cp:lastModifiedBy>
  <cp:revision>26</cp:revision>
  <dcterms:created xsi:type="dcterms:W3CDTF">2010-03-20T20:12:39Z</dcterms:created>
  <dcterms:modified xsi:type="dcterms:W3CDTF">2014-08-24T15:32:37Z</dcterms:modified>
</cp:coreProperties>
</file>