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92" r:id="rId7"/>
    <p:sldId id="293" r:id="rId8"/>
    <p:sldId id="264" r:id="rId9"/>
    <p:sldId id="276" r:id="rId10"/>
    <p:sldId id="265" r:id="rId11"/>
    <p:sldId id="277" r:id="rId12"/>
    <p:sldId id="270" r:id="rId13"/>
    <p:sldId id="278" r:id="rId14"/>
    <p:sldId id="266" r:id="rId15"/>
    <p:sldId id="279" r:id="rId16"/>
    <p:sldId id="271" r:id="rId17"/>
    <p:sldId id="280" r:id="rId18"/>
    <p:sldId id="274" r:id="rId19"/>
    <p:sldId id="281" r:id="rId20"/>
    <p:sldId id="267" r:id="rId21"/>
    <p:sldId id="282" r:id="rId22"/>
    <p:sldId id="273" r:id="rId23"/>
    <p:sldId id="283" r:id="rId24"/>
    <p:sldId id="268" r:id="rId25"/>
    <p:sldId id="284" r:id="rId26"/>
    <p:sldId id="275" r:id="rId27"/>
    <p:sldId id="285" r:id="rId28"/>
    <p:sldId id="272" r:id="rId29"/>
    <p:sldId id="286" r:id="rId30"/>
    <p:sldId id="269" r:id="rId31"/>
    <p:sldId id="287" r:id="rId32"/>
    <p:sldId id="288" r:id="rId33"/>
    <p:sldId id="291" r:id="rId34"/>
    <p:sldId id="290" r:id="rId35"/>
    <p:sldId id="289" r:id="rId36"/>
    <p:sldId id="26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8AC74-6D5C-4EAE-A8D1-A63CAAC8DC98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3CCDD7-544F-4500-B472-8A56F47F05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93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D479C-92BA-4AD0-8199-9A3CC5635078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1E49-C2B8-437C-AC7A-AF57D386F7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02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10D3-1A3E-4F7B-899F-0B1D2AE69AA3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FFA0-9B21-4218-B05B-47BF31CF0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7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47830-817C-4580-A6C0-77D082FE4ACD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2C99-A0C6-48D8-8136-2165E3465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4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DF134-4FDB-46D6-A938-072D9AC7D9F3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7A20E-3795-446C-8516-48F033AED4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3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4A6D-23F3-484C-B24D-C22062EACAE7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61339-8728-4044-BD2E-FD8DB9BC1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85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D8D7B-49A7-4C19-AC96-9F6FD09F3971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44C1-3EC3-46F9-9A04-8E67EE78A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DFE3-8B61-4CC7-A7CB-CA0CD4B57048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46950-9F95-433D-A8F7-69CF12511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640A-3988-4794-AB73-71E63D37304E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1EBA-8E41-46AB-9F3E-29D30607F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338C-C729-4E2E-B15F-356CF9636F9B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EC15-21FC-4683-9DCE-E9D3575B5B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2C53-180B-46E1-AC36-F58F8856FE35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9F8AA-D02C-4BD0-A923-CC625B353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2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2C9FA-F386-42BF-B829-3C1BC2AC906C}" type="datetimeFigureOut">
              <a:rPr lang="en-US"/>
              <a:pPr>
                <a:defRPr/>
              </a:pPr>
              <a:t>8/24/2014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65FC5AD-EC86-47F5-BD41-27EBFC5FC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6" r:id="rId2"/>
    <p:sldLayoutId id="2147483744" r:id="rId3"/>
    <p:sldLayoutId id="2147483737" r:id="rId4"/>
    <p:sldLayoutId id="2147483738" r:id="rId5"/>
    <p:sldLayoutId id="2147483739" r:id="rId6"/>
    <p:sldLayoutId id="2147483740" r:id="rId7"/>
    <p:sldLayoutId id="2147483745" r:id="rId8"/>
    <p:sldLayoutId id="2147483746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bc.co.uk/schools/ks3bitesize/science/chemistry/elements_com_mix_6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600200" y="5638800"/>
            <a:ext cx="6400800" cy="9906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altLang="en-US" smtClean="0"/>
              <a:t>Classifying Matter:</a:t>
            </a:r>
            <a:br>
              <a:rPr altLang="en-US" smtClean="0"/>
            </a:br>
            <a:r>
              <a:rPr altLang="en-US" smtClean="0"/>
              <a:t>Elements, Compounds, and Mixtures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Copper</a:t>
            </a:r>
          </a:p>
        </p:txBody>
      </p:sp>
      <p:pic>
        <p:nvPicPr>
          <p:cNvPr id="15364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Copper</a:t>
            </a:r>
          </a:p>
        </p:txBody>
      </p:sp>
      <p:pic>
        <p:nvPicPr>
          <p:cNvPr id="16388" name="Picture 4" descr="C:\Users\Liz\AppData\Local\Microsoft\Windows\Temporary Internet Files\Content.IE5\OBF55X67\MPj031655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4888"/>
            <a:ext cx="5275263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382077" y="1781071"/>
            <a:ext cx="11849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Jelly Beans</a:t>
            </a:r>
          </a:p>
        </p:txBody>
      </p:sp>
      <p:pic>
        <p:nvPicPr>
          <p:cNvPr id="17412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Jelly Beans</a:t>
            </a:r>
          </a:p>
        </p:txBody>
      </p:sp>
      <p:pic>
        <p:nvPicPr>
          <p:cNvPr id="18436" name="Picture 3" descr="C:\Users\Liz\AppData\Local\Microsoft\Windows\Temporary Internet Files\Content.IE5\AWBBSMMK\MPj044244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133600"/>
            <a:ext cx="589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Table Sugar</a:t>
            </a:r>
          </a:p>
        </p:txBody>
      </p:sp>
      <p:pic>
        <p:nvPicPr>
          <p:cNvPr id="19460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Table Sugar</a:t>
            </a:r>
          </a:p>
        </p:txBody>
      </p:sp>
      <p:pic>
        <p:nvPicPr>
          <p:cNvPr id="20484" name="Picture 2" descr="C:\Users\Liz\AppData\Local\Microsoft\Windows\Temporary Internet Files\Content.IE5\AWBBSMMK\MPj028962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895600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41331" y="2044837"/>
            <a:ext cx="316445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Diamond</a:t>
            </a:r>
          </a:p>
        </p:txBody>
      </p:sp>
      <p:pic>
        <p:nvPicPr>
          <p:cNvPr id="21508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Diamond</a:t>
            </a:r>
          </a:p>
        </p:txBody>
      </p:sp>
      <p:pic>
        <p:nvPicPr>
          <p:cNvPr id="22532" name="Picture 2" descr="C:\Users\Liz\AppData\Local\Microsoft\Windows\Temporary Internet Files\Content.IE5\OBF55X67\MPj0410090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6788"/>
            <a:ext cx="62484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555005" y="1656270"/>
            <a:ext cx="66716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Tea</a:t>
            </a:r>
          </a:p>
        </p:txBody>
      </p:sp>
      <p:pic>
        <p:nvPicPr>
          <p:cNvPr id="23556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Tea</a:t>
            </a:r>
          </a:p>
        </p:txBody>
      </p:sp>
      <p:pic>
        <p:nvPicPr>
          <p:cNvPr id="24580" name="Picture 3" descr="C:\Users\Liz\AppData\Local\Microsoft\Windows\Temporary Internet Files\Content.IE5\1QHJWAUW\MPj03143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8538"/>
            <a:ext cx="5257800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Pure Substances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sample of matter that has definite chemical and physical properties.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28264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Elements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51805" y="2743200"/>
            <a:ext cx="20681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Atoms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8074" y="4876800"/>
            <a:ext cx="3740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Compounds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0" y="5020270"/>
            <a:ext cx="32095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n-lt"/>
                <a:cs typeface="+mn-cs"/>
              </a:rPr>
              <a:t>Molecules</a:t>
            </a:r>
          </a:p>
        </p:txBody>
      </p:sp>
      <p:pic>
        <p:nvPicPr>
          <p:cNvPr id="7176" name="Picture 5" descr="C:\Users\Liz\AppData\Local\Microsoft\Windows\Temporary Internet Files\Content.IE5\OBF55X67\MCj0287131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37160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7" descr="C:\Users\Liz\AppData\Local\Microsoft\Windows\Temporary Internet Files\Content.IE5\1QHJWAUW\MPj0387697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1752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6002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09800" y="60198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48400" y="6019800"/>
            <a:ext cx="762000" cy="685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8580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791200" y="5791200"/>
            <a:ext cx="6096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Salt</a:t>
            </a:r>
          </a:p>
        </p:txBody>
      </p:sp>
      <p:pic>
        <p:nvPicPr>
          <p:cNvPr id="25604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Salt</a:t>
            </a:r>
          </a:p>
        </p:txBody>
      </p:sp>
      <p:pic>
        <p:nvPicPr>
          <p:cNvPr id="26628" name="Picture 2" descr="C:\Users\Liz\AppData\Local\Microsoft\Windows\Temporary Internet Files\Content.IE5\12PITY9L\MPj0434116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65350"/>
            <a:ext cx="670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252880" y="1377849"/>
            <a:ext cx="174118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NaCl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Neon Gas</a:t>
            </a:r>
          </a:p>
        </p:txBody>
      </p:sp>
      <p:pic>
        <p:nvPicPr>
          <p:cNvPr id="27652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Neon Gas</a:t>
            </a:r>
          </a:p>
        </p:txBody>
      </p:sp>
      <p:pic>
        <p:nvPicPr>
          <p:cNvPr id="28676" name="Picture 2" descr="C:\Users\Liz\AppData\Local\Microsoft\Windows\Temporary Internet Files\Content.IE5\OBF55X67\MPj0442522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329402" y="1387909"/>
            <a:ext cx="10486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Ne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Salad</a:t>
            </a:r>
          </a:p>
        </p:txBody>
      </p:sp>
      <p:pic>
        <p:nvPicPr>
          <p:cNvPr id="29700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Salad</a:t>
            </a:r>
          </a:p>
        </p:txBody>
      </p:sp>
      <p:pic>
        <p:nvPicPr>
          <p:cNvPr id="30724" name="Picture 7" descr="C:\Users\Liz\AppData\Local\Microsoft\Windows\Temporary Internet Files\Content.IE5\1QHJWAUW\MPj042436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Pure Water</a:t>
            </a:r>
          </a:p>
        </p:txBody>
      </p:sp>
      <p:pic>
        <p:nvPicPr>
          <p:cNvPr id="31748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</a:t>
            </a:r>
            <a:r>
              <a:rPr lang="en-US" altLang="en-US" smtClean="0">
                <a:solidFill>
                  <a:srgbClr val="FFC000"/>
                </a:solidFill>
              </a:rPr>
              <a:t>Compound</a:t>
            </a:r>
            <a:r>
              <a:rPr lang="en-US" altLang="en-US" smtClean="0"/>
              <a:t>, or Mixture?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Pure Water</a:t>
            </a:r>
          </a:p>
        </p:txBody>
      </p:sp>
      <p:pic>
        <p:nvPicPr>
          <p:cNvPr id="32772" name="Picture 2" descr="C:\Users\Liz\AppData\Local\Microsoft\Windows\Temporary Internet Files\Content.IE5\1QHJWAUW\MPj0438348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447127" y="1653712"/>
            <a:ext cx="143821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r>
              <a:rPr lang="en-US" sz="4800" b="1" spc="300" baseline="-250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Aluminum</a:t>
            </a:r>
          </a:p>
        </p:txBody>
      </p:sp>
      <p:pic>
        <p:nvPicPr>
          <p:cNvPr id="33796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Aluminum</a:t>
            </a:r>
          </a:p>
        </p:txBody>
      </p:sp>
      <p:pic>
        <p:nvPicPr>
          <p:cNvPr id="34820" name="Picture 2" descr="C:\Users\Liz\AppData\Local\Microsoft\Windows\Temporary Internet Files\Content.IE5\1QHJWAUW\MPj040098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4550"/>
            <a:ext cx="36576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939266">
            <a:off x="985693" y="1752527"/>
            <a:ext cx="8771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pure substance that cannot be separated into simpler substance by physical or chemical means.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8196" name="Picture 2" descr="http://serc.carleton.edu/images/usingdata/nasaimages/periodic-ta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1054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584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Lemonade</a:t>
            </a:r>
          </a:p>
        </p:txBody>
      </p:sp>
      <p:pic>
        <p:nvPicPr>
          <p:cNvPr id="35844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Lemonade</a:t>
            </a:r>
          </a:p>
        </p:txBody>
      </p:sp>
      <p:pic>
        <p:nvPicPr>
          <p:cNvPr id="36868" name="Picture 2" descr="C:\Users\Liz\AppData\Local\Microsoft\Windows\Temporary Internet Files\Content.IE5\1QHJWAUW\MPj017796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95500"/>
            <a:ext cx="297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7892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C:\Users\Liz\AppData\Local\Microsoft\Windows\Temporary Internet Files\Content.IE5\AWBBSMMK\MPj044447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81163"/>
            <a:ext cx="45720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C000"/>
                </a:solidFill>
              </a:rPr>
              <a:t>Element</a:t>
            </a:r>
            <a:r>
              <a:rPr lang="en-US" altLang="en-US" smtClean="0"/>
              <a:t>, Compound, or Mixture?</a:t>
            </a:r>
          </a:p>
        </p:txBody>
      </p:sp>
      <p:sp>
        <p:nvSpPr>
          <p:cNvPr id="38916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Silver</a:t>
            </a:r>
          </a:p>
        </p:txBody>
      </p:sp>
      <p:sp>
        <p:nvSpPr>
          <p:cNvPr id="5" name="Rectangle 4"/>
          <p:cNvSpPr/>
          <p:nvPr/>
        </p:nvSpPr>
        <p:spPr>
          <a:xfrm rot="20939266">
            <a:off x="1082384" y="2044837"/>
            <a:ext cx="108234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</a:t>
            </a:r>
            <a:endParaRPr lang="en-US" sz="4800" b="1" spc="300" baseline="-25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Sand</a:t>
            </a:r>
          </a:p>
        </p:txBody>
      </p:sp>
      <p:pic>
        <p:nvPicPr>
          <p:cNvPr id="39940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Sand</a:t>
            </a:r>
          </a:p>
        </p:txBody>
      </p:sp>
      <p:pic>
        <p:nvPicPr>
          <p:cNvPr id="40964" name="Picture 6" descr="C:\Users\Liz\AppData\Local\Microsoft\Windows\Temporary Internet Files\Content.IE5\1QHJWAUW\MPj0432787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320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81000"/>
            <a:ext cx="8397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Compounds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7724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US" alt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smtClean="0"/>
              <a:t>Pure substance composed of two or more </a:t>
            </a:r>
            <a:r>
              <a:rPr lang="en-US" altLang="en-US" sz="2800" i="1" smtClean="0"/>
              <a:t>different elements joined by chemical bonds.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800" i="1" smtClean="0"/>
              <a:t> </a:t>
            </a:r>
          </a:p>
          <a:p>
            <a:pPr lvl="1" eaLnBrk="1" hangingPunct="1"/>
            <a:r>
              <a:rPr lang="en-US" altLang="en-US" sz="2800" smtClean="0"/>
              <a:t>Made of elements in a specific ratio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sz="2800" smtClean="0"/>
              <a:t>   that is always the same</a:t>
            </a:r>
          </a:p>
          <a:p>
            <a:pPr lvl="1" eaLnBrk="1" hangingPunct="1"/>
            <a:r>
              <a:rPr lang="en-US" altLang="en-US" sz="2800" smtClean="0"/>
              <a:t>Has a chemical formula</a:t>
            </a:r>
          </a:p>
          <a:p>
            <a:pPr lvl="1" eaLnBrk="1" hangingPunct="1"/>
            <a:r>
              <a:rPr lang="en-US" altLang="en-US" sz="2800" smtClean="0"/>
              <a:t>Can only be separated by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altLang="en-US" sz="2800" smtClean="0"/>
              <a:t>   chemical means, not physically 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endParaRPr lang="en-US" altLang="en-US" smtClean="0"/>
          </a:p>
        </p:txBody>
      </p:sp>
      <p:sp>
        <p:nvSpPr>
          <p:cNvPr id="5" name="Rectangle 4"/>
          <p:cNvSpPr/>
          <p:nvPr/>
        </p:nvSpPr>
        <p:spPr>
          <a:xfrm rot="20915313">
            <a:off x="6717421" y="2699362"/>
            <a:ext cx="16289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H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O</a:t>
            </a:r>
          </a:p>
        </p:txBody>
      </p:sp>
      <p:sp>
        <p:nvSpPr>
          <p:cNvPr id="6" name="Rectangle 5"/>
          <p:cNvSpPr/>
          <p:nvPr/>
        </p:nvSpPr>
        <p:spPr>
          <a:xfrm rot="20671414">
            <a:off x="5731726" y="5514025"/>
            <a:ext cx="15648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CO</a:t>
            </a:r>
            <a:r>
              <a:rPr lang="en-US" sz="5400" b="1" baseline="-2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 rot="789037">
            <a:off x="6792754" y="4275195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NaCl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862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combination of two or more pure substances that are not chemically combined.</a:t>
            </a:r>
          </a:p>
          <a:p>
            <a:pPr eaLnBrk="1" hangingPunct="1"/>
            <a:r>
              <a:rPr lang="en-US" altLang="en-US" smtClean="0"/>
              <a:t>substances held together by </a:t>
            </a:r>
            <a:r>
              <a:rPr lang="en-US" altLang="en-US" i="1" smtClean="0"/>
              <a:t>physical forces, not chemical </a:t>
            </a:r>
          </a:p>
          <a:p>
            <a:pPr eaLnBrk="1" hangingPunct="1"/>
            <a:r>
              <a:rPr lang="en-US" altLang="en-US" smtClean="0"/>
              <a:t>No chemical change takes place </a:t>
            </a:r>
          </a:p>
          <a:p>
            <a:pPr eaLnBrk="1" hangingPunct="1"/>
            <a:r>
              <a:rPr lang="en-US" altLang="en-US" smtClean="0"/>
              <a:t>Each item retains its properties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	in the mixture </a:t>
            </a:r>
          </a:p>
          <a:p>
            <a:pPr eaLnBrk="1" hangingPunct="1"/>
            <a:r>
              <a:rPr lang="en-US" altLang="en-US" smtClean="0"/>
              <a:t>They can be separated physically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0246" name="Picture 6" descr="Concr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524500"/>
            <a:ext cx="41433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6505575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/>
              <a:t>Chem4kids.com</a:t>
            </a:r>
          </a:p>
        </p:txBody>
      </p:sp>
      <p:pic>
        <p:nvPicPr>
          <p:cNvPr id="10248" name="Picture 8" descr="Tap Water and Distilled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857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7010400" y="4038600"/>
            <a:ext cx="3048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Mixtures vs. Compounds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295400" y="6400800"/>
            <a:ext cx="6324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u="sng">
                <a:hlinkClick r:id="rId2"/>
              </a:rPr>
              <a:t>http://www.bbc.co.uk/schools/ks3bitesize/science/chemistry/elements_com_mix_6.shtml</a:t>
            </a:r>
            <a:endParaRPr lang="en-US" altLang="en-US" sz="1200"/>
          </a:p>
        </p:txBody>
      </p:sp>
      <p:pic>
        <p:nvPicPr>
          <p:cNvPr id="1126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524000"/>
            <a:ext cx="6067425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 you identify the following?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mtClean="0"/>
              <a:t>You will be shown a series of photos.  Tell if each photo represents an item composed of an element, compound, or mixture.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b="1" smtClean="0"/>
              <a:t>Review:</a:t>
            </a:r>
          </a:p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element</a:t>
            </a:r>
            <a:r>
              <a:rPr lang="en-US" altLang="en-US" smtClean="0"/>
              <a:t> contains just one type of atom. 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compound</a:t>
            </a:r>
            <a:r>
              <a:rPr lang="en-US" altLang="en-US" smtClean="0"/>
              <a:t> contains two or more different atoms joined together. </a:t>
            </a:r>
          </a:p>
          <a:p>
            <a:pPr eaLnBrk="1" hangingPunct="1"/>
            <a:r>
              <a:rPr lang="en-US" altLang="en-US" smtClean="0"/>
              <a:t>A </a:t>
            </a:r>
            <a:r>
              <a:rPr lang="en-US" altLang="en-US" b="1" smtClean="0"/>
              <a:t>mixture</a:t>
            </a:r>
            <a:r>
              <a:rPr lang="en-US" altLang="en-US" smtClean="0"/>
              <a:t> contains two or more different substances that are only physically joined together, not chemically.</a:t>
            </a:r>
          </a:p>
          <a:p>
            <a:pPr lvl="1" eaLnBrk="1" hangingPunct="1"/>
            <a:r>
              <a:rPr lang="en-US" altLang="en-US" smtClean="0"/>
              <a:t>A mixture can contain both elements and compounds. 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Mixture?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371600"/>
            <a:ext cx="69342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Rocks</a:t>
            </a:r>
          </a:p>
        </p:txBody>
      </p:sp>
      <p:pic>
        <p:nvPicPr>
          <p:cNvPr id="13316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Element, Compound, or </a:t>
            </a:r>
            <a:r>
              <a:rPr lang="en-US" altLang="en-US" smtClean="0">
                <a:solidFill>
                  <a:srgbClr val="FFC000"/>
                </a:solidFill>
              </a:rPr>
              <a:t>Mixture</a:t>
            </a:r>
            <a:r>
              <a:rPr lang="en-US" altLang="en-US" smtClean="0"/>
              <a:t>?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7772400" cy="9906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altLang="en-US" sz="4000" smtClean="0"/>
              <a:t>Rocks</a:t>
            </a:r>
          </a:p>
        </p:txBody>
      </p:sp>
      <p:pic>
        <p:nvPicPr>
          <p:cNvPr id="14340" name="Picture 3" descr="C:\Users\Liz\AppData\Local\Microsoft\Windows\Temporary Internet Files\Content.IE5\12PITY9L\MPj0444303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5338"/>
            <a:ext cx="68580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447</Words>
  <Application>Microsoft Office PowerPoint</Application>
  <PresentationFormat>On-screen Show (4:3)</PresentationFormat>
  <Paragraphs>103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Equity</vt:lpstr>
      <vt:lpstr>Classifying Matter: Elements, Compounds, and Mixtures</vt:lpstr>
      <vt:lpstr>Pure Substances</vt:lpstr>
      <vt:lpstr>Elements</vt:lpstr>
      <vt:lpstr>Compounds</vt:lpstr>
      <vt:lpstr>Mixtures</vt:lpstr>
      <vt:lpstr>Mixtures vs. Compounds</vt:lpstr>
      <vt:lpstr>Can you identify the following?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Element, Compound, or Mixture?</vt:lpstr>
      <vt:lpstr>PowerPoint Presentation</vt:lpstr>
    </vt:vector>
  </TitlesOfParts>
  <Company>Johnson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</dc:creator>
  <cp:lastModifiedBy>David Edinger</cp:lastModifiedBy>
  <cp:revision>32</cp:revision>
  <dcterms:created xsi:type="dcterms:W3CDTF">2009-11-19T02:29:08Z</dcterms:created>
  <dcterms:modified xsi:type="dcterms:W3CDTF">2014-08-24T15:33:18Z</dcterms:modified>
</cp:coreProperties>
</file>