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63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4" r:id="rId15"/>
    <p:sldId id="257" r:id="rId16"/>
    <p:sldId id="258" r:id="rId17"/>
    <p:sldId id="259" r:id="rId18"/>
    <p:sldId id="260" r:id="rId19"/>
    <p:sldId id="261" r:id="rId20"/>
    <p:sldId id="26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>
        <p:scale>
          <a:sx n="91" d="100"/>
          <a:sy n="91" d="100"/>
        </p:scale>
        <p:origin x="-131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56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C59778D-94EB-4DE1-9B84-E171417527F3}" type="datetimeFigureOut">
              <a:rPr lang="en-US"/>
              <a:pPr>
                <a:defRPr/>
              </a:pPr>
              <a:t>8/24/2014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15E307F-CBA5-4A4D-A133-54AE7BF0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08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F815D-23EA-45C4-8AF3-A0D262F63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61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4F348-2F9E-4D10-9DD8-273C35DC1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60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4539-563D-495F-8DE1-1CFEC8183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4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6001-E35D-4B3F-911B-E174257A4F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42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5E159-DBE4-4210-9D24-B3561E7C9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69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67DA8-A501-4822-B7CA-9A16A496A6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7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121F-20A7-418D-85BC-FE323EE03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79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85A5-DDCD-4B87-9672-782EF224B8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29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415F-64F9-4BD4-82B8-1D386A853D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0F42-A04C-43C1-94B9-CE29B4338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83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1FD2-E66E-4E61-AEE0-2521C4090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19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32B32"/>
            </a:gs>
            <a:gs pos="64999">
              <a:srgbClr val="273037"/>
            </a:gs>
            <a:gs pos="100000">
              <a:srgbClr val="606B7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975" y="573088"/>
            <a:ext cx="85725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325" y="573088"/>
            <a:ext cx="576263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44638"/>
            <a:ext cx="73152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770188"/>
            <a:ext cx="7315200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100" y="549275"/>
            <a:ext cx="1189038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549275"/>
            <a:ext cx="93980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1CE2C0A-3557-4481-AA52-E168058F2D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663"/>
            <a:ext cx="2246312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914400" y="2516188"/>
            <a:ext cx="7315200" cy="1522412"/>
          </a:xfrm>
        </p:spPr>
        <p:txBody>
          <a:bodyPr/>
          <a:lstStyle/>
          <a:p>
            <a:r>
              <a:rPr lang="en-US" altLang="en-US" sz="8800" smtClean="0"/>
              <a:t>DENSITY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7313"/>
            <a:ext cx="7315200" cy="11445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Float/Suspend/Sink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572000"/>
          </a:xfrm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altLang="en-US" sz="2400" dirty="0" smtClean="0">
              <a:latin typeface="Comic Sans MS" pitchFamily="66" charset="0"/>
            </a:endParaRP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altLang="en-US" sz="2400" dirty="0">
              <a:latin typeface="Comic Sans MS" pitchFamily="66" charset="0"/>
            </a:endParaRP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altLang="en-US" sz="2400" dirty="0" smtClean="0">
              <a:latin typeface="Comic Sans MS" pitchFamily="66" charset="0"/>
            </a:endParaRP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An object will do three things when placed in water.  </a:t>
            </a:r>
            <a:endParaRPr lang="en-US" altLang="en-US" sz="2100" dirty="0">
              <a:latin typeface="Comic Sans MS" pitchFamily="66" charset="0"/>
            </a:endParaRPr>
          </a:p>
          <a:p>
            <a:pPr marL="502920" lvl="1"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100" dirty="0" smtClean="0">
                <a:latin typeface="Comic Sans MS" pitchFamily="66" charset="0"/>
              </a:rPr>
              <a:t>Float</a:t>
            </a:r>
          </a:p>
          <a:p>
            <a:pPr marL="502920" lvl="1"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100" dirty="0" smtClean="0">
                <a:latin typeface="Comic Sans MS" pitchFamily="66" charset="0"/>
              </a:rPr>
              <a:t>Suspend</a:t>
            </a:r>
          </a:p>
          <a:p>
            <a:pPr marL="502920" lvl="1"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100" dirty="0" smtClean="0">
                <a:latin typeface="Comic Sans MS" pitchFamily="66" charset="0"/>
              </a:rPr>
              <a:t>Sink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An object will </a:t>
            </a:r>
            <a:r>
              <a:rPr lang="en-US" altLang="en-US" sz="2400" dirty="0" smtClean="0">
                <a:solidFill>
                  <a:schemeClr val="tx2"/>
                </a:solidFill>
                <a:latin typeface="Comic Sans MS" pitchFamily="66" charset="0"/>
              </a:rPr>
              <a:t>float</a:t>
            </a:r>
            <a:r>
              <a:rPr lang="en-US" altLang="en-US" sz="2400" dirty="0" smtClean="0">
                <a:latin typeface="Comic Sans MS" pitchFamily="66" charset="0"/>
              </a:rPr>
              <a:t> in water if </a:t>
            </a:r>
            <a:r>
              <a:rPr lang="en-US" altLang="en-US" sz="2400" dirty="0" smtClean="0">
                <a:solidFill>
                  <a:schemeClr val="tx2"/>
                </a:solidFill>
                <a:latin typeface="Comic Sans MS" pitchFamily="66" charset="0"/>
              </a:rPr>
              <a:t>Density &lt; 1.0 g/cm³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An object will “</a:t>
            </a:r>
            <a:r>
              <a:rPr lang="en-US" altLang="en-US" sz="2400" dirty="0" smtClean="0">
                <a:solidFill>
                  <a:srgbClr val="FFFF00"/>
                </a:solidFill>
                <a:latin typeface="Comic Sans MS" pitchFamily="66" charset="0"/>
              </a:rPr>
              <a:t>suspend</a:t>
            </a:r>
            <a:r>
              <a:rPr lang="en-US" altLang="en-US" sz="2400" dirty="0" smtClean="0">
                <a:latin typeface="Comic Sans MS" pitchFamily="66" charset="0"/>
              </a:rPr>
              <a:t>” in water if </a:t>
            </a:r>
            <a:r>
              <a:rPr lang="en-US" altLang="en-US" sz="2400" dirty="0" smtClean="0">
                <a:solidFill>
                  <a:srgbClr val="FFFF00"/>
                </a:solidFill>
                <a:latin typeface="Comic Sans MS" pitchFamily="66" charset="0"/>
              </a:rPr>
              <a:t>Density = 1.0 g/cm³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An object will </a:t>
            </a:r>
            <a:r>
              <a:rPr lang="en-US" altLang="en-US" sz="2400" dirty="0" smtClean="0">
                <a:solidFill>
                  <a:schemeClr val="tx2"/>
                </a:solidFill>
                <a:latin typeface="Comic Sans MS" pitchFamily="66" charset="0"/>
              </a:rPr>
              <a:t>sink</a:t>
            </a:r>
            <a:r>
              <a:rPr lang="en-US" altLang="en-US" sz="2400" dirty="0" smtClean="0">
                <a:latin typeface="Comic Sans MS" pitchFamily="66" charset="0"/>
              </a:rPr>
              <a:t> in water if </a:t>
            </a:r>
            <a:r>
              <a:rPr lang="en-US" altLang="en-US" sz="2400" dirty="0" smtClean="0">
                <a:solidFill>
                  <a:schemeClr val="tx2"/>
                </a:solidFill>
                <a:latin typeface="Comic Sans MS" pitchFamily="66" charset="0"/>
              </a:rPr>
              <a:t>Density &gt; 1.0 g/cm³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n-US" altLang="en-US" sz="2400" dirty="0" smtClean="0">
              <a:solidFill>
                <a:srgbClr val="0A9033"/>
              </a:solidFill>
              <a:latin typeface="Comic Sans MS" pitchFamily="66" charset="0"/>
            </a:endParaRPr>
          </a:p>
          <a:p>
            <a:pPr indent="-182880" fontAlgn="auto">
              <a:spcAft>
                <a:spcPts val="0"/>
              </a:spcAft>
              <a:buFont typeface="Wingdings" charset="2"/>
              <a:buNone/>
              <a:defRPr/>
            </a:pPr>
            <a:endParaRPr lang="en-US" altLang="en-US" sz="2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Sinking Objects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038600"/>
          </a:xfrm>
        </p:spPr>
        <p:txBody>
          <a:bodyPr/>
          <a:lstStyle/>
          <a:p>
            <a:endParaRPr lang="en-US" altLang="en-US" sz="2400" smtClean="0">
              <a:latin typeface="Comic Sans MS" pitchFamily="66" charset="0"/>
            </a:endParaRPr>
          </a:p>
          <a:p>
            <a:endParaRPr lang="en-US" altLang="en-US" sz="2400" smtClean="0">
              <a:latin typeface="Comic Sans MS" pitchFamily="66" charset="0"/>
            </a:endParaRPr>
          </a:p>
          <a:p>
            <a:endParaRPr lang="en-US" altLang="en-US" sz="2400" smtClean="0">
              <a:latin typeface="Comic Sans MS" pitchFamily="66" charset="0"/>
            </a:endParaRPr>
          </a:p>
          <a:p>
            <a:r>
              <a:rPr lang="en-US" altLang="en-US" sz="2400" smtClean="0">
                <a:latin typeface="Comic Sans MS" pitchFamily="66" charset="0"/>
              </a:rPr>
              <a:t>Any object with a </a:t>
            </a:r>
            <a:r>
              <a:rPr lang="en-US" altLang="en-US" sz="2400" smtClean="0">
                <a:solidFill>
                  <a:schemeClr val="tx2"/>
                </a:solidFill>
                <a:latin typeface="Comic Sans MS" pitchFamily="66" charset="0"/>
              </a:rPr>
              <a:t>Density &gt; 1.0 g/cm³</a:t>
            </a:r>
            <a:r>
              <a:rPr lang="en-US" altLang="en-US" sz="2400" smtClean="0">
                <a:latin typeface="Comic Sans MS" pitchFamily="66" charset="0"/>
              </a:rPr>
              <a:t>, will sink to the bottom in water.</a:t>
            </a:r>
          </a:p>
          <a:p>
            <a:pPr>
              <a:buFont typeface="Wingdings" pitchFamily="2" charset="2"/>
              <a:buNone/>
            </a:pPr>
            <a:endParaRPr lang="en-US" altLang="en-US" sz="2400" smtClean="0">
              <a:latin typeface="Comic Sans MS" pitchFamily="66" charset="0"/>
            </a:endParaRPr>
          </a:p>
          <a:p>
            <a:r>
              <a:rPr lang="en-US" altLang="en-US" sz="2600" smtClean="0">
                <a:solidFill>
                  <a:srgbClr val="FFFF00"/>
                </a:solidFill>
                <a:latin typeface="Comic Sans MS" pitchFamily="66" charset="0"/>
              </a:rPr>
              <a:t>The more dense an object is, the quicker it will sink!!</a:t>
            </a:r>
            <a:endParaRPr lang="en-US" altLang="en-US" sz="2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315200" cy="914400"/>
          </a:xfrm>
        </p:spPr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Floating Objects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876800"/>
          </a:xfrm>
        </p:spPr>
        <p:txBody>
          <a:bodyPr rtlCol="0">
            <a:normAutofit lnSpcReduction="10000"/>
          </a:bodyPr>
          <a:lstStyle/>
          <a:p>
            <a:pPr marL="45720" indent="0" fontAlgn="auto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endParaRPr lang="en-US" altLang="en-US" sz="2400" dirty="0">
              <a:latin typeface="Comic Sans MS" pitchFamily="66" charset="0"/>
            </a:endParaRPr>
          </a:p>
          <a:p>
            <a:pPr indent="-182880" fontAlgn="auto">
              <a:lnSpc>
                <a:spcPct val="90000"/>
              </a:lnSpc>
              <a:spcAft>
                <a:spcPts val="0"/>
              </a:spcAft>
              <a:buFont typeface="Wingdings" charset="2"/>
              <a:buChar char="§"/>
              <a:defRPr/>
            </a:pPr>
            <a:endParaRPr lang="en-US" altLang="en-US" sz="2400" dirty="0" smtClean="0">
              <a:latin typeface="Comic Sans MS" pitchFamily="66" charset="0"/>
            </a:endParaRPr>
          </a:p>
          <a:p>
            <a:pPr indent="-182880" fontAlgn="auto">
              <a:lnSpc>
                <a:spcPct val="9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Any object with a </a:t>
            </a:r>
            <a:r>
              <a:rPr lang="en-US" altLang="en-US" sz="2400" dirty="0" smtClean="0">
                <a:solidFill>
                  <a:schemeClr val="tx2"/>
                </a:solidFill>
                <a:latin typeface="Comic Sans MS" pitchFamily="66" charset="0"/>
              </a:rPr>
              <a:t>Density &lt; 1.0 g/cm³</a:t>
            </a:r>
            <a:r>
              <a:rPr lang="en-US" altLang="en-US" sz="2400" dirty="0" smtClean="0">
                <a:latin typeface="Comic Sans MS" pitchFamily="66" charset="0"/>
              </a:rPr>
              <a:t>, will float at different levels.</a:t>
            </a:r>
          </a:p>
          <a:p>
            <a:pPr indent="-182880" fontAlgn="auto">
              <a:lnSpc>
                <a:spcPct val="9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The density of an object will determine what % of an object is directly below water level.</a:t>
            </a:r>
          </a:p>
          <a:p>
            <a:pPr indent="-182880" fontAlgn="auto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endParaRPr lang="en-US" altLang="en-US" sz="2400" dirty="0" smtClean="0">
              <a:latin typeface="Comic Sans MS" pitchFamily="66" charset="0"/>
            </a:endParaRPr>
          </a:p>
          <a:p>
            <a:pPr indent="-182880" fontAlgn="auto">
              <a:lnSpc>
                <a:spcPct val="9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For example:</a:t>
            </a:r>
          </a:p>
          <a:p>
            <a:pPr marL="502920" lvl="1" indent="-182880" fontAlgn="auto">
              <a:lnSpc>
                <a:spcPct val="9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If the density of an object is 0.5 g/cm³, then 50% of the object is below water level.</a:t>
            </a:r>
          </a:p>
          <a:p>
            <a:pPr marL="502920" lvl="1" indent="-182880" fontAlgn="auto">
              <a:lnSpc>
                <a:spcPct val="9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If the density of an object is 0.7 g/cm³, then 70% of the object is below water level.</a:t>
            </a:r>
          </a:p>
          <a:p>
            <a:pPr marL="502920" lvl="1" indent="-182880" fontAlgn="auto">
              <a:lnSpc>
                <a:spcPct val="9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If the density of the object is 1.0 g/cm³, then the object will not touch the top or bottom of the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71600"/>
            <a:ext cx="7315200" cy="762000"/>
          </a:xfrm>
        </p:spPr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Any Questions?</a:t>
            </a:r>
          </a:p>
        </p:txBody>
      </p:sp>
      <p:pic>
        <p:nvPicPr>
          <p:cNvPr id="14339" name="Picture 5" descr="MMj0236240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2438400"/>
            <a:ext cx="2303462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6" descr="MCj038355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815975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 descr="MCj038355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267200"/>
            <a:ext cx="815975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914400" y="2516188"/>
            <a:ext cx="7315200" cy="1979612"/>
          </a:xfrm>
        </p:spPr>
        <p:txBody>
          <a:bodyPr/>
          <a:lstStyle/>
          <a:p>
            <a:r>
              <a:rPr lang="en-US" altLang="en-US" smtClean="0"/>
              <a:t>Now… for a little 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914400" y="5167313"/>
            <a:ext cx="7315200" cy="1144587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15364" name="Picture 2" descr="C:\Users\edinger.dave\AppData\Local\Microsoft\Windows\Temporary Internet Files\Content.IE5\O4Z1QY7U\MC9004361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183832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 descr="C:\Users\edinger.dave\AppData\Local\Microsoft\Windows\Temporary Internet Files\Content.IE5\F2Z7MT09\MC90043622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8000"/>
            <a:ext cx="217170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EQUATION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z="8000" smtClean="0"/>
              <a:t>         D =</a:t>
            </a:r>
            <a:r>
              <a:rPr lang="en-US" altLang="en-US" sz="8000" u="sng" smtClean="0"/>
              <a:t>M</a:t>
            </a:r>
          </a:p>
          <a:p>
            <a:pPr>
              <a:buFontTx/>
              <a:buNone/>
            </a:pPr>
            <a:r>
              <a:rPr lang="en-US" altLang="en-US" sz="8000" smtClean="0"/>
              <a:t>               V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2142835">
            <a:off x="3581400" y="3276600"/>
            <a:ext cx="990600" cy="6794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6" lon="19439995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ensity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 rot="1084957">
            <a:off x="5334000" y="4495800"/>
            <a:ext cx="990600" cy="6794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6" lon="19439995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olume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 rot="777268">
            <a:off x="5562600" y="3124200"/>
            <a:ext cx="762000" cy="4508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6" lon="19439995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7315200" cy="1066800"/>
          </a:xfrm>
        </p:spPr>
        <p:txBody>
          <a:bodyPr/>
          <a:lstStyle/>
          <a:p>
            <a:r>
              <a:rPr lang="en-US" altLang="en-US" smtClean="0"/>
              <a:t>THE TRICK</a:t>
            </a:r>
          </a:p>
        </p:txBody>
      </p:sp>
      <p:sp>
        <p:nvSpPr>
          <p:cNvPr id="17411" name="Oval 4"/>
          <p:cNvSpPr>
            <a:spLocks noChangeArrowheads="1"/>
          </p:cNvSpPr>
          <p:nvPr/>
        </p:nvSpPr>
        <p:spPr bwMode="auto">
          <a:xfrm>
            <a:off x="2667000" y="1905000"/>
            <a:ext cx="3962400" cy="3886200"/>
          </a:xfrm>
          <a:prstGeom prst="ellips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WordArt 5"/>
          <p:cNvSpPr>
            <a:spLocks noChangeArrowheads="1" noChangeShapeType="1" noTextEdit="1"/>
          </p:cNvSpPr>
          <p:nvPr/>
        </p:nvSpPr>
        <p:spPr bwMode="auto">
          <a:xfrm>
            <a:off x="4343400" y="2286000"/>
            <a:ext cx="60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</a:t>
            </a:r>
          </a:p>
        </p:txBody>
      </p:sp>
      <p:sp>
        <p:nvSpPr>
          <p:cNvPr id="17413" name="WordArt 7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60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</a:t>
            </a:r>
          </a:p>
        </p:txBody>
      </p:sp>
      <p:sp>
        <p:nvSpPr>
          <p:cNvPr id="17414" name="WordArt 8"/>
          <p:cNvSpPr>
            <a:spLocks noChangeArrowheads="1" noChangeShapeType="1" noTextEdit="1"/>
          </p:cNvSpPr>
          <p:nvPr/>
        </p:nvSpPr>
        <p:spPr bwMode="auto">
          <a:xfrm>
            <a:off x="5105400" y="4038600"/>
            <a:ext cx="685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V</a:t>
            </a:r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2667000" y="3733800"/>
            <a:ext cx="39624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>
            <a:off x="4648200" y="3733800"/>
            <a:ext cx="0" cy="2057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WordArt 11"/>
          <p:cNvSpPr>
            <a:spLocks noChangeArrowheads="1" noChangeShapeType="1" noTextEdit="1"/>
          </p:cNvSpPr>
          <p:nvPr/>
        </p:nvSpPr>
        <p:spPr bwMode="auto">
          <a:xfrm>
            <a:off x="6705600" y="838200"/>
            <a:ext cx="2209800" cy="3886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Poor Richard"/>
              </a:rPr>
              <a:t>"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Poor Richard"/>
              </a:rPr>
              <a:t>Mountains over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Poor Richard"/>
              </a:rPr>
              <a:t>deserts and valleys"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/>
          <a:lstStyle/>
          <a:p>
            <a:r>
              <a:rPr lang="en-US" altLang="en-US" sz="3800" smtClean="0"/>
              <a:t>Cover up the one you want to solve for!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667000" y="1905000"/>
            <a:ext cx="3962400" cy="3886200"/>
          </a:xfrm>
          <a:prstGeom prst="ellips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4343400" y="2286000"/>
            <a:ext cx="60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60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5105400" y="4038600"/>
            <a:ext cx="685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V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667000" y="3733800"/>
            <a:ext cx="39624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4648200" y="3733800"/>
            <a:ext cx="0" cy="2057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6629400" y="4038600"/>
            <a:ext cx="1881188" cy="1957388"/>
          </a:xfrm>
          <a:custGeom>
            <a:avLst/>
            <a:gdLst>
              <a:gd name="T0" fmla="*/ 2147483647 w 1185"/>
              <a:gd name="T1" fmla="*/ 2147483647 h 1233"/>
              <a:gd name="T2" fmla="*/ 2147483647 w 1185"/>
              <a:gd name="T3" fmla="*/ 2147483647 h 1233"/>
              <a:gd name="T4" fmla="*/ 2147483647 w 1185"/>
              <a:gd name="T5" fmla="*/ 2147483647 h 1233"/>
              <a:gd name="T6" fmla="*/ 2147483647 w 1185"/>
              <a:gd name="T7" fmla="*/ 1048385268 h 1233"/>
              <a:gd name="T8" fmla="*/ 1819553296 w 1185"/>
              <a:gd name="T9" fmla="*/ 362902593 h 1233"/>
              <a:gd name="T10" fmla="*/ 1572577918 w 1185"/>
              <a:gd name="T11" fmla="*/ 705643930 h 1233"/>
              <a:gd name="T12" fmla="*/ 1685985773 w 1185"/>
              <a:gd name="T13" fmla="*/ 839213039 h 1233"/>
              <a:gd name="T14" fmla="*/ 1343244432 w 1185"/>
              <a:gd name="T15" fmla="*/ 551915153 h 1233"/>
              <a:gd name="T16" fmla="*/ 980341836 w 1185"/>
              <a:gd name="T17" fmla="*/ 209173816 h 1233"/>
              <a:gd name="T18" fmla="*/ 826611470 w 1185"/>
              <a:gd name="T19" fmla="*/ 75604707 h 1233"/>
              <a:gd name="T20" fmla="*/ 501512021 w 1185"/>
              <a:gd name="T21" fmla="*/ 113407854 h 1233"/>
              <a:gd name="T22" fmla="*/ 597277984 w 1185"/>
              <a:gd name="T23" fmla="*/ 362902593 h 1233"/>
              <a:gd name="T24" fmla="*/ 1113909359 w 1185"/>
              <a:gd name="T25" fmla="*/ 877014599 h 1233"/>
              <a:gd name="T26" fmla="*/ 1305441284 w 1185"/>
              <a:gd name="T27" fmla="*/ 1030744963 h 1233"/>
              <a:gd name="T28" fmla="*/ 1151712506 w 1185"/>
              <a:gd name="T29" fmla="*/ 934979001 h 1233"/>
              <a:gd name="T30" fmla="*/ 559474836 w 1185"/>
              <a:gd name="T31" fmla="*/ 514112006 h 1233"/>
              <a:gd name="T32" fmla="*/ 158770680 w 1185"/>
              <a:gd name="T33" fmla="*/ 551915153 h 1233"/>
              <a:gd name="T34" fmla="*/ 713205202 w 1185"/>
              <a:gd name="T35" fmla="*/ 1184473740 h 1233"/>
              <a:gd name="T36" fmla="*/ 1038304651 w 1185"/>
              <a:gd name="T37" fmla="*/ 1335683154 h 1233"/>
              <a:gd name="T38" fmla="*/ 864414617 w 1185"/>
              <a:gd name="T39" fmla="*/ 1469252263 h 1233"/>
              <a:gd name="T40" fmla="*/ 312499458 w 1185"/>
              <a:gd name="T41" fmla="*/ 1106349670 h 1233"/>
              <a:gd name="T42" fmla="*/ 42843461 w 1185"/>
              <a:gd name="T43" fmla="*/ 1202115632 h 1233"/>
              <a:gd name="T44" fmla="*/ 579636092 w 1185"/>
              <a:gd name="T45" fmla="*/ 1527215078 h 1233"/>
              <a:gd name="T46" fmla="*/ 788809910 w 1185"/>
              <a:gd name="T47" fmla="*/ 1756550149 h 1233"/>
              <a:gd name="T48" fmla="*/ 1018143396 w 1185"/>
              <a:gd name="T49" fmla="*/ 2023686779 h 1233"/>
              <a:gd name="T50" fmla="*/ 730845507 w 1185"/>
              <a:gd name="T51" fmla="*/ 1890117670 h 1233"/>
              <a:gd name="T52" fmla="*/ 539313581 w 1185"/>
              <a:gd name="T53" fmla="*/ 1756550149 h 1233"/>
              <a:gd name="T54" fmla="*/ 693043947 w 1185"/>
              <a:gd name="T55" fmla="*/ 2003525524 h 1233"/>
              <a:gd name="T56" fmla="*/ 788809910 w 1185"/>
              <a:gd name="T57" fmla="*/ 2137093046 h 1233"/>
              <a:gd name="T58" fmla="*/ 1343244432 w 1185"/>
              <a:gd name="T59" fmla="*/ 2147483647 h 1233"/>
              <a:gd name="T60" fmla="*/ 1877517699 w 1185"/>
              <a:gd name="T61" fmla="*/ 2147483647 h 1233"/>
              <a:gd name="T62" fmla="*/ 2086689930 w 1185"/>
              <a:gd name="T63" fmla="*/ 2147483647 h 1233"/>
              <a:gd name="T64" fmla="*/ 2147483647 w 1185"/>
              <a:gd name="T65" fmla="*/ 2147483647 h 1233"/>
              <a:gd name="T66" fmla="*/ 2147483647 w 1185"/>
              <a:gd name="T67" fmla="*/ 2147483647 h 123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185" h="1233">
                <a:moveTo>
                  <a:pt x="1185" y="1099"/>
                </a:moveTo>
                <a:cubicBezTo>
                  <a:pt x="1177" y="1089"/>
                  <a:pt x="1171" y="1077"/>
                  <a:pt x="1162" y="1068"/>
                </a:cubicBezTo>
                <a:cubicBezTo>
                  <a:pt x="1156" y="1062"/>
                  <a:pt x="1145" y="1060"/>
                  <a:pt x="1139" y="1053"/>
                </a:cubicBezTo>
                <a:cubicBezTo>
                  <a:pt x="1127" y="1039"/>
                  <a:pt x="1121" y="1021"/>
                  <a:pt x="1109" y="1008"/>
                </a:cubicBezTo>
                <a:cubicBezTo>
                  <a:pt x="1104" y="1003"/>
                  <a:pt x="1099" y="997"/>
                  <a:pt x="1094" y="992"/>
                </a:cubicBezTo>
                <a:cubicBezTo>
                  <a:pt x="1075" y="939"/>
                  <a:pt x="1083" y="962"/>
                  <a:pt x="1071" y="924"/>
                </a:cubicBezTo>
                <a:cubicBezTo>
                  <a:pt x="1068" y="784"/>
                  <a:pt x="1128" y="609"/>
                  <a:pt x="1033" y="507"/>
                </a:cubicBezTo>
                <a:cubicBezTo>
                  <a:pt x="1019" y="469"/>
                  <a:pt x="978" y="452"/>
                  <a:pt x="957" y="416"/>
                </a:cubicBezTo>
                <a:cubicBezTo>
                  <a:pt x="936" y="379"/>
                  <a:pt x="914" y="350"/>
                  <a:pt x="889" y="318"/>
                </a:cubicBezTo>
                <a:cubicBezTo>
                  <a:pt x="841" y="255"/>
                  <a:pt x="804" y="169"/>
                  <a:pt x="722" y="144"/>
                </a:cubicBezTo>
                <a:cubicBezTo>
                  <a:pt x="683" y="150"/>
                  <a:pt x="663" y="153"/>
                  <a:pt x="631" y="174"/>
                </a:cubicBezTo>
                <a:cubicBezTo>
                  <a:pt x="619" y="214"/>
                  <a:pt x="606" y="233"/>
                  <a:pt x="624" y="280"/>
                </a:cubicBezTo>
                <a:cubicBezTo>
                  <a:pt x="630" y="295"/>
                  <a:pt x="650" y="299"/>
                  <a:pt x="662" y="310"/>
                </a:cubicBezTo>
                <a:cubicBezTo>
                  <a:pt x="664" y="318"/>
                  <a:pt x="669" y="325"/>
                  <a:pt x="669" y="333"/>
                </a:cubicBezTo>
                <a:cubicBezTo>
                  <a:pt x="669" y="384"/>
                  <a:pt x="621" y="316"/>
                  <a:pt x="601" y="303"/>
                </a:cubicBezTo>
                <a:cubicBezTo>
                  <a:pt x="588" y="266"/>
                  <a:pt x="561" y="244"/>
                  <a:pt x="533" y="219"/>
                </a:cubicBezTo>
                <a:cubicBezTo>
                  <a:pt x="504" y="193"/>
                  <a:pt x="481" y="157"/>
                  <a:pt x="449" y="136"/>
                </a:cubicBezTo>
                <a:cubicBezTo>
                  <a:pt x="407" y="72"/>
                  <a:pt x="475" y="169"/>
                  <a:pt x="389" y="83"/>
                </a:cubicBezTo>
                <a:cubicBezTo>
                  <a:pt x="375" y="69"/>
                  <a:pt x="366" y="50"/>
                  <a:pt x="351" y="38"/>
                </a:cubicBezTo>
                <a:cubicBezTo>
                  <a:pt x="345" y="33"/>
                  <a:pt x="335" y="34"/>
                  <a:pt x="328" y="30"/>
                </a:cubicBezTo>
                <a:cubicBezTo>
                  <a:pt x="312" y="21"/>
                  <a:pt x="283" y="0"/>
                  <a:pt x="283" y="0"/>
                </a:cubicBezTo>
                <a:cubicBezTo>
                  <a:pt x="228" y="7"/>
                  <a:pt x="226" y="3"/>
                  <a:pt x="199" y="45"/>
                </a:cubicBezTo>
                <a:cubicBezTo>
                  <a:pt x="202" y="65"/>
                  <a:pt x="202" y="86"/>
                  <a:pt x="207" y="106"/>
                </a:cubicBezTo>
                <a:cubicBezTo>
                  <a:pt x="211" y="120"/>
                  <a:pt x="229" y="133"/>
                  <a:pt x="237" y="144"/>
                </a:cubicBezTo>
                <a:cubicBezTo>
                  <a:pt x="282" y="201"/>
                  <a:pt x="303" y="225"/>
                  <a:pt x="374" y="250"/>
                </a:cubicBezTo>
                <a:cubicBezTo>
                  <a:pt x="400" y="288"/>
                  <a:pt x="393" y="333"/>
                  <a:pt x="442" y="348"/>
                </a:cubicBezTo>
                <a:cubicBezTo>
                  <a:pt x="465" y="363"/>
                  <a:pt x="487" y="371"/>
                  <a:pt x="510" y="386"/>
                </a:cubicBezTo>
                <a:cubicBezTo>
                  <a:pt x="513" y="394"/>
                  <a:pt x="524" y="403"/>
                  <a:pt x="518" y="409"/>
                </a:cubicBezTo>
                <a:cubicBezTo>
                  <a:pt x="503" y="424"/>
                  <a:pt x="481" y="380"/>
                  <a:pt x="480" y="379"/>
                </a:cubicBezTo>
                <a:cubicBezTo>
                  <a:pt x="474" y="374"/>
                  <a:pt x="465" y="374"/>
                  <a:pt x="457" y="371"/>
                </a:cubicBezTo>
                <a:cubicBezTo>
                  <a:pt x="438" y="341"/>
                  <a:pt x="423" y="348"/>
                  <a:pt x="396" y="326"/>
                </a:cubicBezTo>
                <a:cubicBezTo>
                  <a:pt x="344" y="283"/>
                  <a:pt x="288" y="222"/>
                  <a:pt x="222" y="204"/>
                </a:cubicBezTo>
                <a:cubicBezTo>
                  <a:pt x="177" y="207"/>
                  <a:pt x="131" y="208"/>
                  <a:pt x="86" y="212"/>
                </a:cubicBezTo>
                <a:cubicBezTo>
                  <a:pt x="78" y="213"/>
                  <a:pt x="65" y="211"/>
                  <a:pt x="63" y="219"/>
                </a:cubicBezTo>
                <a:cubicBezTo>
                  <a:pt x="43" y="322"/>
                  <a:pt x="111" y="358"/>
                  <a:pt x="192" y="379"/>
                </a:cubicBezTo>
                <a:cubicBezTo>
                  <a:pt x="221" y="398"/>
                  <a:pt x="263" y="462"/>
                  <a:pt x="283" y="470"/>
                </a:cubicBezTo>
                <a:cubicBezTo>
                  <a:pt x="297" y="475"/>
                  <a:pt x="313" y="475"/>
                  <a:pt x="328" y="477"/>
                </a:cubicBezTo>
                <a:cubicBezTo>
                  <a:pt x="353" y="493"/>
                  <a:pt x="384" y="521"/>
                  <a:pt x="412" y="530"/>
                </a:cubicBezTo>
                <a:cubicBezTo>
                  <a:pt x="419" y="553"/>
                  <a:pt x="434" y="598"/>
                  <a:pt x="434" y="598"/>
                </a:cubicBezTo>
                <a:cubicBezTo>
                  <a:pt x="415" y="660"/>
                  <a:pt x="371" y="602"/>
                  <a:pt x="343" y="583"/>
                </a:cubicBezTo>
                <a:cubicBezTo>
                  <a:pt x="314" y="539"/>
                  <a:pt x="282" y="502"/>
                  <a:pt x="230" y="485"/>
                </a:cubicBezTo>
                <a:cubicBezTo>
                  <a:pt x="201" y="458"/>
                  <a:pt x="160" y="452"/>
                  <a:pt x="124" y="439"/>
                </a:cubicBezTo>
                <a:cubicBezTo>
                  <a:pt x="86" y="442"/>
                  <a:pt x="46" y="434"/>
                  <a:pt x="10" y="447"/>
                </a:cubicBezTo>
                <a:cubicBezTo>
                  <a:pt x="0" y="450"/>
                  <a:pt x="14" y="467"/>
                  <a:pt x="17" y="477"/>
                </a:cubicBezTo>
                <a:cubicBezTo>
                  <a:pt x="22" y="494"/>
                  <a:pt x="46" y="584"/>
                  <a:pt x="70" y="591"/>
                </a:cubicBezTo>
                <a:cubicBezTo>
                  <a:pt x="137" y="611"/>
                  <a:pt x="85" y="598"/>
                  <a:pt x="230" y="606"/>
                </a:cubicBezTo>
                <a:cubicBezTo>
                  <a:pt x="260" y="626"/>
                  <a:pt x="269" y="658"/>
                  <a:pt x="290" y="689"/>
                </a:cubicBezTo>
                <a:cubicBezTo>
                  <a:pt x="295" y="696"/>
                  <a:pt x="306" y="693"/>
                  <a:pt x="313" y="697"/>
                </a:cubicBezTo>
                <a:cubicBezTo>
                  <a:pt x="348" y="716"/>
                  <a:pt x="375" y="754"/>
                  <a:pt x="412" y="765"/>
                </a:cubicBezTo>
                <a:cubicBezTo>
                  <a:pt x="409" y="778"/>
                  <a:pt x="415" y="797"/>
                  <a:pt x="404" y="803"/>
                </a:cubicBezTo>
                <a:cubicBezTo>
                  <a:pt x="378" y="817"/>
                  <a:pt x="327" y="774"/>
                  <a:pt x="313" y="765"/>
                </a:cubicBezTo>
                <a:cubicBezTo>
                  <a:pt x="305" y="760"/>
                  <a:pt x="290" y="750"/>
                  <a:pt x="290" y="750"/>
                </a:cubicBezTo>
                <a:cubicBezTo>
                  <a:pt x="259" y="702"/>
                  <a:pt x="294" y="745"/>
                  <a:pt x="252" y="720"/>
                </a:cubicBezTo>
                <a:cubicBezTo>
                  <a:pt x="200" y="689"/>
                  <a:pt x="278" y="717"/>
                  <a:pt x="214" y="697"/>
                </a:cubicBezTo>
                <a:cubicBezTo>
                  <a:pt x="154" y="703"/>
                  <a:pt x="140" y="691"/>
                  <a:pt x="124" y="742"/>
                </a:cubicBezTo>
                <a:cubicBezTo>
                  <a:pt x="141" y="817"/>
                  <a:pt x="195" y="790"/>
                  <a:pt x="275" y="795"/>
                </a:cubicBezTo>
                <a:cubicBezTo>
                  <a:pt x="283" y="798"/>
                  <a:pt x="292" y="797"/>
                  <a:pt x="298" y="803"/>
                </a:cubicBezTo>
                <a:cubicBezTo>
                  <a:pt x="302" y="808"/>
                  <a:pt x="307" y="844"/>
                  <a:pt x="313" y="848"/>
                </a:cubicBezTo>
                <a:cubicBezTo>
                  <a:pt x="343" y="870"/>
                  <a:pt x="409" y="874"/>
                  <a:pt x="442" y="879"/>
                </a:cubicBezTo>
                <a:cubicBezTo>
                  <a:pt x="467" y="917"/>
                  <a:pt x="487" y="909"/>
                  <a:pt x="533" y="917"/>
                </a:cubicBezTo>
                <a:cubicBezTo>
                  <a:pt x="584" y="926"/>
                  <a:pt x="621" y="934"/>
                  <a:pt x="669" y="947"/>
                </a:cubicBezTo>
                <a:cubicBezTo>
                  <a:pt x="729" y="990"/>
                  <a:pt x="701" y="979"/>
                  <a:pt x="745" y="992"/>
                </a:cubicBezTo>
                <a:cubicBezTo>
                  <a:pt x="772" y="1021"/>
                  <a:pt x="791" y="1042"/>
                  <a:pt x="813" y="1076"/>
                </a:cubicBezTo>
                <a:cubicBezTo>
                  <a:pt x="818" y="1084"/>
                  <a:pt x="823" y="1091"/>
                  <a:pt x="828" y="1099"/>
                </a:cubicBezTo>
                <a:cubicBezTo>
                  <a:pt x="832" y="1106"/>
                  <a:pt x="830" y="1117"/>
                  <a:pt x="836" y="1121"/>
                </a:cubicBezTo>
                <a:cubicBezTo>
                  <a:pt x="857" y="1136"/>
                  <a:pt x="920" y="1150"/>
                  <a:pt x="950" y="1159"/>
                </a:cubicBezTo>
                <a:cubicBezTo>
                  <a:pt x="990" y="1220"/>
                  <a:pt x="937" y="1146"/>
                  <a:pt x="988" y="1197"/>
                </a:cubicBezTo>
                <a:cubicBezTo>
                  <a:pt x="1024" y="1233"/>
                  <a:pt x="984" y="1211"/>
                  <a:pt x="1018" y="1227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3800" smtClean="0"/>
              <a:t>Let’s solve for VOLUME.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“M over D”</a:t>
            </a:r>
          </a:p>
          <a:p>
            <a:pPr>
              <a:buFontTx/>
              <a:buNone/>
            </a:pPr>
            <a:r>
              <a:rPr lang="en-US" altLang="en-US" smtClean="0"/>
              <a:t>is remaining</a:t>
            </a:r>
          </a:p>
          <a:p>
            <a:pPr>
              <a:buFontTx/>
              <a:buNone/>
            </a:pPr>
            <a:r>
              <a:rPr lang="en-US" altLang="en-US" smtClean="0"/>
              <a:t>so we divide!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667000" y="1905000"/>
            <a:ext cx="3962400" cy="3886200"/>
          </a:xfrm>
          <a:prstGeom prst="ellips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4343400" y="2286000"/>
            <a:ext cx="60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60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</a:t>
            </a: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5105400" y="4038600"/>
            <a:ext cx="685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V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2667000" y="3733800"/>
            <a:ext cx="39624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648200" y="3733800"/>
            <a:ext cx="0" cy="2057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4800600" y="3810000"/>
            <a:ext cx="1881188" cy="1957388"/>
          </a:xfrm>
          <a:custGeom>
            <a:avLst/>
            <a:gdLst>
              <a:gd name="T0" fmla="*/ 2147483647 w 1185"/>
              <a:gd name="T1" fmla="*/ 2147483647 h 1233"/>
              <a:gd name="T2" fmla="*/ 2147483647 w 1185"/>
              <a:gd name="T3" fmla="*/ 2147483647 h 1233"/>
              <a:gd name="T4" fmla="*/ 2147483647 w 1185"/>
              <a:gd name="T5" fmla="*/ 2147483647 h 1233"/>
              <a:gd name="T6" fmla="*/ 2147483647 w 1185"/>
              <a:gd name="T7" fmla="*/ 1048385268 h 1233"/>
              <a:gd name="T8" fmla="*/ 1819553296 w 1185"/>
              <a:gd name="T9" fmla="*/ 362902593 h 1233"/>
              <a:gd name="T10" fmla="*/ 1572577918 w 1185"/>
              <a:gd name="T11" fmla="*/ 705643930 h 1233"/>
              <a:gd name="T12" fmla="*/ 1685985773 w 1185"/>
              <a:gd name="T13" fmla="*/ 839213039 h 1233"/>
              <a:gd name="T14" fmla="*/ 1343244432 w 1185"/>
              <a:gd name="T15" fmla="*/ 551915153 h 1233"/>
              <a:gd name="T16" fmla="*/ 980341836 w 1185"/>
              <a:gd name="T17" fmla="*/ 209173816 h 1233"/>
              <a:gd name="T18" fmla="*/ 826611470 w 1185"/>
              <a:gd name="T19" fmla="*/ 75604707 h 1233"/>
              <a:gd name="T20" fmla="*/ 501512021 w 1185"/>
              <a:gd name="T21" fmla="*/ 113407854 h 1233"/>
              <a:gd name="T22" fmla="*/ 597277984 w 1185"/>
              <a:gd name="T23" fmla="*/ 362902593 h 1233"/>
              <a:gd name="T24" fmla="*/ 1113909359 w 1185"/>
              <a:gd name="T25" fmla="*/ 877014599 h 1233"/>
              <a:gd name="T26" fmla="*/ 1305441284 w 1185"/>
              <a:gd name="T27" fmla="*/ 1030744963 h 1233"/>
              <a:gd name="T28" fmla="*/ 1151712506 w 1185"/>
              <a:gd name="T29" fmla="*/ 934979001 h 1233"/>
              <a:gd name="T30" fmla="*/ 559474836 w 1185"/>
              <a:gd name="T31" fmla="*/ 514112006 h 1233"/>
              <a:gd name="T32" fmla="*/ 158770680 w 1185"/>
              <a:gd name="T33" fmla="*/ 551915153 h 1233"/>
              <a:gd name="T34" fmla="*/ 713205202 w 1185"/>
              <a:gd name="T35" fmla="*/ 1184473740 h 1233"/>
              <a:gd name="T36" fmla="*/ 1038304651 w 1185"/>
              <a:gd name="T37" fmla="*/ 1335683154 h 1233"/>
              <a:gd name="T38" fmla="*/ 864414617 w 1185"/>
              <a:gd name="T39" fmla="*/ 1469252263 h 1233"/>
              <a:gd name="T40" fmla="*/ 312499458 w 1185"/>
              <a:gd name="T41" fmla="*/ 1106349670 h 1233"/>
              <a:gd name="T42" fmla="*/ 42843461 w 1185"/>
              <a:gd name="T43" fmla="*/ 1202115632 h 1233"/>
              <a:gd name="T44" fmla="*/ 579636092 w 1185"/>
              <a:gd name="T45" fmla="*/ 1527215078 h 1233"/>
              <a:gd name="T46" fmla="*/ 788809910 w 1185"/>
              <a:gd name="T47" fmla="*/ 1756550149 h 1233"/>
              <a:gd name="T48" fmla="*/ 1018143396 w 1185"/>
              <a:gd name="T49" fmla="*/ 2023686779 h 1233"/>
              <a:gd name="T50" fmla="*/ 730845507 w 1185"/>
              <a:gd name="T51" fmla="*/ 1890117670 h 1233"/>
              <a:gd name="T52" fmla="*/ 539313581 w 1185"/>
              <a:gd name="T53" fmla="*/ 1756550149 h 1233"/>
              <a:gd name="T54" fmla="*/ 693043947 w 1185"/>
              <a:gd name="T55" fmla="*/ 2003525524 h 1233"/>
              <a:gd name="T56" fmla="*/ 788809910 w 1185"/>
              <a:gd name="T57" fmla="*/ 2137093046 h 1233"/>
              <a:gd name="T58" fmla="*/ 1343244432 w 1185"/>
              <a:gd name="T59" fmla="*/ 2147483647 h 1233"/>
              <a:gd name="T60" fmla="*/ 1877517699 w 1185"/>
              <a:gd name="T61" fmla="*/ 2147483647 h 1233"/>
              <a:gd name="T62" fmla="*/ 2086689930 w 1185"/>
              <a:gd name="T63" fmla="*/ 2147483647 h 1233"/>
              <a:gd name="T64" fmla="*/ 2147483647 w 1185"/>
              <a:gd name="T65" fmla="*/ 2147483647 h 1233"/>
              <a:gd name="T66" fmla="*/ 2147483647 w 1185"/>
              <a:gd name="T67" fmla="*/ 2147483647 h 123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185" h="1233">
                <a:moveTo>
                  <a:pt x="1185" y="1099"/>
                </a:moveTo>
                <a:cubicBezTo>
                  <a:pt x="1177" y="1089"/>
                  <a:pt x="1171" y="1077"/>
                  <a:pt x="1162" y="1068"/>
                </a:cubicBezTo>
                <a:cubicBezTo>
                  <a:pt x="1156" y="1062"/>
                  <a:pt x="1145" y="1060"/>
                  <a:pt x="1139" y="1053"/>
                </a:cubicBezTo>
                <a:cubicBezTo>
                  <a:pt x="1127" y="1039"/>
                  <a:pt x="1121" y="1021"/>
                  <a:pt x="1109" y="1008"/>
                </a:cubicBezTo>
                <a:cubicBezTo>
                  <a:pt x="1104" y="1003"/>
                  <a:pt x="1099" y="997"/>
                  <a:pt x="1094" y="992"/>
                </a:cubicBezTo>
                <a:cubicBezTo>
                  <a:pt x="1075" y="939"/>
                  <a:pt x="1083" y="962"/>
                  <a:pt x="1071" y="924"/>
                </a:cubicBezTo>
                <a:cubicBezTo>
                  <a:pt x="1068" y="784"/>
                  <a:pt x="1128" y="609"/>
                  <a:pt x="1033" y="507"/>
                </a:cubicBezTo>
                <a:cubicBezTo>
                  <a:pt x="1019" y="469"/>
                  <a:pt x="978" y="452"/>
                  <a:pt x="957" y="416"/>
                </a:cubicBezTo>
                <a:cubicBezTo>
                  <a:pt x="936" y="379"/>
                  <a:pt x="914" y="350"/>
                  <a:pt x="889" y="318"/>
                </a:cubicBezTo>
                <a:cubicBezTo>
                  <a:pt x="841" y="255"/>
                  <a:pt x="804" y="169"/>
                  <a:pt x="722" y="144"/>
                </a:cubicBezTo>
                <a:cubicBezTo>
                  <a:pt x="683" y="150"/>
                  <a:pt x="663" y="153"/>
                  <a:pt x="631" y="174"/>
                </a:cubicBezTo>
                <a:cubicBezTo>
                  <a:pt x="619" y="214"/>
                  <a:pt x="606" y="233"/>
                  <a:pt x="624" y="280"/>
                </a:cubicBezTo>
                <a:cubicBezTo>
                  <a:pt x="630" y="295"/>
                  <a:pt x="650" y="299"/>
                  <a:pt x="662" y="310"/>
                </a:cubicBezTo>
                <a:cubicBezTo>
                  <a:pt x="664" y="318"/>
                  <a:pt x="669" y="325"/>
                  <a:pt x="669" y="333"/>
                </a:cubicBezTo>
                <a:cubicBezTo>
                  <a:pt x="669" y="384"/>
                  <a:pt x="621" y="316"/>
                  <a:pt x="601" y="303"/>
                </a:cubicBezTo>
                <a:cubicBezTo>
                  <a:pt x="588" y="266"/>
                  <a:pt x="561" y="244"/>
                  <a:pt x="533" y="219"/>
                </a:cubicBezTo>
                <a:cubicBezTo>
                  <a:pt x="504" y="193"/>
                  <a:pt x="481" y="157"/>
                  <a:pt x="449" y="136"/>
                </a:cubicBezTo>
                <a:cubicBezTo>
                  <a:pt x="407" y="72"/>
                  <a:pt x="475" y="169"/>
                  <a:pt x="389" y="83"/>
                </a:cubicBezTo>
                <a:cubicBezTo>
                  <a:pt x="375" y="69"/>
                  <a:pt x="366" y="50"/>
                  <a:pt x="351" y="38"/>
                </a:cubicBezTo>
                <a:cubicBezTo>
                  <a:pt x="345" y="33"/>
                  <a:pt x="335" y="34"/>
                  <a:pt x="328" y="30"/>
                </a:cubicBezTo>
                <a:cubicBezTo>
                  <a:pt x="312" y="21"/>
                  <a:pt x="283" y="0"/>
                  <a:pt x="283" y="0"/>
                </a:cubicBezTo>
                <a:cubicBezTo>
                  <a:pt x="228" y="7"/>
                  <a:pt x="226" y="3"/>
                  <a:pt x="199" y="45"/>
                </a:cubicBezTo>
                <a:cubicBezTo>
                  <a:pt x="202" y="65"/>
                  <a:pt x="202" y="86"/>
                  <a:pt x="207" y="106"/>
                </a:cubicBezTo>
                <a:cubicBezTo>
                  <a:pt x="211" y="120"/>
                  <a:pt x="229" y="133"/>
                  <a:pt x="237" y="144"/>
                </a:cubicBezTo>
                <a:cubicBezTo>
                  <a:pt x="282" y="201"/>
                  <a:pt x="303" y="225"/>
                  <a:pt x="374" y="250"/>
                </a:cubicBezTo>
                <a:cubicBezTo>
                  <a:pt x="400" y="288"/>
                  <a:pt x="393" y="333"/>
                  <a:pt x="442" y="348"/>
                </a:cubicBezTo>
                <a:cubicBezTo>
                  <a:pt x="465" y="363"/>
                  <a:pt x="487" y="371"/>
                  <a:pt x="510" y="386"/>
                </a:cubicBezTo>
                <a:cubicBezTo>
                  <a:pt x="513" y="394"/>
                  <a:pt x="524" y="403"/>
                  <a:pt x="518" y="409"/>
                </a:cubicBezTo>
                <a:cubicBezTo>
                  <a:pt x="503" y="424"/>
                  <a:pt x="481" y="380"/>
                  <a:pt x="480" y="379"/>
                </a:cubicBezTo>
                <a:cubicBezTo>
                  <a:pt x="474" y="374"/>
                  <a:pt x="465" y="374"/>
                  <a:pt x="457" y="371"/>
                </a:cubicBezTo>
                <a:cubicBezTo>
                  <a:pt x="438" y="341"/>
                  <a:pt x="423" y="348"/>
                  <a:pt x="396" y="326"/>
                </a:cubicBezTo>
                <a:cubicBezTo>
                  <a:pt x="344" y="283"/>
                  <a:pt x="288" y="222"/>
                  <a:pt x="222" y="204"/>
                </a:cubicBezTo>
                <a:cubicBezTo>
                  <a:pt x="177" y="207"/>
                  <a:pt x="131" y="208"/>
                  <a:pt x="86" y="212"/>
                </a:cubicBezTo>
                <a:cubicBezTo>
                  <a:pt x="78" y="213"/>
                  <a:pt x="65" y="211"/>
                  <a:pt x="63" y="219"/>
                </a:cubicBezTo>
                <a:cubicBezTo>
                  <a:pt x="43" y="322"/>
                  <a:pt x="111" y="358"/>
                  <a:pt x="192" y="379"/>
                </a:cubicBezTo>
                <a:cubicBezTo>
                  <a:pt x="221" y="398"/>
                  <a:pt x="263" y="462"/>
                  <a:pt x="283" y="470"/>
                </a:cubicBezTo>
                <a:cubicBezTo>
                  <a:pt x="297" y="475"/>
                  <a:pt x="313" y="475"/>
                  <a:pt x="328" y="477"/>
                </a:cubicBezTo>
                <a:cubicBezTo>
                  <a:pt x="353" y="493"/>
                  <a:pt x="384" y="521"/>
                  <a:pt x="412" y="530"/>
                </a:cubicBezTo>
                <a:cubicBezTo>
                  <a:pt x="419" y="553"/>
                  <a:pt x="434" y="598"/>
                  <a:pt x="434" y="598"/>
                </a:cubicBezTo>
                <a:cubicBezTo>
                  <a:pt x="415" y="660"/>
                  <a:pt x="371" y="602"/>
                  <a:pt x="343" y="583"/>
                </a:cubicBezTo>
                <a:cubicBezTo>
                  <a:pt x="314" y="539"/>
                  <a:pt x="282" y="502"/>
                  <a:pt x="230" y="485"/>
                </a:cubicBezTo>
                <a:cubicBezTo>
                  <a:pt x="201" y="458"/>
                  <a:pt x="160" y="452"/>
                  <a:pt x="124" y="439"/>
                </a:cubicBezTo>
                <a:cubicBezTo>
                  <a:pt x="86" y="442"/>
                  <a:pt x="46" y="434"/>
                  <a:pt x="10" y="447"/>
                </a:cubicBezTo>
                <a:cubicBezTo>
                  <a:pt x="0" y="450"/>
                  <a:pt x="14" y="467"/>
                  <a:pt x="17" y="477"/>
                </a:cubicBezTo>
                <a:cubicBezTo>
                  <a:pt x="22" y="494"/>
                  <a:pt x="46" y="584"/>
                  <a:pt x="70" y="591"/>
                </a:cubicBezTo>
                <a:cubicBezTo>
                  <a:pt x="137" y="611"/>
                  <a:pt x="85" y="598"/>
                  <a:pt x="230" y="606"/>
                </a:cubicBezTo>
                <a:cubicBezTo>
                  <a:pt x="260" y="626"/>
                  <a:pt x="269" y="658"/>
                  <a:pt x="290" y="689"/>
                </a:cubicBezTo>
                <a:cubicBezTo>
                  <a:pt x="295" y="696"/>
                  <a:pt x="306" y="693"/>
                  <a:pt x="313" y="697"/>
                </a:cubicBezTo>
                <a:cubicBezTo>
                  <a:pt x="348" y="716"/>
                  <a:pt x="375" y="754"/>
                  <a:pt x="412" y="765"/>
                </a:cubicBezTo>
                <a:cubicBezTo>
                  <a:pt x="409" y="778"/>
                  <a:pt x="415" y="797"/>
                  <a:pt x="404" y="803"/>
                </a:cubicBezTo>
                <a:cubicBezTo>
                  <a:pt x="378" y="817"/>
                  <a:pt x="327" y="774"/>
                  <a:pt x="313" y="765"/>
                </a:cubicBezTo>
                <a:cubicBezTo>
                  <a:pt x="305" y="760"/>
                  <a:pt x="290" y="750"/>
                  <a:pt x="290" y="750"/>
                </a:cubicBezTo>
                <a:cubicBezTo>
                  <a:pt x="259" y="702"/>
                  <a:pt x="294" y="745"/>
                  <a:pt x="252" y="720"/>
                </a:cubicBezTo>
                <a:cubicBezTo>
                  <a:pt x="200" y="689"/>
                  <a:pt x="278" y="717"/>
                  <a:pt x="214" y="697"/>
                </a:cubicBezTo>
                <a:cubicBezTo>
                  <a:pt x="154" y="703"/>
                  <a:pt x="140" y="691"/>
                  <a:pt x="124" y="742"/>
                </a:cubicBezTo>
                <a:cubicBezTo>
                  <a:pt x="141" y="817"/>
                  <a:pt x="195" y="790"/>
                  <a:pt x="275" y="795"/>
                </a:cubicBezTo>
                <a:cubicBezTo>
                  <a:pt x="283" y="798"/>
                  <a:pt x="292" y="797"/>
                  <a:pt x="298" y="803"/>
                </a:cubicBezTo>
                <a:cubicBezTo>
                  <a:pt x="302" y="808"/>
                  <a:pt x="307" y="844"/>
                  <a:pt x="313" y="848"/>
                </a:cubicBezTo>
                <a:cubicBezTo>
                  <a:pt x="343" y="870"/>
                  <a:pt x="409" y="874"/>
                  <a:pt x="442" y="879"/>
                </a:cubicBezTo>
                <a:cubicBezTo>
                  <a:pt x="467" y="917"/>
                  <a:pt x="487" y="909"/>
                  <a:pt x="533" y="917"/>
                </a:cubicBezTo>
                <a:cubicBezTo>
                  <a:pt x="584" y="926"/>
                  <a:pt x="621" y="934"/>
                  <a:pt x="669" y="947"/>
                </a:cubicBezTo>
                <a:cubicBezTo>
                  <a:pt x="729" y="990"/>
                  <a:pt x="701" y="979"/>
                  <a:pt x="745" y="992"/>
                </a:cubicBezTo>
                <a:cubicBezTo>
                  <a:pt x="772" y="1021"/>
                  <a:pt x="791" y="1042"/>
                  <a:pt x="813" y="1076"/>
                </a:cubicBezTo>
                <a:cubicBezTo>
                  <a:pt x="818" y="1084"/>
                  <a:pt x="823" y="1091"/>
                  <a:pt x="828" y="1099"/>
                </a:cubicBezTo>
                <a:cubicBezTo>
                  <a:pt x="832" y="1106"/>
                  <a:pt x="830" y="1117"/>
                  <a:pt x="836" y="1121"/>
                </a:cubicBezTo>
                <a:cubicBezTo>
                  <a:pt x="857" y="1136"/>
                  <a:pt x="920" y="1150"/>
                  <a:pt x="950" y="1159"/>
                </a:cubicBezTo>
                <a:cubicBezTo>
                  <a:pt x="990" y="1220"/>
                  <a:pt x="937" y="1146"/>
                  <a:pt x="988" y="1197"/>
                </a:cubicBezTo>
                <a:cubicBezTo>
                  <a:pt x="1024" y="1233"/>
                  <a:pt x="984" y="1211"/>
                  <a:pt x="1018" y="1227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3800" smtClean="0"/>
              <a:t>Let’s solve for Density.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“M over V”</a:t>
            </a:r>
          </a:p>
          <a:p>
            <a:pPr>
              <a:buFontTx/>
              <a:buNone/>
            </a:pPr>
            <a:r>
              <a:rPr lang="en-US" altLang="en-US" smtClean="0"/>
              <a:t>is remaining</a:t>
            </a:r>
          </a:p>
          <a:p>
            <a:pPr>
              <a:buFontTx/>
              <a:buNone/>
            </a:pPr>
            <a:r>
              <a:rPr lang="en-US" altLang="en-US" smtClean="0"/>
              <a:t>so we divide!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667000" y="1905000"/>
            <a:ext cx="3962400" cy="3886200"/>
          </a:xfrm>
          <a:prstGeom prst="ellips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4343400" y="2286000"/>
            <a:ext cx="60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60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D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5105400" y="4038600"/>
            <a:ext cx="685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V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667000" y="3733800"/>
            <a:ext cx="39624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648200" y="3733800"/>
            <a:ext cx="0" cy="2057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2895600" y="3657600"/>
            <a:ext cx="1881188" cy="1957388"/>
          </a:xfrm>
          <a:custGeom>
            <a:avLst/>
            <a:gdLst>
              <a:gd name="T0" fmla="*/ 2147483647 w 1185"/>
              <a:gd name="T1" fmla="*/ 2147483647 h 1233"/>
              <a:gd name="T2" fmla="*/ 2147483647 w 1185"/>
              <a:gd name="T3" fmla="*/ 2147483647 h 1233"/>
              <a:gd name="T4" fmla="*/ 2147483647 w 1185"/>
              <a:gd name="T5" fmla="*/ 2147483647 h 1233"/>
              <a:gd name="T6" fmla="*/ 2147483647 w 1185"/>
              <a:gd name="T7" fmla="*/ 1048385268 h 1233"/>
              <a:gd name="T8" fmla="*/ 1819553296 w 1185"/>
              <a:gd name="T9" fmla="*/ 362902593 h 1233"/>
              <a:gd name="T10" fmla="*/ 1572577918 w 1185"/>
              <a:gd name="T11" fmla="*/ 705643930 h 1233"/>
              <a:gd name="T12" fmla="*/ 1685985773 w 1185"/>
              <a:gd name="T13" fmla="*/ 839213039 h 1233"/>
              <a:gd name="T14" fmla="*/ 1343244432 w 1185"/>
              <a:gd name="T15" fmla="*/ 551915153 h 1233"/>
              <a:gd name="T16" fmla="*/ 980341836 w 1185"/>
              <a:gd name="T17" fmla="*/ 209173816 h 1233"/>
              <a:gd name="T18" fmla="*/ 826611470 w 1185"/>
              <a:gd name="T19" fmla="*/ 75604707 h 1233"/>
              <a:gd name="T20" fmla="*/ 501512021 w 1185"/>
              <a:gd name="T21" fmla="*/ 113407854 h 1233"/>
              <a:gd name="T22" fmla="*/ 597277984 w 1185"/>
              <a:gd name="T23" fmla="*/ 362902593 h 1233"/>
              <a:gd name="T24" fmla="*/ 1113909359 w 1185"/>
              <a:gd name="T25" fmla="*/ 877014599 h 1233"/>
              <a:gd name="T26" fmla="*/ 1305441284 w 1185"/>
              <a:gd name="T27" fmla="*/ 1030744963 h 1233"/>
              <a:gd name="T28" fmla="*/ 1151712506 w 1185"/>
              <a:gd name="T29" fmla="*/ 934979001 h 1233"/>
              <a:gd name="T30" fmla="*/ 559474836 w 1185"/>
              <a:gd name="T31" fmla="*/ 514112006 h 1233"/>
              <a:gd name="T32" fmla="*/ 158770680 w 1185"/>
              <a:gd name="T33" fmla="*/ 551915153 h 1233"/>
              <a:gd name="T34" fmla="*/ 713205202 w 1185"/>
              <a:gd name="T35" fmla="*/ 1184473740 h 1233"/>
              <a:gd name="T36" fmla="*/ 1038304651 w 1185"/>
              <a:gd name="T37" fmla="*/ 1335683154 h 1233"/>
              <a:gd name="T38" fmla="*/ 864414617 w 1185"/>
              <a:gd name="T39" fmla="*/ 1469252263 h 1233"/>
              <a:gd name="T40" fmla="*/ 312499458 w 1185"/>
              <a:gd name="T41" fmla="*/ 1106349670 h 1233"/>
              <a:gd name="T42" fmla="*/ 42843461 w 1185"/>
              <a:gd name="T43" fmla="*/ 1202115632 h 1233"/>
              <a:gd name="T44" fmla="*/ 579636092 w 1185"/>
              <a:gd name="T45" fmla="*/ 1527215078 h 1233"/>
              <a:gd name="T46" fmla="*/ 788809910 w 1185"/>
              <a:gd name="T47" fmla="*/ 1756550149 h 1233"/>
              <a:gd name="T48" fmla="*/ 1018143396 w 1185"/>
              <a:gd name="T49" fmla="*/ 2023686779 h 1233"/>
              <a:gd name="T50" fmla="*/ 730845507 w 1185"/>
              <a:gd name="T51" fmla="*/ 1890117670 h 1233"/>
              <a:gd name="T52" fmla="*/ 539313581 w 1185"/>
              <a:gd name="T53" fmla="*/ 1756550149 h 1233"/>
              <a:gd name="T54" fmla="*/ 693043947 w 1185"/>
              <a:gd name="T55" fmla="*/ 2003525524 h 1233"/>
              <a:gd name="T56" fmla="*/ 788809910 w 1185"/>
              <a:gd name="T57" fmla="*/ 2137093046 h 1233"/>
              <a:gd name="T58" fmla="*/ 1343244432 w 1185"/>
              <a:gd name="T59" fmla="*/ 2147483647 h 1233"/>
              <a:gd name="T60" fmla="*/ 1877517699 w 1185"/>
              <a:gd name="T61" fmla="*/ 2147483647 h 1233"/>
              <a:gd name="T62" fmla="*/ 2086689930 w 1185"/>
              <a:gd name="T63" fmla="*/ 2147483647 h 1233"/>
              <a:gd name="T64" fmla="*/ 2147483647 w 1185"/>
              <a:gd name="T65" fmla="*/ 2147483647 h 1233"/>
              <a:gd name="T66" fmla="*/ 2147483647 w 1185"/>
              <a:gd name="T67" fmla="*/ 2147483647 h 123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185" h="1233">
                <a:moveTo>
                  <a:pt x="1185" y="1099"/>
                </a:moveTo>
                <a:cubicBezTo>
                  <a:pt x="1177" y="1089"/>
                  <a:pt x="1171" y="1077"/>
                  <a:pt x="1162" y="1068"/>
                </a:cubicBezTo>
                <a:cubicBezTo>
                  <a:pt x="1156" y="1062"/>
                  <a:pt x="1145" y="1060"/>
                  <a:pt x="1139" y="1053"/>
                </a:cubicBezTo>
                <a:cubicBezTo>
                  <a:pt x="1127" y="1039"/>
                  <a:pt x="1121" y="1021"/>
                  <a:pt x="1109" y="1008"/>
                </a:cubicBezTo>
                <a:cubicBezTo>
                  <a:pt x="1104" y="1003"/>
                  <a:pt x="1099" y="997"/>
                  <a:pt x="1094" y="992"/>
                </a:cubicBezTo>
                <a:cubicBezTo>
                  <a:pt x="1075" y="939"/>
                  <a:pt x="1083" y="962"/>
                  <a:pt x="1071" y="924"/>
                </a:cubicBezTo>
                <a:cubicBezTo>
                  <a:pt x="1068" y="784"/>
                  <a:pt x="1128" y="609"/>
                  <a:pt x="1033" y="507"/>
                </a:cubicBezTo>
                <a:cubicBezTo>
                  <a:pt x="1019" y="469"/>
                  <a:pt x="978" y="452"/>
                  <a:pt x="957" y="416"/>
                </a:cubicBezTo>
                <a:cubicBezTo>
                  <a:pt x="936" y="379"/>
                  <a:pt x="914" y="350"/>
                  <a:pt x="889" y="318"/>
                </a:cubicBezTo>
                <a:cubicBezTo>
                  <a:pt x="841" y="255"/>
                  <a:pt x="804" y="169"/>
                  <a:pt x="722" y="144"/>
                </a:cubicBezTo>
                <a:cubicBezTo>
                  <a:pt x="683" y="150"/>
                  <a:pt x="663" y="153"/>
                  <a:pt x="631" y="174"/>
                </a:cubicBezTo>
                <a:cubicBezTo>
                  <a:pt x="619" y="214"/>
                  <a:pt x="606" y="233"/>
                  <a:pt x="624" y="280"/>
                </a:cubicBezTo>
                <a:cubicBezTo>
                  <a:pt x="630" y="295"/>
                  <a:pt x="650" y="299"/>
                  <a:pt x="662" y="310"/>
                </a:cubicBezTo>
                <a:cubicBezTo>
                  <a:pt x="664" y="318"/>
                  <a:pt x="669" y="325"/>
                  <a:pt x="669" y="333"/>
                </a:cubicBezTo>
                <a:cubicBezTo>
                  <a:pt x="669" y="384"/>
                  <a:pt x="621" y="316"/>
                  <a:pt x="601" y="303"/>
                </a:cubicBezTo>
                <a:cubicBezTo>
                  <a:pt x="588" y="266"/>
                  <a:pt x="561" y="244"/>
                  <a:pt x="533" y="219"/>
                </a:cubicBezTo>
                <a:cubicBezTo>
                  <a:pt x="504" y="193"/>
                  <a:pt x="481" y="157"/>
                  <a:pt x="449" y="136"/>
                </a:cubicBezTo>
                <a:cubicBezTo>
                  <a:pt x="407" y="72"/>
                  <a:pt x="475" y="169"/>
                  <a:pt x="389" y="83"/>
                </a:cubicBezTo>
                <a:cubicBezTo>
                  <a:pt x="375" y="69"/>
                  <a:pt x="366" y="50"/>
                  <a:pt x="351" y="38"/>
                </a:cubicBezTo>
                <a:cubicBezTo>
                  <a:pt x="345" y="33"/>
                  <a:pt x="335" y="34"/>
                  <a:pt x="328" y="30"/>
                </a:cubicBezTo>
                <a:cubicBezTo>
                  <a:pt x="312" y="21"/>
                  <a:pt x="283" y="0"/>
                  <a:pt x="283" y="0"/>
                </a:cubicBezTo>
                <a:cubicBezTo>
                  <a:pt x="228" y="7"/>
                  <a:pt x="226" y="3"/>
                  <a:pt x="199" y="45"/>
                </a:cubicBezTo>
                <a:cubicBezTo>
                  <a:pt x="202" y="65"/>
                  <a:pt x="202" y="86"/>
                  <a:pt x="207" y="106"/>
                </a:cubicBezTo>
                <a:cubicBezTo>
                  <a:pt x="211" y="120"/>
                  <a:pt x="229" y="133"/>
                  <a:pt x="237" y="144"/>
                </a:cubicBezTo>
                <a:cubicBezTo>
                  <a:pt x="282" y="201"/>
                  <a:pt x="303" y="225"/>
                  <a:pt x="374" y="250"/>
                </a:cubicBezTo>
                <a:cubicBezTo>
                  <a:pt x="400" y="288"/>
                  <a:pt x="393" y="333"/>
                  <a:pt x="442" y="348"/>
                </a:cubicBezTo>
                <a:cubicBezTo>
                  <a:pt x="465" y="363"/>
                  <a:pt x="487" y="371"/>
                  <a:pt x="510" y="386"/>
                </a:cubicBezTo>
                <a:cubicBezTo>
                  <a:pt x="513" y="394"/>
                  <a:pt x="524" y="403"/>
                  <a:pt x="518" y="409"/>
                </a:cubicBezTo>
                <a:cubicBezTo>
                  <a:pt x="503" y="424"/>
                  <a:pt x="481" y="380"/>
                  <a:pt x="480" y="379"/>
                </a:cubicBezTo>
                <a:cubicBezTo>
                  <a:pt x="474" y="374"/>
                  <a:pt x="465" y="374"/>
                  <a:pt x="457" y="371"/>
                </a:cubicBezTo>
                <a:cubicBezTo>
                  <a:pt x="438" y="341"/>
                  <a:pt x="423" y="348"/>
                  <a:pt x="396" y="326"/>
                </a:cubicBezTo>
                <a:cubicBezTo>
                  <a:pt x="344" y="283"/>
                  <a:pt x="288" y="222"/>
                  <a:pt x="222" y="204"/>
                </a:cubicBezTo>
                <a:cubicBezTo>
                  <a:pt x="177" y="207"/>
                  <a:pt x="131" y="208"/>
                  <a:pt x="86" y="212"/>
                </a:cubicBezTo>
                <a:cubicBezTo>
                  <a:pt x="78" y="213"/>
                  <a:pt x="65" y="211"/>
                  <a:pt x="63" y="219"/>
                </a:cubicBezTo>
                <a:cubicBezTo>
                  <a:pt x="43" y="322"/>
                  <a:pt x="111" y="358"/>
                  <a:pt x="192" y="379"/>
                </a:cubicBezTo>
                <a:cubicBezTo>
                  <a:pt x="221" y="398"/>
                  <a:pt x="263" y="462"/>
                  <a:pt x="283" y="470"/>
                </a:cubicBezTo>
                <a:cubicBezTo>
                  <a:pt x="297" y="475"/>
                  <a:pt x="313" y="475"/>
                  <a:pt x="328" y="477"/>
                </a:cubicBezTo>
                <a:cubicBezTo>
                  <a:pt x="353" y="493"/>
                  <a:pt x="384" y="521"/>
                  <a:pt x="412" y="530"/>
                </a:cubicBezTo>
                <a:cubicBezTo>
                  <a:pt x="419" y="553"/>
                  <a:pt x="434" y="598"/>
                  <a:pt x="434" y="598"/>
                </a:cubicBezTo>
                <a:cubicBezTo>
                  <a:pt x="415" y="660"/>
                  <a:pt x="371" y="602"/>
                  <a:pt x="343" y="583"/>
                </a:cubicBezTo>
                <a:cubicBezTo>
                  <a:pt x="314" y="539"/>
                  <a:pt x="282" y="502"/>
                  <a:pt x="230" y="485"/>
                </a:cubicBezTo>
                <a:cubicBezTo>
                  <a:pt x="201" y="458"/>
                  <a:pt x="160" y="452"/>
                  <a:pt x="124" y="439"/>
                </a:cubicBezTo>
                <a:cubicBezTo>
                  <a:pt x="86" y="442"/>
                  <a:pt x="46" y="434"/>
                  <a:pt x="10" y="447"/>
                </a:cubicBezTo>
                <a:cubicBezTo>
                  <a:pt x="0" y="450"/>
                  <a:pt x="14" y="467"/>
                  <a:pt x="17" y="477"/>
                </a:cubicBezTo>
                <a:cubicBezTo>
                  <a:pt x="22" y="494"/>
                  <a:pt x="46" y="584"/>
                  <a:pt x="70" y="591"/>
                </a:cubicBezTo>
                <a:cubicBezTo>
                  <a:pt x="137" y="611"/>
                  <a:pt x="85" y="598"/>
                  <a:pt x="230" y="606"/>
                </a:cubicBezTo>
                <a:cubicBezTo>
                  <a:pt x="260" y="626"/>
                  <a:pt x="269" y="658"/>
                  <a:pt x="290" y="689"/>
                </a:cubicBezTo>
                <a:cubicBezTo>
                  <a:pt x="295" y="696"/>
                  <a:pt x="306" y="693"/>
                  <a:pt x="313" y="697"/>
                </a:cubicBezTo>
                <a:cubicBezTo>
                  <a:pt x="348" y="716"/>
                  <a:pt x="375" y="754"/>
                  <a:pt x="412" y="765"/>
                </a:cubicBezTo>
                <a:cubicBezTo>
                  <a:pt x="409" y="778"/>
                  <a:pt x="415" y="797"/>
                  <a:pt x="404" y="803"/>
                </a:cubicBezTo>
                <a:cubicBezTo>
                  <a:pt x="378" y="817"/>
                  <a:pt x="327" y="774"/>
                  <a:pt x="313" y="765"/>
                </a:cubicBezTo>
                <a:cubicBezTo>
                  <a:pt x="305" y="760"/>
                  <a:pt x="290" y="750"/>
                  <a:pt x="290" y="750"/>
                </a:cubicBezTo>
                <a:cubicBezTo>
                  <a:pt x="259" y="702"/>
                  <a:pt x="294" y="745"/>
                  <a:pt x="252" y="720"/>
                </a:cubicBezTo>
                <a:cubicBezTo>
                  <a:pt x="200" y="689"/>
                  <a:pt x="278" y="717"/>
                  <a:pt x="214" y="697"/>
                </a:cubicBezTo>
                <a:cubicBezTo>
                  <a:pt x="154" y="703"/>
                  <a:pt x="140" y="691"/>
                  <a:pt x="124" y="742"/>
                </a:cubicBezTo>
                <a:cubicBezTo>
                  <a:pt x="141" y="817"/>
                  <a:pt x="195" y="790"/>
                  <a:pt x="275" y="795"/>
                </a:cubicBezTo>
                <a:cubicBezTo>
                  <a:pt x="283" y="798"/>
                  <a:pt x="292" y="797"/>
                  <a:pt x="298" y="803"/>
                </a:cubicBezTo>
                <a:cubicBezTo>
                  <a:pt x="302" y="808"/>
                  <a:pt x="307" y="844"/>
                  <a:pt x="313" y="848"/>
                </a:cubicBezTo>
                <a:cubicBezTo>
                  <a:pt x="343" y="870"/>
                  <a:pt x="409" y="874"/>
                  <a:pt x="442" y="879"/>
                </a:cubicBezTo>
                <a:cubicBezTo>
                  <a:pt x="467" y="917"/>
                  <a:pt x="487" y="909"/>
                  <a:pt x="533" y="917"/>
                </a:cubicBezTo>
                <a:cubicBezTo>
                  <a:pt x="584" y="926"/>
                  <a:pt x="621" y="934"/>
                  <a:pt x="669" y="947"/>
                </a:cubicBezTo>
                <a:cubicBezTo>
                  <a:pt x="729" y="990"/>
                  <a:pt x="701" y="979"/>
                  <a:pt x="745" y="992"/>
                </a:cubicBezTo>
                <a:cubicBezTo>
                  <a:pt x="772" y="1021"/>
                  <a:pt x="791" y="1042"/>
                  <a:pt x="813" y="1076"/>
                </a:cubicBezTo>
                <a:cubicBezTo>
                  <a:pt x="818" y="1084"/>
                  <a:pt x="823" y="1091"/>
                  <a:pt x="828" y="1099"/>
                </a:cubicBezTo>
                <a:cubicBezTo>
                  <a:pt x="832" y="1106"/>
                  <a:pt x="830" y="1117"/>
                  <a:pt x="836" y="1121"/>
                </a:cubicBezTo>
                <a:cubicBezTo>
                  <a:pt x="857" y="1136"/>
                  <a:pt x="920" y="1150"/>
                  <a:pt x="950" y="1159"/>
                </a:cubicBezTo>
                <a:cubicBezTo>
                  <a:pt x="990" y="1220"/>
                  <a:pt x="937" y="1146"/>
                  <a:pt x="988" y="1197"/>
                </a:cubicBezTo>
                <a:cubicBezTo>
                  <a:pt x="1024" y="1233"/>
                  <a:pt x="984" y="1211"/>
                  <a:pt x="1018" y="1227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63575"/>
            <a:ext cx="9144000" cy="1298575"/>
          </a:xfrm>
        </p:spPr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What is Density?</a:t>
            </a:r>
            <a:r>
              <a:rPr lang="en-US" altLang="en-US" smtClean="0"/>
              <a:t>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763000" cy="3657600"/>
          </a:xfrm>
        </p:spPr>
        <p:txBody>
          <a:bodyPr/>
          <a:lstStyle/>
          <a:p>
            <a:r>
              <a:rPr lang="en-US" altLang="en-US" sz="2400" smtClean="0">
                <a:latin typeface="Comic Sans MS" pitchFamily="66" charset="0"/>
              </a:rPr>
              <a:t>Density is a property of </a:t>
            </a:r>
            <a:r>
              <a:rPr lang="en-US" altLang="en-US" sz="2400" b="1" u="sng" smtClean="0">
                <a:latin typeface="Comic Sans MS" pitchFamily="66" charset="0"/>
              </a:rPr>
              <a:t>all matter</a:t>
            </a:r>
            <a:r>
              <a:rPr lang="en-US" altLang="en-US" sz="2400" smtClean="0"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altLang="en-US" sz="2400" smtClean="0">
              <a:latin typeface="Comic Sans MS" pitchFamily="66" charset="0"/>
            </a:endParaRPr>
          </a:p>
          <a:p>
            <a:r>
              <a:rPr lang="en-US" altLang="en-US" sz="2400" smtClean="0">
                <a:latin typeface="Comic Sans MS" pitchFamily="66" charset="0"/>
              </a:rPr>
              <a:t>It is used to </a:t>
            </a:r>
            <a:r>
              <a:rPr lang="en-US" altLang="en-US" sz="2400" b="1" u="sng" smtClean="0">
                <a:latin typeface="Comic Sans MS" pitchFamily="66" charset="0"/>
              </a:rPr>
              <a:t>identify</a:t>
            </a:r>
            <a:r>
              <a:rPr lang="en-US" altLang="en-US" sz="2400" smtClean="0">
                <a:latin typeface="Comic Sans MS" pitchFamily="66" charset="0"/>
              </a:rPr>
              <a:t> all </a:t>
            </a:r>
            <a:r>
              <a:rPr lang="en-US" altLang="en-US" sz="2400" b="1" u="sng" smtClean="0">
                <a:latin typeface="Comic Sans MS" pitchFamily="66" charset="0"/>
              </a:rPr>
              <a:t>pure forms of matter</a:t>
            </a:r>
            <a:r>
              <a:rPr lang="en-US" altLang="en-US" sz="2400" smtClean="0">
                <a:latin typeface="Comic Sans MS" pitchFamily="66" charset="0"/>
              </a:rPr>
              <a:t>.</a:t>
            </a:r>
          </a:p>
          <a:p>
            <a:endParaRPr lang="en-US" altLang="en-US" sz="2400" smtClean="0">
              <a:latin typeface="Comic Sans MS" pitchFamily="66" charset="0"/>
            </a:endParaRPr>
          </a:p>
          <a:p>
            <a:endParaRPr lang="en-US" altLang="en-US" sz="2400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en-US" altLang="en-US" sz="240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3800" smtClean="0"/>
              <a:t>Let’s solve for Mass.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“D </a:t>
            </a:r>
            <a:r>
              <a:rPr lang="en-US" altLang="en-US" u="sng" smtClean="0"/>
              <a:t>next to</a:t>
            </a:r>
            <a:r>
              <a:rPr lang="en-US" altLang="en-US" smtClean="0"/>
              <a:t> V”</a:t>
            </a:r>
          </a:p>
          <a:p>
            <a:pPr>
              <a:buFontTx/>
              <a:buNone/>
            </a:pPr>
            <a:r>
              <a:rPr lang="en-US" altLang="en-US" smtClean="0"/>
              <a:t>is remaining</a:t>
            </a:r>
          </a:p>
          <a:p>
            <a:pPr>
              <a:buFontTx/>
              <a:buNone/>
            </a:pPr>
            <a:r>
              <a:rPr lang="en-US" altLang="en-US" smtClean="0"/>
              <a:t>so we </a:t>
            </a:r>
          </a:p>
          <a:p>
            <a:pPr>
              <a:buFontTx/>
              <a:buNone/>
            </a:pPr>
            <a:r>
              <a:rPr lang="en-US" altLang="en-US" smtClean="0"/>
              <a:t>multiply!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667000" y="1905000"/>
            <a:ext cx="3962400" cy="3886200"/>
          </a:xfrm>
          <a:prstGeom prst="ellips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4343400" y="2286000"/>
            <a:ext cx="60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M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60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5105400" y="4038600"/>
            <a:ext cx="685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V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667000" y="3733800"/>
            <a:ext cx="39624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648200" y="3733800"/>
            <a:ext cx="0" cy="2057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3810000" y="1981200"/>
            <a:ext cx="1881188" cy="1957388"/>
          </a:xfrm>
          <a:custGeom>
            <a:avLst/>
            <a:gdLst>
              <a:gd name="T0" fmla="*/ 2147483647 w 1185"/>
              <a:gd name="T1" fmla="*/ 2147483647 h 1233"/>
              <a:gd name="T2" fmla="*/ 2147483647 w 1185"/>
              <a:gd name="T3" fmla="*/ 2147483647 h 1233"/>
              <a:gd name="T4" fmla="*/ 2147483647 w 1185"/>
              <a:gd name="T5" fmla="*/ 2147483647 h 1233"/>
              <a:gd name="T6" fmla="*/ 2147483647 w 1185"/>
              <a:gd name="T7" fmla="*/ 1048385268 h 1233"/>
              <a:gd name="T8" fmla="*/ 1819553296 w 1185"/>
              <a:gd name="T9" fmla="*/ 362902593 h 1233"/>
              <a:gd name="T10" fmla="*/ 1572577918 w 1185"/>
              <a:gd name="T11" fmla="*/ 705643930 h 1233"/>
              <a:gd name="T12" fmla="*/ 1685985773 w 1185"/>
              <a:gd name="T13" fmla="*/ 839213039 h 1233"/>
              <a:gd name="T14" fmla="*/ 1343244432 w 1185"/>
              <a:gd name="T15" fmla="*/ 551915153 h 1233"/>
              <a:gd name="T16" fmla="*/ 980341836 w 1185"/>
              <a:gd name="T17" fmla="*/ 209173816 h 1233"/>
              <a:gd name="T18" fmla="*/ 826611470 w 1185"/>
              <a:gd name="T19" fmla="*/ 75604707 h 1233"/>
              <a:gd name="T20" fmla="*/ 501512021 w 1185"/>
              <a:gd name="T21" fmla="*/ 113407854 h 1233"/>
              <a:gd name="T22" fmla="*/ 597277984 w 1185"/>
              <a:gd name="T23" fmla="*/ 362902593 h 1233"/>
              <a:gd name="T24" fmla="*/ 1113909359 w 1185"/>
              <a:gd name="T25" fmla="*/ 877014599 h 1233"/>
              <a:gd name="T26" fmla="*/ 1305441284 w 1185"/>
              <a:gd name="T27" fmla="*/ 1030744963 h 1233"/>
              <a:gd name="T28" fmla="*/ 1151712506 w 1185"/>
              <a:gd name="T29" fmla="*/ 934979001 h 1233"/>
              <a:gd name="T30" fmla="*/ 559474836 w 1185"/>
              <a:gd name="T31" fmla="*/ 514112006 h 1233"/>
              <a:gd name="T32" fmla="*/ 158770680 w 1185"/>
              <a:gd name="T33" fmla="*/ 551915153 h 1233"/>
              <a:gd name="T34" fmla="*/ 713205202 w 1185"/>
              <a:gd name="T35" fmla="*/ 1184473740 h 1233"/>
              <a:gd name="T36" fmla="*/ 1038304651 w 1185"/>
              <a:gd name="T37" fmla="*/ 1335683154 h 1233"/>
              <a:gd name="T38" fmla="*/ 864414617 w 1185"/>
              <a:gd name="T39" fmla="*/ 1469252263 h 1233"/>
              <a:gd name="T40" fmla="*/ 312499458 w 1185"/>
              <a:gd name="T41" fmla="*/ 1106349670 h 1233"/>
              <a:gd name="T42" fmla="*/ 42843461 w 1185"/>
              <a:gd name="T43" fmla="*/ 1202115632 h 1233"/>
              <a:gd name="T44" fmla="*/ 579636092 w 1185"/>
              <a:gd name="T45" fmla="*/ 1527215078 h 1233"/>
              <a:gd name="T46" fmla="*/ 788809910 w 1185"/>
              <a:gd name="T47" fmla="*/ 1756550149 h 1233"/>
              <a:gd name="T48" fmla="*/ 1018143396 w 1185"/>
              <a:gd name="T49" fmla="*/ 2023686779 h 1233"/>
              <a:gd name="T50" fmla="*/ 730845507 w 1185"/>
              <a:gd name="T51" fmla="*/ 1890117670 h 1233"/>
              <a:gd name="T52" fmla="*/ 539313581 w 1185"/>
              <a:gd name="T53" fmla="*/ 1756550149 h 1233"/>
              <a:gd name="T54" fmla="*/ 693043947 w 1185"/>
              <a:gd name="T55" fmla="*/ 2003525524 h 1233"/>
              <a:gd name="T56" fmla="*/ 788809910 w 1185"/>
              <a:gd name="T57" fmla="*/ 2137093046 h 1233"/>
              <a:gd name="T58" fmla="*/ 1343244432 w 1185"/>
              <a:gd name="T59" fmla="*/ 2147483647 h 1233"/>
              <a:gd name="T60" fmla="*/ 1877517699 w 1185"/>
              <a:gd name="T61" fmla="*/ 2147483647 h 1233"/>
              <a:gd name="T62" fmla="*/ 2086689930 w 1185"/>
              <a:gd name="T63" fmla="*/ 2147483647 h 1233"/>
              <a:gd name="T64" fmla="*/ 2147483647 w 1185"/>
              <a:gd name="T65" fmla="*/ 2147483647 h 1233"/>
              <a:gd name="T66" fmla="*/ 2147483647 w 1185"/>
              <a:gd name="T67" fmla="*/ 2147483647 h 123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185" h="1233">
                <a:moveTo>
                  <a:pt x="1185" y="1099"/>
                </a:moveTo>
                <a:cubicBezTo>
                  <a:pt x="1177" y="1089"/>
                  <a:pt x="1171" y="1077"/>
                  <a:pt x="1162" y="1068"/>
                </a:cubicBezTo>
                <a:cubicBezTo>
                  <a:pt x="1156" y="1062"/>
                  <a:pt x="1145" y="1060"/>
                  <a:pt x="1139" y="1053"/>
                </a:cubicBezTo>
                <a:cubicBezTo>
                  <a:pt x="1127" y="1039"/>
                  <a:pt x="1121" y="1021"/>
                  <a:pt x="1109" y="1008"/>
                </a:cubicBezTo>
                <a:cubicBezTo>
                  <a:pt x="1104" y="1003"/>
                  <a:pt x="1099" y="997"/>
                  <a:pt x="1094" y="992"/>
                </a:cubicBezTo>
                <a:cubicBezTo>
                  <a:pt x="1075" y="939"/>
                  <a:pt x="1083" y="962"/>
                  <a:pt x="1071" y="924"/>
                </a:cubicBezTo>
                <a:cubicBezTo>
                  <a:pt x="1068" y="784"/>
                  <a:pt x="1128" y="609"/>
                  <a:pt x="1033" y="507"/>
                </a:cubicBezTo>
                <a:cubicBezTo>
                  <a:pt x="1019" y="469"/>
                  <a:pt x="978" y="452"/>
                  <a:pt x="957" y="416"/>
                </a:cubicBezTo>
                <a:cubicBezTo>
                  <a:pt x="936" y="379"/>
                  <a:pt x="914" y="350"/>
                  <a:pt x="889" y="318"/>
                </a:cubicBezTo>
                <a:cubicBezTo>
                  <a:pt x="841" y="255"/>
                  <a:pt x="804" y="169"/>
                  <a:pt x="722" y="144"/>
                </a:cubicBezTo>
                <a:cubicBezTo>
                  <a:pt x="683" y="150"/>
                  <a:pt x="663" y="153"/>
                  <a:pt x="631" y="174"/>
                </a:cubicBezTo>
                <a:cubicBezTo>
                  <a:pt x="619" y="214"/>
                  <a:pt x="606" y="233"/>
                  <a:pt x="624" y="280"/>
                </a:cubicBezTo>
                <a:cubicBezTo>
                  <a:pt x="630" y="295"/>
                  <a:pt x="650" y="299"/>
                  <a:pt x="662" y="310"/>
                </a:cubicBezTo>
                <a:cubicBezTo>
                  <a:pt x="664" y="318"/>
                  <a:pt x="669" y="325"/>
                  <a:pt x="669" y="333"/>
                </a:cubicBezTo>
                <a:cubicBezTo>
                  <a:pt x="669" y="384"/>
                  <a:pt x="621" y="316"/>
                  <a:pt x="601" y="303"/>
                </a:cubicBezTo>
                <a:cubicBezTo>
                  <a:pt x="588" y="266"/>
                  <a:pt x="561" y="244"/>
                  <a:pt x="533" y="219"/>
                </a:cubicBezTo>
                <a:cubicBezTo>
                  <a:pt x="504" y="193"/>
                  <a:pt x="481" y="157"/>
                  <a:pt x="449" y="136"/>
                </a:cubicBezTo>
                <a:cubicBezTo>
                  <a:pt x="407" y="72"/>
                  <a:pt x="475" y="169"/>
                  <a:pt x="389" y="83"/>
                </a:cubicBezTo>
                <a:cubicBezTo>
                  <a:pt x="375" y="69"/>
                  <a:pt x="366" y="50"/>
                  <a:pt x="351" y="38"/>
                </a:cubicBezTo>
                <a:cubicBezTo>
                  <a:pt x="345" y="33"/>
                  <a:pt x="335" y="34"/>
                  <a:pt x="328" y="30"/>
                </a:cubicBezTo>
                <a:cubicBezTo>
                  <a:pt x="312" y="21"/>
                  <a:pt x="283" y="0"/>
                  <a:pt x="283" y="0"/>
                </a:cubicBezTo>
                <a:cubicBezTo>
                  <a:pt x="228" y="7"/>
                  <a:pt x="226" y="3"/>
                  <a:pt x="199" y="45"/>
                </a:cubicBezTo>
                <a:cubicBezTo>
                  <a:pt x="202" y="65"/>
                  <a:pt x="202" y="86"/>
                  <a:pt x="207" y="106"/>
                </a:cubicBezTo>
                <a:cubicBezTo>
                  <a:pt x="211" y="120"/>
                  <a:pt x="229" y="133"/>
                  <a:pt x="237" y="144"/>
                </a:cubicBezTo>
                <a:cubicBezTo>
                  <a:pt x="282" y="201"/>
                  <a:pt x="303" y="225"/>
                  <a:pt x="374" y="250"/>
                </a:cubicBezTo>
                <a:cubicBezTo>
                  <a:pt x="400" y="288"/>
                  <a:pt x="393" y="333"/>
                  <a:pt x="442" y="348"/>
                </a:cubicBezTo>
                <a:cubicBezTo>
                  <a:pt x="465" y="363"/>
                  <a:pt x="487" y="371"/>
                  <a:pt x="510" y="386"/>
                </a:cubicBezTo>
                <a:cubicBezTo>
                  <a:pt x="513" y="394"/>
                  <a:pt x="524" y="403"/>
                  <a:pt x="518" y="409"/>
                </a:cubicBezTo>
                <a:cubicBezTo>
                  <a:pt x="503" y="424"/>
                  <a:pt x="481" y="380"/>
                  <a:pt x="480" y="379"/>
                </a:cubicBezTo>
                <a:cubicBezTo>
                  <a:pt x="474" y="374"/>
                  <a:pt x="465" y="374"/>
                  <a:pt x="457" y="371"/>
                </a:cubicBezTo>
                <a:cubicBezTo>
                  <a:pt x="438" y="341"/>
                  <a:pt x="423" y="348"/>
                  <a:pt x="396" y="326"/>
                </a:cubicBezTo>
                <a:cubicBezTo>
                  <a:pt x="344" y="283"/>
                  <a:pt x="288" y="222"/>
                  <a:pt x="222" y="204"/>
                </a:cubicBezTo>
                <a:cubicBezTo>
                  <a:pt x="177" y="207"/>
                  <a:pt x="131" y="208"/>
                  <a:pt x="86" y="212"/>
                </a:cubicBezTo>
                <a:cubicBezTo>
                  <a:pt x="78" y="213"/>
                  <a:pt x="65" y="211"/>
                  <a:pt x="63" y="219"/>
                </a:cubicBezTo>
                <a:cubicBezTo>
                  <a:pt x="43" y="322"/>
                  <a:pt x="111" y="358"/>
                  <a:pt x="192" y="379"/>
                </a:cubicBezTo>
                <a:cubicBezTo>
                  <a:pt x="221" y="398"/>
                  <a:pt x="263" y="462"/>
                  <a:pt x="283" y="470"/>
                </a:cubicBezTo>
                <a:cubicBezTo>
                  <a:pt x="297" y="475"/>
                  <a:pt x="313" y="475"/>
                  <a:pt x="328" y="477"/>
                </a:cubicBezTo>
                <a:cubicBezTo>
                  <a:pt x="353" y="493"/>
                  <a:pt x="384" y="521"/>
                  <a:pt x="412" y="530"/>
                </a:cubicBezTo>
                <a:cubicBezTo>
                  <a:pt x="419" y="553"/>
                  <a:pt x="434" y="598"/>
                  <a:pt x="434" y="598"/>
                </a:cubicBezTo>
                <a:cubicBezTo>
                  <a:pt x="415" y="660"/>
                  <a:pt x="371" y="602"/>
                  <a:pt x="343" y="583"/>
                </a:cubicBezTo>
                <a:cubicBezTo>
                  <a:pt x="314" y="539"/>
                  <a:pt x="282" y="502"/>
                  <a:pt x="230" y="485"/>
                </a:cubicBezTo>
                <a:cubicBezTo>
                  <a:pt x="201" y="458"/>
                  <a:pt x="160" y="452"/>
                  <a:pt x="124" y="439"/>
                </a:cubicBezTo>
                <a:cubicBezTo>
                  <a:pt x="86" y="442"/>
                  <a:pt x="46" y="434"/>
                  <a:pt x="10" y="447"/>
                </a:cubicBezTo>
                <a:cubicBezTo>
                  <a:pt x="0" y="450"/>
                  <a:pt x="14" y="467"/>
                  <a:pt x="17" y="477"/>
                </a:cubicBezTo>
                <a:cubicBezTo>
                  <a:pt x="22" y="494"/>
                  <a:pt x="46" y="584"/>
                  <a:pt x="70" y="591"/>
                </a:cubicBezTo>
                <a:cubicBezTo>
                  <a:pt x="137" y="611"/>
                  <a:pt x="85" y="598"/>
                  <a:pt x="230" y="606"/>
                </a:cubicBezTo>
                <a:cubicBezTo>
                  <a:pt x="260" y="626"/>
                  <a:pt x="269" y="658"/>
                  <a:pt x="290" y="689"/>
                </a:cubicBezTo>
                <a:cubicBezTo>
                  <a:pt x="295" y="696"/>
                  <a:pt x="306" y="693"/>
                  <a:pt x="313" y="697"/>
                </a:cubicBezTo>
                <a:cubicBezTo>
                  <a:pt x="348" y="716"/>
                  <a:pt x="375" y="754"/>
                  <a:pt x="412" y="765"/>
                </a:cubicBezTo>
                <a:cubicBezTo>
                  <a:pt x="409" y="778"/>
                  <a:pt x="415" y="797"/>
                  <a:pt x="404" y="803"/>
                </a:cubicBezTo>
                <a:cubicBezTo>
                  <a:pt x="378" y="817"/>
                  <a:pt x="327" y="774"/>
                  <a:pt x="313" y="765"/>
                </a:cubicBezTo>
                <a:cubicBezTo>
                  <a:pt x="305" y="760"/>
                  <a:pt x="290" y="750"/>
                  <a:pt x="290" y="750"/>
                </a:cubicBezTo>
                <a:cubicBezTo>
                  <a:pt x="259" y="702"/>
                  <a:pt x="294" y="745"/>
                  <a:pt x="252" y="720"/>
                </a:cubicBezTo>
                <a:cubicBezTo>
                  <a:pt x="200" y="689"/>
                  <a:pt x="278" y="717"/>
                  <a:pt x="214" y="697"/>
                </a:cubicBezTo>
                <a:cubicBezTo>
                  <a:pt x="154" y="703"/>
                  <a:pt x="140" y="691"/>
                  <a:pt x="124" y="742"/>
                </a:cubicBezTo>
                <a:cubicBezTo>
                  <a:pt x="141" y="817"/>
                  <a:pt x="195" y="790"/>
                  <a:pt x="275" y="795"/>
                </a:cubicBezTo>
                <a:cubicBezTo>
                  <a:pt x="283" y="798"/>
                  <a:pt x="292" y="797"/>
                  <a:pt x="298" y="803"/>
                </a:cubicBezTo>
                <a:cubicBezTo>
                  <a:pt x="302" y="808"/>
                  <a:pt x="307" y="844"/>
                  <a:pt x="313" y="848"/>
                </a:cubicBezTo>
                <a:cubicBezTo>
                  <a:pt x="343" y="870"/>
                  <a:pt x="409" y="874"/>
                  <a:pt x="442" y="879"/>
                </a:cubicBezTo>
                <a:cubicBezTo>
                  <a:pt x="467" y="917"/>
                  <a:pt x="487" y="909"/>
                  <a:pt x="533" y="917"/>
                </a:cubicBezTo>
                <a:cubicBezTo>
                  <a:pt x="584" y="926"/>
                  <a:pt x="621" y="934"/>
                  <a:pt x="669" y="947"/>
                </a:cubicBezTo>
                <a:cubicBezTo>
                  <a:pt x="729" y="990"/>
                  <a:pt x="701" y="979"/>
                  <a:pt x="745" y="992"/>
                </a:cubicBezTo>
                <a:cubicBezTo>
                  <a:pt x="772" y="1021"/>
                  <a:pt x="791" y="1042"/>
                  <a:pt x="813" y="1076"/>
                </a:cubicBezTo>
                <a:cubicBezTo>
                  <a:pt x="818" y="1084"/>
                  <a:pt x="823" y="1091"/>
                  <a:pt x="828" y="1099"/>
                </a:cubicBezTo>
                <a:cubicBezTo>
                  <a:pt x="832" y="1106"/>
                  <a:pt x="830" y="1117"/>
                  <a:pt x="836" y="1121"/>
                </a:cubicBezTo>
                <a:cubicBezTo>
                  <a:pt x="857" y="1136"/>
                  <a:pt x="920" y="1150"/>
                  <a:pt x="950" y="1159"/>
                </a:cubicBezTo>
                <a:cubicBezTo>
                  <a:pt x="990" y="1220"/>
                  <a:pt x="937" y="1146"/>
                  <a:pt x="988" y="1197"/>
                </a:cubicBezTo>
                <a:cubicBezTo>
                  <a:pt x="1024" y="1233"/>
                  <a:pt x="984" y="1211"/>
                  <a:pt x="1018" y="1227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4419600" y="4267200"/>
            <a:ext cx="4572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202" grpId="0" animBg="1"/>
      <p:bldP spid="82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696200" cy="914400"/>
          </a:xfrm>
        </p:spPr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Formula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7772400" cy="3352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smtClean="0">
                <a:latin typeface="Comic Sans MS" pitchFamily="66" charset="0"/>
              </a:rPr>
              <a:t>Density = Mass / Volume</a:t>
            </a:r>
          </a:p>
          <a:p>
            <a:pPr>
              <a:buFont typeface="Wingdings" pitchFamily="2" charset="2"/>
              <a:buNone/>
            </a:pPr>
            <a:endParaRPr lang="en-US" altLang="en-US" sz="2400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400" smtClean="0">
                <a:latin typeface="Comic Sans MS" pitchFamily="66" charset="0"/>
              </a:rPr>
              <a:t>D =     m / v                            		 </a:t>
            </a:r>
          </a:p>
          <a:p>
            <a:pPr>
              <a:buFont typeface="Wingdings" pitchFamily="2" charset="2"/>
              <a:buNone/>
            </a:pPr>
            <a:r>
              <a:rPr lang="en-US" altLang="en-US" sz="2400" smtClean="0">
                <a:latin typeface="Comic Sans MS" pitchFamily="66" charset="0"/>
              </a:rPr>
              <a:t>	       </a:t>
            </a:r>
          </a:p>
          <a:p>
            <a:pPr>
              <a:buFont typeface="Wingdings" pitchFamily="2" charset="2"/>
              <a:buNone/>
            </a:pPr>
            <a:endParaRPr lang="en-US" altLang="en-US" sz="2400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400" b="1" smtClean="0">
                <a:latin typeface="Comic Sans MS" pitchFamily="66" charset="0"/>
              </a:rPr>
              <a:t>Units for Density</a:t>
            </a:r>
            <a:r>
              <a:rPr lang="en-US" altLang="en-US" sz="2400" smtClean="0">
                <a:latin typeface="Comic Sans MS" pitchFamily="66" charset="0"/>
              </a:rPr>
              <a:t>:                 g/cm</a:t>
            </a:r>
            <a:r>
              <a:rPr lang="en-US" altLang="en-US" sz="2400" baseline="30000" smtClean="0">
                <a:latin typeface="Comic Sans MS" pitchFamily="66" charset="0"/>
              </a:rPr>
              <a:t>3</a:t>
            </a:r>
            <a:r>
              <a:rPr lang="en-US" altLang="en-US" sz="2400" smtClean="0">
                <a:latin typeface="Comic Sans MS" pitchFamily="66" charset="0"/>
              </a:rPr>
              <a:t>   or    g/mL</a:t>
            </a:r>
            <a:r>
              <a:rPr lang="en-US" altLang="en-US" sz="2400" u="sng" smtClean="0">
                <a:latin typeface="Comic Sans MS" pitchFamily="66" charset="0"/>
              </a:rPr>
              <a:t>     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Grp="1" noChangeArrowheads="1"/>
          </p:cNvSpPr>
          <p:nvPr>
            <p:ph type="title"/>
          </p:nvPr>
        </p:nvSpPr>
        <p:spPr>
          <a:xfrm>
            <a:off x="914400" y="1544638"/>
            <a:ext cx="7315200" cy="817562"/>
          </a:xfrm>
        </p:spPr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What does Density Compare?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2971800"/>
            <a:ext cx="7010400" cy="3429000"/>
          </a:xfrm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Density compares the</a:t>
            </a:r>
            <a:r>
              <a:rPr lang="en-US" alt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mass </a:t>
            </a:r>
            <a:r>
              <a:rPr lang="en-US" altLang="en-US" sz="2400" dirty="0" smtClean="0">
                <a:latin typeface="Comic Sans MS" pitchFamily="66" charset="0"/>
              </a:rPr>
              <a:t>of a given amount of matter and the </a:t>
            </a:r>
            <a:r>
              <a:rPr lang="en-US" altLang="en-US" sz="2400" b="1" dirty="0" smtClean="0">
                <a:latin typeface="Comic Sans MS" pitchFamily="66" charset="0"/>
              </a:rPr>
              <a:t>space it takes up (</a:t>
            </a:r>
            <a:r>
              <a:rPr lang="en-US" alt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volume</a:t>
            </a:r>
            <a:r>
              <a:rPr lang="en-US" altLang="en-US" sz="2400" b="1" dirty="0" smtClean="0">
                <a:latin typeface="Comic Sans MS" pitchFamily="66" charset="0"/>
              </a:rPr>
              <a:t>)</a:t>
            </a:r>
            <a:r>
              <a:rPr lang="en-US" altLang="en-US" sz="2400" dirty="0" smtClean="0">
                <a:latin typeface="Comic Sans MS" pitchFamily="66" charset="0"/>
              </a:rPr>
              <a:t>.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altLang="en-US" sz="2400" dirty="0" smtClean="0">
                <a:latin typeface="Comic Sans MS" pitchFamily="66" charset="0"/>
              </a:rPr>
              <a:t>  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This relationship is </a:t>
            </a:r>
            <a:r>
              <a:rPr lang="en-US" alt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unique</a:t>
            </a:r>
            <a:r>
              <a:rPr lang="en-US" altLang="en-US" sz="2400" b="1" dirty="0" smtClean="0">
                <a:latin typeface="Comic Sans MS" pitchFamily="66" charset="0"/>
              </a:rPr>
              <a:t> </a:t>
            </a:r>
            <a:r>
              <a:rPr lang="en-US" altLang="en-US" sz="2400" dirty="0" smtClean="0">
                <a:latin typeface="Comic Sans MS" pitchFamily="66" charset="0"/>
              </a:rPr>
              <a:t>to every </a:t>
            </a:r>
            <a:r>
              <a:rPr lang="en-US" altLang="en-US" sz="2400" b="1" dirty="0" smtClean="0">
                <a:latin typeface="Comic Sans MS" pitchFamily="66" charset="0"/>
              </a:rPr>
              <a:t>pure form</a:t>
            </a:r>
            <a:r>
              <a:rPr lang="en-US" altLang="en-US" sz="2400" dirty="0" smtClean="0">
                <a:latin typeface="Comic Sans MS" pitchFamily="66" charset="0"/>
              </a:rPr>
              <a:t> of matter.</a:t>
            </a:r>
          </a:p>
          <a:p>
            <a:pPr indent="-182880" fontAlgn="auto">
              <a:spcAft>
                <a:spcPts val="0"/>
              </a:spcAft>
              <a:buFont typeface="Wingdings" charset="2"/>
              <a:buNone/>
              <a:defRPr/>
            </a:pPr>
            <a:endParaRPr lang="en-US" alt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066800"/>
            <a:ext cx="7315200" cy="838200"/>
          </a:xfrm>
        </p:spPr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Sample Problem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3352800"/>
          </a:xfrm>
        </p:spPr>
        <p:txBody>
          <a:bodyPr/>
          <a:lstStyle/>
          <a:p>
            <a:pPr marL="68263" indent="-3175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Comic Sans MS" pitchFamily="66" charset="0"/>
              </a:rPr>
              <a:t>A metal block has a mass of 140 g and a measured volume of  </a:t>
            </a:r>
          </a:p>
          <a:p>
            <a:pPr marL="68263" indent="-3175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Comic Sans MS" pitchFamily="66" charset="0"/>
              </a:rPr>
              <a:t>75 cm</a:t>
            </a:r>
            <a:r>
              <a:rPr lang="en-US" altLang="en-US" smtClean="0">
                <a:latin typeface="Comic Sans MS" pitchFamily="66" charset="0"/>
                <a:cs typeface="Times New Roman" pitchFamily="18" charset="0"/>
              </a:rPr>
              <a:t>³. What would the density of this metal block be?</a:t>
            </a:r>
          </a:p>
          <a:p>
            <a:pPr marL="68263" indent="-3175">
              <a:lnSpc>
                <a:spcPct val="90000"/>
              </a:lnSpc>
              <a:buFont typeface="Wingdings" pitchFamily="2" charset="2"/>
              <a:buNone/>
            </a:pPr>
            <a:endParaRPr lang="en-US" altLang="en-US" u="sng" smtClean="0">
              <a:latin typeface="Comic Sans MS" pitchFamily="66" charset="0"/>
            </a:endParaRPr>
          </a:p>
          <a:p>
            <a:pPr marL="68263" indent="-3175">
              <a:lnSpc>
                <a:spcPct val="90000"/>
              </a:lnSpc>
              <a:buClr>
                <a:srgbClr val="FF8600"/>
              </a:buClr>
              <a:buFont typeface="Wingdings" pitchFamily="2" charset="2"/>
              <a:buNone/>
            </a:pPr>
            <a:r>
              <a:rPr lang="en-US" altLang="en-US" smtClean="0">
                <a:latin typeface="Comic Sans MS" pitchFamily="66" charset="0"/>
              </a:rPr>
              <a:t>                                                           </a:t>
            </a:r>
            <a:r>
              <a:rPr lang="en-US" altLang="en-US" sz="1900" smtClean="0">
                <a:solidFill>
                  <a:srgbClr val="FFFFFF"/>
                </a:solidFill>
                <a:latin typeface="Comic Sans MS" pitchFamily="66" charset="0"/>
              </a:rPr>
              <a:t>D = m / v</a:t>
            </a:r>
            <a:endParaRPr lang="en-US" altLang="en-US" sz="1900" u="sng" smtClean="0">
              <a:solidFill>
                <a:srgbClr val="FFFFFF"/>
              </a:solidFill>
              <a:latin typeface="Comic Sans MS" pitchFamily="66" charset="0"/>
            </a:endParaRPr>
          </a:p>
          <a:p>
            <a:pPr marL="68263" indent="-3175">
              <a:lnSpc>
                <a:spcPct val="90000"/>
              </a:lnSpc>
              <a:buClr>
                <a:srgbClr val="FF8600"/>
              </a:buClr>
              <a:buFont typeface="Wingdings" pitchFamily="2" charset="2"/>
              <a:buNone/>
            </a:pPr>
            <a:r>
              <a:rPr lang="en-US" altLang="en-US" sz="1900" smtClean="0">
                <a:solidFill>
                  <a:srgbClr val="FFFFFF"/>
                </a:solidFill>
                <a:latin typeface="Comic Sans MS" pitchFamily="66" charset="0"/>
              </a:rPr>
              <a:t>      </a:t>
            </a:r>
          </a:p>
          <a:p>
            <a:pPr marL="68263" indent="-3175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Comic Sans MS" pitchFamily="66" charset="0"/>
              </a:rPr>
              <a:t>         </a:t>
            </a:r>
          </a:p>
          <a:p>
            <a:pPr marL="68263" indent="-3175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Comic Sans MS" pitchFamily="66" charset="0"/>
              </a:rPr>
              <a:t>                                                           140 g / 75 cm</a:t>
            </a:r>
            <a:r>
              <a:rPr lang="en-US" altLang="en-US" baseline="30000" smtClean="0">
                <a:latin typeface="Comic Sans MS" pitchFamily="66" charset="0"/>
              </a:rPr>
              <a:t>3</a:t>
            </a:r>
          </a:p>
          <a:p>
            <a:pPr marL="68263" indent="-3175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Comic Sans MS" pitchFamily="66" charset="0"/>
              <a:cs typeface="Times New Roman" pitchFamily="18" charset="0"/>
            </a:endParaRPr>
          </a:p>
          <a:p>
            <a:pPr marL="68263" indent="-3175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Comic Sans MS" pitchFamily="66" charset="0"/>
                <a:cs typeface="Times New Roman" pitchFamily="18" charset="0"/>
              </a:rPr>
              <a:t>                                                           D = 1.8666 g/cm³</a:t>
            </a:r>
          </a:p>
          <a:p>
            <a:pPr marL="68263" indent="-3175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838200" y="3124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FORMULA</a:t>
            </a:r>
          </a:p>
        </p:txBody>
      </p:sp>
      <p:sp>
        <p:nvSpPr>
          <p:cNvPr id="6149" name="AutoShape 9"/>
          <p:cNvSpPr>
            <a:spLocks noChangeArrowheads="1"/>
          </p:cNvSpPr>
          <p:nvPr/>
        </p:nvSpPr>
        <p:spPr bwMode="auto">
          <a:xfrm>
            <a:off x="2895600" y="32004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838200" y="4205288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SETUP</a:t>
            </a:r>
          </a:p>
        </p:txBody>
      </p:sp>
      <p:sp>
        <p:nvSpPr>
          <p:cNvPr id="6151" name="AutoShape 11"/>
          <p:cNvSpPr>
            <a:spLocks noChangeArrowheads="1"/>
          </p:cNvSpPr>
          <p:nvPr/>
        </p:nvSpPr>
        <p:spPr bwMode="auto">
          <a:xfrm>
            <a:off x="2895600" y="41910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152" name="Oval 12"/>
          <p:cNvSpPr>
            <a:spLocks noChangeArrowheads="1"/>
          </p:cNvSpPr>
          <p:nvPr/>
        </p:nvSpPr>
        <p:spPr bwMode="auto">
          <a:xfrm>
            <a:off x="4495800" y="5715000"/>
            <a:ext cx="19050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48200" y="5829300"/>
            <a:ext cx="16002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buClr>
                <a:srgbClr val="5F5F5F"/>
              </a:buClr>
              <a:buFont typeface="Wingdings" pitchFamily="2" charset="2"/>
              <a:buNone/>
            </a:pPr>
            <a:r>
              <a:rPr lang="en-US" altLang="en-US" sz="1800" b="1">
                <a:solidFill>
                  <a:srgbClr val="FFFF00"/>
                </a:solidFill>
              </a:rPr>
              <a:t>D = 1.9 g/cm³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838200" y="5805488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FINAL ANSWER</a:t>
            </a:r>
          </a:p>
        </p:txBody>
      </p:sp>
      <p:sp>
        <p:nvSpPr>
          <p:cNvPr id="6155" name="AutoShape 15"/>
          <p:cNvSpPr>
            <a:spLocks noChangeArrowheads="1"/>
          </p:cNvSpPr>
          <p:nvPr/>
        </p:nvSpPr>
        <p:spPr bwMode="auto">
          <a:xfrm>
            <a:off x="2895600" y="59436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219200"/>
            <a:ext cx="9144000" cy="1066800"/>
          </a:xfrm>
        </p:spPr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Density is a </a:t>
            </a:r>
            <a:r>
              <a:rPr lang="en-US" altLang="en-US" smtClean="0">
                <a:solidFill>
                  <a:srgbClr val="3366FF"/>
                </a:solidFill>
                <a:latin typeface="Comic Sans MS" pitchFamily="66" charset="0"/>
              </a:rPr>
              <a:t>CONSTANT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6477000" cy="3352800"/>
          </a:xfrm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altLang="en-US" sz="2400" b="1" dirty="0" smtClean="0">
              <a:latin typeface="Comic Sans MS" pitchFamily="66" charset="0"/>
            </a:endParaRP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b="1" dirty="0" smtClean="0">
                <a:latin typeface="Comic Sans MS" pitchFamily="66" charset="0"/>
              </a:rPr>
              <a:t>Density </a:t>
            </a:r>
            <a:r>
              <a:rPr lang="en-US" altLang="en-US" sz="2400" dirty="0" smtClean="0">
                <a:latin typeface="Comic Sans MS" pitchFamily="66" charset="0"/>
              </a:rPr>
              <a:t>is a </a:t>
            </a:r>
            <a:r>
              <a:rPr lang="en-US" altLang="en-US" sz="2400" b="1" dirty="0" smtClean="0">
                <a:latin typeface="Comic Sans MS" pitchFamily="66" charset="0"/>
              </a:rPr>
              <a:t>constant</a:t>
            </a:r>
            <a:r>
              <a:rPr lang="en-US" altLang="en-US" sz="2400" dirty="0" smtClean="0">
                <a:latin typeface="Comic Sans MS" pitchFamily="66" charset="0"/>
              </a:rPr>
              <a:t> and </a:t>
            </a:r>
            <a:r>
              <a:rPr lang="en-US" altLang="en-US" sz="2400" b="1" dirty="0" smtClean="0">
                <a:latin typeface="Comic Sans MS" pitchFamily="66" charset="0"/>
              </a:rPr>
              <a:t>does not</a:t>
            </a:r>
            <a:r>
              <a:rPr lang="en-US" altLang="en-US" sz="2400" dirty="0" smtClean="0">
                <a:latin typeface="Comic Sans MS" pitchFamily="66" charset="0"/>
              </a:rPr>
              <a:t> depend on the amount of the substance.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altLang="en-US" sz="2400" b="1" dirty="0">
              <a:latin typeface="Comic Sans MS" pitchFamily="66" charset="0"/>
            </a:endParaRP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altLang="en-US" sz="2400" b="1" dirty="0" smtClean="0"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90575"/>
            <a:ext cx="8382000" cy="1066800"/>
          </a:xfrm>
        </p:spPr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What does Constant mean?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382000" cy="4114800"/>
          </a:xfrm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A constant is when a quantity will always be the same, no matter what (</a:t>
            </a:r>
            <a:r>
              <a:rPr lang="en-US" altLang="en-US" sz="2400" i="1" dirty="0" smtClean="0">
                <a:solidFill>
                  <a:schemeClr val="tx2"/>
                </a:solidFill>
                <a:latin typeface="Comic Sans MS" pitchFamily="66" charset="0"/>
              </a:rPr>
              <a:t>Intrinsic property</a:t>
            </a:r>
            <a:r>
              <a:rPr lang="en-US" altLang="en-US" sz="2400" dirty="0" smtClean="0">
                <a:latin typeface="Comic Sans MS" pitchFamily="66" charset="0"/>
              </a:rPr>
              <a:t>).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n-US" altLang="en-US" sz="2400" dirty="0" smtClean="0">
              <a:latin typeface="Comic Sans MS" pitchFamily="66" charset="0"/>
            </a:endParaRPr>
          </a:p>
          <a:p>
            <a:pPr marL="502920" lvl="1"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For example:</a:t>
            </a:r>
          </a:p>
          <a:p>
            <a:pPr lvl="3"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300" dirty="0" smtClean="0">
                <a:latin typeface="Comic Sans MS" pitchFamily="66" charset="0"/>
              </a:rPr>
              <a:t>Boiling Point</a:t>
            </a:r>
          </a:p>
          <a:p>
            <a:pPr lvl="3"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300" dirty="0" smtClean="0">
                <a:latin typeface="Comic Sans MS" pitchFamily="66" charset="0"/>
              </a:rPr>
              <a:t>Melting Point</a:t>
            </a:r>
          </a:p>
          <a:p>
            <a:pPr lvl="2" indent="-18288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alt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819150"/>
            <a:ext cx="8080375" cy="990600"/>
          </a:xfrm>
        </p:spPr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Density Comparisons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4419600"/>
          </a:xfrm>
        </p:spPr>
        <p:txBody>
          <a:bodyPr/>
          <a:lstStyle/>
          <a:p>
            <a:endParaRPr lang="en-US" altLang="en-US" sz="2400" smtClean="0">
              <a:latin typeface="Comic Sans MS" pitchFamily="66" charset="0"/>
            </a:endParaRPr>
          </a:p>
          <a:p>
            <a:endParaRPr lang="en-US" altLang="en-US" sz="2400" smtClean="0">
              <a:latin typeface="Comic Sans MS" pitchFamily="66" charset="0"/>
            </a:endParaRPr>
          </a:p>
          <a:p>
            <a:r>
              <a:rPr lang="en-US" altLang="en-US" sz="2400" smtClean="0">
                <a:latin typeface="Comic Sans MS" pitchFamily="66" charset="0"/>
              </a:rPr>
              <a:t>If possible, density is a property that causes matter to layer itself.</a:t>
            </a:r>
          </a:p>
          <a:p>
            <a:endParaRPr lang="en-US" altLang="en-US" sz="2400" smtClean="0">
              <a:latin typeface="Comic Sans MS" pitchFamily="66" charset="0"/>
            </a:endParaRPr>
          </a:p>
          <a:p>
            <a:r>
              <a:rPr lang="en-US" altLang="en-US" sz="2400" smtClean="0">
                <a:latin typeface="Comic Sans MS" pitchFamily="66" charset="0"/>
              </a:rPr>
              <a:t>The </a:t>
            </a:r>
            <a:r>
              <a:rPr lang="en-US" altLang="en-US" sz="2400" b="1" smtClean="0">
                <a:latin typeface="Comic Sans MS" pitchFamily="66" charset="0"/>
              </a:rPr>
              <a:t>lower density objects</a:t>
            </a:r>
            <a:r>
              <a:rPr lang="en-US" altLang="en-US" sz="2400" smtClean="0">
                <a:latin typeface="Comic Sans MS" pitchFamily="66" charset="0"/>
              </a:rPr>
              <a:t> will </a:t>
            </a:r>
            <a:r>
              <a:rPr lang="en-US" altLang="en-US" sz="2400" b="1" smtClean="0">
                <a:solidFill>
                  <a:schemeClr val="tx2"/>
                </a:solidFill>
                <a:latin typeface="Comic Sans MS" pitchFamily="66" charset="0"/>
              </a:rPr>
              <a:t>rise above</a:t>
            </a:r>
            <a:r>
              <a:rPr lang="en-US" altLang="en-US" sz="240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altLang="en-US" sz="2400" smtClean="0">
                <a:latin typeface="Comic Sans MS" pitchFamily="66" charset="0"/>
              </a:rPr>
              <a:t>more dense forms of matter.</a:t>
            </a:r>
          </a:p>
          <a:p>
            <a:pPr>
              <a:buFont typeface="Wingdings" pitchFamily="2" charset="2"/>
              <a:buNone/>
            </a:pPr>
            <a:endParaRPr lang="en-US" altLang="en-US" sz="2400" smtClean="0">
              <a:latin typeface="Comic Sans MS" pitchFamily="66" charset="0"/>
            </a:endParaRPr>
          </a:p>
          <a:p>
            <a:r>
              <a:rPr lang="en-US" altLang="en-US" sz="2400" b="1" smtClean="0">
                <a:latin typeface="Comic Sans MS" pitchFamily="66" charset="0"/>
              </a:rPr>
              <a:t>This is important to remember!!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 altLang="en-US" smtClean="0">
                <a:latin typeface="Comic Sans MS" pitchFamily="66" charset="0"/>
              </a:rPr>
              <a:t>Remember the Density of Water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629150"/>
          </a:xfrm>
        </p:spPr>
        <p:txBody>
          <a:bodyPr rtlCol="0">
            <a:normAutofit/>
          </a:bodyPr>
          <a:lstStyle/>
          <a:p>
            <a:pPr marL="114300" lvl="1" indent="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altLang="en-US" sz="2400" dirty="0" smtClean="0">
              <a:latin typeface="Comic Sans MS" pitchFamily="66" charset="0"/>
            </a:endParaRPr>
          </a:p>
          <a:p>
            <a:pPr marL="114300" lvl="1" indent="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altLang="en-US" sz="2400" dirty="0">
              <a:latin typeface="Comic Sans MS" pitchFamily="66" charset="0"/>
            </a:endParaRPr>
          </a:p>
          <a:p>
            <a:pPr marL="114300" lvl="1" indent="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400" dirty="0" smtClean="0">
                <a:latin typeface="Comic Sans MS" pitchFamily="66" charset="0"/>
              </a:rPr>
              <a:t>When determining the density of an object, it is important to know what the density of water is.</a:t>
            </a:r>
          </a:p>
          <a:p>
            <a:pPr marL="114300" lvl="1" indent="0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altLang="en-US" sz="2400" dirty="0" smtClean="0">
              <a:latin typeface="Comic Sans MS" pitchFamily="66" charset="0"/>
            </a:endParaRPr>
          </a:p>
          <a:p>
            <a:pPr lvl="2"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300" dirty="0" smtClean="0">
                <a:latin typeface="Comic Sans MS" pitchFamily="66" charset="0"/>
              </a:rPr>
              <a:t>No matter what, the density of pure water is </a:t>
            </a:r>
          </a:p>
          <a:p>
            <a:pPr marL="914400" lvl="2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altLang="en-US" sz="23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altLang="en-US" sz="2300" b="1" dirty="0" smtClean="0">
                <a:solidFill>
                  <a:schemeClr val="tx2"/>
                </a:solidFill>
                <a:latin typeface="Comic Sans MS" pitchFamily="66" charset="0"/>
              </a:rPr>
              <a:t>  1.0 g/cm³</a:t>
            </a:r>
            <a:r>
              <a:rPr lang="en-US" altLang="en-US" sz="2300" dirty="0" smtClean="0">
                <a:latin typeface="Comic Sans MS" pitchFamily="66" charset="0"/>
              </a:rPr>
              <a:t>.</a:t>
            </a:r>
          </a:p>
          <a:p>
            <a:pPr lvl="2"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300" dirty="0" smtClean="0">
                <a:latin typeface="Comic Sans MS" pitchFamily="66" charset="0"/>
              </a:rPr>
              <a:t>This value will be used to determine if an object will sink or float when it is placed in water.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222</TotalTime>
  <Words>562</Words>
  <Application>Microsoft Office PowerPoint</Application>
  <PresentationFormat>On-screen Show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Perspective</vt:lpstr>
      <vt:lpstr>DENSITY</vt:lpstr>
      <vt:lpstr>What is Density? </vt:lpstr>
      <vt:lpstr>Formula</vt:lpstr>
      <vt:lpstr>What does Density Compare?</vt:lpstr>
      <vt:lpstr>Sample Problem</vt:lpstr>
      <vt:lpstr>Density is a CONSTANT</vt:lpstr>
      <vt:lpstr>What does Constant mean?</vt:lpstr>
      <vt:lpstr>Density Comparisons</vt:lpstr>
      <vt:lpstr>Remember the Density of Water</vt:lpstr>
      <vt:lpstr>Float/Suspend/Sink</vt:lpstr>
      <vt:lpstr>Sinking Objects</vt:lpstr>
      <vt:lpstr>Floating Objects</vt:lpstr>
      <vt:lpstr>Any Questions?</vt:lpstr>
      <vt:lpstr>Now… for a little </vt:lpstr>
      <vt:lpstr>THE EQUATION</vt:lpstr>
      <vt:lpstr>THE TRICK</vt:lpstr>
      <vt:lpstr>Cover up the one you want to solve for!</vt:lpstr>
      <vt:lpstr>Let’s solve for VOLUME.</vt:lpstr>
      <vt:lpstr>Let’s solve for Density.</vt:lpstr>
      <vt:lpstr>Let’s solve for Mass.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mcsd</dc:creator>
  <cp:lastModifiedBy>David Edinger</cp:lastModifiedBy>
  <cp:revision>16</cp:revision>
  <dcterms:created xsi:type="dcterms:W3CDTF">2006-09-09T18:41:52Z</dcterms:created>
  <dcterms:modified xsi:type="dcterms:W3CDTF">2014-08-24T15:52:20Z</dcterms:modified>
</cp:coreProperties>
</file>