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FF00"/>
    <a:srgbClr val="FF99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4FB663-A3B7-4366-9546-B66F90CE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8699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4134D-C3D0-4215-B273-7B06B6446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40167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2F93A-CD21-4F8A-9A8F-A8CACAD87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7038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865EE-614B-48A9-8EA2-4FF0B5334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2787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AAC2-0C84-48AA-8B54-61CAFCD48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2218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AAF4-81FA-42AA-ACD6-664AD326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55789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7FBA-FA9C-4C17-AA8D-3FE8DC40E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70861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CE996-9117-494A-BDB0-BEDA38A93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246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D943-CB59-4D4D-9319-B7F3CD5A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8862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7D84-0619-4DEC-A193-139FA6828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13183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AC2F-48EB-4907-A6FA-3B997D80F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00148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6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5AF8E9-7EEE-4BD9-A3C4-B9889A977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057400"/>
            <a:ext cx="64008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Density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make up and structure of all matter!!!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Buoyancy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An object’s ability to float in water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0" y="2590800"/>
            <a:ext cx="6094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200">
                <a:latin typeface="Arial" charset="0"/>
              </a:rPr>
              <a:t>Density Greater than 1.0 g/cm</a:t>
            </a:r>
            <a:r>
              <a:rPr lang="en-US" altLang="en-US" sz="3200" baseline="30000">
                <a:latin typeface="Arial" charset="0"/>
              </a:rPr>
              <a:t>3</a:t>
            </a:r>
            <a:r>
              <a:rPr lang="en-US" altLang="en-US" sz="3200">
                <a:latin typeface="Arial" charset="0"/>
              </a:rPr>
              <a:t> =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81200" y="4419600"/>
            <a:ext cx="5576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200">
                <a:latin typeface="Arial" charset="0"/>
              </a:rPr>
              <a:t>Density Less than 1.0 g/cm</a:t>
            </a:r>
            <a:r>
              <a:rPr lang="en-US" altLang="en-US" sz="3200" baseline="30000">
                <a:latin typeface="Arial" charset="0"/>
              </a:rPr>
              <a:t>3</a:t>
            </a:r>
            <a:r>
              <a:rPr lang="en-US" altLang="en-US" sz="3200">
                <a:latin typeface="Arial" charset="0"/>
              </a:rPr>
              <a:t> =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3429000" y="3276600"/>
            <a:ext cx="259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Sinks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3505200" y="5181600"/>
            <a:ext cx="259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Floats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/>
      <p:bldP spid="16389" grpId="0"/>
      <p:bldP spid="16390" grpId="0" animBg="1"/>
      <p:bldP spid="163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Ever Been Told That</a:t>
            </a:r>
            <a:br>
              <a:rPr lang="en-US" sz="4000" b="1" dirty="0" smtClean="0"/>
            </a:br>
            <a:r>
              <a:rPr lang="en-US" sz="4000" b="1" dirty="0" smtClean="0"/>
              <a:t>You’re Dense?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Well, you all are…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2362200"/>
            <a:ext cx="836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Because you all have these </a:t>
            </a:r>
            <a:r>
              <a:rPr lang="en-US" altLang="en-US" sz="3200" b="1" u="sng">
                <a:solidFill>
                  <a:srgbClr val="FF3300"/>
                </a:solidFill>
                <a:latin typeface="Arial" charset="0"/>
              </a:rPr>
              <a:t>two</a:t>
            </a:r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 properties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95800" y="3124200"/>
            <a:ext cx="0" cy="3505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" y="3124200"/>
            <a:ext cx="8305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3389313"/>
            <a:ext cx="4038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are made up of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MATTER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 which means you have mass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48200" y="34290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all have </a:t>
            </a:r>
            <a:r>
              <a:rPr lang="en-US" sz="36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VOLUME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…which means you take up space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8" grpId="0"/>
      <p:bldP spid="8199" grpId="0" animBg="1"/>
      <p:bldP spid="8200" grpId="0" animBg="1"/>
      <p:bldP spid="8201" grpId="0"/>
      <p:bldP spid="8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When You Combine Mass and Volume, you get…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286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/>
              <a:t>Density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2265363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200">
                <a:latin typeface="Arial" charset="0"/>
              </a:rPr>
              <a:t> A measure of the amount of matter that occupies a given amount of space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334000" y="3962400"/>
            <a:ext cx="2590800" cy="1981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FF9900"/>
                </a:solidFill>
                <a:latin typeface="Arial" charset="0"/>
              </a:rPr>
              <a:t>SPACE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990600" y="3962400"/>
            <a:ext cx="1981200" cy="1981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5943600"/>
            <a:ext cx="368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600">
                <a:latin typeface="Arial" charset="0"/>
              </a:rPr>
              <a:t>Amount of Matter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4166 0.0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  <p:bldP spid="9221" grpId="0" animBg="1"/>
      <p:bldP spid="9223" grpId="0" animBg="1"/>
      <p:bldP spid="9223" grpId="1" animBg="1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So, now you’re going to say that we need more units, right?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133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Right!!!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143000" y="2514600"/>
            <a:ext cx="70866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Even An Equation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762000" y="3962400"/>
            <a:ext cx="1676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D =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200400" y="3429000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743200" y="4953000"/>
            <a:ext cx="1905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971800" y="5334000"/>
            <a:ext cx="1447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V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334000" y="3429000"/>
            <a:ext cx="3505200" cy="32004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Units for Density</a:t>
            </a:r>
            <a:r>
              <a:rPr lang="en-US" sz="3200" dirty="0">
                <a:latin typeface="Arial" charset="0"/>
              </a:rPr>
              <a:t> = </a:t>
            </a:r>
          </a:p>
          <a:p>
            <a:pPr algn="ctr" eaLnBrk="0" hangingPunct="0">
              <a:defRPr/>
            </a:pPr>
            <a:endParaRPr lang="en-US" sz="2000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Grams per 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cubic centimeter 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g/cm</a:t>
            </a:r>
            <a:r>
              <a:rPr lang="en-US" sz="2000" b="1" baseline="30000" dirty="0">
                <a:solidFill>
                  <a:srgbClr val="002060"/>
                </a:solidFill>
                <a:latin typeface="Arial" charset="0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)</a:t>
            </a:r>
          </a:p>
          <a:p>
            <a:pPr algn="ctr" eaLnBrk="0" hangingPunct="0">
              <a:defRPr/>
            </a:pPr>
            <a:endParaRPr lang="en-US" sz="2000" baseline="30000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000" baseline="30000" dirty="0">
                <a:latin typeface="Arial" charset="0"/>
              </a:rPr>
              <a:t>Or</a:t>
            </a:r>
          </a:p>
          <a:p>
            <a:pPr algn="ctr" eaLnBrk="0" hangingPunct="0">
              <a:defRPr/>
            </a:pPr>
            <a:endParaRPr lang="en-US" sz="2000" baseline="30000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baseline="30000" dirty="0">
                <a:solidFill>
                  <a:srgbClr val="002060"/>
                </a:solidFill>
                <a:latin typeface="Arial" charset="0"/>
              </a:rPr>
              <a:t>Grams per milliliter</a:t>
            </a:r>
          </a:p>
          <a:p>
            <a:pPr algn="ctr" eaLnBrk="0" hangingPunct="0">
              <a:defRPr/>
            </a:pPr>
            <a:r>
              <a:rPr lang="en-US" sz="2800" b="1" baseline="30000" dirty="0">
                <a:solidFill>
                  <a:srgbClr val="002060"/>
                </a:solidFill>
                <a:latin typeface="Arial" charset="0"/>
              </a:rPr>
              <a:t>(g/mL)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  <p:bldP spid="10246" grpId="0" animBg="1"/>
      <p:bldP spid="10247" grpId="0" animBg="1"/>
      <p:bldP spid="10248" grpId="0" animBg="1"/>
      <p:bldP spid="10249" grpId="0" animBg="1"/>
      <p:bldP spid="10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What Do All Those Letters Mean?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1676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D = 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609600" y="4953000"/>
            <a:ext cx="2209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V = 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1828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 = 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3200400" y="1828800"/>
            <a:ext cx="373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Density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624138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Mass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3124200" y="5029200"/>
            <a:ext cx="3429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Volume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Quick Visual Aid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1143000" y="1600200"/>
            <a:ext cx="312420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267200" y="1600200"/>
            <a:ext cx="327660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143000" y="60198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590800" y="3962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343400" y="39624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362200" y="4495800"/>
            <a:ext cx="1676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D</a:t>
            </a:r>
          </a:p>
        </p:txBody>
      </p:sp>
      <p:sp>
        <p:nvSpPr>
          <p:cNvPr id="13322" name="WordArt 10"/>
          <p:cNvSpPr>
            <a:spLocks noChangeArrowheads="1" noChangeShapeType="1" noTextEdit="1"/>
          </p:cNvSpPr>
          <p:nvPr/>
        </p:nvSpPr>
        <p:spPr bwMode="auto">
          <a:xfrm>
            <a:off x="3733800" y="2743200"/>
            <a:ext cx="114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4572000" y="4495800"/>
            <a:ext cx="1676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V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Wanna See An Example Question?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An unknown object has a mass of 15 grams and a volume of 5 cm</a:t>
            </a:r>
            <a:r>
              <a:rPr lang="en-US" baseline="30000" smtClean="0"/>
              <a:t>3</a:t>
            </a:r>
            <a:r>
              <a:rPr lang="en-US" smtClean="0"/>
              <a:t>.  What is the density of this object?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057400" y="3352800"/>
            <a:ext cx="5043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÷ </a:t>
            </a:r>
            <a:r>
              <a:rPr lang="en-US" sz="32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Volume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57400" y="4038600"/>
            <a:ext cx="5418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 grams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÷ </a:t>
            </a:r>
            <a:r>
              <a:rPr lang="en-US" sz="32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cm</a:t>
            </a:r>
            <a:r>
              <a:rPr lang="en-US" sz="3200" b="1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57400" y="4751388"/>
            <a:ext cx="411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6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3.0 g/cm</a:t>
            </a:r>
            <a:r>
              <a:rPr lang="en-US" sz="3600" b="1" baseline="30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9" grpId="0"/>
      <p:bldP spid="12300" grpId="0"/>
      <p:bldP spid="12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Your Turn!!!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An unknown liquid has a volume of 6 cm3 and a mass of 6 grams.  What is the density of this liquid?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57400" y="3352800"/>
            <a:ext cx="5043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÷ </a:t>
            </a:r>
            <a:r>
              <a:rPr lang="en-US" sz="32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Volume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57400" y="4038600"/>
            <a:ext cx="5192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 grams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÷ </a:t>
            </a:r>
            <a:r>
              <a:rPr lang="en-US" sz="32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 cm</a:t>
            </a:r>
            <a:r>
              <a:rPr lang="en-US" sz="3200" b="1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7400" y="4751388"/>
            <a:ext cx="411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= </a:t>
            </a:r>
            <a:r>
              <a:rPr lang="en-US" sz="36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1.0 g/cm</a:t>
            </a:r>
            <a:r>
              <a:rPr lang="en-US" sz="3600" b="1" baseline="30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4724400" y="5638800"/>
            <a:ext cx="38862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GOOD JOB!!!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43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build="p"/>
      <p:bldP spid="14341" grpId="0"/>
      <p:bldP spid="14342" grpId="0"/>
      <p:bldP spid="14343" grpId="0"/>
      <p:bldP spid="143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How Can We Compare Densities?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45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Well…there are a known set of densities on record throughout the world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057400" y="2971800"/>
            <a:ext cx="5029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Density of Water =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13125" y="4386263"/>
            <a:ext cx="2106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600">
                <a:latin typeface="Arial" charset="0"/>
              </a:rPr>
              <a:t>1.0 g/cm</a:t>
            </a:r>
            <a:r>
              <a:rPr lang="en-US" altLang="en-US" sz="3600" baseline="30000">
                <a:latin typeface="Arial" charset="0"/>
              </a:rPr>
              <a:t>3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685800" y="5562600"/>
            <a:ext cx="7772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Gives Us Buoyancy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5" grpId="0"/>
      <p:bldP spid="15366" grpId="0" animBg="1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110</TotalTime>
  <Words>283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Balance</vt:lpstr>
      <vt:lpstr>Density</vt:lpstr>
      <vt:lpstr>Ever Been Told That You’re Dense?</vt:lpstr>
      <vt:lpstr>When You Combine Mass and Volume, you get…</vt:lpstr>
      <vt:lpstr>So, now you’re going to say that we need more units, right?</vt:lpstr>
      <vt:lpstr>What Do All Those Letters Mean?</vt:lpstr>
      <vt:lpstr>Quick Visual Aid</vt:lpstr>
      <vt:lpstr>Wanna See An Example Question?</vt:lpstr>
      <vt:lpstr>Your Turn!!!</vt:lpstr>
      <vt:lpstr>How Can We Compare Densities?</vt:lpstr>
      <vt:lpstr>Buoyancy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Mike Buchak</dc:creator>
  <cp:lastModifiedBy>David Edinger</cp:lastModifiedBy>
  <cp:revision>24</cp:revision>
  <cp:lastPrinted>1601-01-01T00:00:00Z</cp:lastPrinted>
  <dcterms:created xsi:type="dcterms:W3CDTF">2004-11-07T19:32:16Z</dcterms:created>
  <dcterms:modified xsi:type="dcterms:W3CDTF">2014-08-24T17:59:30Z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TC010730961033</vt:lpwstr>
  </property>
</Properties>
</file>